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10" r:id="rId1"/>
  </p:sldMasterIdLst>
  <p:notesMasterIdLst>
    <p:notesMasterId r:id="rId19"/>
  </p:notesMasterIdLst>
  <p:handoutMasterIdLst>
    <p:handoutMasterId r:id="rId20"/>
  </p:handoutMasterIdLst>
  <p:sldIdLst>
    <p:sldId id="272" r:id="rId2"/>
    <p:sldId id="276" r:id="rId3"/>
    <p:sldId id="295" r:id="rId4"/>
    <p:sldId id="298" r:id="rId5"/>
    <p:sldId id="283" r:id="rId6"/>
    <p:sldId id="277" r:id="rId7"/>
    <p:sldId id="278" r:id="rId8"/>
    <p:sldId id="279" r:id="rId9"/>
    <p:sldId id="280" r:id="rId10"/>
    <p:sldId id="281" r:id="rId11"/>
    <p:sldId id="282" r:id="rId12"/>
    <p:sldId id="297" r:id="rId13"/>
    <p:sldId id="275" r:id="rId14"/>
    <p:sldId id="274" r:id="rId15"/>
    <p:sldId id="285" r:id="rId16"/>
    <p:sldId id="296" r:id="rId17"/>
    <p:sldId id="294" r:id="rId18"/>
  </p:sldIdLst>
  <p:sldSz cx="9144000" cy="6858000" type="screen4x3"/>
  <p:notesSz cx="10020300" cy="6888163"/>
  <p:defaultTextStyle>
    <a:defPPr>
      <a:defRPr lang="fr-F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BF5"/>
    <a:srgbClr val="E9F2F0"/>
    <a:srgbClr val="CFE4E0"/>
    <a:srgbClr val="CCD5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660B408-B3CF-4A94-85FC-2B1E0A45F4A2}" styleName="Style foncé 2 - Accentuation 1/Accentuation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06" autoAdjust="0"/>
    <p:restoredTop sz="94737" autoAdjust="0"/>
  </p:normalViewPr>
  <p:slideViewPr>
    <p:cSldViewPr>
      <p:cViewPr varScale="1">
        <p:scale>
          <a:sx n="53" d="100"/>
          <a:sy n="53" d="100"/>
        </p:scale>
        <p:origin x="-78" y="-570"/>
      </p:cViewPr>
      <p:guideLst>
        <p:guide orient="horz" pos="2160"/>
        <p:guide pos="2880"/>
      </p:guideLst>
    </p:cSldViewPr>
  </p:slideViewPr>
  <p:outlineViewPr>
    <p:cViewPr>
      <p:scale>
        <a:sx n="33" d="100"/>
        <a:sy n="33" d="100"/>
      </p:scale>
      <p:origin x="0" y="5058"/>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122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4341813" cy="344488"/>
          </a:xfrm>
          <a:prstGeom prst="rect">
            <a:avLst/>
          </a:prstGeom>
          <a:noFill/>
          <a:ln>
            <a:noFill/>
          </a:ln>
          <a:effectLst/>
          <a:extLst/>
        </p:spPr>
        <p:txBody>
          <a:bodyPr vert="horz" wrap="square" lIns="96616" tIns="48308" rIns="96616" bIns="48308" numCol="1" anchor="t" anchorCtr="0" compatLnSpc="1">
            <a:prstTxWarp prst="textNoShape">
              <a:avLst/>
            </a:prstTxWarp>
          </a:bodyPr>
          <a:lstStyle>
            <a:lvl1pPr defTabSz="966788" eaLnBrk="0" hangingPunct="0">
              <a:defRPr sz="1300">
                <a:latin typeface="Arial" charset="0"/>
              </a:defRPr>
            </a:lvl1pPr>
          </a:lstStyle>
          <a:p>
            <a:pPr>
              <a:defRPr/>
            </a:pPr>
            <a:r>
              <a:rPr lang="fr-FR" altLang="fr-FR"/>
              <a:t>Stage interacadémique - Les nouvelles épreuves de BTS AM et Ci en allemand - 10 février 2010 -           Pascal Biardeaud, Lycée Maurice Ravel</a:t>
            </a:r>
          </a:p>
        </p:txBody>
      </p:sp>
      <p:sp>
        <p:nvSpPr>
          <p:cNvPr id="31747" name="Rectangle 3"/>
          <p:cNvSpPr>
            <a:spLocks noGrp="1" noChangeArrowheads="1"/>
          </p:cNvSpPr>
          <p:nvPr>
            <p:ph type="dt" sz="quarter" idx="1"/>
          </p:nvPr>
        </p:nvSpPr>
        <p:spPr bwMode="auto">
          <a:xfrm>
            <a:off x="5676900" y="0"/>
            <a:ext cx="4341813" cy="344488"/>
          </a:xfrm>
          <a:prstGeom prst="rect">
            <a:avLst/>
          </a:prstGeom>
          <a:noFill/>
          <a:ln>
            <a:noFill/>
          </a:ln>
          <a:effectLst/>
          <a:extLst/>
        </p:spPr>
        <p:txBody>
          <a:bodyPr vert="horz" wrap="square" lIns="96616" tIns="48308" rIns="96616" bIns="48308" numCol="1" anchor="t" anchorCtr="0" compatLnSpc="1">
            <a:prstTxWarp prst="textNoShape">
              <a:avLst/>
            </a:prstTxWarp>
          </a:bodyPr>
          <a:lstStyle>
            <a:lvl1pPr algn="r" defTabSz="966788" eaLnBrk="0" hangingPunct="0">
              <a:defRPr sz="1300">
                <a:latin typeface="Arial" charset="0"/>
              </a:defRPr>
            </a:lvl1pPr>
          </a:lstStyle>
          <a:p>
            <a:pPr>
              <a:defRPr/>
            </a:pPr>
            <a:fld id="{606FDE24-2E20-483C-B582-6245E1BA3B6F}" type="datetimeFigureOut">
              <a:rPr lang="fr-FR" altLang="fr-FR"/>
              <a:pPr>
                <a:defRPr/>
              </a:pPr>
              <a:t>12/06/2016</a:t>
            </a:fld>
            <a:endParaRPr lang="fr-FR" altLang="fr-FR"/>
          </a:p>
        </p:txBody>
      </p:sp>
      <p:sp>
        <p:nvSpPr>
          <p:cNvPr id="31748" name="Rectangle 4"/>
          <p:cNvSpPr>
            <a:spLocks noGrp="1" noChangeArrowheads="1"/>
          </p:cNvSpPr>
          <p:nvPr>
            <p:ph type="ftr" sz="quarter" idx="2"/>
          </p:nvPr>
        </p:nvSpPr>
        <p:spPr bwMode="auto">
          <a:xfrm>
            <a:off x="0" y="6542088"/>
            <a:ext cx="4341813" cy="344487"/>
          </a:xfrm>
          <a:prstGeom prst="rect">
            <a:avLst/>
          </a:prstGeom>
          <a:noFill/>
          <a:ln>
            <a:noFill/>
          </a:ln>
          <a:effectLst/>
          <a:extLst/>
        </p:spPr>
        <p:txBody>
          <a:bodyPr vert="horz" wrap="square" lIns="96616" tIns="48308" rIns="96616" bIns="48308" numCol="1" anchor="b" anchorCtr="0" compatLnSpc="1">
            <a:prstTxWarp prst="textNoShape">
              <a:avLst/>
            </a:prstTxWarp>
          </a:bodyPr>
          <a:lstStyle>
            <a:lvl1pPr defTabSz="966788" eaLnBrk="0" hangingPunct="0">
              <a:defRPr sz="1300">
                <a:latin typeface="Arial" charset="0"/>
              </a:defRPr>
            </a:lvl1pPr>
          </a:lstStyle>
          <a:p>
            <a:pPr>
              <a:defRPr/>
            </a:pPr>
            <a:endParaRPr lang="fr-FR" altLang="fr-FR"/>
          </a:p>
        </p:txBody>
      </p:sp>
      <p:sp>
        <p:nvSpPr>
          <p:cNvPr id="31749" name="Rectangle 5"/>
          <p:cNvSpPr>
            <a:spLocks noGrp="1" noChangeArrowheads="1"/>
          </p:cNvSpPr>
          <p:nvPr>
            <p:ph type="sldNum" sz="quarter" idx="3"/>
          </p:nvPr>
        </p:nvSpPr>
        <p:spPr bwMode="auto">
          <a:xfrm>
            <a:off x="5676900" y="6542088"/>
            <a:ext cx="4341813" cy="344487"/>
          </a:xfrm>
          <a:prstGeom prst="rect">
            <a:avLst/>
          </a:prstGeom>
          <a:noFill/>
          <a:ln>
            <a:noFill/>
          </a:ln>
          <a:effectLst/>
          <a:extLst/>
        </p:spPr>
        <p:txBody>
          <a:bodyPr vert="horz" wrap="square" lIns="96616" tIns="48308" rIns="96616" bIns="48308" numCol="1" anchor="b" anchorCtr="0" compatLnSpc="1">
            <a:prstTxWarp prst="textNoShape">
              <a:avLst/>
            </a:prstTxWarp>
          </a:bodyPr>
          <a:lstStyle>
            <a:lvl1pPr algn="r" defTabSz="966788" eaLnBrk="0" hangingPunct="0">
              <a:defRPr sz="1300">
                <a:latin typeface="Arial" charset="0"/>
              </a:defRPr>
            </a:lvl1pPr>
          </a:lstStyle>
          <a:p>
            <a:pPr>
              <a:defRPr/>
            </a:pPr>
            <a:fld id="{26B8034D-5314-40D5-ABFA-E3655B388FB3}" type="slidenum">
              <a:rPr lang="fr-FR" altLang="fr-FR"/>
              <a:pPr>
                <a:defRPr/>
              </a:pPr>
              <a:t>‹N°›</a:t>
            </a:fld>
            <a:endParaRPr lang="fr-FR" altLang="fr-FR"/>
          </a:p>
        </p:txBody>
      </p:sp>
    </p:spTree>
    <p:extLst>
      <p:ext uri="{BB962C8B-B14F-4D97-AF65-F5344CB8AC3E}">
        <p14:creationId xmlns:p14="http://schemas.microsoft.com/office/powerpoint/2010/main" val="30032671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bwMode="auto">
          <a:xfrm>
            <a:off x="0" y="0"/>
            <a:ext cx="4341813" cy="344488"/>
          </a:xfrm>
          <a:prstGeom prst="rect">
            <a:avLst/>
          </a:prstGeom>
          <a:noFill/>
          <a:ln>
            <a:noFill/>
          </a:ln>
          <a:extLst/>
        </p:spPr>
        <p:txBody>
          <a:bodyPr vert="horz" wrap="square" lIns="96616" tIns="48308" rIns="96616" bIns="48308" numCol="1" anchor="t" anchorCtr="0" compatLnSpc="1">
            <a:prstTxWarp prst="textNoShape">
              <a:avLst/>
            </a:prstTxWarp>
          </a:bodyPr>
          <a:lstStyle>
            <a:lvl1pPr defTabSz="966788">
              <a:defRPr sz="1300">
                <a:latin typeface="Arial" charset="0"/>
              </a:defRPr>
            </a:lvl1pPr>
          </a:lstStyle>
          <a:p>
            <a:pPr>
              <a:defRPr/>
            </a:pPr>
            <a:r>
              <a:rPr lang="fr-FR" altLang="fr-FR"/>
              <a:t>Stage interacadémique - Les nouvelles épreuves de BTS AM et Ci en allemand - 10 février 2010 -           Pascal Biardeaud, Lycée Maurice Ravel</a:t>
            </a:r>
          </a:p>
        </p:txBody>
      </p:sp>
      <p:sp>
        <p:nvSpPr>
          <p:cNvPr id="3" name="Espace réservé de la date 2"/>
          <p:cNvSpPr>
            <a:spLocks noGrp="1"/>
          </p:cNvSpPr>
          <p:nvPr>
            <p:ph type="dt" idx="1"/>
          </p:nvPr>
        </p:nvSpPr>
        <p:spPr bwMode="auto">
          <a:xfrm>
            <a:off x="5676900" y="0"/>
            <a:ext cx="4341813" cy="344488"/>
          </a:xfrm>
          <a:prstGeom prst="rect">
            <a:avLst/>
          </a:prstGeom>
          <a:noFill/>
          <a:ln>
            <a:noFill/>
          </a:ln>
          <a:extLst/>
        </p:spPr>
        <p:txBody>
          <a:bodyPr vert="horz" wrap="square" lIns="96616" tIns="48308" rIns="96616" bIns="48308" numCol="1" anchor="t" anchorCtr="0" compatLnSpc="1">
            <a:prstTxWarp prst="textNoShape">
              <a:avLst/>
            </a:prstTxWarp>
          </a:bodyPr>
          <a:lstStyle>
            <a:lvl1pPr algn="r" defTabSz="966788">
              <a:defRPr sz="1300">
                <a:latin typeface="Arial" charset="0"/>
              </a:defRPr>
            </a:lvl1pPr>
          </a:lstStyle>
          <a:p>
            <a:pPr>
              <a:defRPr/>
            </a:pPr>
            <a:fld id="{F3C1FC03-5217-4977-901B-BE94F907C46E}" type="datetimeFigureOut">
              <a:rPr lang="fr-FR" altLang="fr-FR"/>
              <a:pPr>
                <a:defRPr/>
              </a:pPr>
              <a:t>12/06/2016</a:t>
            </a:fld>
            <a:endParaRPr lang="fr-FR" altLang="fr-FR"/>
          </a:p>
        </p:txBody>
      </p:sp>
      <p:sp>
        <p:nvSpPr>
          <p:cNvPr id="4" name="Espace réservé de l'image des diapositives 3"/>
          <p:cNvSpPr>
            <a:spLocks noGrp="1" noRot="1" noChangeAspect="1"/>
          </p:cNvSpPr>
          <p:nvPr>
            <p:ph type="sldImg" idx="2"/>
          </p:nvPr>
        </p:nvSpPr>
        <p:spPr>
          <a:xfrm>
            <a:off x="3287713" y="515938"/>
            <a:ext cx="3446462" cy="2584450"/>
          </a:xfrm>
          <a:prstGeom prst="rect">
            <a:avLst/>
          </a:prstGeom>
          <a:noFill/>
          <a:ln w="12700">
            <a:solidFill>
              <a:prstClr val="black"/>
            </a:solidFill>
          </a:ln>
        </p:spPr>
        <p:txBody>
          <a:bodyPr vert="horz" lIns="91440" tIns="45720" rIns="91440" bIns="45720" rtlCol="0" anchor="ctr"/>
          <a:lstStyle/>
          <a:p>
            <a:pPr lvl="0"/>
            <a:endParaRPr lang="fr-FR" noProof="0" dirty="0" smtClean="0"/>
          </a:p>
        </p:txBody>
      </p:sp>
      <p:sp>
        <p:nvSpPr>
          <p:cNvPr id="5" name="Espace réservé des commentaires 4"/>
          <p:cNvSpPr>
            <a:spLocks noGrp="1"/>
          </p:cNvSpPr>
          <p:nvPr>
            <p:ph type="body" sz="quarter" idx="3"/>
          </p:nvPr>
        </p:nvSpPr>
        <p:spPr bwMode="auto">
          <a:xfrm>
            <a:off x="1001713" y="3271838"/>
            <a:ext cx="8016875" cy="3100387"/>
          </a:xfrm>
          <a:prstGeom prst="rect">
            <a:avLst/>
          </a:prstGeom>
          <a:noFill/>
          <a:ln>
            <a:noFill/>
          </a:ln>
          <a:extLst/>
        </p:spPr>
        <p:txBody>
          <a:bodyPr vert="horz" wrap="square" lIns="96616" tIns="48308" rIns="96616" bIns="48308"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bwMode="auto">
          <a:xfrm>
            <a:off x="0" y="6542088"/>
            <a:ext cx="4341813" cy="344487"/>
          </a:xfrm>
          <a:prstGeom prst="rect">
            <a:avLst/>
          </a:prstGeom>
          <a:noFill/>
          <a:ln>
            <a:noFill/>
          </a:ln>
          <a:extLst/>
        </p:spPr>
        <p:txBody>
          <a:bodyPr vert="horz" wrap="square" lIns="96616" tIns="48308" rIns="96616" bIns="48308" numCol="1" anchor="b" anchorCtr="0" compatLnSpc="1">
            <a:prstTxWarp prst="textNoShape">
              <a:avLst/>
            </a:prstTxWarp>
          </a:bodyPr>
          <a:lstStyle>
            <a:lvl1pPr defTabSz="966788">
              <a:defRPr sz="1300">
                <a:latin typeface="Arial" charset="0"/>
              </a:defRPr>
            </a:lvl1pPr>
          </a:lstStyle>
          <a:p>
            <a:pPr>
              <a:defRPr/>
            </a:pPr>
            <a:endParaRPr lang="fr-FR" altLang="fr-FR"/>
          </a:p>
        </p:txBody>
      </p:sp>
      <p:sp>
        <p:nvSpPr>
          <p:cNvPr id="7" name="Espace réservé du numéro de diapositive 6"/>
          <p:cNvSpPr>
            <a:spLocks noGrp="1"/>
          </p:cNvSpPr>
          <p:nvPr>
            <p:ph type="sldNum" sz="quarter" idx="5"/>
          </p:nvPr>
        </p:nvSpPr>
        <p:spPr bwMode="auto">
          <a:xfrm>
            <a:off x="5676900" y="6542088"/>
            <a:ext cx="4341813" cy="344487"/>
          </a:xfrm>
          <a:prstGeom prst="rect">
            <a:avLst/>
          </a:prstGeom>
          <a:noFill/>
          <a:ln>
            <a:noFill/>
          </a:ln>
          <a:extLst/>
        </p:spPr>
        <p:txBody>
          <a:bodyPr vert="horz" wrap="square" lIns="96616" tIns="48308" rIns="96616" bIns="48308" numCol="1" anchor="b" anchorCtr="0" compatLnSpc="1">
            <a:prstTxWarp prst="textNoShape">
              <a:avLst/>
            </a:prstTxWarp>
          </a:bodyPr>
          <a:lstStyle>
            <a:lvl1pPr algn="r" defTabSz="966788">
              <a:defRPr sz="1300">
                <a:latin typeface="Arial" charset="0"/>
              </a:defRPr>
            </a:lvl1pPr>
          </a:lstStyle>
          <a:p>
            <a:pPr>
              <a:defRPr/>
            </a:pPr>
            <a:fld id="{A4F1BFEE-3FDC-4E17-9040-167B9E18B19D}" type="slidenum">
              <a:rPr lang="fr-FR" altLang="fr-FR"/>
              <a:pPr>
                <a:defRPr/>
              </a:pPr>
              <a:t>‹N°›</a:t>
            </a:fld>
            <a:endParaRPr lang="fr-FR" altLang="fr-FR"/>
          </a:p>
        </p:txBody>
      </p:sp>
    </p:spTree>
    <p:extLst>
      <p:ext uri="{BB962C8B-B14F-4D97-AF65-F5344CB8AC3E}">
        <p14:creationId xmlns:p14="http://schemas.microsoft.com/office/powerpoint/2010/main" val="1138381848"/>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r>
              <a:rPr lang="fr-FR" altLang="fr-FR" smtClean="0"/>
              <a:t>Stage interacadémique - Les nouvelles épreuves de BTS AM et Ci en allemand - 10 février 2010 -           Pascal Biardeaud, Lycée Maurice Ravel</a:t>
            </a:r>
            <a:endParaRPr lang="fr-FR" altLang="fr-FR"/>
          </a:p>
        </p:txBody>
      </p:sp>
      <p:sp>
        <p:nvSpPr>
          <p:cNvPr id="5" name="Espace réservé du numéro de diapositive 4"/>
          <p:cNvSpPr>
            <a:spLocks noGrp="1"/>
          </p:cNvSpPr>
          <p:nvPr>
            <p:ph type="sldNum" sz="quarter" idx="11"/>
          </p:nvPr>
        </p:nvSpPr>
        <p:spPr/>
        <p:txBody>
          <a:bodyPr/>
          <a:lstStyle/>
          <a:p>
            <a:pPr>
              <a:defRPr/>
            </a:pPr>
            <a:fld id="{A4F1BFEE-3FDC-4E17-9040-167B9E18B19D}" type="slidenum">
              <a:rPr lang="fr-FR" altLang="fr-FR" smtClean="0"/>
              <a:pPr>
                <a:defRPr/>
              </a:pPr>
              <a:t>1</a:t>
            </a:fld>
            <a:endParaRPr lang="fr-FR" altLang="fr-FR"/>
          </a:p>
        </p:txBody>
      </p:sp>
    </p:spTree>
    <p:extLst>
      <p:ext uri="{BB962C8B-B14F-4D97-AF65-F5344CB8AC3E}">
        <p14:creationId xmlns:p14="http://schemas.microsoft.com/office/powerpoint/2010/main" val="2173068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r>
              <a:rPr lang="fr-FR" altLang="fr-FR" smtClean="0"/>
              <a:t>Stage interacadémique - Les nouvelles épreuves de BTS AM et Ci en allemand - 10 février 2010 -           Pascal Biardeaud, Lycée Maurice Ravel</a:t>
            </a:r>
            <a:endParaRPr lang="fr-FR" altLang="fr-FR"/>
          </a:p>
        </p:txBody>
      </p:sp>
      <p:sp>
        <p:nvSpPr>
          <p:cNvPr id="5" name="Espace réservé du numéro de diapositive 4"/>
          <p:cNvSpPr>
            <a:spLocks noGrp="1"/>
          </p:cNvSpPr>
          <p:nvPr>
            <p:ph type="sldNum" sz="quarter" idx="11"/>
          </p:nvPr>
        </p:nvSpPr>
        <p:spPr/>
        <p:txBody>
          <a:bodyPr/>
          <a:lstStyle/>
          <a:p>
            <a:pPr>
              <a:defRPr/>
            </a:pPr>
            <a:fld id="{A4F1BFEE-3FDC-4E17-9040-167B9E18B19D}" type="slidenum">
              <a:rPr lang="fr-FR" altLang="fr-FR" smtClean="0"/>
              <a:pPr>
                <a:defRPr/>
              </a:pPr>
              <a:t>10</a:t>
            </a:fld>
            <a:endParaRPr lang="fr-FR" altLang="fr-FR"/>
          </a:p>
        </p:txBody>
      </p:sp>
    </p:spTree>
    <p:extLst>
      <p:ext uri="{BB962C8B-B14F-4D97-AF65-F5344CB8AC3E}">
        <p14:creationId xmlns:p14="http://schemas.microsoft.com/office/powerpoint/2010/main" val="416847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e l'en-tête 3"/>
          <p:cNvSpPr>
            <a:spLocks noGrp="1"/>
          </p:cNvSpPr>
          <p:nvPr>
            <p:ph type="hdr" sz="quarter" idx="10"/>
          </p:nvPr>
        </p:nvSpPr>
        <p:spPr/>
        <p:txBody>
          <a:bodyPr/>
          <a:lstStyle/>
          <a:p>
            <a:pPr>
              <a:defRPr/>
            </a:pPr>
            <a:r>
              <a:rPr lang="fr-FR" altLang="fr-FR" smtClean="0"/>
              <a:t>Stage interacadémique - Les nouvelles épreuves de BTS AM et Ci en allemand - 10 février 2010 -           Pascal Biardeaud, Lycée Maurice Ravel</a:t>
            </a:r>
            <a:endParaRPr lang="fr-FR" altLang="fr-FR"/>
          </a:p>
        </p:txBody>
      </p:sp>
      <p:sp>
        <p:nvSpPr>
          <p:cNvPr id="5" name="Espace réservé du numéro de diapositive 4"/>
          <p:cNvSpPr>
            <a:spLocks noGrp="1"/>
          </p:cNvSpPr>
          <p:nvPr>
            <p:ph type="sldNum" sz="quarter" idx="11"/>
          </p:nvPr>
        </p:nvSpPr>
        <p:spPr/>
        <p:txBody>
          <a:bodyPr/>
          <a:lstStyle/>
          <a:p>
            <a:pPr>
              <a:defRPr/>
            </a:pPr>
            <a:fld id="{A4F1BFEE-3FDC-4E17-9040-167B9E18B19D}" type="slidenum">
              <a:rPr lang="fr-FR" altLang="fr-FR" smtClean="0"/>
              <a:pPr>
                <a:defRPr/>
              </a:pPr>
              <a:t>15</a:t>
            </a:fld>
            <a:endParaRPr lang="fr-FR" altLang="fr-FR"/>
          </a:p>
        </p:txBody>
      </p:sp>
    </p:spTree>
    <p:extLst>
      <p:ext uri="{BB962C8B-B14F-4D97-AF65-F5344CB8AC3E}">
        <p14:creationId xmlns:p14="http://schemas.microsoft.com/office/powerpoint/2010/main" val="36208471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fr-FR" dirty="0" smtClean="0"/>
              <a:t>Modifiez le style du titre</a:t>
            </a:r>
            <a:endParaRPr lang="en-US" dirty="0"/>
          </a:p>
        </p:txBody>
      </p:sp>
      <p:sp>
        <p:nvSpPr>
          <p:cNvPr id="3" name="Subtitle 2"/>
          <p:cNvSpPr>
            <a:spLocks noGrp="1"/>
          </p:cNvSpPr>
          <p:nvPr>
            <p:ph type="subTitle" idx="1"/>
          </p:nvPr>
        </p:nvSpPr>
        <p:spPr>
          <a:xfrm>
            <a:off x="685800" y="4572000"/>
            <a:ext cx="6461760" cy="1066800"/>
          </a:xfrm>
        </p:spPr>
        <p:txBody>
          <a:bodyPr>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Slide Number Placeholder 5"/>
          <p:cNvSpPr>
            <a:spLocks noGrp="1"/>
          </p:cNvSpPr>
          <p:nvPr>
            <p:ph type="sldNum" sz="quarter" idx="10"/>
          </p:nvPr>
        </p:nvSpPr>
        <p:spPr>
          <a:ln/>
        </p:spPr>
        <p:txBody>
          <a:bodyPr/>
          <a:lstStyle>
            <a:lvl1pPr>
              <a:defRPr/>
            </a:lvl1pPr>
          </a:lstStyle>
          <a:p>
            <a:pPr>
              <a:defRPr/>
            </a:pPr>
            <a:fld id="{8282CA2F-F8B4-425D-AECA-2D13F5E7A91F}" type="slidenum">
              <a:rPr lang="fr-FR"/>
              <a:pPr>
                <a:defRPr/>
              </a:pPr>
              <a:t>‹N°›</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6"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158620542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B705D7A4-4543-47CD-B0F5-29E20563B4BB}" type="slidenum">
              <a:rPr lang="fr-FR"/>
              <a:pPr>
                <a:defRPr/>
              </a:pPr>
              <a:t>‹N°›</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6"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30544081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fr-FR" smtClean="0"/>
              <a:t>Modifiez le style du titre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7DCDA8F2-7498-4978-8DE7-6763A1AB44C4}" type="slidenum">
              <a:rPr lang="fr-FR"/>
              <a:pPr>
                <a:defRPr/>
              </a:pPr>
              <a:t>‹N°›</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6"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2428338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Slide Number Placeholder 5"/>
          <p:cNvSpPr>
            <a:spLocks noGrp="1"/>
          </p:cNvSpPr>
          <p:nvPr>
            <p:ph type="sldNum" sz="quarter" idx="10"/>
          </p:nvPr>
        </p:nvSpPr>
        <p:spPr>
          <a:ln/>
        </p:spPr>
        <p:txBody>
          <a:bodyPr/>
          <a:lstStyle>
            <a:lvl1pPr>
              <a:defRPr/>
            </a:lvl1pPr>
          </a:lstStyle>
          <a:p>
            <a:pPr>
              <a:defRPr/>
            </a:pPr>
            <a:fld id="{924A3F26-F504-451F-A086-8CCD63DE3B20}" type="slidenum">
              <a:rPr lang="fr-FR"/>
              <a:pPr>
                <a:defRPr/>
              </a:pPr>
              <a:t>‹N°›</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6"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329788280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fr-FR" smtClean="0"/>
              <a:t>Modifiez le style du titre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Slide Number Placeholder 5"/>
          <p:cNvSpPr>
            <a:spLocks noGrp="1"/>
          </p:cNvSpPr>
          <p:nvPr>
            <p:ph type="sldNum" sz="quarter" idx="10"/>
          </p:nvPr>
        </p:nvSpPr>
        <p:spPr>
          <a:ln/>
        </p:spPr>
        <p:txBody>
          <a:bodyPr/>
          <a:lstStyle>
            <a:lvl1pPr>
              <a:defRPr/>
            </a:lvl1pPr>
          </a:lstStyle>
          <a:p>
            <a:pPr>
              <a:defRPr/>
            </a:pPr>
            <a:fld id="{B26F2092-C178-4068-A27C-C8D8A0425729}" type="slidenum">
              <a:rPr lang="fr-FR"/>
              <a:pPr>
                <a:defRPr/>
              </a:pPr>
              <a:t>‹N°›</a:t>
            </a:fld>
            <a:endParaRPr lang="fr-FR" dirty="0"/>
          </a:p>
        </p:txBody>
      </p:sp>
      <p:sp>
        <p:nvSpPr>
          <p:cNvPr id="5"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6"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186758132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Slide Number Placeholder 5"/>
          <p:cNvSpPr>
            <a:spLocks noGrp="1"/>
          </p:cNvSpPr>
          <p:nvPr>
            <p:ph type="sldNum" sz="quarter" idx="10"/>
          </p:nvPr>
        </p:nvSpPr>
        <p:spPr>
          <a:ln/>
        </p:spPr>
        <p:txBody>
          <a:bodyPr/>
          <a:lstStyle>
            <a:lvl1pPr>
              <a:defRPr/>
            </a:lvl1pPr>
          </a:lstStyle>
          <a:p>
            <a:pPr>
              <a:defRPr/>
            </a:pPr>
            <a:fld id="{A7399089-2514-4C9C-9BEC-2FD833E46AD2}" type="slidenum">
              <a:rPr lang="fr-FR"/>
              <a:pPr>
                <a:defRPr/>
              </a:pPr>
              <a:t>‹N°›</a:t>
            </a:fld>
            <a:endParaRPr lang="fr-FR" dirty="0"/>
          </a:p>
        </p:txBody>
      </p:sp>
      <p:sp>
        <p:nvSpPr>
          <p:cNvPr id="6"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7"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322975340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7" name="Slide Number Placeholder 5"/>
          <p:cNvSpPr>
            <a:spLocks noGrp="1"/>
          </p:cNvSpPr>
          <p:nvPr>
            <p:ph type="sldNum" sz="quarter" idx="10"/>
          </p:nvPr>
        </p:nvSpPr>
        <p:spPr>
          <a:ln/>
        </p:spPr>
        <p:txBody>
          <a:bodyPr/>
          <a:lstStyle>
            <a:lvl1pPr>
              <a:defRPr/>
            </a:lvl1pPr>
          </a:lstStyle>
          <a:p>
            <a:pPr>
              <a:defRPr/>
            </a:pPr>
            <a:fld id="{60D9E1BB-6658-4D40-BB76-E32CC7DFD0A6}" type="slidenum">
              <a:rPr lang="fr-FR"/>
              <a:pPr>
                <a:defRPr/>
              </a:pPr>
              <a:t>‹N°›</a:t>
            </a:fld>
            <a:endParaRPr lang="fr-FR" dirty="0"/>
          </a:p>
        </p:txBody>
      </p:sp>
      <p:sp>
        <p:nvSpPr>
          <p:cNvPr id="8"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9"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35485336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Slide Number Placeholder 5"/>
          <p:cNvSpPr>
            <a:spLocks noGrp="1"/>
          </p:cNvSpPr>
          <p:nvPr>
            <p:ph type="sldNum" sz="quarter" idx="10"/>
          </p:nvPr>
        </p:nvSpPr>
        <p:spPr>
          <a:ln/>
        </p:spPr>
        <p:txBody>
          <a:bodyPr/>
          <a:lstStyle>
            <a:lvl1pPr>
              <a:defRPr/>
            </a:lvl1pPr>
          </a:lstStyle>
          <a:p>
            <a:pPr>
              <a:defRPr/>
            </a:pPr>
            <a:fld id="{2009D909-75A7-42E1-A622-6AC2C8130CFC}" type="slidenum">
              <a:rPr lang="fr-FR"/>
              <a:pPr>
                <a:defRPr/>
              </a:pPr>
              <a:t>‹N°›</a:t>
            </a:fld>
            <a:endParaRPr lang="fr-FR" dirty="0"/>
          </a:p>
        </p:txBody>
      </p:sp>
      <p:sp>
        <p:nvSpPr>
          <p:cNvPr id="4"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5"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7964445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ln/>
        </p:spPr>
        <p:txBody>
          <a:bodyPr/>
          <a:lstStyle>
            <a:lvl1pPr>
              <a:defRPr/>
            </a:lvl1pPr>
          </a:lstStyle>
          <a:p>
            <a:pPr>
              <a:defRPr/>
            </a:pPr>
            <a:fld id="{388F8440-9F04-4D47-A86B-331926D46786}" type="slidenum">
              <a:rPr lang="fr-FR"/>
              <a:pPr>
                <a:defRPr/>
              </a:pPr>
              <a:t>‹N°›</a:t>
            </a:fld>
            <a:endParaRPr lang="fr-FR" dirty="0"/>
          </a:p>
        </p:txBody>
      </p:sp>
      <p:sp>
        <p:nvSpPr>
          <p:cNvPr id="3"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4"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10961404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fr-FR" smtClean="0"/>
              <a:t>Modifiez le style du titre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9" name="Content Placeholder 8"/>
          <p:cNvSpPr>
            <a:spLocks noGrp="1"/>
          </p:cNvSpPr>
          <p:nvPr>
            <p:ph sz="quarter" idx="13"/>
          </p:nvPr>
        </p:nvSpPr>
        <p:spPr>
          <a:xfrm>
            <a:off x="304800" y="381000"/>
            <a:ext cx="7772400" cy="4942840"/>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5" name="Slide Number Placeholder 5"/>
          <p:cNvSpPr>
            <a:spLocks noGrp="1"/>
          </p:cNvSpPr>
          <p:nvPr>
            <p:ph type="sldNum" sz="quarter" idx="14"/>
          </p:nvPr>
        </p:nvSpPr>
        <p:spPr>
          <a:ln/>
        </p:spPr>
        <p:txBody>
          <a:bodyPr/>
          <a:lstStyle>
            <a:lvl1pPr>
              <a:defRPr/>
            </a:lvl1pPr>
          </a:lstStyle>
          <a:p>
            <a:pPr>
              <a:defRPr/>
            </a:pPr>
            <a:fld id="{F717D0D6-9BDD-44DA-A91A-76270AE48E24}" type="slidenum">
              <a:rPr lang="fr-FR"/>
              <a:pPr>
                <a:defRPr/>
              </a:pPr>
              <a:t>‹N°›</a:t>
            </a:fld>
            <a:endParaRPr lang="fr-FR" dirty="0"/>
          </a:p>
        </p:txBody>
      </p:sp>
      <p:sp>
        <p:nvSpPr>
          <p:cNvPr id="6" name="Footer Placeholder 4"/>
          <p:cNvSpPr>
            <a:spLocks noGrp="1"/>
          </p:cNvSpPr>
          <p:nvPr>
            <p:ph type="ftr" sz="quarter" idx="15"/>
          </p:nvPr>
        </p:nvSpPr>
        <p:spPr/>
        <p:txBody>
          <a:bodyPr/>
          <a:lstStyle>
            <a:lvl1pPr>
              <a:defRPr/>
            </a:lvl1pPr>
          </a:lstStyle>
          <a:p>
            <a:pPr>
              <a:defRPr/>
            </a:pPr>
            <a:r>
              <a:rPr lang="fr-FR" altLang="fr-FR" smtClean="0"/>
              <a:t>CNAIB SPA  Document </a:t>
            </a:r>
            <a:endParaRPr lang="fr-FR" altLang="fr-FR"/>
          </a:p>
        </p:txBody>
      </p:sp>
      <p:sp>
        <p:nvSpPr>
          <p:cNvPr id="7" name="Date Placeholder 3"/>
          <p:cNvSpPr>
            <a:spLocks noGrp="1"/>
          </p:cNvSpPr>
          <p:nvPr>
            <p:ph type="dt" sz="half" idx="16"/>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1459868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fr-FR" smtClean="0"/>
              <a:t>Modifiez le style du titre</a:t>
            </a:r>
            <a:endParaRPr lang="en-US" dirty="0"/>
          </a:p>
        </p:txBody>
      </p:sp>
      <p:sp>
        <p:nvSpPr>
          <p:cNvPr id="3" name="Picture Placeholder 2"/>
          <p:cNvSpPr>
            <a:spLocks noGrp="1"/>
          </p:cNvSpPr>
          <p:nvPr>
            <p:ph type="pic" idx="1"/>
          </p:nvPr>
        </p:nvSpPr>
        <p:spPr>
          <a:xfrm>
            <a:off x="0" y="0"/>
            <a:ext cx="8458200" cy="54864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smtClean="0"/>
              <a:t>Cliquez sur l'icône pour ajouter une image</a:t>
            </a:r>
            <a:endParaRPr lang="en-US" noProof="0"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Slide Number Placeholder 5"/>
          <p:cNvSpPr>
            <a:spLocks noGrp="1"/>
          </p:cNvSpPr>
          <p:nvPr>
            <p:ph type="sldNum" sz="quarter" idx="10"/>
          </p:nvPr>
        </p:nvSpPr>
        <p:spPr>
          <a:ln/>
        </p:spPr>
        <p:txBody>
          <a:bodyPr/>
          <a:lstStyle>
            <a:lvl1pPr>
              <a:defRPr/>
            </a:lvl1pPr>
          </a:lstStyle>
          <a:p>
            <a:pPr>
              <a:defRPr/>
            </a:pPr>
            <a:fld id="{3AB713C1-C514-4266-BCB4-FF4572EDFE5D}" type="slidenum">
              <a:rPr lang="fr-FR"/>
              <a:pPr>
                <a:defRPr/>
              </a:pPr>
              <a:t>‹N°›</a:t>
            </a:fld>
            <a:endParaRPr lang="fr-FR" dirty="0"/>
          </a:p>
        </p:txBody>
      </p:sp>
      <p:sp>
        <p:nvSpPr>
          <p:cNvPr id="6" name="Footer Placeholder 4"/>
          <p:cNvSpPr>
            <a:spLocks noGrp="1"/>
          </p:cNvSpPr>
          <p:nvPr>
            <p:ph type="ftr" sz="quarter" idx="11"/>
          </p:nvPr>
        </p:nvSpPr>
        <p:spPr/>
        <p:txBody>
          <a:bodyPr/>
          <a:lstStyle>
            <a:lvl1pPr>
              <a:defRPr/>
            </a:lvl1pPr>
          </a:lstStyle>
          <a:p>
            <a:pPr>
              <a:defRPr/>
            </a:pPr>
            <a:r>
              <a:rPr lang="fr-FR" altLang="fr-FR" smtClean="0"/>
              <a:t>CNAIB SPA  Document </a:t>
            </a:r>
            <a:endParaRPr lang="fr-FR" altLang="fr-FR"/>
          </a:p>
        </p:txBody>
      </p:sp>
      <p:sp>
        <p:nvSpPr>
          <p:cNvPr id="7" name="Date Placeholder 3"/>
          <p:cNvSpPr>
            <a:spLocks noGrp="1"/>
          </p:cNvSpPr>
          <p:nvPr>
            <p:ph type="dt" sz="half" idx="12"/>
          </p:nvPr>
        </p:nvSpPr>
        <p:spPr/>
        <p:txBody>
          <a:bodyPr/>
          <a:lstStyle>
            <a:lvl1pPr>
              <a:defRPr/>
            </a:lvl1pPr>
          </a:lstStyle>
          <a:p>
            <a:pPr>
              <a:defRPr/>
            </a:pPr>
            <a:r>
              <a:rPr lang="fr-FR" smtClean="0"/>
              <a:t>31/05/2016 SDelsahut</a:t>
            </a:r>
            <a:endParaRPr lang="fr-FR" dirty="0"/>
          </a:p>
        </p:txBody>
      </p:sp>
    </p:spTree>
    <p:extLst>
      <p:ext uri="{BB962C8B-B14F-4D97-AF65-F5344CB8AC3E}">
        <p14:creationId xmlns:p14="http://schemas.microsoft.com/office/powerpoint/2010/main" val="655671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alphaModFix amt="10000"/>
            <a:lum/>
          </a:blip>
          <a:srcRect/>
          <a:stretch>
            <a:fillRect l="-8000" t="10000" r="7000" b="2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fr-FR" smtClean="0"/>
              <a:t>Modifiez le style du titre</a:t>
            </a:r>
            <a:endParaRPr lang="en-US" dirty="0"/>
          </a:p>
        </p:txBody>
      </p:sp>
      <p:sp>
        <p:nvSpPr>
          <p:cNvPr id="1027" name="Text Placeholder 2"/>
          <p:cNvSpPr>
            <a:spLocks noGrp="1"/>
          </p:cNvSpPr>
          <p:nvPr>
            <p:ph type="body" idx="1"/>
          </p:nvPr>
        </p:nvSpPr>
        <p:spPr bwMode="auto">
          <a:xfrm>
            <a:off x="457200" y="1600200"/>
            <a:ext cx="7620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smtClean="0"/>
              <a:t>Modifiez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endParaRPr lang="en-US" altLang="fr-FR" smtClean="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Slide Number Placeholder 5"/>
          <p:cNvSpPr>
            <a:spLocks noGrp="1"/>
          </p:cNvSpPr>
          <p:nvPr>
            <p:ph type="sldNum" sz="quarter" idx="4"/>
          </p:nvPr>
        </p:nvSpPr>
        <p:spPr>
          <a:xfrm>
            <a:off x="8531225" y="5648325"/>
            <a:ext cx="549275" cy="396875"/>
          </a:xfrm>
          <a:prstGeom prst="bracketPair">
            <a:avLst>
              <a:gd name="adj" fmla="val 17949"/>
            </a:avLst>
          </a:prstGeom>
          <a:ln w="19050">
            <a:solidFill>
              <a:srgbClr val="FFFFFF"/>
            </a:solidFill>
          </a:ln>
        </p:spPr>
        <p:txBody>
          <a:bodyPr vert="horz" lIns="0" tIns="0" rIns="0" bIns="0" rtlCol="0" anchor="ctr"/>
          <a:lstStyle>
            <a:lvl1pPr algn="ctr">
              <a:defRPr sz="1800" smtClean="0">
                <a:solidFill>
                  <a:srgbClr val="FFFFFF"/>
                </a:solidFill>
                <a:latin typeface="Arial" pitchFamily="34" charset="0"/>
              </a:defRPr>
            </a:lvl1pPr>
          </a:lstStyle>
          <a:p>
            <a:pPr>
              <a:defRPr/>
            </a:pPr>
            <a:fld id="{505B878C-A145-4368-BB10-DA931AEC00D7}" type="slidenum">
              <a:rPr lang="fr-FR"/>
              <a:pPr>
                <a:defRPr/>
              </a:pPr>
              <a:t>‹N°›</a:t>
            </a:fld>
            <a:endParaRPr lang="fr-FR" dirty="0"/>
          </a:p>
        </p:txBody>
      </p:sp>
      <p:sp>
        <p:nvSpPr>
          <p:cNvPr id="5" name="Footer Placeholder 4"/>
          <p:cNvSpPr>
            <a:spLocks noGrp="1"/>
          </p:cNvSpPr>
          <p:nvPr>
            <p:ph type="ftr" sz="quarter" idx="3"/>
          </p:nvPr>
        </p:nvSpPr>
        <p:spPr>
          <a:xfrm rot="16200000">
            <a:off x="7587456" y="4048919"/>
            <a:ext cx="2366963" cy="365125"/>
          </a:xfrm>
          <a:prstGeom prst="rect">
            <a:avLst/>
          </a:prstGeom>
        </p:spPr>
        <p:txBody>
          <a:bodyPr vert="horz" lIns="91440" tIns="45720" rIns="91440" bIns="45720" rtlCol="0" anchor="ctr"/>
          <a:lstStyle>
            <a:lvl1pPr algn="r">
              <a:defRPr sz="1200">
                <a:solidFill>
                  <a:schemeClr val="bg2"/>
                </a:solidFill>
                <a:latin typeface="Arial" pitchFamily="34" charset="0"/>
              </a:defRPr>
            </a:lvl1pPr>
          </a:lstStyle>
          <a:p>
            <a:pPr>
              <a:defRPr/>
            </a:pPr>
            <a:r>
              <a:rPr lang="fr-FR" altLang="fr-FR" smtClean="0"/>
              <a:t>CNAIB SPA  Document </a:t>
            </a:r>
            <a:endParaRPr lang="fr-FR" altLang="fr-FR"/>
          </a:p>
        </p:txBody>
      </p:sp>
      <p:sp>
        <p:nvSpPr>
          <p:cNvPr id="4" name="Date Placeholder 3"/>
          <p:cNvSpPr>
            <a:spLocks noGrp="1"/>
          </p:cNvSpPr>
          <p:nvPr>
            <p:ph type="dt" sz="half" idx="2"/>
          </p:nvPr>
        </p:nvSpPr>
        <p:spPr>
          <a:xfrm rot="16200000">
            <a:off x="7551738" y="1646237"/>
            <a:ext cx="2438400" cy="365125"/>
          </a:xfrm>
          <a:prstGeom prst="rect">
            <a:avLst/>
          </a:prstGeom>
        </p:spPr>
        <p:txBody>
          <a:bodyPr vert="horz" lIns="91440" tIns="45720" rIns="91440" bIns="45720" rtlCol="0" anchor="ctr"/>
          <a:lstStyle>
            <a:lvl1pPr algn="l">
              <a:defRPr sz="1200" smtClean="0">
                <a:solidFill>
                  <a:schemeClr val="bg2"/>
                </a:solidFill>
                <a:latin typeface="Arial" pitchFamily="34" charset="0"/>
              </a:defRPr>
            </a:lvl1pPr>
          </a:lstStyle>
          <a:p>
            <a:pPr>
              <a:defRPr/>
            </a:pPr>
            <a:r>
              <a:rPr lang="fr-FR" smtClean="0"/>
              <a:t>31/05/2016 SDelsahut</a:t>
            </a:r>
            <a:endParaRPr lang="fr-FR" dirty="0"/>
          </a:p>
        </p:txBody>
      </p:sp>
    </p:spTree>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Lst>
  <p:timing>
    <p:tnLst>
      <p:par>
        <p:cTn id="1" dur="indefinite" restart="never" nodeType="tmRoot"/>
      </p:par>
    </p:tnLst>
  </p:timing>
  <p:hf hdr="0"/>
  <p:txStyles>
    <p:titleStyle>
      <a:lvl1pPr algn="l" rtl="0" fontAlgn="base">
        <a:spcBef>
          <a:spcPct val="0"/>
        </a:spcBef>
        <a:spcAft>
          <a:spcPct val="0"/>
        </a:spcAft>
        <a:defRPr sz="4600" kern="1200" spc="-100">
          <a:solidFill>
            <a:schemeClr val="tx2"/>
          </a:solidFill>
          <a:latin typeface="+mj-lt"/>
          <a:ea typeface="+mj-ea"/>
          <a:cs typeface="+mj-cs"/>
        </a:defRPr>
      </a:lvl1pPr>
      <a:lvl2pPr algn="l" rtl="0" fontAlgn="base">
        <a:spcBef>
          <a:spcPct val="0"/>
        </a:spcBef>
        <a:spcAft>
          <a:spcPct val="0"/>
        </a:spcAft>
        <a:defRPr sz="4600">
          <a:solidFill>
            <a:schemeClr val="tx2"/>
          </a:solidFill>
          <a:latin typeface="Cambria" pitchFamily="18" charset="0"/>
        </a:defRPr>
      </a:lvl2pPr>
      <a:lvl3pPr algn="l" rtl="0" fontAlgn="base">
        <a:spcBef>
          <a:spcPct val="0"/>
        </a:spcBef>
        <a:spcAft>
          <a:spcPct val="0"/>
        </a:spcAft>
        <a:defRPr sz="4600">
          <a:solidFill>
            <a:schemeClr val="tx2"/>
          </a:solidFill>
          <a:latin typeface="Cambria" pitchFamily="18" charset="0"/>
        </a:defRPr>
      </a:lvl3pPr>
      <a:lvl4pPr algn="l" rtl="0" fontAlgn="base">
        <a:spcBef>
          <a:spcPct val="0"/>
        </a:spcBef>
        <a:spcAft>
          <a:spcPct val="0"/>
        </a:spcAft>
        <a:defRPr sz="4600">
          <a:solidFill>
            <a:schemeClr val="tx2"/>
          </a:solidFill>
          <a:latin typeface="Cambria" pitchFamily="18" charset="0"/>
        </a:defRPr>
      </a:lvl4pPr>
      <a:lvl5pPr algn="l" rtl="0" fontAlgn="base">
        <a:spcBef>
          <a:spcPct val="0"/>
        </a:spcBef>
        <a:spcAft>
          <a:spcPct val="0"/>
        </a:spcAft>
        <a:defRPr sz="4600">
          <a:solidFill>
            <a:schemeClr val="tx2"/>
          </a:solidFill>
          <a:latin typeface="Cambria" pitchFamily="18" charset="0"/>
        </a:defRPr>
      </a:lvl5pPr>
      <a:lvl6pPr marL="457200" algn="l" rtl="0" fontAlgn="base">
        <a:spcBef>
          <a:spcPct val="0"/>
        </a:spcBef>
        <a:spcAft>
          <a:spcPct val="0"/>
        </a:spcAft>
        <a:defRPr sz="4600">
          <a:solidFill>
            <a:schemeClr val="tx2"/>
          </a:solidFill>
          <a:latin typeface="Cambria" pitchFamily="18" charset="0"/>
        </a:defRPr>
      </a:lvl6pPr>
      <a:lvl7pPr marL="914400" algn="l" rtl="0" fontAlgn="base">
        <a:spcBef>
          <a:spcPct val="0"/>
        </a:spcBef>
        <a:spcAft>
          <a:spcPct val="0"/>
        </a:spcAft>
        <a:defRPr sz="4600">
          <a:solidFill>
            <a:schemeClr val="tx2"/>
          </a:solidFill>
          <a:latin typeface="Cambria" pitchFamily="18" charset="0"/>
        </a:defRPr>
      </a:lvl7pPr>
      <a:lvl8pPr marL="1371600" algn="l" rtl="0" fontAlgn="base">
        <a:spcBef>
          <a:spcPct val="0"/>
        </a:spcBef>
        <a:spcAft>
          <a:spcPct val="0"/>
        </a:spcAft>
        <a:defRPr sz="4600">
          <a:solidFill>
            <a:schemeClr val="tx2"/>
          </a:solidFill>
          <a:latin typeface="Cambria" pitchFamily="18" charset="0"/>
        </a:defRPr>
      </a:lvl8pPr>
      <a:lvl9pPr marL="1828800" algn="l" rtl="0" fontAlgn="base">
        <a:spcBef>
          <a:spcPct val="0"/>
        </a:spcBef>
        <a:spcAft>
          <a:spcPct val="0"/>
        </a:spcAft>
        <a:defRPr sz="4600">
          <a:solidFill>
            <a:schemeClr val="tx2"/>
          </a:solidFill>
          <a:latin typeface="Cambria" pitchFamily="18" charset="0"/>
        </a:defRPr>
      </a:lvl9pPr>
    </p:titleStyle>
    <p:bodyStyle>
      <a:lvl1pPr marL="342900" indent="-228600" algn="l" rtl="0" fontAlgn="base">
        <a:spcBef>
          <a:spcPct val="20000"/>
        </a:spcBef>
        <a:spcAft>
          <a:spcPct val="0"/>
        </a:spcAft>
        <a:buClr>
          <a:schemeClr val="accent1"/>
        </a:buClr>
        <a:buFont typeface="Arial" charset="0"/>
        <a:buChar char="•"/>
        <a:defRPr sz="2200" kern="1200">
          <a:solidFill>
            <a:schemeClr val="tx1"/>
          </a:solidFill>
          <a:latin typeface="+mn-lt"/>
          <a:ea typeface="+mn-ea"/>
          <a:cs typeface="+mn-cs"/>
        </a:defRPr>
      </a:lvl1pPr>
      <a:lvl2pPr marL="639763" indent="-228600" algn="l" rtl="0" fontAlgn="base">
        <a:spcBef>
          <a:spcPct val="20000"/>
        </a:spcBef>
        <a:spcAft>
          <a:spcPct val="0"/>
        </a:spcAft>
        <a:buClr>
          <a:schemeClr val="accent2"/>
        </a:buClr>
        <a:buFont typeface="Arial" charset="0"/>
        <a:buChar char="•"/>
        <a:defRPr sz="2000" kern="1200">
          <a:solidFill>
            <a:schemeClr val="tx1"/>
          </a:solidFill>
          <a:latin typeface="+mn-lt"/>
          <a:ea typeface="+mn-ea"/>
          <a:cs typeface="+mn-cs"/>
        </a:defRPr>
      </a:lvl2pPr>
      <a:lvl3pPr marL="1004888" indent="-228600" algn="l" rtl="0" fontAlgn="base">
        <a:spcBef>
          <a:spcPct val="20000"/>
        </a:spcBef>
        <a:spcAft>
          <a:spcPct val="0"/>
        </a:spcAft>
        <a:buClr>
          <a:srgbClr val="A7EA52"/>
        </a:buClr>
        <a:buFont typeface="Arial" charset="0"/>
        <a:buChar char="•"/>
        <a:defRPr kern="1200">
          <a:solidFill>
            <a:schemeClr val="tx1"/>
          </a:solidFill>
          <a:latin typeface="+mn-lt"/>
          <a:ea typeface="+mn-ea"/>
          <a:cs typeface="+mn-cs"/>
        </a:defRPr>
      </a:lvl3pPr>
      <a:lvl4pPr marL="1279525" indent="-228600" algn="l" rtl="0" fontAlgn="base">
        <a:spcBef>
          <a:spcPct val="20000"/>
        </a:spcBef>
        <a:spcAft>
          <a:spcPct val="0"/>
        </a:spcAft>
        <a:buClr>
          <a:srgbClr val="5DCEAF"/>
        </a:buClr>
        <a:buFont typeface="Arial" charset="0"/>
        <a:buChar char="•"/>
        <a:defRPr sz="1600" kern="1200">
          <a:solidFill>
            <a:schemeClr val="tx1"/>
          </a:solidFill>
          <a:latin typeface="+mn-lt"/>
          <a:ea typeface="+mn-ea"/>
          <a:cs typeface="+mn-cs"/>
        </a:defRPr>
      </a:lvl4pPr>
      <a:lvl5pPr marL="1554163" indent="-228600" algn="l" rtl="0" fontAlgn="base">
        <a:spcBef>
          <a:spcPct val="20000"/>
        </a:spcBef>
        <a:spcAft>
          <a:spcPct val="0"/>
        </a:spcAft>
        <a:buClr>
          <a:srgbClr val="FF8021"/>
        </a:buClr>
        <a:buFont typeface="Arial" charset="0"/>
        <a:buChar char="•"/>
        <a:defRPr sz="1400" kern="120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ctrTitle"/>
          </p:nvPr>
        </p:nvSpPr>
        <p:spPr>
          <a:xfrm>
            <a:off x="800100" y="2420888"/>
            <a:ext cx="7543800" cy="2593975"/>
          </a:xfrm>
        </p:spPr>
        <p:txBody>
          <a:bodyPr/>
          <a:lstStyle/>
          <a:p>
            <a:pPr algn="ctr" fontAlgn="auto">
              <a:spcAft>
                <a:spcPts val="0"/>
              </a:spcAft>
              <a:defRPr/>
            </a:pPr>
            <a:r>
              <a:rPr lang="fr-FR" dirty="0" smtClean="0">
                <a:solidFill>
                  <a:schemeClr val="tx1"/>
                </a:solidFill>
              </a:rPr>
              <a:t/>
            </a:r>
            <a:br>
              <a:rPr lang="fr-FR" dirty="0" smtClean="0">
                <a:solidFill>
                  <a:schemeClr val="tx1"/>
                </a:solidFill>
              </a:rPr>
            </a:br>
            <a:r>
              <a:rPr lang="fr-FR" dirty="0">
                <a:solidFill>
                  <a:schemeClr val="tx1"/>
                </a:solidFill>
              </a:rPr>
              <a:t/>
            </a:r>
            <a:br>
              <a:rPr lang="fr-FR" dirty="0">
                <a:solidFill>
                  <a:schemeClr val="tx1"/>
                </a:solidFill>
              </a:rPr>
            </a:br>
            <a:r>
              <a:rPr lang="fr-FR" dirty="0" smtClean="0">
                <a:solidFill>
                  <a:schemeClr val="tx1"/>
                </a:solidFill>
              </a:rPr>
              <a:t/>
            </a:r>
            <a:br>
              <a:rPr lang="fr-FR" dirty="0" smtClean="0">
                <a:solidFill>
                  <a:schemeClr val="tx1"/>
                </a:solidFill>
              </a:rPr>
            </a:br>
            <a:r>
              <a:rPr lang="fr-FR" dirty="0">
                <a:solidFill>
                  <a:schemeClr val="tx1"/>
                </a:solidFill>
              </a:rPr>
              <a:t/>
            </a:r>
            <a:br>
              <a:rPr lang="fr-FR" dirty="0">
                <a:solidFill>
                  <a:schemeClr val="tx1"/>
                </a:solidFill>
              </a:rPr>
            </a:br>
            <a:r>
              <a:rPr lang="fr-FR" dirty="0" smtClean="0">
                <a:solidFill>
                  <a:schemeClr val="tx1"/>
                </a:solidFill>
              </a:rPr>
              <a:t/>
            </a:r>
            <a:br>
              <a:rPr lang="fr-FR" dirty="0" smtClean="0">
                <a:solidFill>
                  <a:schemeClr val="tx1"/>
                </a:solidFill>
              </a:rPr>
            </a:br>
            <a:r>
              <a:rPr lang="fr-FR" dirty="0">
                <a:solidFill>
                  <a:schemeClr val="tx1"/>
                </a:solidFill>
              </a:rPr>
              <a:t/>
            </a:r>
            <a:br>
              <a:rPr lang="fr-FR" dirty="0">
                <a:solidFill>
                  <a:schemeClr val="tx1"/>
                </a:solidFill>
              </a:rPr>
            </a:br>
            <a:r>
              <a:rPr lang="fr-FR" sz="4800" dirty="0" smtClean="0">
                <a:solidFill>
                  <a:schemeClr val="tx1"/>
                </a:solidFill>
              </a:rPr>
              <a:t>Les Réalités d’un institut de Beauté</a:t>
            </a:r>
            <a:br>
              <a:rPr lang="fr-FR" sz="4800" dirty="0" smtClean="0">
                <a:solidFill>
                  <a:schemeClr val="tx1"/>
                </a:solidFill>
              </a:rPr>
            </a:br>
            <a:r>
              <a:rPr lang="fr-FR" sz="4800" dirty="0" smtClean="0">
                <a:solidFill>
                  <a:schemeClr val="tx1"/>
                </a:solidFill>
              </a:rPr>
              <a:t>  </a:t>
            </a:r>
            <a:endParaRPr lang="fr-FR" sz="4800" dirty="0">
              <a:solidFill>
                <a:schemeClr val="tx1"/>
              </a:solidFill>
            </a:endParaRPr>
          </a:p>
        </p:txBody>
      </p:sp>
      <p:sp>
        <p:nvSpPr>
          <p:cNvPr id="2053" name="ZoneTexte 4"/>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3" name="ZoneTexte 2"/>
          <p:cNvSpPr txBox="1"/>
          <p:nvPr/>
        </p:nvSpPr>
        <p:spPr>
          <a:xfrm>
            <a:off x="765844" y="5014863"/>
            <a:ext cx="7766596" cy="1169551"/>
          </a:xfrm>
          <a:prstGeom prst="rect">
            <a:avLst/>
          </a:prstGeom>
          <a:noFill/>
        </p:spPr>
        <p:txBody>
          <a:bodyPr wrap="square" rtlCol="0">
            <a:spAutoFit/>
          </a:bodyPr>
          <a:lstStyle/>
          <a:p>
            <a:r>
              <a:rPr lang="fr-FR" sz="1400" i="1" dirty="0" smtClean="0"/>
              <a:t>Sources: </a:t>
            </a:r>
          </a:p>
          <a:p>
            <a:pPr marL="285750" indent="-285750">
              <a:buFont typeface="Arial" panose="020B0604020202020204" pitchFamily="34" charset="0"/>
              <a:buChar char="•"/>
            </a:pPr>
            <a:r>
              <a:rPr lang="fr-FR" sz="1400" i="1" dirty="0" smtClean="0"/>
              <a:t>Rapport de branche de la convention collective de l’esthétique, cosmétique et de l’enseignement professionnel lié aux métiers de l’esthétique et de la parfumerie réalisé par </a:t>
            </a:r>
            <a:r>
              <a:rPr lang="fr-FR" sz="1400" i="1" dirty="0" err="1" smtClean="0"/>
              <a:t>Asympteo</a:t>
            </a:r>
            <a:endParaRPr lang="fr-FR" sz="1400" i="1" dirty="0" smtClean="0"/>
          </a:p>
          <a:p>
            <a:pPr marL="285750" indent="-285750">
              <a:buFont typeface="Arial" panose="020B0604020202020204" pitchFamily="34" charset="0"/>
              <a:buChar char="•"/>
            </a:pPr>
            <a:r>
              <a:rPr lang="fr-FR" sz="1400" i="1" dirty="0" smtClean="0"/>
              <a:t>Etude de marché réalisé par Pierre Fleury Consultants</a:t>
            </a:r>
            <a:endParaRPr lang="fr-FR" sz="1400" i="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85775"/>
            <a:ext cx="7620000" cy="1143000"/>
          </a:xfrm>
        </p:spPr>
        <p:txBody>
          <a:bodyPr>
            <a:normAutofit/>
          </a:bodyPr>
          <a:lstStyle/>
          <a:p>
            <a:pPr fontAlgn="auto">
              <a:spcAft>
                <a:spcPts val="0"/>
              </a:spcAft>
              <a:defRPr/>
            </a:pPr>
            <a:r>
              <a:rPr lang="fr-FR" altLang="fr-FR" sz="4400" dirty="0" smtClean="0"/>
              <a:t>Alors on fait Quoi </a:t>
            </a:r>
          </a:p>
        </p:txBody>
      </p:sp>
      <p:sp>
        <p:nvSpPr>
          <p:cNvPr id="5123" name="Espace réservé du contenu 2"/>
          <p:cNvSpPr>
            <a:spLocks noGrp="1"/>
          </p:cNvSpPr>
          <p:nvPr>
            <p:ph idx="1"/>
          </p:nvPr>
        </p:nvSpPr>
        <p:spPr>
          <a:xfrm>
            <a:off x="473216" y="1806575"/>
            <a:ext cx="7620000" cy="4392662"/>
          </a:xfrm>
        </p:spPr>
        <p:txBody>
          <a:bodyPr/>
          <a:lstStyle/>
          <a:p>
            <a:pPr marL="514350" indent="-514350" algn="ctr">
              <a:buFont typeface="Wingdings 2" pitchFamily="18" charset="2"/>
              <a:buNone/>
            </a:pPr>
            <a:r>
              <a:rPr lang="fr-FR" altLang="fr-FR" b="1" dirty="0" smtClean="0"/>
              <a:t>On adapte les référentiels d’examen à la demande du marché et des professionnel(le)s !</a:t>
            </a:r>
          </a:p>
          <a:p>
            <a:pPr marL="514350" indent="-514350" algn="ctr">
              <a:buFont typeface="Wingdings 2" pitchFamily="18" charset="2"/>
              <a:buNone/>
            </a:pPr>
            <a:endParaRPr lang="fr-FR" altLang="fr-FR" sz="1200" b="1" dirty="0"/>
          </a:p>
          <a:p>
            <a:pPr marL="514350" indent="-514350" algn="ctr">
              <a:buFont typeface="Wingdings 2" pitchFamily="18" charset="2"/>
              <a:buNone/>
            </a:pPr>
            <a:r>
              <a:rPr lang="fr-FR" altLang="fr-FR" sz="1600" b="1" dirty="0" smtClean="0"/>
              <a:t>LES TENDANCES:</a:t>
            </a:r>
            <a:endParaRPr lang="fr-FR" altLang="fr-FR" sz="1600" b="1" dirty="0"/>
          </a:p>
          <a:p>
            <a:pPr marL="285750" indent="-285750"/>
            <a:r>
              <a:rPr lang="fr-FR" altLang="fr-FR" sz="1600" b="1" dirty="0" smtClean="0"/>
              <a:t>Le bien être</a:t>
            </a:r>
          </a:p>
          <a:p>
            <a:pPr marL="285750" indent="-285750"/>
            <a:r>
              <a:rPr lang="fr-FR" altLang="fr-FR" sz="1600" b="1" dirty="0" smtClean="0"/>
              <a:t>L’anti âge</a:t>
            </a:r>
          </a:p>
          <a:p>
            <a:pPr marL="285750" indent="-285750"/>
            <a:r>
              <a:rPr lang="fr-FR" altLang="fr-FR" sz="1600" b="1" dirty="0" smtClean="0"/>
              <a:t>Les techniques de </a:t>
            </a:r>
            <a:r>
              <a:rPr lang="fr-FR" altLang="fr-FR" sz="1600" b="1" dirty="0" err="1" smtClean="0"/>
              <a:t>prothésie</a:t>
            </a:r>
            <a:r>
              <a:rPr lang="fr-FR" altLang="fr-FR" sz="1600" b="1" dirty="0" smtClean="0"/>
              <a:t> </a:t>
            </a:r>
            <a:r>
              <a:rPr lang="fr-FR" altLang="fr-FR" sz="1600" b="1" dirty="0" err="1" smtClean="0"/>
              <a:t>ongulaire</a:t>
            </a:r>
            <a:endParaRPr lang="fr-FR" altLang="fr-FR" sz="1600" b="1" dirty="0" smtClean="0"/>
          </a:p>
          <a:p>
            <a:pPr marL="285750" indent="-285750"/>
            <a:r>
              <a:rPr lang="fr-FR" altLang="fr-FR" sz="1600" b="1" dirty="0" smtClean="0"/>
              <a:t>Les techniques d’embellissement des cils et du regard</a:t>
            </a:r>
          </a:p>
          <a:p>
            <a:pPr marL="285750" indent="-285750"/>
            <a:r>
              <a:rPr lang="fr-FR" altLang="fr-FR" sz="1600" b="1" dirty="0" smtClean="0"/>
              <a:t>Les nouvelles technologies d’appareil pour la minceur, le vieillissement et les épilations</a:t>
            </a:r>
          </a:p>
          <a:p>
            <a:pPr marL="285750" indent="-285750"/>
            <a:r>
              <a:rPr lang="fr-FR" altLang="fr-FR" sz="1600" b="1" dirty="0" smtClean="0"/>
              <a:t>Le développement durable</a:t>
            </a:r>
          </a:p>
          <a:p>
            <a:pPr marL="514350" indent="-514350">
              <a:buFontTx/>
              <a:buChar char="-"/>
            </a:pPr>
            <a:endParaRPr lang="fr-FR" altLang="fr-FR" sz="1600" b="1" dirty="0"/>
          </a:p>
          <a:p>
            <a:pPr marL="0" indent="0" algn="ctr">
              <a:buNone/>
            </a:pPr>
            <a:r>
              <a:rPr lang="fr-FR" altLang="fr-FR" b="1" dirty="0" smtClean="0"/>
              <a:t>IL FAUT DIVERSIFIER LES OFFRES</a:t>
            </a:r>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10</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pic>
        <p:nvPicPr>
          <p:cNvPr id="9" name="Image 8"/>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589241" y="548655"/>
            <a:ext cx="1512168" cy="1080120"/>
          </a:xfrm>
          <a:prstGeom prst="rect">
            <a:avLst/>
          </a:prstGeom>
        </p:spPr>
      </p:pic>
      <p:pic>
        <p:nvPicPr>
          <p:cNvPr id="2" name="Image 1"/>
          <p:cNvPicPr>
            <a:picLocks noChangeAspect="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19464" y="5517232"/>
            <a:ext cx="1300535" cy="1008112"/>
          </a:xfrm>
          <a:prstGeom prst="rect">
            <a:avLst/>
          </a:prstGeom>
        </p:spPr>
      </p:pic>
      <p:sp>
        <p:nvSpPr>
          <p:cNvPr id="3" name="Espace réservé de la date 2"/>
          <p:cNvSpPr>
            <a:spLocks noGrp="1"/>
          </p:cNvSpPr>
          <p:nvPr>
            <p:ph type="dt" sz="half" idx="12"/>
          </p:nvPr>
        </p:nvSpPr>
        <p:spPr/>
        <p:txBody>
          <a:bodyPr/>
          <a:lstStyle/>
          <a:p>
            <a:pPr>
              <a:defRPr/>
            </a:pPr>
            <a:r>
              <a:rPr lang="fr-FR" smtClean="0"/>
              <a:t>31/05/2016 SDelsahut</a:t>
            </a:r>
            <a:endParaRPr lang="fr-FR" dirty="0"/>
          </a:p>
        </p:txBody>
      </p:sp>
      <p:sp>
        <p:nvSpPr>
          <p:cNvPr id="4" name="Espace réservé du pied de page 3"/>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42928503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Effect transition="in" filter="fade">
                                      <p:cBhvr>
                                        <p:cTn id="37" dur="500"/>
                                        <p:tgtEl>
                                          <p:spTgt spid="512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8" end="8"/>
                                            </p:txEl>
                                          </p:spTgt>
                                        </p:tgtEl>
                                        <p:attrNameLst>
                                          <p:attrName>style.visibility</p:attrName>
                                        </p:attrNameLst>
                                      </p:cBhvr>
                                      <p:to>
                                        <p:strVal val="visible"/>
                                      </p:to>
                                    </p:set>
                                    <p:animEffect transition="in" filter="fade">
                                      <p:cBhvr>
                                        <p:cTn id="42" dur="500"/>
                                        <p:tgtEl>
                                          <p:spTgt spid="512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10" end="10"/>
                                            </p:txEl>
                                          </p:spTgt>
                                        </p:tgtEl>
                                        <p:attrNameLst>
                                          <p:attrName>style.visibility</p:attrName>
                                        </p:attrNameLst>
                                      </p:cBhvr>
                                      <p:to>
                                        <p:strVal val="visible"/>
                                      </p:to>
                                    </p:set>
                                    <p:animEffect transition="in" filter="fade">
                                      <p:cBhvr>
                                        <p:cTn id="47" dur="500"/>
                                        <p:tgtEl>
                                          <p:spTgt spid="512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1196752"/>
            <a:ext cx="7620000" cy="3600400"/>
          </a:xfrm>
        </p:spPr>
        <p:txBody>
          <a:bodyPr/>
          <a:lstStyle/>
          <a:p>
            <a:pPr marL="285750" indent="-285750" algn="just"/>
            <a:r>
              <a:rPr lang="fr-FR" altLang="fr-FR" sz="1400" b="1" dirty="0" smtClean="0"/>
              <a:t>16 % de chefs d’entreprise sont titulaires du BTS</a:t>
            </a:r>
            <a:endParaRPr lang="fr-FR" altLang="fr-FR" sz="1400" b="1" dirty="0"/>
          </a:p>
          <a:p>
            <a:pPr marL="285750" indent="-285750" algn="just"/>
            <a:r>
              <a:rPr lang="fr-FR" altLang="fr-FR" sz="1400" b="1" dirty="0" smtClean="0"/>
              <a:t>25 % des chefs d’entreprises sont titulaires d’un Bac professionnel ou d’un BP</a:t>
            </a:r>
          </a:p>
          <a:p>
            <a:pPr marL="285750" indent="-285750" algn="just"/>
            <a:endParaRPr lang="fr-FR" altLang="fr-FR" sz="1400" b="1" dirty="0"/>
          </a:p>
          <a:p>
            <a:pPr marL="285750" indent="-285750" algn="just"/>
            <a:r>
              <a:rPr lang="fr-FR" altLang="fr-FR" sz="1400" b="1" dirty="0" smtClean="0"/>
              <a:t>Les autres entreprises ont besoin de personnel formé aux nouvelles demandes des consommateurs !</a:t>
            </a:r>
            <a:endParaRPr lang="fr-FR" altLang="fr-FR" b="1" dirty="0"/>
          </a:p>
          <a:p>
            <a:pPr marL="0" indent="0" algn="ctr">
              <a:buNone/>
            </a:pPr>
            <a:r>
              <a:rPr lang="fr-FR" altLang="fr-FR" b="1" dirty="0" smtClean="0"/>
              <a:t>D’où le réel intérêt de la rénovation du </a:t>
            </a:r>
            <a:endParaRPr lang="fr-FR" altLang="fr-FR" sz="1200" b="1" dirty="0" smtClean="0"/>
          </a:p>
          <a:p>
            <a:pPr marL="0" indent="0" algn="ctr">
              <a:buNone/>
            </a:pPr>
            <a:r>
              <a:rPr lang="fr-FR" altLang="fr-FR" b="1" dirty="0" smtClean="0"/>
              <a:t> </a:t>
            </a:r>
            <a:r>
              <a:rPr lang="fr-FR" altLang="fr-FR" b="1" u="sng" dirty="0" smtClean="0"/>
              <a:t>BAC professionnel Esthétique Cosmétique Parfumerie</a:t>
            </a:r>
          </a:p>
          <a:p>
            <a:pPr marL="0" indent="0" algn="ctr">
              <a:buNone/>
            </a:pPr>
            <a:r>
              <a:rPr lang="fr-FR" altLang="fr-FR" sz="1800" b="1" dirty="0" smtClean="0"/>
              <a:t>La profession attend de nouvelles professionnelles !!!</a:t>
            </a:r>
          </a:p>
          <a:p>
            <a:pPr marL="514350" indent="-514350" algn="ctr">
              <a:buFontTx/>
              <a:buChar char="-"/>
            </a:pPr>
            <a:endParaRPr lang="fr-FR" altLang="fr-FR" sz="1200" b="1" dirty="0" smtClean="0"/>
          </a:p>
          <a:p>
            <a:pPr marL="0" indent="0" algn="ctr">
              <a:buNone/>
            </a:pPr>
            <a:r>
              <a:rPr lang="fr-FR" altLang="fr-FR" sz="1800" b="1" dirty="0" smtClean="0"/>
              <a:t>Compétentes, autonomes, formées aux nouvelles techniques et technologies</a:t>
            </a:r>
            <a:endParaRPr lang="fr-FR" altLang="fr-FR" sz="1800" b="1" dirty="0"/>
          </a:p>
          <a:p>
            <a:pPr marL="0" indent="0" algn="ctr">
              <a:buNone/>
            </a:pPr>
            <a:endParaRPr lang="fr-FR" altLang="fr-FR" sz="1200" b="1" dirty="0" smtClean="0"/>
          </a:p>
          <a:p>
            <a:pPr marL="0" indent="0" algn="ctr">
              <a:buNone/>
            </a:pPr>
            <a:endParaRPr lang="fr-FR" altLang="fr-FR" sz="1200" b="1" dirty="0" smtClean="0"/>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11</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defPPr>
              <a:defRPr lang="fr-FR"/>
            </a:defPPr>
            <a:lvl1pPr eaLnBrk="1" hangingPunct="1">
              <a:defRPr sz="1400" i="1">
                <a:solidFill>
                  <a:schemeClr val="bg1"/>
                </a:solidFill>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r>
              <a:rPr lang="fr-FR" altLang="fr-FR" dirty="0"/>
              <a:t>Le Marché de </a:t>
            </a:r>
            <a:r>
              <a:rPr lang="fr-FR" altLang="fr-FR" dirty="0" smtClean="0"/>
              <a:t>l’esthétique en </a:t>
            </a:r>
            <a:r>
              <a:rPr lang="fr-FR" altLang="fr-FR" dirty="0"/>
              <a:t>2016</a:t>
            </a:r>
          </a:p>
        </p:txBody>
      </p:sp>
      <p:sp>
        <p:nvSpPr>
          <p:cNvPr id="2" name="Titre 1"/>
          <p:cNvSpPr>
            <a:spLocks noGrp="1"/>
          </p:cNvSpPr>
          <p:nvPr>
            <p:ph type="title"/>
          </p:nvPr>
        </p:nvSpPr>
        <p:spPr/>
        <p:txBody>
          <a:bodyPr/>
          <a:lstStyle/>
          <a:p>
            <a:pPr algn="ctr"/>
            <a:r>
              <a:rPr lang="fr-FR" dirty="0" smtClean="0"/>
              <a:t>En 2016</a:t>
            </a:r>
            <a:endParaRPr lang="fr-FR" dirty="0"/>
          </a:p>
        </p:txBody>
      </p:sp>
      <p:pic>
        <p:nvPicPr>
          <p:cNvPr id="3" name="Imag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9876" y="4889883"/>
            <a:ext cx="1168690" cy="1155317"/>
          </a:xfrm>
          <a:prstGeom prst="rect">
            <a:avLst/>
          </a:prstGeom>
        </p:spPr>
      </p:pic>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4889883"/>
            <a:ext cx="1004900" cy="1155317"/>
          </a:xfrm>
          <a:prstGeom prst="rect">
            <a:avLst/>
          </a:prstGeom>
        </p:spPr>
      </p:pic>
      <p:pic>
        <p:nvPicPr>
          <p:cNvPr id="5" name="Imag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25802" y="4889883"/>
            <a:ext cx="1127923" cy="1219509"/>
          </a:xfrm>
          <a:prstGeom prst="rect">
            <a:avLst/>
          </a:prstGeom>
        </p:spPr>
      </p:pic>
      <p:pic>
        <p:nvPicPr>
          <p:cNvPr id="6" name="Imag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44186" y="4921859"/>
            <a:ext cx="1052608" cy="1155317"/>
          </a:xfrm>
          <a:prstGeom prst="rect">
            <a:avLst/>
          </a:prstGeom>
        </p:spPr>
      </p:pic>
      <p:pic>
        <p:nvPicPr>
          <p:cNvPr id="9" name="Imag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84816" y="4952691"/>
            <a:ext cx="980098" cy="1155317"/>
          </a:xfrm>
          <a:prstGeom prst="rect">
            <a:avLst/>
          </a:prstGeom>
        </p:spPr>
      </p:pic>
      <p:pic>
        <p:nvPicPr>
          <p:cNvPr id="10" name="Imag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03472" y="4921859"/>
            <a:ext cx="1152127" cy="1251485"/>
          </a:xfrm>
          <a:prstGeom prst="rect">
            <a:avLst/>
          </a:prstGeom>
        </p:spPr>
      </p:pic>
      <p:pic>
        <p:nvPicPr>
          <p:cNvPr id="11" name="Image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flipH="1">
            <a:off x="7801218" y="4889883"/>
            <a:ext cx="1163269" cy="1251485"/>
          </a:xfrm>
          <a:prstGeom prst="rect">
            <a:avLst/>
          </a:prstGeom>
        </p:spPr>
      </p:pic>
      <p:sp>
        <p:nvSpPr>
          <p:cNvPr id="7" name="Espace réservé de la date 6"/>
          <p:cNvSpPr>
            <a:spLocks noGrp="1"/>
          </p:cNvSpPr>
          <p:nvPr>
            <p:ph type="dt" sz="half" idx="12"/>
          </p:nvPr>
        </p:nvSpPr>
        <p:spPr/>
        <p:txBody>
          <a:bodyPr/>
          <a:lstStyle/>
          <a:p>
            <a:pPr>
              <a:defRPr/>
            </a:pPr>
            <a:r>
              <a:rPr lang="fr-FR" smtClean="0"/>
              <a:t>31/05/2016 SDelsahut</a:t>
            </a:r>
            <a:endParaRPr lang="fr-FR" dirty="0"/>
          </a:p>
        </p:txBody>
      </p:sp>
      <p:sp>
        <p:nvSpPr>
          <p:cNvPr id="8" name="Espace réservé du pied de page 7"/>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14585374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8" end="8"/>
                                            </p:txEl>
                                          </p:spTgt>
                                        </p:tgtEl>
                                        <p:attrNameLst>
                                          <p:attrName>style.visibility</p:attrName>
                                        </p:attrNameLst>
                                      </p:cBhvr>
                                      <p:to>
                                        <p:strVal val="visible"/>
                                      </p:to>
                                    </p:set>
                                    <p:animEffect transition="in" filter="fade">
                                      <p:cBhvr>
                                        <p:cTn id="37" dur="500"/>
                                        <p:tgtEl>
                                          <p:spTgt spid="512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388F8440-9F04-4D47-A86B-331926D46786}" type="slidenum">
              <a:rPr lang="fr-FR" smtClean="0"/>
              <a:pPr>
                <a:defRPr/>
              </a:pPr>
              <a:t>12</a:t>
            </a:fld>
            <a:endParaRPr lang="fr-FR" dirty="0"/>
          </a:p>
        </p:txBody>
      </p:sp>
      <p:pic>
        <p:nvPicPr>
          <p:cNvPr id="4" name="Imag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15616" y="1628800"/>
            <a:ext cx="2232248" cy="1944216"/>
          </a:xfrm>
          <a:prstGeom prst="rect">
            <a:avLst/>
          </a:prstGeo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8104" y="1772816"/>
            <a:ext cx="2016224" cy="1656183"/>
          </a:xfrm>
          <a:prstGeom prst="rect">
            <a:avLst/>
          </a:prstGeom>
        </p:spPr>
      </p:pic>
      <p:pic>
        <p:nvPicPr>
          <p:cNvPr id="6" name="Image 5"/>
          <p:cNvPicPr>
            <a:picLocks noChangeAspect="1"/>
          </p:cNvPicPr>
          <p:nvPr/>
        </p:nvPicPr>
        <p:blipFill>
          <a:blip r:embed="rId4">
            <a:clrChange>
              <a:clrFrom>
                <a:srgbClr val="FDFFFE"/>
              </a:clrFrom>
              <a:clrTo>
                <a:srgbClr val="FDFFFE">
                  <a:alpha val="0"/>
                </a:srgbClr>
              </a:clrTo>
            </a:clrChange>
            <a:extLst>
              <a:ext uri="{28A0092B-C50C-407E-A947-70E740481C1C}">
                <a14:useLocalDpi xmlns:a14="http://schemas.microsoft.com/office/drawing/2010/main" val="0"/>
              </a:ext>
            </a:extLst>
          </a:blip>
          <a:stretch>
            <a:fillRect/>
          </a:stretch>
        </p:blipFill>
        <p:spPr>
          <a:xfrm>
            <a:off x="2843807" y="3717031"/>
            <a:ext cx="3096345" cy="2160241"/>
          </a:xfrm>
          <a:prstGeom prst="rect">
            <a:avLst/>
          </a:prstGeom>
        </p:spPr>
      </p:pic>
      <p:sp>
        <p:nvSpPr>
          <p:cNvPr id="7" name="ZoneTexte 6"/>
          <p:cNvSpPr txBox="1"/>
          <p:nvPr/>
        </p:nvSpPr>
        <p:spPr>
          <a:xfrm>
            <a:off x="899592" y="692696"/>
            <a:ext cx="7344816" cy="369332"/>
          </a:xfrm>
          <a:prstGeom prst="rect">
            <a:avLst/>
          </a:prstGeom>
          <a:noFill/>
        </p:spPr>
        <p:txBody>
          <a:bodyPr wrap="square" rtlCol="0">
            <a:spAutoFit/>
          </a:bodyPr>
          <a:lstStyle/>
          <a:p>
            <a:pPr algn="ctr"/>
            <a:r>
              <a:rPr lang="fr-FR" b="1" dirty="0" smtClean="0"/>
              <a:t>LES  ACTEURS DE LA REUSSITE </a:t>
            </a:r>
            <a:endParaRPr lang="fr-FR" b="1" dirty="0"/>
          </a:p>
        </p:txBody>
      </p:sp>
      <p:sp>
        <p:nvSpPr>
          <p:cNvPr id="3" name="Espace réservé de la date 2"/>
          <p:cNvSpPr>
            <a:spLocks noGrp="1"/>
          </p:cNvSpPr>
          <p:nvPr>
            <p:ph type="dt" sz="half" idx="12"/>
          </p:nvPr>
        </p:nvSpPr>
        <p:spPr/>
        <p:txBody>
          <a:bodyPr/>
          <a:lstStyle/>
          <a:p>
            <a:pPr>
              <a:defRPr/>
            </a:pPr>
            <a:r>
              <a:rPr lang="fr-FR" smtClean="0"/>
              <a:t>31/05/2016 SDelsahut</a:t>
            </a:r>
            <a:endParaRPr lang="fr-FR" dirty="0"/>
          </a:p>
        </p:txBody>
      </p:sp>
      <p:sp>
        <p:nvSpPr>
          <p:cNvPr id="8" name="Espace réservé du pied de page 7"/>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1439949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85775"/>
            <a:ext cx="7620000" cy="1143000"/>
          </a:xfrm>
        </p:spPr>
        <p:txBody>
          <a:bodyPr>
            <a:normAutofit/>
          </a:bodyPr>
          <a:lstStyle/>
          <a:p>
            <a:pPr fontAlgn="auto">
              <a:spcAft>
                <a:spcPts val="0"/>
              </a:spcAft>
              <a:defRPr/>
            </a:pPr>
            <a:r>
              <a:rPr lang="fr-FR" altLang="fr-FR" sz="4400" dirty="0" smtClean="0"/>
              <a:t>CRITERES de choix d’un Institut</a:t>
            </a:r>
          </a:p>
        </p:txBody>
      </p:sp>
      <p:sp>
        <p:nvSpPr>
          <p:cNvPr id="15" name="Espace réservé du contenu 2"/>
          <p:cNvSpPr>
            <a:spLocks noGrp="1"/>
          </p:cNvSpPr>
          <p:nvPr>
            <p:ph idx="1"/>
          </p:nvPr>
        </p:nvSpPr>
        <p:spPr>
          <a:xfrm>
            <a:off x="457200" y="1806575"/>
            <a:ext cx="7620000" cy="3926681"/>
          </a:xfrm>
        </p:spPr>
        <p:txBody>
          <a:bodyPr/>
          <a:lstStyle/>
          <a:p>
            <a:pPr marL="514350" indent="-514350">
              <a:buFont typeface="Wingdings 2" pitchFamily="18" charset="2"/>
              <a:buNone/>
            </a:pPr>
            <a:r>
              <a:rPr lang="fr-FR" altLang="fr-FR" sz="1800" b="1" dirty="0" smtClean="0"/>
              <a:t>Les attentes en matière de choix d’un institut :</a:t>
            </a:r>
          </a:p>
          <a:p>
            <a:pPr marL="514350" indent="-514350">
              <a:buFont typeface="Wingdings 2" pitchFamily="18" charset="2"/>
              <a:buNone/>
            </a:pPr>
            <a:endParaRPr lang="fr-FR" altLang="fr-FR" sz="1000" b="1" dirty="0"/>
          </a:p>
          <a:p>
            <a:pPr marL="514350" indent="-514350">
              <a:buFont typeface="Wingdings 2" pitchFamily="18" charset="2"/>
              <a:buNone/>
            </a:pPr>
            <a:r>
              <a:rPr lang="fr-FR" altLang="fr-FR" sz="1400" b="1" dirty="0" smtClean="0"/>
              <a:t>-Pour vous détendre 						74%</a:t>
            </a:r>
          </a:p>
          <a:p>
            <a:pPr marL="514350" indent="-514350">
              <a:buFont typeface="Wingdings 2" pitchFamily="18" charset="2"/>
              <a:buNone/>
            </a:pPr>
            <a:r>
              <a:rPr lang="fr-FR" altLang="fr-FR" sz="1400" b="1" dirty="0" smtClean="0"/>
              <a:t>-Parce que cela fait partie de votre hygiène				61%</a:t>
            </a:r>
          </a:p>
          <a:p>
            <a:pPr marL="514350" indent="-514350">
              <a:buFont typeface="Wingdings 2" pitchFamily="18" charset="2"/>
              <a:buNone/>
            </a:pPr>
            <a:r>
              <a:rPr lang="fr-FR" altLang="fr-FR" sz="1400" b="1" dirty="0" smtClean="0"/>
              <a:t>-Pour des occasions particulières, pour être sur votre « 31 »			48%</a:t>
            </a:r>
          </a:p>
          <a:p>
            <a:pPr marL="514350" indent="-514350">
              <a:buFont typeface="Wingdings 2" pitchFamily="18" charset="2"/>
              <a:buNone/>
            </a:pPr>
            <a:r>
              <a:rPr lang="fr-FR" altLang="fr-FR" sz="1400" b="1" dirty="0" smtClean="0"/>
              <a:t>-Pour profiter d’une offre promotionnelle , un cadeau			46%</a:t>
            </a:r>
          </a:p>
          <a:p>
            <a:pPr marL="514350" indent="-514350">
              <a:buFont typeface="Wingdings 2" pitchFamily="18" charset="2"/>
              <a:buNone/>
            </a:pPr>
            <a:r>
              <a:rPr lang="fr-FR" altLang="fr-FR" sz="1400" dirty="0" smtClean="0"/>
              <a:t>-Parce que vous y êtes obligé					14%</a:t>
            </a:r>
          </a:p>
          <a:p>
            <a:pPr marL="514350" indent="-514350">
              <a:buFont typeface="Wingdings 2" pitchFamily="18" charset="2"/>
              <a:buNone/>
            </a:pPr>
            <a:r>
              <a:rPr lang="fr-FR" altLang="fr-FR" sz="1400" b="1" dirty="0" smtClean="0"/>
              <a:t>-En fonction de la compétence du personnel				67%</a:t>
            </a:r>
          </a:p>
          <a:p>
            <a:pPr marL="514350" indent="-514350">
              <a:buFont typeface="Wingdings 2" pitchFamily="18" charset="2"/>
              <a:buNone/>
            </a:pPr>
            <a:r>
              <a:rPr lang="fr-FR" altLang="fr-FR" sz="1400" b="1" dirty="0" smtClean="0"/>
              <a:t>-Vous allez dans l’institut le plus proche 				65%</a:t>
            </a:r>
          </a:p>
          <a:p>
            <a:pPr marL="514350" indent="-514350">
              <a:buFont typeface="Wingdings 2" pitchFamily="18" charset="2"/>
              <a:buNone/>
            </a:pPr>
            <a:r>
              <a:rPr lang="fr-FR" altLang="fr-FR" sz="1400" b="1" dirty="0" smtClean="0"/>
              <a:t>-Parce que vous avez l’habitude de passer par la même esthéticienne		59%</a:t>
            </a:r>
          </a:p>
          <a:p>
            <a:pPr marL="514350" indent="-514350">
              <a:buFont typeface="Wingdings 2" pitchFamily="18" charset="2"/>
              <a:buNone/>
            </a:pPr>
            <a:r>
              <a:rPr lang="fr-FR" altLang="fr-FR" sz="1400" b="1" dirty="0" smtClean="0"/>
              <a:t>-Parce que vous avez plusieurs choses en un même lieu			52%</a:t>
            </a:r>
          </a:p>
          <a:p>
            <a:pPr marL="514350" indent="-514350">
              <a:buFont typeface="Wingdings 2" pitchFamily="18" charset="2"/>
              <a:buNone/>
            </a:pPr>
            <a:r>
              <a:rPr lang="fr-FR" altLang="fr-FR" sz="1400" b="1" dirty="0" smtClean="0"/>
              <a:t>-En fonction de la renommée					49%</a:t>
            </a:r>
          </a:p>
          <a:p>
            <a:pPr marL="514350" indent="-514350">
              <a:buFont typeface="Wingdings 2" pitchFamily="18" charset="2"/>
              <a:buNone/>
            </a:pPr>
            <a:r>
              <a:rPr lang="fr-FR" altLang="fr-FR" sz="1400" b="1" dirty="0" smtClean="0"/>
              <a:t>-En fonction de leur spécialisation sur une prestation en particulier		43%</a:t>
            </a:r>
          </a:p>
          <a:p>
            <a:pPr marL="514350" indent="-514350">
              <a:buFont typeface="Wingdings 2" pitchFamily="18" charset="2"/>
              <a:buNone/>
            </a:pPr>
            <a:r>
              <a:rPr lang="fr-FR" altLang="fr-FR" sz="1400" dirty="0" smtClean="0"/>
              <a:t>-Parce qu’ils utilisent des marques connues de produits			30%</a:t>
            </a:r>
          </a:p>
          <a:p>
            <a:pPr marL="514350" indent="-514350">
              <a:buFont typeface="Wingdings 2" pitchFamily="18" charset="2"/>
              <a:buNone/>
            </a:pPr>
            <a:r>
              <a:rPr lang="fr-FR" altLang="fr-FR" sz="1400" dirty="0" smtClean="0"/>
              <a:t>-Parce qu’ils font souvent des promotions				23%</a:t>
            </a:r>
          </a:p>
          <a:p>
            <a:pPr marL="514350" indent="-514350">
              <a:buFont typeface="Wingdings 2" pitchFamily="18" charset="2"/>
              <a:buNone/>
            </a:pPr>
            <a:endParaRPr lang="fr-FR" altLang="fr-FR" sz="1400" b="1" dirty="0" smtClean="0"/>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13</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2" name="Espace réservé de la date 1"/>
          <p:cNvSpPr>
            <a:spLocks noGrp="1"/>
          </p:cNvSpPr>
          <p:nvPr>
            <p:ph type="dt" sz="half" idx="12"/>
          </p:nvPr>
        </p:nvSpPr>
        <p:spPr/>
        <p:txBody>
          <a:bodyPr/>
          <a:lstStyle/>
          <a:p>
            <a:pPr>
              <a:defRPr/>
            </a:pPr>
            <a:r>
              <a:rPr lang="fr-FR" smtClean="0"/>
              <a:t>31/05/2016 SDelsahut</a:t>
            </a:r>
            <a:endParaRPr lang="fr-FR" dirty="0"/>
          </a:p>
        </p:txBody>
      </p:sp>
      <p:sp>
        <p:nvSpPr>
          <p:cNvPr id="3" name="Espace réservé du pied de page 2"/>
          <p:cNvSpPr>
            <a:spLocks noGrp="1"/>
          </p:cNvSpPr>
          <p:nvPr>
            <p:ph type="ftr" sz="quarter" idx="11"/>
          </p:nvPr>
        </p:nvSpPr>
        <p:spPr/>
        <p:txBody>
          <a:bodyPr/>
          <a:lstStyle/>
          <a:p>
            <a:pPr>
              <a:defRPr/>
            </a:pPr>
            <a:r>
              <a:rPr lang="fr-FR" altLang="fr-FR" smtClean="0"/>
              <a:t>CNAIB SPA  Document </a:t>
            </a:r>
            <a:endParaRPr lang="fr-FR" alt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92080" y="5730952"/>
            <a:ext cx="1493664" cy="980653"/>
          </a:xfrm>
          <a:prstGeom prst="rect">
            <a:avLst/>
          </a:prstGeom>
        </p:spPr>
      </p:pic>
    </p:spTree>
    <p:extLst>
      <p:ext uri="{BB962C8B-B14F-4D97-AF65-F5344CB8AC3E}">
        <p14:creationId xmlns:p14="http://schemas.microsoft.com/office/powerpoint/2010/main" val="77825306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fade">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xEl>
                                              <p:pRg st="2" end="2"/>
                                            </p:txEl>
                                          </p:spTgt>
                                        </p:tgtEl>
                                        <p:attrNameLst>
                                          <p:attrName>style.visibility</p:attrName>
                                        </p:attrNameLst>
                                      </p:cBhvr>
                                      <p:to>
                                        <p:strVal val="visible"/>
                                      </p:to>
                                    </p:set>
                                    <p:animEffect transition="in" filter="fade">
                                      <p:cBhvr>
                                        <p:cTn id="12" dur="500"/>
                                        <p:tgtEl>
                                          <p:spTgt spid="1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animEffect transition="in" filter="fade">
                                      <p:cBhvr>
                                        <p:cTn id="17" dur="500"/>
                                        <p:tgtEl>
                                          <p:spTgt spid="1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xEl>
                                              <p:pRg st="4" end="4"/>
                                            </p:txEl>
                                          </p:spTgt>
                                        </p:tgtEl>
                                        <p:attrNameLst>
                                          <p:attrName>style.visibility</p:attrName>
                                        </p:attrNameLst>
                                      </p:cBhvr>
                                      <p:to>
                                        <p:strVal val="visible"/>
                                      </p:to>
                                    </p:set>
                                    <p:animEffect transition="in" filter="fade">
                                      <p:cBhvr>
                                        <p:cTn id="22" dur="500"/>
                                        <p:tgtEl>
                                          <p:spTgt spid="1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animEffect transition="in" filter="fade">
                                      <p:cBhvr>
                                        <p:cTn id="27" dur="500"/>
                                        <p:tgtEl>
                                          <p:spTgt spid="15">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5">
                                            <p:txEl>
                                              <p:pRg st="6" end="6"/>
                                            </p:txEl>
                                          </p:spTgt>
                                        </p:tgtEl>
                                        <p:attrNameLst>
                                          <p:attrName>style.visibility</p:attrName>
                                        </p:attrNameLst>
                                      </p:cBhvr>
                                      <p:to>
                                        <p:strVal val="visible"/>
                                      </p:to>
                                    </p:set>
                                    <p:animEffect transition="in" filter="fade">
                                      <p:cBhvr>
                                        <p:cTn id="32" dur="500"/>
                                        <p:tgtEl>
                                          <p:spTgt spid="15">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5">
                                            <p:txEl>
                                              <p:pRg st="7" end="7"/>
                                            </p:txEl>
                                          </p:spTgt>
                                        </p:tgtEl>
                                        <p:attrNameLst>
                                          <p:attrName>style.visibility</p:attrName>
                                        </p:attrNameLst>
                                      </p:cBhvr>
                                      <p:to>
                                        <p:strVal val="visible"/>
                                      </p:to>
                                    </p:set>
                                    <p:animEffect transition="in" filter="fade">
                                      <p:cBhvr>
                                        <p:cTn id="37" dur="500"/>
                                        <p:tgtEl>
                                          <p:spTgt spid="15">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5">
                                            <p:txEl>
                                              <p:pRg st="8" end="8"/>
                                            </p:txEl>
                                          </p:spTgt>
                                        </p:tgtEl>
                                        <p:attrNameLst>
                                          <p:attrName>style.visibility</p:attrName>
                                        </p:attrNameLst>
                                      </p:cBhvr>
                                      <p:to>
                                        <p:strVal val="visible"/>
                                      </p:to>
                                    </p:set>
                                    <p:animEffect transition="in" filter="fade">
                                      <p:cBhvr>
                                        <p:cTn id="42" dur="500"/>
                                        <p:tgtEl>
                                          <p:spTgt spid="15">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5">
                                            <p:txEl>
                                              <p:pRg st="9" end="9"/>
                                            </p:txEl>
                                          </p:spTgt>
                                        </p:tgtEl>
                                        <p:attrNameLst>
                                          <p:attrName>style.visibility</p:attrName>
                                        </p:attrNameLst>
                                      </p:cBhvr>
                                      <p:to>
                                        <p:strVal val="visible"/>
                                      </p:to>
                                    </p:set>
                                    <p:animEffect transition="in" filter="fade">
                                      <p:cBhvr>
                                        <p:cTn id="47" dur="500"/>
                                        <p:tgtEl>
                                          <p:spTgt spid="15">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15">
                                            <p:txEl>
                                              <p:pRg st="10" end="10"/>
                                            </p:txEl>
                                          </p:spTgt>
                                        </p:tgtEl>
                                        <p:attrNameLst>
                                          <p:attrName>style.visibility</p:attrName>
                                        </p:attrNameLst>
                                      </p:cBhvr>
                                      <p:to>
                                        <p:strVal val="visible"/>
                                      </p:to>
                                    </p:set>
                                    <p:animEffect transition="in" filter="fade">
                                      <p:cBhvr>
                                        <p:cTn id="52" dur="500"/>
                                        <p:tgtEl>
                                          <p:spTgt spid="1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15">
                                            <p:txEl>
                                              <p:pRg st="11" end="11"/>
                                            </p:txEl>
                                          </p:spTgt>
                                        </p:tgtEl>
                                        <p:attrNameLst>
                                          <p:attrName>style.visibility</p:attrName>
                                        </p:attrNameLst>
                                      </p:cBhvr>
                                      <p:to>
                                        <p:strVal val="visible"/>
                                      </p:to>
                                    </p:set>
                                    <p:animEffect transition="in" filter="fade">
                                      <p:cBhvr>
                                        <p:cTn id="57" dur="500"/>
                                        <p:tgtEl>
                                          <p:spTgt spid="15">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15">
                                            <p:txEl>
                                              <p:pRg st="12" end="12"/>
                                            </p:txEl>
                                          </p:spTgt>
                                        </p:tgtEl>
                                        <p:attrNameLst>
                                          <p:attrName>style.visibility</p:attrName>
                                        </p:attrNameLst>
                                      </p:cBhvr>
                                      <p:to>
                                        <p:strVal val="visible"/>
                                      </p:to>
                                    </p:set>
                                    <p:animEffect transition="in" filter="fade">
                                      <p:cBhvr>
                                        <p:cTn id="62" dur="500"/>
                                        <p:tgtEl>
                                          <p:spTgt spid="15">
                                            <p:txEl>
                                              <p:pRg st="12" end="12"/>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15">
                                            <p:txEl>
                                              <p:pRg st="13" end="13"/>
                                            </p:txEl>
                                          </p:spTgt>
                                        </p:tgtEl>
                                        <p:attrNameLst>
                                          <p:attrName>style.visibility</p:attrName>
                                        </p:attrNameLst>
                                      </p:cBhvr>
                                      <p:to>
                                        <p:strVal val="visible"/>
                                      </p:to>
                                    </p:set>
                                    <p:animEffect transition="in" filter="fade">
                                      <p:cBhvr>
                                        <p:cTn id="67" dur="500"/>
                                        <p:tgtEl>
                                          <p:spTgt spid="15">
                                            <p:txEl>
                                              <p:pRg st="13" end="13"/>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15">
                                            <p:txEl>
                                              <p:pRg st="14" end="14"/>
                                            </p:txEl>
                                          </p:spTgt>
                                        </p:tgtEl>
                                        <p:attrNameLst>
                                          <p:attrName>style.visibility</p:attrName>
                                        </p:attrNameLst>
                                      </p:cBhvr>
                                      <p:to>
                                        <p:strVal val="visible"/>
                                      </p:to>
                                    </p:set>
                                    <p:animEffect transition="in" filter="fade">
                                      <p:cBhvr>
                                        <p:cTn id="72" dur="500"/>
                                        <p:tgtEl>
                                          <p:spTgt spid="1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611560" y="900943"/>
            <a:ext cx="7620000" cy="1143000"/>
          </a:xfrm>
        </p:spPr>
        <p:txBody>
          <a:bodyPr>
            <a:normAutofit fontScale="90000"/>
          </a:bodyPr>
          <a:lstStyle/>
          <a:p>
            <a:pPr algn="ctr" fontAlgn="auto">
              <a:spcAft>
                <a:spcPts val="0"/>
              </a:spcAft>
              <a:defRPr/>
            </a:pPr>
            <a:r>
              <a:rPr lang="fr-FR" altLang="fr-FR" sz="4400" dirty="0" smtClean="0"/>
              <a:t/>
            </a:r>
            <a:br>
              <a:rPr lang="fr-FR" altLang="fr-FR" sz="4400" dirty="0" smtClean="0"/>
            </a:br>
            <a:r>
              <a:rPr lang="fr-FR" altLang="fr-FR" sz="4400" dirty="0" smtClean="0"/>
              <a:t>Les 3 paradoxes de L’institut de Beauté</a:t>
            </a:r>
          </a:p>
        </p:txBody>
      </p:sp>
      <p:sp>
        <p:nvSpPr>
          <p:cNvPr id="5123" name="Espace réservé du contenu 2"/>
          <p:cNvSpPr>
            <a:spLocks noGrp="1"/>
          </p:cNvSpPr>
          <p:nvPr>
            <p:ph idx="1"/>
          </p:nvPr>
        </p:nvSpPr>
        <p:spPr>
          <a:xfrm>
            <a:off x="827584" y="2852936"/>
            <a:ext cx="7620000" cy="4800600"/>
          </a:xfrm>
        </p:spPr>
        <p:txBody>
          <a:bodyPr/>
          <a:lstStyle/>
          <a:p>
            <a:pPr marL="0" indent="0" algn="just">
              <a:buNone/>
            </a:pPr>
            <a:r>
              <a:rPr lang="fr-FR" altLang="fr-FR" b="1" dirty="0" smtClean="0"/>
              <a:t>1/ </a:t>
            </a:r>
            <a:r>
              <a:rPr lang="fr-FR" altLang="fr-FR" b="1" dirty="0" smtClean="0">
                <a:solidFill>
                  <a:schemeClr val="accent2">
                    <a:lumMod val="75000"/>
                  </a:schemeClr>
                </a:solidFill>
              </a:rPr>
              <a:t>La demande en bien être augmente</a:t>
            </a:r>
            <a:r>
              <a:rPr lang="fr-FR" altLang="fr-FR" b="1" dirty="0" smtClean="0"/>
              <a:t> </a:t>
            </a:r>
          </a:p>
          <a:p>
            <a:pPr marL="0" indent="0" algn="just">
              <a:buNone/>
            </a:pPr>
            <a:r>
              <a:rPr lang="fr-FR" altLang="fr-FR" b="1" dirty="0" smtClean="0"/>
              <a:t>     </a:t>
            </a:r>
            <a:r>
              <a:rPr lang="fr-FR" altLang="fr-FR" b="1" dirty="0" smtClean="0">
                <a:solidFill>
                  <a:srgbClr val="FF0000"/>
                </a:solidFill>
              </a:rPr>
              <a:t>MAIS le CA baisse</a:t>
            </a:r>
          </a:p>
          <a:p>
            <a:pPr marL="0" indent="0" algn="just">
              <a:buNone/>
            </a:pPr>
            <a:endParaRPr lang="fr-FR" altLang="fr-FR" sz="1100" b="1" dirty="0" smtClean="0"/>
          </a:p>
          <a:p>
            <a:pPr marL="0" indent="0" algn="just">
              <a:buNone/>
            </a:pPr>
            <a:r>
              <a:rPr lang="fr-FR" altLang="fr-FR" b="1" dirty="0" smtClean="0"/>
              <a:t>2/ </a:t>
            </a:r>
            <a:r>
              <a:rPr lang="fr-FR" altLang="fr-FR" b="1" dirty="0" smtClean="0">
                <a:solidFill>
                  <a:schemeClr val="accent2">
                    <a:lumMod val="75000"/>
                  </a:schemeClr>
                </a:solidFill>
              </a:rPr>
              <a:t>Les classes aisées se développent </a:t>
            </a:r>
          </a:p>
          <a:p>
            <a:pPr marL="0" indent="0" algn="just">
              <a:buNone/>
            </a:pPr>
            <a:r>
              <a:rPr lang="fr-FR" altLang="fr-FR" b="1" dirty="0" smtClean="0">
                <a:solidFill>
                  <a:srgbClr val="FF0000"/>
                </a:solidFill>
              </a:rPr>
              <a:t>      MAIS les prix restent bas</a:t>
            </a:r>
          </a:p>
          <a:p>
            <a:pPr marL="0" indent="0" algn="just">
              <a:buNone/>
            </a:pPr>
            <a:endParaRPr lang="fr-FR" altLang="fr-FR" sz="1100" b="1" dirty="0" smtClean="0"/>
          </a:p>
          <a:p>
            <a:pPr marL="0" indent="0" algn="just">
              <a:buNone/>
            </a:pPr>
            <a:r>
              <a:rPr lang="fr-FR" altLang="fr-FR" b="1" dirty="0"/>
              <a:t>3</a:t>
            </a:r>
            <a:r>
              <a:rPr lang="fr-FR" altLang="fr-FR" b="1" dirty="0" smtClean="0"/>
              <a:t>/ </a:t>
            </a:r>
            <a:r>
              <a:rPr lang="fr-FR" altLang="fr-FR" b="1" dirty="0" smtClean="0">
                <a:solidFill>
                  <a:schemeClr val="accent2">
                    <a:lumMod val="75000"/>
                  </a:schemeClr>
                </a:solidFill>
              </a:rPr>
              <a:t>Les soins en institut génèrent des emplois et un lien social </a:t>
            </a:r>
          </a:p>
          <a:p>
            <a:pPr marL="0" indent="0" algn="just">
              <a:buNone/>
            </a:pPr>
            <a:r>
              <a:rPr lang="fr-FR" altLang="fr-FR" b="1" dirty="0">
                <a:solidFill>
                  <a:srgbClr val="FF0000"/>
                </a:solidFill>
              </a:rPr>
              <a:t> </a:t>
            </a:r>
            <a:r>
              <a:rPr lang="fr-FR" altLang="fr-FR" b="1" dirty="0" smtClean="0">
                <a:solidFill>
                  <a:srgbClr val="FF0000"/>
                </a:solidFill>
              </a:rPr>
              <a:t>    MAIS la profession est peu reconnue par les services publics   </a:t>
            </a:r>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14</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2" name="Espace réservé de la date 1"/>
          <p:cNvSpPr>
            <a:spLocks noGrp="1"/>
          </p:cNvSpPr>
          <p:nvPr>
            <p:ph type="dt" sz="half" idx="12"/>
          </p:nvPr>
        </p:nvSpPr>
        <p:spPr/>
        <p:txBody>
          <a:bodyPr/>
          <a:lstStyle/>
          <a:p>
            <a:pPr>
              <a:defRPr/>
            </a:pPr>
            <a:r>
              <a:rPr lang="fr-FR" smtClean="0"/>
              <a:t>31/05/2016 SDelsahut</a:t>
            </a:r>
            <a:endParaRPr lang="fr-FR" dirty="0"/>
          </a:p>
        </p:txBody>
      </p:sp>
      <p:sp>
        <p:nvSpPr>
          <p:cNvPr id="3" name="Espace réservé du pied de page 2"/>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3676878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500"/>
                                        <p:tgtEl>
                                          <p:spTgt spid="5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7" end="7"/>
                                            </p:txEl>
                                          </p:spTgt>
                                        </p:tgtEl>
                                        <p:attrNameLst>
                                          <p:attrName>style.visibility</p:attrName>
                                        </p:attrNameLst>
                                      </p:cBhvr>
                                      <p:to>
                                        <p:strVal val="visible"/>
                                      </p:to>
                                    </p:set>
                                    <p:animEffect transition="in" filter="fade">
                                      <p:cBhvr>
                                        <p:cTn id="32"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611560" y="1017587"/>
            <a:ext cx="7620000" cy="1143000"/>
          </a:xfrm>
        </p:spPr>
        <p:txBody>
          <a:bodyPr>
            <a:normAutofit/>
          </a:bodyPr>
          <a:lstStyle/>
          <a:p>
            <a:pPr algn="ctr" fontAlgn="auto">
              <a:spcAft>
                <a:spcPts val="0"/>
              </a:spcAft>
              <a:defRPr/>
            </a:pPr>
            <a:r>
              <a:rPr lang="fr-FR" altLang="fr-FR" sz="4400" dirty="0" smtClean="0"/>
              <a:t>Les stratégies à adopter</a:t>
            </a:r>
          </a:p>
        </p:txBody>
      </p:sp>
      <p:sp>
        <p:nvSpPr>
          <p:cNvPr id="5123" name="Espace réservé du contenu 2"/>
          <p:cNvSpPr>
            <a:spLocks noGrp="1"/>
          </p:cNvSpPr>
          <p:nvPr>
            <p:ph idx="1"/>
          </p:nvPr>
        </p:nvSpPr>
        <p:spPr>
          <a:xfrm>
            <a:off x="539552" y="2420888"/>
            <a:ext cx="7620000" cy="4800600"/>
          </a:xfrm>
        </p:spPr>
        <p:txBody>
          <a:bodyPr/>
          <a:lstStyle/>
          <a:p>
            <a:pPr marL="0" indent="0" algn="just">
              <a:buNone/>
            </a:pPr>
            <a:r>
              <a:rPr lang="fr-FR" altLang="fr-FR" b="1" dirty="0" smtClean="0"/>
              <a:t>1/ </a:t>
            </a:r>
            <a:r>
              <a:rPr lang="fr-FR" altLang="fr-FR" b="1" dirty="0" smtClean="0">
                <a:solidFill>
                  <a:schemeClr val="accent2">
                    <a:lumMod val="75000"/>
                  </a:schemeClr>
                </a:solidFill>
              </a:rPr>
              <a:t>Opérer une montée en gamme des services pour soutenir la progression des prix</a:t>
            </a:r>
          </a:p>
          <a:p>
            <a:pPr marL="0" indent="0" algn="just">
              <a:buNone/>
            </a:pPr>
            <a:endParaRPr lang="fr-FR" altLang="fr-FR" sz="1100" b="1" dirty="0" smtClean="0"/>
          </a:p>
          <a:p>
            <a:pPr marL="0" indent="0" algn="just">
              <a:buNone/>
            </a:pPr>
            <a:endParaRPr lang="fr-FR" altLang="fr-FR" sz="1100" b="1" dirty="0" smtClean="0"/>
          </a:p>
          <a:p>
            <a:pPr marL="0" indent="0" algn="just">
              <a:buNone/>
            </a:pPr>
            <a:r>
              <a:rPr lang="fr-FR" altLang="fr-FR" b="1" dirty="0"/>
              <a:t>2</a:t>
            </a:r>
            <a:r>
              <a:rPr lang="fr-FR" altLang="fr-FR" b="1" dirty="0" smtClean="0"/>
              <a:t>/ </a:t>
            </a:r>
            <a:r>
              <a:rPr lang="fr-FR" altLang="fr-FR" b="1" dirty="0" smtClean="0">
                <a:solidFill>
                  <a:schemeClr val="accent2">
                    <a:lumMod val="75000"/>
                  </a:schemeClr>
                </a:solidFill>
              </a:rPr>
              <a:t>Diversifier l’offre des services dans les Instituts vers les segments du bien-être et de l’image</a:t>
            </a:r>
          </a:p>
          <a:p>
            <a:pPr marL="0" indent="0" algn="just">
              <a:buNone/>
            </a:pPr>
            <a:endParaRPr lang="fr-FR" altLang="fr-FR" sz="1100" b="1" dirty="0" smtClean="0"/>
          </a:p>
          <a:p>
            <a:pPr marL="0" indent="0" algn="just">
              <a:buNone/>
            </a:pPr>
            <a:r>
              <a:rPr lang="fr-FR" altLang="fr-FR" b="1" dirty="0"/>
              <a:t>3</a:t>
            </a:r>
            <a:r>
              <a:rPr lang="fr-FR" altLang="fr-FR" b="1" dirty="0" smtClean="0"/>
              <a:t>/ </a:t>
            </a:r>
            <a:r>
              <a:rPr lang="fr-FR" altLang="fr-FR" b="1" dirty="0" smtClean="0">
                <a:solidFill>
                  <a:schemeClr val="accent2">
                    <a:lumMod val="75000"/>
                  </a:schemeClr>
                </a:solidFill>
              </a:rPr>
              <a:t>Développer une différenciation des prix en fonction des horaires pour mieux gérer l’irrégularité de l’activité au cours de la journée ou de la semaine</a:t>
            </a:r>
            <a:endParaRPr lang="fr-FR" altLang="fr-FR" b="1" dirty="0" smtClean="0">
              <a:solidFill>
                <a:srgbClr val="FF0000"/>
              </a:solidFill>
            </a:endParaRPr>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15</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2" name="Espace réservé de la date 1"/>
          <p:cNvSpPr>
            <a:spLocks noGrp="1"/>
          </p:cNvSpPr>
          <p:nvPr>
            <p:ph type="dt" sz="half" idx="12"/>
          </p:nvPr>
        </p:nvSpPr>
        <p:spPr/>
        <p:txBody>
          <a:bodyPr/>
          <a:lstStyle/>
          <a:p>
            <a:pPr>
              <a:defRPr/>
            </a:pPr>
            <a:r>
              <a:rPr lang="fr-FR" smtClean="0"/>
              <a:t>31/05/2016 SDelsahut</a:t>
            </a:r>
            <a:endParaRPr lang="fr-FR" dirty="0"/>
          </a:p>
        </p:txBody>
      </p:sp>
      <p:sp>
        <p:nvSpPr>
          <p:cNvPr id="3" name="Espace réservé du pied de page 2"/>
          <p:cNvSpPr>
            <a:spLocks noGrp="1"/>
          </p:cNvSpPr>
          <p:nvPr>
            <p:ph type="ftr" sz="quarter" idx="11"/>
          </p:nvPr>
        </p:nvSpPr>
        <p:spPr/>
        <p:txBody>
          <a:bodyPr/>
          <a:lstStyle/>
          <a:p>
            <a:pPr>
              <a:defRPr/>
            </a:pPr>
            <a:r>
              <a:rPr lang="fr-FR" altLang="fr-FR" smtClean="0"/>
              <a:t>CNAIB SPA  Document </a:t>
            </a:r>
            <a:endParaRPr lang="fr-FR" altLang="fr-F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5301208"/>
            <a:ext cx="1359793" cy="1359793"/>
          </a:xfrm>
          <a:prstGeom prst="rect">
            <a:avLst/>
          </a:prstGeom>
        </p:spPr>
      </p:pic>
    </p:spTree>
    <p:extLst>
      <p:ext uri="{BB962C8B-B14F-4D97-AF65-F5344CB8AC3E}">
        <p14:creationId xmlns:p14="http://schemas.microsoft.com/office/powerpoint/2010/main" val="17427906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3" end="3"/>
                                            </p:txEl>
                                          </p:spTgt>
                                        </p:tgtEl>
                                        <p:attrNameLst>
                                          <p:attrName>style.visibility</p:attrName>
                                        </p:attrNameLst>
                                      </p:cBhvr>
                                      <p:to>
                                        <p:strVal val="visible"/>
                                      </p:to>
                                    </p:set>
                                    <p:animEffect transition="in" filter="fade">
                                      <p:cBhvr>
                                        <p:cTn id="12" dur="500"/>
                                        <p:tgtEl>
                                          <p:spTgt spid="512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5" end="5"/>
                                            </p:txEl>
                                          </p:spTgt>
                                        </p:tgtEl>
                                        <p:attrNameLst>
                                          <p:attrName>style.visibility</p:attrName>
                                        </p:attrNameLst>
                                      </p:cBhvr>
                                      <p:to>
                                        <p:strVal val="visible"/>
                                      </p:to>
                                    </p:set>
                                    <p:animEffect transition="in" filter="fade">
                                      <p:cBhvr>
                                        <p:cTn id="17"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388F8440-9F04-4D47-A86B-331926D46786}" type="slidenum">
              <a:rPr lang="fr-FR" smtClean="0"/>
              <a:pPr>
                <a:defRPr/>
              </a:pPr>
              <a:t>16</a:t>
            </a:fld>
            <a:endParaRPr lang="fr-FR" dirty="0"/>
          </a:p>
        </p:txBody>
      </p:sp>
      <p:pic>
        <p:nvPicPr>
          <p:cNvPr id="4" name="Image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707904" y="1828799"/>
            <a:ext cx="2599556" cy="2591679"/>
          </a:xfrm>
          <a:prstGeom prst="rect">
            <a:avLst/>
          </a:prstGeom>
        </p:spPr>
      </p:pic>
      <p:sp>
        <p:nvSpPr>
          <p:cNvPr id="3" name="Espace réservé de la date 2"/>
          <p:cNvSpPr>
            <a:spLocks noGrp="1"/>
          </p:cNvSpPr>
          <p:nvPr>
            <p:ph type="dt" sz="half" idx="12"/>
          </p:nvPr>
        </p:nvSpPr>
        <p:spPr/>
        <p:txBody>
          <a:bodyPr/>
          <a:lstStyle/>
          <a:p>
            <a:pPr>
              <a:defRPr/>
            </a:pPr>
            <a:r>
              <a:rPr lang="fr-FR" smtClean="0"/>
              <a:t>31/05/2016 SDelsahut</a:t>
            </a:r>
            <a:endParaRPr lang="fr-FR" dirty="0"/>
          </a:p>
        </p:txBody>
      </p:sp>
      <p:sp>
        <p:nvSpPr>
          <p:cNvPr id="5" name="Espace réservé du pied de page 4"/>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340343334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80392" y="2852936"/>
            <a:ext cx="7620000" cy="1440160"/>
          </a:xfrm>
        </p:spPr>
        <p:txBody>
          <a:bodyPr/>
          <a:lstStyle/>
          <a:p>
            <a:pPr marL="514350" indent="-514350" algn="ctr">
              <a:buFont typeface="Wingdings 2" pitchFamily="18" charset="2"/>
              <a:buNone/>
            </a:pPr>
            <a:r>
              <a:rPr lang="fr-FR" altLang="fr-FR" sz="5400" b="1" dirty="0" smtClean="0"/>
              <a:t>Merci de votre attention!</a:t>
            </a:r>
            <a:endParaRPr lang="fr-FR" altLang="fr-FR" sz="5400" b="1" dirty="0" smtClean="0">
              <a:solidFill>
                <a:srgbClr val="FF0000"/>
              </a:solidFill>
            </a:endParaRPr>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17</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2" name="Espace réservé de la date 1"/>
          <p:cNvSpPr>
            <a:spLocks noGrp="1"/>
          </p:cNvSpPr>
          <p:nvPr>
            <p:ph type="dt" sz="half" idx="12"/>
          </p:nvPr>
        </p:nvSpPr>
        <p:spPr/>
        <p:txBody>
          <a:bodyPr/>
          <a:lstStyle/>
          <a:p>
            <a:pPr>
              <a:defRPr/>
            </a:pPr>
            <a:r>
              <a:rPr lang="fr-FR" smtClean="0"/>
              <a:t>31/05/2016 SDelsahut</a:t>
            </a:r>
            <a:endParaRPr lang="fr-FR" dirty="0"/>
          </a:p>
        </p:txBody>
      </p:sp>
      <p:sp>
        <p:nvSpPr>
          <p:cNvPr id="3" name="Espace réservé du pied de page 2"/>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28792177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85775"/>
            <a:ext cx="7620000" cy="1863106"/>
          </a:xfrm>
        </p:spPr>
        <p:txBody>
          <a:bodyPr>
            <a:normAutofit/>
          </a:bodyPr>
          <a:lstStyle/>
          <a:p>
            <a:pPr algn="ctr" fontAlgn="auto">
              <a:spcAft>
                <a:spcPts val="0"/>
              </a:spcAft>
              <a:defRPr/>
            </a:pPr>
            <a:r>
              <a:rPr lang="fr-FR" altLang="fr-FR" sz="4000" u="sng" dirty="0" smtClean="0">
                <a:solidFill>
                  <a:schemeClr val="tx1"/>
                </a:solidFill>
              </a:rPr>
              <a:t>Le Marché:</a:t>
            </a:r>
            <a:r>
              <a:rPr lang="fr-FR" altLang="fr-FR" sz="3600" dirty="0">
                <a:solidFill>
                  <a:schemeClr val="tx1"/>
                </a:solidFill>
              </a:rPr>
              <a:t/>
            </a:r>
            <a:br>
              <a:rPr lang="fr-FR" altLang="fr-FR" sz="3600" dirty="0">
                <a:solidFill>
                  <a:schemeClr val="tx1"/>
                </a:solidFill>
              </a:rPr>
            </a:br>
            <a:r>
              <a:rPr lang="fr-FR" altLang="fr-FR" sz="2800" dirty="0" smtClean="0">
                <a:solidFill>
                  <a:schemeClr val="tx1"/>
                </a:solidFill>
              </a:rPr>
              <a:t>L’esthétique : 5ème secteur de l’artisanat</a:t>
            </a:r>
          </a:p>
        </p:txBody>
      </p:sp>
      <p:sp>
        <p:nvSpPr>
          <p:cNvPr id="5123" name="Espace réservé du contenu 2"/>
          <p:cNvSpPr>
            <a:spLocks noGrp="1"/>
          </p:cNvSpPr>
          <p:nvPr>
            <p:ph idx="1"/>
          </p:nvPr>
        </p:nvSpPr>
        <p:spPr>
          <a:xfrm>
            <a:off x="457200" y="1772816"/>
            <a:ext cx="7620000" cy="1728192"/>
          </a:xfrm>
        </p:spPr>
        <p:txBody>
          <a:bodyPr/>
          <a:lstStyle/>
          <a:p>
            <a:pPr marL="514350" indent="-514350" algn="just">
              <a:buFont typeface="Wingdings 2" pitchFamily="18" charset="2"/>
              <a:buNone/>
            </a:pPr>
            <a:endParaRPr lang="fr-FR" altLang="fr-FR" sz="1200" b="1" dirty="0"/>
          </a:p>
          <a:p>
            <a:pPr marL="514350" indent="-514350" algn="just">
              <a:buFont typeface="Wingdings 2" pitchFamily="18" charset="2"/>
              <a:buNone/>
            </a:pPr>
            <a:r>
              <a:rPr lang="fr-FR" altLang="fr-FR" sz="1800" b="1" dirty="0" smtClean="0"/>
              <a:t>- </a:t>
            </a:r>
            <a:r>
              <a:rPr lang="fr-FR" altLang="fr-FR" sz="1400" b="1" dirty="0" smtClean="0"/>
              <a:t>54 000  Entreprises en France (code 9602B, 9604Z,auto-entrepreneurs et prothésiste </a:t>
            </a:r>
            <a:r>
              <a:rPr lang="fr-FR" altLang="fr-FR" sz="1400" b="1" dirty="0" err="1" smtClean="0"/>
              <a:t>ongulaire</a:t>
            </a:r>
            <a:r>
              <a:rPr lang="fr-FR" altLang="fr-FR" sz="1400" b="1" dirty="0" smtClean="0"/>
              <a:t>)</a:t>
            </a:r>
          </a:p>
          <a:p>
            <a:pPr marL="514350" indent="-514350" algn="just">
              <a:buFont typeface="Wingdings 2" pitchFamily="18" charset="2"/>
              <a:buNone/>
            </a:pPr>
            <a:r>
              <a:rPr lang="fr-FR" altLang="fr-FR" sz="1400" b="1" dirty="0" smtClean="0"/>
              <a:t>- 75 000 emplois en France</a:t>
            </a:r>
          </a:p>
          <a:p>
            <a:pPr marL="514350" indent="-514350" algn="just">
              <a:buFont typeface="Wingdings 2" pitchFamily="18" charset="2"/>
              <a:buNone/>
            </a:pPr>
            <a:r>
              <a:rPr lang="fr-FR" altLang="fr-FR" sz="1400" b="1" dirty="0" smtClean="0"/>
              <a:t>- CA 2014 : 2,7 milliards d’euros</a:t>
            </a:r>
          </a:p>
          <a:p>
            <a:pPr marL="514350" indent="-514350" algn="just">
              <a:buFont typeface="Wingdings 2" pitchFamily="18" charset="2"/>
              <a:buNone/>
            </a:pPr>
            <a:endParaRPr lang="fr-FR" altLang="fr-FR" sz="1400" b="1" dirty="0" smtClean="0"/>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2</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pic>
        <p:nvPicPr>
          <p:cNvPr id="2" name="Image 1"/>
          <p:cNvPicPr>
            <a:picLocks noChangeAspect="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2599"/>
          <a:stretch/>
        </p:blipFill>
        <p:spPr>
          <a:xfrm>
            <a:off x="2382719" y="3048000"/>
            <a:ext cx="6048672" cy="3237222"/>
          </a:xfrm>
          <a:prstGeom prst="rect">
            <a:avLst/>
          </a:prstGeom>
        </p:spPr>
      </p:pic>
      <p:sp>
        <p:nvSpPr>
          <p:cNvPr id="3" name="Espace réservé de la date 2"/>
          <p:cNvSpPr>
            <a:spLocks noGrp="1"/>
          </p:cNvSpPr>
          <p:nvPr>
            <p:ph type="dt" sz="half" idx="12"/>
          </p:nvPr>
        </p:nvSpPr>
        <p:spPr/>
        <p:txBody>
          <a:bodyPr/>
          <a:lstStyle/>
          <a:p>
            <a:pPr>
              <a:defRPr/>
            </a:pPr>
            <a:r>
              <a:rPr lang="fr-FR" smtClean="0"/>
              <a:t>31/05/2016 SDelsahut</a:t>
            </a:r>
            <a:endParaRPr lang="fr-FR" dirty="0"/>
          </a:p>
        </p:txBody>
      </p:sp>
      <p:sp>
        <p:nvSpPr>
          <p:cNvPr id="4" name="Espace réservé du pied de page 3"/>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42036911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smtClean="0"/>
              <a:t>La réglementation   </a:t>
            </a:r>
            <a:endParaRPr lang="fr-FR" sz="2800" b="1" dirty="0"/>
          </a:p>
        </p:txBody>
      </p:sp>
      <p:sp>
        <p:nvSpPr>
          <p:cNvPr id="3" name="Espace réservé du contenu 2"/>
          <p:cNvSpPr>
            <a:spLocks noGrp="1"/>
          </p:cNvSpPr>
          <p:nvPr>
            <p:ph idx="1"/>
          </p:nvPr>
        </p:nvSpPr>
        <p:spPr/>
        <p:txBody>
          <a:bodyPr/>
          <a:lstStyle/>
          <a:p>
            <a:pPr algn="ctr"/>
            <a:r>
              <a:rPr lang="fr-FR" b="1" u="sng" dirty="0" smtClean="0"/>
              <a:t>Le plus grand réseau d’instituts de beauté National</a:t>
            </a:r>
          </a:p>
          <a:p>
            <a:endParaRPr lang="fr-FR" sz="1400" b="1" u="sng" dirty="0"/>
          </a:p>
          <a:p>
            <a:pPr marL="114300" indent="0">
              <a:buNone/>
            </a:pPr>
            <a:r>
              <a:rPr lang="fr-FR" sz="1400" dirty="0" smtClean="0"/>
              <a:t>2000 Adhérentes, elle est présente dans 70 départements et est représentée par 63 présidentes</a:t>
            </a:r>
          </a:p>
          <a:p>
            <a:pPr marL="114300" indent="0">
              <a:buNone/>
            </a:pPr>
            <a:r>
              <a:rPr lang="fr-FR" sz="1400" dirty="0" smtClean="0"/>
              <a:t>Cette représentativité est une force pour défendre les droits du métier.</a:t>
            </a:r>
          </a:p>
          <a:p>
            <a:pPr marL="114300" indent="0">
              <a:buNone/>
            </a:pPr>
            <a:endParaRPr lang="fr-FR" sz="1400" dirty="0" smtClean="0"/>
          </a:p>
          <a:p>
            <a:pPr algn="ctr"/>
            <a:r>
              <a:rPr lang="fr-FR" sz="2000" b="1" u="sng" dirty="0" smtClean="0"/>
              <a:t>La CNAIB SPA défend les intérêts généraux de la profession, elle valorise l’image et la notoriété des instituts de Beauté</a:t>
            </a:r>
            <a:endParaRPr lang="fr-FR" sz="1400" dirty="0"/>
          </a:p>
          <a:p>
            <a:r>
              <a:rPr lang="fr-FR" sz="1400" dirty="0" smtClean="0"/>
              <a:t>Le ministère de l’artisanat</a:t>
            </a:r>
          </a:p>
          <a:p>
            <a:r>
              <a:rPr lang="fr-FR" sz="1400" dirty="0"/>
              <a:t>Le ministère de </a:t>
            </a:r>
            <a:r>
              <a:rPr lang="fr-FR" sz="1400" dirty="0" smtClean="0"/>
              <a:t>l’</a:t>
            </a:r>
            <a:r>
              <a:rPr lang="fr-FR" sz="1400" dirty="0"/>
              <a:t>é</a:t>
            </a:r>
            <a:r>
              <a:rPr lang="fr-FR" sz="1400" dirty="0" smtClean="0"/>
              <a:t>cologie</a:t>
            </a:r>
          </a:p>
          <a:p>
            <a:r>
              <a:rPr lang="fr-FR" sz="1400" dirty="0"/>
              <a:t>Le ministère de </a:t>
            </a:r>
            <a:r>
              <a:rPr lang="fr-FR" sz="1400" dirty="0" smtClean="0"/>
              <a:t>l’économie</a:t>
            </a:r>
            <a:endParaRPr lang="fr-FR" sz="1400" dirty="0"/>
          </a:p>
          <a:p>
            <a:r>
              <a:rPr lang="fr-FR" sz="1400" dirty="0"/>
              <a:t>Le ministère de </a:t>
            </a:r>
            <a:r>
              <a:rPr lang="fr-FR" sz="1400" dirty="0" smtClean="0"/>
              <a:t>l’éducation Nationale</a:t>
            </a:r>
            <a:endParaRPr lang="fr-FR" sz="1400" dirty="0"/>
          </a:p>
          <a:p>
            <a:r>
              <a:rPr lang="fr-FR" sz="1400" dirty="0"/>
              <a:t>Le </a:t>
            </a:r>
            <a:r>
              <a:rPr lang="fr-FR" sz="1400" dirty="0" smtClean="0"/>
              <a:t>ministère des finances</a:t>
            </a:r>
            <a:endParaRPr lang="fr-FR" sz="1400" dirty="0"/>
          </a:p>
          <a:p>
            <a:r>
              <a:rPr lang="fr-FR" sz="1400" dirty="0"/>
              <a:t>Le ministère </a:t>
            </a:r>
            <a:r>
              <a:rPr lang="fr-FR" sz="1400" dirty="0" smtClean="0"/>
              <a:t>du travail (convention collective…)</a:t>
            </a:r>
            <a:endParaRPr lang="fr-FR" sz="1400" dirty="0"/>
          </a:p>
          <a:p>
            <a:r>
              <a:rPr lang="fr-FR" sz="1400" dirty="0"/>
              <a:t>Le ministère de </a:t>
            </a:r>
            <a:r>
              <a:rPr lang="fr-FR" sz="1400" dirty="0" smtClean="0"/>
              <a:t>la santé</a:t>
            </a:r>
            <a:endParaRPr lang="fr-FR" sz="1400" dirty="0"/>
          </a:p>
          <a:p>
            <a:pPr marL="114300" indent="0">
              <a:buNone/>
            </a:pPr>
            <a:r>
              <a:rPr lang="fr-FR" sz="1400" dirty="0" smtClean="0"/>
              <a:t>Elle intervient au Senat et à l’Assemblée Nationale</a:t>
            </a:r>
          </a:p>
          <a:p>
            <a:pPr marL="114300" indent="0">
              <a:buNone/>
            </a:pPr>
            <a:r>
              <a:rPr lang="fr-FR" sz="1400" dirty="0" smtClean="0"/>
              <a:t>Elle siège en permanence à l’APCM, au CESE, à la CMP, à la CNAMS, au CESER, en CPNE-FP, à la SPP, au FAFCEA et à OPCALIA</a:t>
            </a:r>
            <a:endParaRPr lang="fr-FR" sz="1400" dirty="0"/>
          </a:p>
          <a:p>
            <a:endParaRPr lang="fr-FR" sz="1400" dirty="0" smtClean="0"/>
          </a:p>
        </p:txBody>
      </p:sp>
      <p:sp>
        <p:nvSpPr>
          <p:cNvPr id="4" name="Espace réservé du numéro de diapositive 3"/>
          <p:cNvSpPr>
            <a:spLocks noGrp="1"/>
          </p:cNvSpPr>
          <p:nvPr>
            <p:ph type="sldNum" sz="quarter" idx="10"/>
          </p:nvPr>
        </p:nvSpPr>
        <p:spPr/>
        <p:txBody>
          <a:bodyPr/>
          <a:lstStyle/>
          <a:p>
            <a:pPr>
              <a:defRPr/>
            </a:pPr>
            <a:fld id="{924A3F26-F504-451F-A086-8CCD63DE3B20}" type="slidenum">
              <a:rPr lang="fr-FR" smtClean="0"/>
              <a:pPr>
                <a:defRPr/>
              </a:pPr>
              <a:t>3</a:t>
            </a:fld>
            <a:endParaRPr lang="fr-FR" dirty="0"/>
          </a:p>
        </p:txBody>
      </p:sp>
      <p:sp>
        <p:nvSpPr>
          <p:cNvPr id="5" name="Espace réservé de la date 4"/>
          <p:cNvSpPr>
            <a:spLocks noGrp="1"/>
          </p:cNvSpPr>
          <p:nvPr>
            <p:ph type="dt" sz="half" idx="12"/>
          </p:nvPr>
        </p:nvSpPr>
        <p:spPr/>
        <p:txBody>
          <a:bodyPr/>
          <a:lstStyle/>
          <a:p>
            <a:pPr>
              <a:defRPr/>
            </a:pPr>
            <a:r>
              <a:rPr lang="fr-FR" smtClean="0"/>
              <a:t>31/05/2016 SDelsahut</a:t>
            </a:r>
            <a:endParaRPr lang="fr-FR" dirty="0"/>
          </a:p>
        </p:txBody>
      </p:sp>
      <p:sp>
        <p:nvSpPr>
          <p:cNvPr id="7" name="Espace réservé du pied de page 6"/>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20136048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2800" b="1" dirty="0"/>
              <a:t>La réglementation </a:t>
            </a:r>
            <a:endParaRPr lang="fr-FR" sz="2800" dirty="0"/>
          </a:p>
        </p:txBody>
      </p:sp>
      <p:sp>
        <p:nvSpPr>
          <p:cNvPr id="3" name="Espace réservé du contenu 2"/>
          <p:cNvSpPr>
            <a:spLocks noGrp="1"/>
          </p:cNvSpPr>
          <p:nvPr>
            <p:ph idx="1"/>
          </p:nvPr>
        </p:nvSpPr>
        <p:spPr/>
        <p:txBody>
          <a:bodyPr/>
          <a:lstStyle/>
          <a:p>
            <a:pPr marL="114300" indent="0">
              <a:buNone/>
            </a:pPr>
            <a:r>
              <a:rPr lang="fr-FR" sz="2400" dirty="0"/>
              <a:t>Elle siège en permanence à l’APCM, au CESE, à la CMP, à la CNAMS, au CESER, en CPNE-FP, à la SPP, au FAFCEA et à </a:t>
            </a:r>
            <a:r>
              <a:rPr lang="fr-FR" sz="2400" dirty="0" smtClean="0"/>
              <a:t>OPCALIA.</a:t>
            </a:r>
          </a:p>
          <a:p>
            <a:pPr marL="114300" indent="0">
              <a:buNone/>
            </a:pPr>
            <a:endParaRPr lang="fr-FR" sz="2400" dirty="0"/>
          </a:p>
          <a:p>
            <a:r>
              <a:rPr lang="fr-FR" sz="1400" dirty="0" smtClean="0"/>
              <a:t>APCM : assemblée permanente des chambres des métiers et de l’artisanat</a:t>
            </a:r>
          </a:p>
          <a:p>
            <a:r>
              <a:rPr lang="fr-FR" sz="1400" dirty="0" smtClean="0"/>
              <a:t>CESE: conseil économique, social et environnemental</a:t>
            </a:r>
          </a:p>
          <a:p>
            <a:r>
              <a:rPr lang="fr-FR" sz="1400" dirty="0" smtClean="0"/>
              <a:t>CMP: commission mixte paritaire</a:t>
            </a:r>
          </a:p>
          <a:p>
            <a:r>
              <a:rPr lang="fr-FR" sz="1400" dirty="0" smtClean="0"/>
              <a:t>CNAMS: confédération nationale de l’artisanat des métiers et des services</a:t>
            </a:r>
          </a:p>
          <a:p>
            <a:r>
              <a:rPr lang="fr-FR" sz="1400" dirty="0" smtClean="0"/>
              <a:t>CESER: conseil économique, social et environnemental régionaux</a:t>
            </a:r>
          </a:p>
          <a:p>
            <a:r>
              <a:rPr lang="fr-FR" sz="1400" dirty="0" smtClean="0"/>
              <a:t>CPNE-FP: commission paritaire nationale de l’emploi et de la formation professionnelle</a:t>
            </a:r>
          </a:p>
          <a:p>
            <a:r>
              <a:rPr lang="fr-FR" sz="1400" dirty="0" smtClean="0"/>
              <a:t>SPP: section paritaire professionnelle</a:t>
            </a:r>
          </a:p>
          <a:p>
            <a:r>
              <a:rPr lang="fr-FR" sz="1400" dirty="0" smtClean="0"/>
              <a:t>FAF CEA :fonds d’assurance formation des chefs d’entreprise</a:t>
            </a:r>
          </a:p>
          <a:p>
            <a:r>
              <a:rPr lang="fr-FR" sz="1400" dirty="0" smtClean="0"/>
              <a:t>OPCALIA: organisme paritaire collecteur agréé pour la formation des salariés</a:t>
            </a:r>
            <a:endParaRPr lang="fr-FR" sz="1400" dirty="0"/>
          </a:p>
          <a:p>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924A3F26-F504-451F-A086-8CCD63DE3B20}" type="slidenum">
              <a:rPr lang="fr-FR" smtClean="0"/>
              <a:pPr>
                <a:defRPr/>
              </a:pPr>
              <a:t>4</a:t>
            </a:fld>
            <a:endParaRPr lang="fr-FR" dirty="0"/>
          </a:p>
        </p:txBody>
      </p:sp>
      <p:sp>
        <p:nvSpPr>
          <p:cNvPr id="5" name="Espace réservé de la date 4"/>
          <p:cNvSpPr>
            <a:spLocks noGrp="1"/>
          </p:cNvSpPr>
          <p:nvPr>
            <p:ph type="dt" sz="half" idx="12"/>
          </p:nvPr>
        </p:nvSpPr>
        <p:spPr/>
        <p:txBody>
          <a:bodyPr/>
          <a:lstStyle/>
          <a:p>
            <a:pPr>
              <a:defRPr/>
            </a:pPr>
            <a:r>
              <a:rPr lang="fr-FR" smtClean="0"/>
              <a:t>31/05/2016 SDelsahut</a:t>
            </a:r>
            <a:endParaRPr lang="fr-FR" dirty="0"/>
          </a:p>
        </p:txBody>
      </p:sp>
      <p:sp>
        <p:nvSpPr>
          <p:cNvPr id="6" name="Espace réservé du pied de page 5"/>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37386005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85775"/>
            <a:ext cx="7620000" cy="1143000"/>
          </a:xfrm>
        </p:spPr>
        <p:txBody>
          <a:bodyPr>
            <a:normAutofit/>
          </a:bodyPr>
          <a:lstStyle/>
          <a:p>
            <a:pPr fontAlgn="auto">
              <a:spcAft>
                <a:spcPts val="0"/>
              </a:spcAft>
              <a:defRPr/>
            </a:pPr>
            <a:r>
              <a:rPr lang="fr-FR" altLang="fr-FR" sz="3600" dirty="0">
                <a:solidFill>
                  <a:schemeClr val="tx1"/>
                </a:solidFill>
              </a:rPr>
              <a:t>L’esthétique : 5ème secteur de l’artisanat</a:t>
            </a:r>
            <a:endParaRPr lang="fr-FR" altLang="fr-FR" sz="3600" dirty="0" smtClean="0"/>
          </a:p>
        </p:txBody>
      </p:sp>
      <p:sp>
        <p:nvSpPr>
          <p:cNvPr id="5123" name="Espace réservé du contenu 2"/>
          <p:cNvSpPr>
            <a:spLocks noGrp="1"/>
          </p:cNvSpPr>
          <p:nvPr>
            <p:ph idx="1"/>
          </p:nvPr>
        </p:nvSpPr>
        <p:spPr>
          <a:xfrm>
            <a:off x="457200" y="1628775"/>
            <a:ext cx="7620000" cy="5184775"/>
          </a:xfrm>
        </p:spPr>
        <p:txBody>
          <a:bodyPr/>
          <a:lstStyle/>
          <a:p>
            <a:pPr marL="514350" indent="-514350" algn="ctr">
              <a:buFont typeface="Wingdings 2" pitchFamily="18" charset="2"/>
              <a:buNone/>
            </a:pPr>
            <a:r>
              <a:rPr lang="fr-FR" altLang="fr-FR" b="1" u="sng" dirty="0"/>
              <a:t>3 Types d’établissements en France</a:t>
            </a:r>
            <a:r>
              <a:rPr lang="fr-FR" altLang="fr-FR" b="1" u="sng" dirty="0" smtClean="0"/>
              <a:t>:</a:t>
            </a:r>
          </a:p>
          <a:p>
            <a:pPr marL="514350" indent="-514350" algn="ctr">
              <a:buFont typeface="Wingdings 2" pitchFamily="18" charset="2"/>
              <a:buNone/>
            </a:pPr>
            <a:endParaRPr lang="fr-FR" altLang="fr-FR" sz="1200" b="1" u="sng" dirty="0"/>
          </a:p>
          <a:p>
            <a:pPr indent="-342900"/>
            <a:r>
              <a:rPr lang="fr-FR" altLang="fr-FR" b="1" dirty="0"/>
              <a:t>Des instituts de beauté sous enseignes</a:t>
            </a:r>
          </a:p>
          <a:p>
            <a:pPr indent="-342900"/>
            <a:r>
              <a:rPr lang="fr-FR" altLang="fr-FR" b="1" dirty="0"/>
              <a:t>Des instituts de beauté indépendants</a:t>
            </a:r>
          </a:p>
          <a:p>
            <a:pPr indent="-342900"/>
            <a:r>
              <a:rPr lang="fr-FR" altLang="fr-FR" b="1" dirty="0"/>
              <a:t>De l’esthétique à </a:t>
            </a:r>
            <a:r>
              <a:rPr lang="fr-FR" altLang="fr-FR" b="1" dirty="0" smtClean="0"/>
              <a:t>domicile</a:t>
            </a:r>
          </a:p>
          <a:p>
            <a:pPr marL="0" indent="0">
              <a:buNone/>
            </a:pPr>
            <a:endParaRPr lang="fr-FR" altLang="fr-FR" sz="1200" b="1" dirty="0" smtClean="0"/>
          </a:p>
          <a:p>
            <a:pPr marL="514350" indent="-514350" algn="ctr">
              <a:buFont typeface="Wingdings 2" pitchFamily="18" charset="2"/>
              <a:buNone/>
            </a:pPr>
            <a:r>
              <a:rPr lang="fr-FR" altLang="fr-FR" b="1" u="sng" dirty="0" smtClean="0"/>
              <a:t>Un métier jeune et féminin: âge moyen 32 ans</a:t>
            </a:r>
          </a:p>
          <a:p>
            <a:pPr marL="514350" indent="-514350" algn="ctr">
              <a:buFont typeface="Wingdings 2" pitchFamily="18" charset="2"/>
              <a:buNone/>
            </a:pPr>
            <a:endParaRPr lang="fr-FR" altLang="fr-FR" sz="1200" b="1" dirty="0" smtClean="0"/>
          </a:p>
          <a:p>
            <a:pPr marL="285750" indent="-285750" algn="just"/>
            <a:r>
              <a:rPr lang="fr-FR" altLang="fr-FR" sz="1600" b="1" dirty="0" smtClean="0"/>
              <a:t>57 % de non salariés </a:t>
            </a:r>
          </a:p>
          <a:p>
            <a:pPr marL="285750" indent="-285750" algn="just"/>
            <a:r>
              <a:rPr lang="fr-FR" altLang="fr-FR" sz="1600" b="1" dirty="0" smtClean="0"/>
              <a:t>43 % de salariés</a:t>
            </a:r>
          </a:p>
          <a:p>
            <a:pPr marL="285750" indent="-285750" algn="just"/>
            <a:r>
              <a:rPr lang="fr-FR" altLang="fr-FR" sz="1600" b="1" dirty="0" smtClean="0"/>
              <a:t>92 % salariés femmes</a:t>
            </a:r>
          </a:p>
          <a:p>
            <a:pPr marL="285750" indent="-285750" algn="just"/>
            <a:r>
              <a:rPr lang="fr-FR" altLang="fr-FR" sz="1600" b="1" dirty="0" smtClean="0"/>
              <a:t>8 % salariés hommes</a:t>
            </a:r>
          </a:p>
          <a:p>
            <a:pPr marL="285750" indent="-285750" algn="just"/>
            <a:r>
              <a:rPr lang="fr-FR" altLang="fr-FR" sz="1600" b="1" dirty="0"/>
              <a:t>+ 2,6% d’emploi de 2013 à 2014</a:t>
            </a:r>
          </a:p>
          <a:p>
            <a:pPr marL="514350" indent="-514350" algn="just">
              <a:buFontTx/>
              <a:buChar char="-"/>
            </a:pPr>
            <a:endParaRPr lang="fr-FR" altLang="fr-FR" sz="1600" b="1" dirty="0" smtClean="0"/>
          </a:p>
          <a:p>
            <a:pPr marL="514350" indent="-514350" algn="just">
              <a:buFontTx/>
              <a:buChar char="-"/>
            </a:pPr>
            <a:endParaRPr lang="fr-FR" altLang="fr-FR" b="1" dirty="0" smtClean="0"/>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5</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2" name="Espace réservé de la date 1"/>
          <p:cNvSpPr>
            <a:spLocks noGrp="1"/>
          </p:cNvSpPr>
          <p:nvPr>
            <p:ph type="dt" sz="half" idx="12"/>
          </p:nvPr>
        </p:nvSpPr>
        <p:spPr/>
        <p:txBody>
          <a:bodyPr/>
          <a:lstStyle/>
          <a:p>
            <a:pPr>
              <a:defRPr/>
            </a:pPr>
            <a:r>
              <a:rPr lang="fr-FR" smtClean="0"/>
              <a:t>31/05/2016 SDelsahut</a:t>
            </a:r>
            <a:endParaRPr lang="fr-FR" dirty="0"/>
          </a:p>
        </p:txBody>
      </p:sp>
      <p:sp>
        <p:nvSpPr>
          <p:cNvPr id="3" name="Espace réservé du pied de page 2"/>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40848915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6" end="6"/>
                                            </p:txEl>
                                          </p:spTgt>
                                        </p:tgtEl>
                                        <p:attrNameLst>
                                          <p:attrName>style.visibility</p:attrName>
                                        </p:attrNameLst>
                                      </p:cBhvr>
                                      <p:to>
                                        <p:strVal val="visible"/>
                                      </p:to>
                                    </p:set>
                                    <p:animEffect transition="in" filter="fade">
                                      <p:cBhvr>
                                        <p:cTn id="27" dur="500"/>
                                        <p:tgtEl>
                                          <p:spTgt spid="512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fade">
                                      <p:cBhvr>
                                        <p:cTn id="32" dur="500"/>
                                        <p:tgtEl>
                                          <p:spTgt spid="5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9" end="9"/>
                                            </p:txEl>
                                          </p:spTgt>
                                        </p:tgtEl>
                                        <p:attrNameLst>
                                          <p:attrName>style.visibility</p:attrName>
                                        </p:attrNameLst>
                                      </p:cBhvr>
                                      <p:to>
                                        <p:strVal val="visible"/>
                                      </p:to>
                                    </p:set>
                                    <p:animEffect transition="in" filter="fade">
                                      <p:cBhvr>
                                        <p:cTn id="37" dur="500"/>
                                        <p:tgtEl>
                                          <p:spTgt spid="512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10" end="10"/>
                                            </p:txEl>
                                          </p:spTgt>
                                        </p:tgtEl>
                                        <p:attrNameLst>
                                          <p:attrName>style.visibility</p:attrName>
                                        </p:attrNameLst>
                                      </p:cBhvr>
                                      <p:to>
                                        <p:strVal val="visible"/>
                                      </p:to>
                                    </p:set>
                                    <p:animEffect transition="in" filter="fade">
                                      <p:cBhvr>
                                        <p:cTn id="42" dur="500"/>
                                        <p:tgtEl>
                                          <p:spTgt spid="512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11" end="11"/>
                                            </p:txEl>
                                          </p:spTgt>
                                        </p:tgtEl>
                                        <p:attrNameLst>
                                          <p:attrName>style.visibility</p:attrName>
                                        </p:attrNameLst>
                                      </p:cBhvr>
                                      <p:to>
                                        <p:strVal val="visible"/>
                                      </p:to>
                                    </p:set>
                                    <p:animEffect transition="in" filter="fade">
                                      <p:cBhvr>
                                        <p:cTn id="47" dur="500"/>
                                        <p:tgtEl>
                                          <p:spTgt spid="5123">
                                            <p:txEl>
                                              <p:pRg st="11" end="1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12" end="12"/>
                                            </p:txEl>
                                          </p:spTgt>
                                        </p:tgtEl>
                                        <p:attrNameLst>
                                          <p:attrName>style.visibility</p:attrName>
                                        </p:attrNameLst>
                                      </p:cBhvr>
                                      <p:to>
                                        <p:strVal val="visible"/>
                                      </p:to>
                                    </p:set>
                                    <p:animEffect transition="in" filter="fade">
                                      <p:cBhvr>
                                        <p:cTn id="52" dur="500"/>
                                        <p:tgtEl>
                                          <p:spTgt spid="512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1772816"/>
            <a:ext cx="7620000" cy="2520280"/>
          </a:xfrm>
        </p:spPr>
        <p:txBody>
          <a:bodyPr/>
          <a:lstStyle/>
          <a:p>
            <a:pPr marL="514350" indent="-514350" algn="ctr">
              <a:buFontTx/>
              <a:buChar char="-"/>
            </a:pPr>
            <a:endParaRPr lang="fr-FR" altLang="fr-FR" sz="1000" b="1" u="sng" dirty="0" smtClean="0"/>
          </a:p>
          <a:p>
            <a:pPr marL="0" indent="0" algn="ctr">
              <a:buNone/>
            </a:pPr>
            <a:r>
              <a:rPr lang="fr-FR" altLang="fr-FR" sz="3600" b="1" dirty="0" smtClean="0">
                <a:solidFill>
                  <a:srgbClr val="FF0000"/>
                </a:solidFill>
              </a:rPr>
              <a:t>nécessitent la maîtrise </a:t>
            </a:r>
          </a:p>
          <a:p>
            <a:pPr marL="0" indent="0" algn="ctr">
              <a:buNone/>
            </a:pPr>
            <a:r>
              <a:rPr lang="fr-FR" altLang="fr-FR" sz="2800" b="1" u="sng" dirty="0" smtClean="0"/>
              <a:t>L’ accueil et  l’écoute :</a:t>
            </a:r>
          </a:p>
          <a:p>
            <a:pPr marL="514350" indent="-514350" algn="just">
              <a:buFontTx/>
              <a:buChar char="-"/>
            </a:pPr>
            <a:endParaRPr lang="fr-FR" altLang="fr-FR" sz="1200" b="1" dirty="0"/>
          </a:p>
          <a:p>
            <a:pPr marL="0" indent="0" algn="just">
              <a:buNone/>
            </a:pPr>
            <a:r>
              <a:rPr lang="fr-FR" altLang="fr-FR" b="1" dirty="0" smtClean="0"/>
              <a:t>Une prise en charge du/de la cliente sur mesure</a:t>
            </a:r>
          </a:p>
          <a:p>
            <a:pPr marL="0" indent="0" algn="just">
              <a:buNone/>
            </a:pPr>
            <a:r>
              <a:rPr lang="fr-FR" altLang="fr-FR" b="1" dirty="0" smtClean="0"/>
              <a:t>Une image professionnelle adaptée:</a:t>
            </a:r>
          </a:p>
          <a:p>
            <a:pPr marL="0" indent="0" algn="just">
              <a:buNone/>
            </a:pPr>
            <a:endParaRPr lang="fr-FR" altLang="fr-FR" sz="1200" b="1" dirty="0"/>
          </a:p>
          <a:p>
            <a:pPr marL="0" indent="0" algn="ctr">
              <a:buNone/>
            </a:pPr>
            <a:r>
              <a:rPr lang="fr-FR" altLang="fr-FR" sz="2000" b="1" dirty="0" smtClean="0"/>
              <a:t>«</a:t>
            </a:r>
            <a:r>
              <a:rPr lang="fr-FR" altLang="fr-FR" sz="1800" b="1" dirty="0" smtClean="0"/>
              <a:t> </a:t>
            </a:r>
            <a:r>
              <a:rPr lang="fr-FR" altLang="fr-FR" sz="1600" b="1" dirty="0" smtClean="0"/>
              <a:t>Nous n’avons jamais deux fois l’occasion de faire une bonne première impression</a:t>
            </a:r>
            <a:r>
              <a:rPr lang="fr-FR" altLang="fr-FR" sz="2000" b="1" dirty="0" smtClean="0"/>
              <a:t> »</a:t>
            </a:r>
          </a:p>
          <a:p>
            <a:pPr marL="514350" indent="-514350" algn="just">
              <a:buFontTx/>
              <a:buChar char="-"/>
            </a:pPr>
            <a:endParaRPr lang="fr-FR" altLang="fr-FR" sz="2000" b="1" dirty="0"/>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6</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sp>
        <p:nvSpPr>
          <p:cNvPr id="2" name="Titre 1"/>
          <p:cNvSpPr>
            <a:spLocks noGrp="1"/>
          </p:cNvSpPr>
          <p:nvPr>
            <p:ph type="title"/>
          </p:nvPr>
        </p:nvSpPr>
        <p:spPr>
          <a:xfrm>
            <a:off x="457200" y="548680"/>
            <a:ext cx="7620000" cy="432048"/>
          </a:xfrm>
        </p:spPr>
        <p:txBody>
          <a:bodyPr/>
          <a:lstStyle/>
          <a:p>
            <a:pPr algn="ctr"/>
            <a:r>
              <a:rPr lang="fr-FR" dirty="0" smtClean="0"/>
              <a:t/>
            </a:r>
            <a:br>
              <a:rPr lang="fr-FR" dirty="0" smtClean="0"/>
            </a:br>
            <a:r>
              <a:rPr lang="fr-FR" dirty="0" smtClean="0"/>
              <a:t>Les métiers de l’esthétique</a:t>
            </a:r>
            <a:endParaRPr lang="fr-FR" dirty="0"/>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4352" y="5122224"/>
            <a:ext cx="1685696" cy="947741"/>
          </a:xfrm>
          <a:prstGeom prst="rect">
            <a:avLst/>
          </a:prstGeom>
        </p:spPr>
      </p:pic>
      <p:sp>
        <p:nvSpPr>
          <p:cNvPr id="3" name="Espace réservé de la date 2"/>
          <p:cNvSpPr>
            <a:spLocks noGrp="1"/>
          </p:cNvSpPr>
          <p:nvPr>
            <p:ph type="dt" sz="half" idx="12"/>
          </p:nvPr>
        </p:nvSpPr>
        <p:spPr/>
        <p:txBody>
          <a:bodyPr/>
          <a:lstStyle/>
          <a:p>
            <a:pPr>
              <a:defRPr/>
            </a:pPr>
            <a:r>
              <a:rPr lang="fr-FR" smtClean="0"/>
              <a:t>31/05/2016 SDelsahut</a:t>
            </a:r>
            <a:endParaRPr lang="fr-FR" dirty="0"/>
          </a:p>
        </p:txBody>
      </p:sp>
      <p:sp>
        <p:nvSpPr>
          <p:cNvPr id="5" name="Espace réservé du pied de page 4"/>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137682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animEffect transition="in" filter="fade">
                                      <p:cBhvr>
                                        <p:cTn id="17" dur="500"/>
                                        <p:tgtEl>
                                          <p:spTgt spid="512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fade">
                                      <p:cBhvr>
                                        <p:cTn id="22" dur="500"/>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fade">
                                      <p:cBhvr>
                                        <p:cTn id="2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67544" y="645109"/>
            <a:ext cx="7620000" cy="920577"/>
          </a:xfrm>
        </p:spPr>
        <p:txBody>
          <a:bodyPr/>
          <a:lstStyle/>
          <a:p>
            <a:pPr marL="514350" indent="-514350" algn="ctr">
              <a:buNone/>
            </a:pPr>
            <a:r>
              <a:rPr lang="fr-FR" altLang="fr-FR" sz="2800" b="1" u="sng" dirty="0" smtClean="0"/>
              <a:t>Le sens </a:t>
            </a:r>
            <a:r>
              <a:rPr lang="fr-FR" altLang="fr-FR" sz="2800" b="1" u="sng" dirty="0"/>
              <a:t>du </a:t>
            </a:r>
            <a:r>
              <a:rPr lang="fr-FR" altLang="fr-FR" sz="2800" b="1" u="sng" dirty="0" smtClean="0"/>
              <a:t>service, du toucher et de la créativité</a:t>
            </a:r>
            <a:endParaRPr lang="fr-FR" altLang="fr-FR" b="1" dirty="0" smtClean="0"/>
          </a:p>
          <a:p>
            <a:pPr marL="514350" indent="-514350" algn="just">
              <a:buFont typeface="Wingdings 2" pitchFamily="18" charset="2"/>
              <a:buNone/>
            </a:pPr>
            <a:r>
              <a:rPr lang="fr-FR" altLang="fr-FR" b="1" dirty="0" smtClean="0"/>
              <a:t>Essentiellement des prestations manuelles:</a:t>
            </a:r>
            <a:endParaRPr lang="fr-FR" altLang="fr-FR" b="1" dirty="0"/>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7</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pic>
        <p:nvPicPr>
          <p:cNvPr id="2" name="Imag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665" y="1902820"/>
            <a:ext cx="8183752" cy="4766540"/>
          </a:xfrm>
          <a:prstGeom prst="rect">
            <a:avLst/>
          </a:prstGeom>
        </p:spPr>
      </p:pic>
      <p:sp>
        <p:nvSpPr>
          <p:cNvPr id="3" name="Espace réservé de la date 2"/>
          <p:cNvSpPr>
            <a:spLocks noGrp="1"/>
          </p:cNvSpPr>
          <p:nvPr>
            <p:ph type="dt" sz="half" idx="12"/>
          </p:nvPr>
        </p:nvSpPr>
        <p:spPr/>
        <p:txBody>
          <a:bodyPr/>
          <a:lstStyle/>
          <a:p>
            <a:pPr>
              <a:defRPr/>
            </a:pPr>
            <a:r>
              <a:rPr lang="fr-FR" smtClean="0"/>
              <a:t>31/05/2016 SDelsahut</a:t>
            </a:r>
            <a:endParaRPr lang="fr-FR" dirty="0"/>
          </a:p>
        </p:txBody>
      </p:sp>
      <p:sp>
        <p:nvSpPr>
          <p:cNvPr id="4" name="Espace réservé du pied de page 3"/>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3693114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Espace réservé du contenu 2"/>
          <p:cNvSpPr>
            <a:spLocks noGrp="1"/>
          </p:cNvSpPr>
          <p:nvPr>
            <p:ph idx="1"/>
          </p:nvPr>
        </p:nvSpPr>
        <p:spPr>
          <a:xfrm>
            <a:off x="457200" y="836712"/>
            <a:ext cx="7620000" cy="4536504"/>
          </a:xfrm>
        </p:spPr>
        <p:txBody>
          <a:bodyPr/>
          <a:lstStyle/>
          <a:p>
            <a:pPr marL="0" indent="0" algn="ctr">
              <a:buNone/>
            </a:pPr>
            <a:r>
              <a:rPr lang="fr-FR" altLang="fr-FR" sz="2800" b="1" dirty="0"/>
              <a:t> </a:t>
            </a:r>
            <a:r>
              <a:rPr lang="fr-FR" altLang="fr-FR" sz="2800" b="1" u="sng" dirty="0" smtClean="0"/>
              <a:t>L’organisation, la </a:t>
            </a:r>
            <a:r>
              <a:rPr lang="fr-FR" altLang="fr-FR" sz="2800" b="1" u="sng" dirty="0"/>
              <a:t>gestion </a:t>
            </a:r>
            <a:r>
              <a:rPr lang="fr-FR" altLang="fr-FR" sz="2800" b="1" u="sng" dirty="0" smtClean="0"/>
              <a:t>d’entreprise et la</a:t>
            </a:r>
            <a:endParaRPr lang="fr-FR" altLang="fr-FR" sz="2800" b="1" u="sng" dirty="0"/>
          </a:p>
          <a:p>
            <a:pPr marL="514350" indent="-514350" algn="ctr">
              <a:buNone/>
            </a:pPr>
            <a:r>
              <a:rPr lang="fr-FR" altLang="fr-FR" sz="2800" b="1" u="sng" dirty="0" smtClean="0"/>
              <a:t>veille </a:t>
            </a:r>
            <a:r>
              <a:rPr lang="fr-FR" altLang="fr-FR" sz="2800" b="1" u="sng" dirty="0"/>
              <a:t>professionnelle </a:t>
            </a:r>
            <a:endParaRPr lang="fr-FR" altLang="fr-FR" b="1" dirty="0">
              <a:sym typeface="Wingdings"/>
            </a:endParaRPr>
          </a:p>
          <a:p>
            <a:pPr marL="0" indent="0">
              <a:buNone/>
            </a:pPr>
            <a:endParaRPr lang="fr-FR" altLang="fr-FR" sz="1600" dirty="0" smtClean="0">
              <a:sym typeface="Wingdings"/>
            </a:endParaRPr>
          </a:p>
          <a:p>
            <a:pPr marL="0" indent="0" algn="ctr">
              <a:buNone/>
            </a:pPr>
            <a:r>
              <a:rPr lang="fr-FR" altLang="fr-FR" sz="2000" b="1" dirty="0" smtClean="0">
                <a:sym typeface="Wingdings"/>
              </a:rPr>
              <a:t>Le sens de la rentabilité </a:t>
            </a:r>
          </a:p>
          <a:p>
            <a:pPr marL="514350" indent="-514350">
              <a:buFontTx/>
              <a:buChar char="-"/>
            </a:pPr>
            <a:endParaRPr lang="fr-FR" altLang="fr-FR" sz="1200" b="1" dirty="0" smtClean="0">
              <a:sym typeface="Wingdings"/>
            </a:endParaRPr>
          </a:p>
          <a:p>
            <a:pPr marL="285750" indent="-285750"/>
            <a:r>
              <a:rPr lang="fr-FR" altLang="fr-FR" sz="1400" b="1" dirty="0" smtClean="0">
                <a:sym typeface="Wingdings"/>
              </a:rPr>
              <a:t>Le prix moyen d’une prestation:  44 €:</a:t>
            </a:r>
          </a:p>
          <a:p>
            <a:pPr marL="514350" indent="-514350">
              <a:buFontTx/>
              <a:buChar char="-"/>
            </a:pPr>
            <a:endParaRPr lang="fr-FR" altLang="fr-FR" sz="1400" b="1" dirty="0">
              <a:sym typeface="Wingdings"/>
            </a:endParaRPr>
          </a:p>
          <a:p>
            <a:pPr marL="0" indent="0">
              <a:buNone/>
            </a:pPr>
            <a:r>
              <a:rPr lang="fr-FR" altLang="fr-FR" sz="1400" b="1" dirty="0" smtClean="0">
                <a:sym typeface="Wingdings"/>
              </a:rPr>
              <a:t>40% coût de la main d’œuvre</a:t>
            </a:r>
          </a:p>
          <a:p>
            <a:pPr marL="0" indent="0">
              <a:buNone/>
            </a:pPr>
            <a:r>
              <a:rPr lang="fr-FR" altLang="fr-FR" sz="1400" b="1" dirty="0" smtClean="0">
                <a:sym typeface="Wingdings"/>
              </a:rPr>
              <a:t>26% coût du loyer , assurances , impôts…</a:t>
            </a:r>
          </a:p>
          <a:p>
            <a:pPr marL="0" indent="0">
              <a:buNone/>
            </a:pPr>
            <a:r>
              <a:rPr lang="fr-FR" altLang="fr-FR" sz="1400" b="1" dirty="0" smtClean="0">
                <a:sym typeface="Wingdings"/>
              </a:rPr>
              <a:t>16% TVA</a:t>
            </a:r>
          </a:p>
          <a:p>
            <a:pPr marL="0" indent="0">
              <a:buNone/>
            </a:pPr>
            <a:r>
              <a:rPr lang="fr-FR" altLang="fr-FR" sz="1400" b="1" dirty="0" smtClean="0">
                <a:sym typeface="Wingdings"/>
              </a:rPr>
              <a:t>9%  Consommation de produits, eau, électricité, fournitures.</a:t>
            </a:r>
          </a:p>
          <a:p>
            <a:pPr marL="0" indent="0">
              <a:buNone/>
            </a:pPr>
            <a:endParaRPr lang="fr-FR" altLang="fr-FR" sz="1400" b="1" dirty="0">
              <a:sym typeface="Wingdings"/>
            </a:endParaRPr>
          </a:p>
          <a:p>
            <a:pPr marL="0" indent="0">
              <a:buNone/>
            </a:pPr>
            <a:r>
              <a:rPr lang="fr-FR" altLang="fr-FR" sz="1400" b="1" dirty="0" smtClean="0">
                <a:sym typeface="Wingdings"/>
              </a:rPr>
              <a:t>Résultat: entre 9%et 10%</a:t>
            </a:r>
          </a:p>
          <a:p>
            <a:pPr marL="0" indent="0">
              <a:buNone/>
            </a:pPr>
            <a:endParaRPr lang="fr-FR" altLang="fr-FR" sz="1600" dirty="0" smtClean="0">
              <a:sym typeface="Wingdings"/>
            </a:endParaRPr>
          </a:p>
          <a:p>
            <a:pPr marL="0" indent="0" algn="ctr">
              <a:buNone/>
            </a:pPr>
            <a:r>
              <a:rPr lang="fr-FR" altLang="fr-FR" sz="2000" b="1" dirty="0" smtClean="0">
                <a:sym typeface="Wingdings"/>
              </a:rPr>
              <a:t>Analyser le marché et le potentiel de développement</a:t>
            </a:r>
          </a:p>
          <a:p>
            <a:pPr marL="514350" indent="-514350">
              <a:buFontTx/>
              <a:buChar char="-"/>
            </a:pPr>
            <a:endParaRPr lang="fr-FR" altLang="fr-FR" sz="1600" dirty="0">
              <a:sym typeface="Wingdings"/>
            </a:endParaRPr>
          </a:p>
          <a:p>
            <a:pPr marL="514350" indent="-514350">
              <a:buFontTx/>
              <a:buChar char="-"/>
            </a:pPr>
            <a:endParaRPr lang="fr-FR" altLang="fr-FR" sz="1600" dirty="0" smtClean="0">
              <a:sym typeface="Wingdings"/>
            </a:endParaRPr>
          </a:p>
          <a:p>
            <a:pPr marL="514350" indent="-514350">
              <a:buFontTx/>
              <a:buChar char="-"/>
            </a:pPr>
            <a:endParaRPr lang="fr-FR" altLang="fr-FR" sz="1600" dirty="0" smtClean="0">
              <a:sym typeface="Wingdings"/>
            </a:endParaRPr>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8</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pic>
        <p:nvPicPr>
          <p:cNvPr id="2" name="Imag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054778" y="2852936"/>
            <a:ext cx="1625227" cy="1368152"/>
          </a:xfrm>
          <a:prstGeom prst="rect">
            <a:avLst/>
          </a:prstGeom>
        </p:spPr>
      </p:pic>
      <p:pic>
        <p:nvPicPr>
          <p:cNvPr id="3" name="Image 2"/>
          <p:cNvPicPr>
            <a:picLocks noChangeAspect="1"/>
          </p:cNvPicPr>
          <p:nvPr/>
        </p:nvPicPr>
        <p:blipFill>
          <a:blip r:embed="rId3" cstate="print">
            <a:clrChange>
              <a:clrFrom>
                <a:srgbClr val="EFEDF2"/>
              </a:clrFrom>
              <a:clrTo>
                <a:srgbClr val="EFEDF2">
                  <a:alpha val="0"/>
                </a:srgbClr>
              </a:clrTo>
            </a:clrChange>
            <a:extLst>
              <a:ext uri="{28A0092B-C50C-407E-A947-70E740481C1C}">
                <a14:useLocalDpi xmlns:a14="http://schemas.microsoft.com/office/drawing/2010/main" val="0"/>
              </a:ext>
            </a:extLst>
          </a:blip>
          <a:stretch>
            <a:fillRect/>
          </a:stretch>
        </p:blipFill>
        <p:spPr>
          <a:xfrm>
            <a:off x="3779912" y="5648325"/>
            <a:ext cx="1224136" cy="767110"/>
          </a:xfrm>
          <a:prstGeom prst="rect">
            <a:avLst/>
          </a:prstGeom>
        </p:spPr>
      </p:pic>
      <p:sp>
        <p:nvSpPr>
          <p:cNvPr id="4" name="Espace réservé de la date 3"/>
          <p:cNvSpPr>
            <a:spLocks noGrp="1"/>
          </p:cNvSpPr>
          <p:nvPr>
            <p:ph type="dt" sz="half" idx="12"/>
          </p:nvPr>
        </p:nvSpPr>
        <p:spPr/>
        <p:txBody>
          <a:bodyPr/>
          <a:lstStyle/>
          <a:p>
            <a:pPr>
              <a:defRPr/>
            </a:pPr>
            <a:r>
              <a:rPr lang="fr-FR" smtClean="0"/>
              <a:t>31/05/2016 SDelsahut</a:t>
            </a:r>
            <a:endParaRPr lang="fr-FR" dirty="0"/>
          </a:p>
        </p:txBody>
      </p:sp>
      <p:sp>
        <p:nvSpPr>
          <p:cNvPr id="5" name="Espace réservé du pied de page 4"/>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23209072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1" end="1"/>
                                            </p:txEl>
                                          </p:spTgt>
                                        </p:tgtEl>
                                        <p:attrNameLst>
                                          <p:attrName>style.visibility</p:attrName>
                                        </p:attrNameLst>
                                      </p:cBhvr>
                                      <p:to>
                                        <p:strVal val="visible"/>
                                      </p:to>
                                    </p:set>
                                    <p:animEffect transition="in" filter="fade">
                                      <p:cBhvr>
                                        <p:cTn id="12" dur="500"/>
                                        <p:tgtEl>
                                          <p:spTgt spid="512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5" end="5"/>
                                            </p:txEl>
                                          </p:spTgt>
                                        </p:tgtEl>
                                        <p:attrNameLst>
                                          <p:attrName>style.visibility</p:attrName>
                                        </p:attrNameLst>
                                      </p:cBhvr>
                                      <p:to>
                                        <p:strVal val="visible"/>
                                      </p:to>
                                    </p:set>
                                    <p:animEffect transition="in" filter="fade">
                                      <p:cBhvr>
                                        <p:cTn id="22" dur="500"/>
                                        <p:tgtEl>
                                          <p:spTgt spid="512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7" end="7"/>
                                            </p:txEl>
                                          </p:spTgt>
                                        </p:tgtEl>
                                        <p:attrNameLst>
                                          <p:attrName>style.visibility</p:attrName>
                                        </p:attrNameLst>
                                      </p:cBhvr>
                                      <p:to>
                                        <p:strVal val="visible"/>
                                      </p:to>
                                    </p:set>
                                    <p:animEffect transition="in" filter="fade">
                                      <p:cBhvr>
                                        <p:cTn id="27" dur="500"/>
                                        <p:tgtEl>
                                          <p:spTgt spid="512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8" end="8"/>
                                            </p:txEl>
                                          </p:spTgt>
                                        </p:tgtEl>
                                        <p:attrNameLst>
                                          <p:attrName>style.visibility</p:attrName>
                                        </p:attrNameLst>
                                      </p:cBhvr>
                                      <p:to>
                                        <p:strVal val="visible"/>
                                      </p:to>
                                    </p:set>
                                    <p:animEffect transition="in" filter="fade">
                                      <p:cBhvr>
                                        <p:cTn id="32" dur="500"/>
                                        <p:tgtEl>
                                          <p:spTgt spid="512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9" end="9"/>
                                            </p:txEl>
                                          </p:spTgt>
                                        </p:tgtEl>
                                        <p:attrNameLst>
                                          <p:attrName>style.visibility</p:attrName>
                                        </p:attrNameLst>
                                      </p:cBhvr>
                                      <p:to>
                                        <p:strVal val="visible"/>
                                      </p:to>
                                    </p:set>
                                    <p:animEffect transition="in" filter="fade">
                                      <p:cBhvr>
                                        <p:cTn id="37" dur="500"/>
                                        <p:tgtEl>
                                          <p:spTgt spid="512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5123">
                                            <p:txEl>
                                              <p:pRg st="10" end="10"/>
                                            </p:txEl>
                                          </p:spTgt>
                                        </p:tgtEl>
                                        <p:attrNameLst>
                                          <p:attrName>style.visibility</p:attrName>
                                        </p:attrNameLst>
                                      </p:cBhvr>
                                      <p:to>
                                        <p:strVal val="visible"/>
                                      </p:to>
                                    </p:set>
                                    <p:animEffect transition="in" filter="fade">
                                      <p:cBhvr>
                                        <p:cTn id="42" dur="500"/>
                                        <p:tgtEl>
                                          <p:spTgt spid="5123">
                                            <p:txEl>
                                              <p:pRg st="10" end="1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5123">
                                            <p:txEl>
                                              <p:pRg st="12" end="12"/>
                                            </p:txEl>
                                          </p:spTgt>
                                        </p:tgtEl>
                                        <p:attrNameLst>
                                          <p:attrName>style.visibility</p:attrName>
                                        </p:attrNameLst>
                                      </p:cBhvr>
                                      <p:to>
                                        <p:strVal val="visible"/>
                                      </p:to>
                                    </p:set>
                                    <p:animEffect transition="in" filter="fade">
                                      <p:cBhvr>
                                        <p:cTn id="47" dur="500"/>
                                        <p:tgtEl>
                                          <p:spTgt spid="5123">
                                            <p:txEl>
                                              <p:pRg st="12" end="1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123">
                                            <p:txEl>
                                              <p:pRg st="14" end="14"/>
                                            </p:txEl>
                                          </p:spTgt>
                                        </p:tgtEl>
                                        <p:attrNameLst>
                                          <p:attrName>style.visibility</p:attrName>
                                        </p:attrNameLst>
                                      </p:cBhvr>
                                      <p:to>
                                        <p:strVal val="visible"/>
                                      </p:to>
                                    </p:set>
                                    <p:animEffect transition="in" filter="fade">
                                      <p:cBhvr>
                                        <p:cTn id="52" dur="500"/>
                                        <p:tgtEl>
                                          <p:spTgt spid="512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Titre 1"/>
          <p:cNvSpPr>
            <a:spLocks noGrp="1"/>
          </p:cNvSpPr>
          <p:nvPr>
            <p:ph type="title"/>
          </p:nvPr>
        </p:nvSpPr>
        <p:spPr>
          <a:xfrm>
            <a:off x="457200" y="485775"/>
            <a:ext cx="7620000" cy="1143000"/>
          </a:xfrm>
        </p:spPr>
        <p:txBody>
          <a:bodyPr>
            <a:normAutofit/>
          </a:bodyPr>
          <a:lstStyle/>
          <a:p>
            <a:pPr algn="ctr" fontAlgn="auto">
              <a:spcAft>
                <a:spcPts val="0"/>
              </a:spcAft>
              <a:defRPr/>
            </a:pPr>
            <a:r>
              <a:rPr lang="fr-FR" altLang="fr-FR" sz="4400" dirty="0" smtClean="0"/>
              <a:t>La Concurrence et la Clientèle </a:t>
            </a:r>
          </a:p>
        </p:txBody>
      </p:sp>
      <p:sp>
        <p:nvSpPr>
          <p:cNvPr id="5123" name="Espace réservé du contenu 2"/>
          <p:cNvSpPr>
            <a:spLocks noGrp="1"/>
          </p:cNvSpPr>
          <p:nvPr>
            <p:ph idx="1"/>
          </p:nvPr>
        </p:nvSpPr>
        <p:spPr>
          <a:xfrm>
            <a:off x="457200" y="1556792"/>
            <a:ext cx="7620000" cy="5256758"/>
          </a:xfrm>
        </p:spPr>
        <p:txBody>
          <a:bodyPr/>
          <a:lstStyle/>
          <a:p>
            <a:pPr marL="514350" indent="-514350" algn="just">
              <a:buFont typeface="Wingdings 2" pitchFamily="18" charset="2"/>
              <a:buNone/>
            </a:pPr>
            <a:r>
              <a:rPr lang="fr-FR" altLang="fr-FR" sz="1800" b="1" u="sng" dirty="0" smtClean="0"/>
              <a:t>La Concurrence:</a:t>
            </a:r>
          </a:p>
          <a:p>
            <a:pPr marL="514350" indent="-514350" algn="just">
              <a:buFont typeface="Wingdings 2" pitchFamily="18" charset="2"/>
              <a:buNone/>
            </a:pPr>
            <a:endParaRPr lang="fr-FR" altLang="fr-FR" sz="1800" b="1" dirty="0"/>
          </a:p>
          <a:p>
            <a:pPr marL="514350" indent="-514350">
              <a:buFont typeface="Wingdings 2" pitchFamily="18" charset="2"/>
              <a:buNone/>
            </a:pPr>
            <a:r>
              <a:rPr lang="fr-FR" altLang="fr-FR" sz="1800" b="1" u="sng" dirty="0" smtClean="0"/>
              <a:t>Sur le marché des soins</a:t>
            </a:r>
          </a:p>
          <a:p>
            <a:pPr marL="514350" indent="-514350">
              <a:buFont typeface="Wingdings 2" pitchFamily="18" charset="2"/>
              <a:buNone/>
            </a:pPr>
            <a:r>
              <a:rPr lang="fr-FR" altLang="fr-FR" sz="1800" b="1" dirty="0"/>
              <a:t> </a:t>
            </a:r>
            <a:r>
              <a:rPr lang="fr-FR" altLang="fr-FR" sz="1800" b="1" dirty="0" smtClean="0"/>
              <a:t>         Les professionnelles subissent la concurrence des professions connexes (coiffeur, parfumerie, parapharmacie …) ainsi que le développement des innovations technologiques en matière de petit électroménager qui offrent la possibilité aux consommateurs de réaliser certains soins, réservés jadis aux professionnels  du secteur, à leur domicile (épilateur laser, baignoire </a:t>
            </a:r>
            <a:r>
              <a:rPr lang="fr-FR" altLang="fr-FR" sz="1800" b="1" dirty="0" err="1" smtClean="0"/>
              <a:t>balnéo</a:t>
            </a:r>
            <a:r>
              <a:rPr lang="fr-FR" altLang="fr-FR" sz="1800" b="1" dirty="0" smtClean="0"/>
              <a:t>, manucure etc. …)</a:t>
            </a:r>
          </a:p>
          <a:p>
            <a:pPr marL="514350" indent="-514350">
              <a:buFont typeface="Wingdings 2" pitchFamily="18" charset="2"/>
              <a:buNone/>
            </a:pPr>
            <a:r>
              <a:rPr lang="fr-FR" altLang="fr-FR" sz="1800" b="1" u="sng" dirty="0" smtClean="0"/>
              <a:t>La clientèle </a:t>
            </a:r>
            <a:r>
              <a:rPr lang="fr-FR" altLang="fr-FR" sz="1800" b="1" dirty="0" smtClean="0"/>
              <a:t>:</a:t>
            </a:r>
            <a:endParaRPr lang="fr-FR" altLang="fr-FR" sz="1400" b="1" dirty="0" smtClean="0"/>
          </a:p>
          <a:p>
            <a:pPr marL="285750" indent="-285750"/>
            <a:r>
              <a:rPr lang="fr-FR" altLang="fr-FR" sz="1600" b="1" dirty="0" smtClean="0"/>
              <a:t>10% des femmes</a:t>
            </a:r>
            <a:endParaRPr lang="fr-FR" altLang="fr-FR" sz="1600" b="1" dirty="0"/>
          </a:p>
          <a:p>
            <a:pPr marL="285750" indent="-285750"/>
            <a:r>
              <a:rPr lang="fr-FR" altLang="fr-FR" sz="1600" b="1" dirty="0" smtClean="0"/>
              <a:t>2% des  hommes </a:t>
            </a:r>
            <a:endParaRPr lang="fr-FR" altLang="fr-FR" b="1" dirty="0" smtClean="0"/>
          </a:p>
          <a:p>
            <a:pPr marL="514350" indent="-514350" algn="ctr">
              <a:buFont typeface="Wingdings 2" pitchFamily="18" charset="2"/>
              <a:buNone/>
            </a:pPr>
            <a:r>
              <a:rPr lang="fr-FR" altLang="fr-FR" b="1" dirty="0" smtClean="0"/>
              <a:t>Le potentiel de développement du secteur reste très important  </a:t>
            </a:r>
          </a:p>
        </p:txBody>
      </p:sp>
      <p:sp>
        <p:nvSpPr>
          <p:cNvPr id="4100" name="Espace réservé du numéro de diapositive 3"/>
          <p:cNvSpPr>
            <a:spLocks noGrp="1"/>
          </p:cNvSpPr>
          <p:nvPr>
            <p:ph type="sldNum" sz="quarter" idx="10"/>
          </p:nvPr>
        </p:nvSpPr>
        <p:spPr bwMode="auto">
          <a:noFill/>
          <a:ln>
            <a:round/>
            <a:headEnd/>
            <a:tailEnd/>
          </a:ln>
          <a:extLst>
            <a:ext uri="{909E8E84-426E-40DD-AFC4-6F175D3DCCD1}">
              <a14:hiddenFill xmlns:a14="http://schemas.microsoft.com/office/drawing/2010/main">
                <a:solidFill>
                  <a:srgbClr val="FFFFFF"/>
                </a:solidFill>
              </a14:hiddenFill>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EA234E4-D280-426D-9DF0-1B223FE43DC5}" type="slidenum">
              <a:rPr lang="fr-FR" altLang="fr-FR">
                <a:solidFill>
                  <a:srgbClr val="FFFFFF"/>
                </a:solidFill>
              </a:rPr>
              <a:pPr eaLnBrk="1" hangingPunct="1"/>
              <a:t>9</a:t>
            </a:fld>
            <a:endParaRPr lang="fr-FR" altLang="fr-FR">
              <a:solidFill>
                <a:srgbClr val="FFFFFF"/>
              </a:solidFill>
            </a:endParaRPr>
          </a:p>
        </p:txBody>
      </p:sp>
      <p:sp>
        <p:nvSpPr>
          <p:cNvPr id="4102" name="ZoneTexte 5"/>
          <p:cNvSpPr txBox="1">
            <a:spLocks noChangeArrowheads="1"/>
          </p:cNvSpPr>
          <p:nvPr/>
        </p:nvSpPr>
        <p:spPr bwMode="auto">
          <a:xfrm>
            <a:off x="0" y="0"/>
            <a:ext cx="6259513" cy="307975"/>
          </a:xfrm>
          <a:prstGeom prst="rect">
            <a:avLst/>
          </a:prstGeom>
          <a:solidFill>
            <a:schemeClr val="accent6">
              <a:lumMod val="75000"/>
            </a:schemeClr>
          </a:solidFill>
          <a:ln>
            <a:noFill/>
          </a:ln>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fr-FR" altLang="fr-FR" sz="1400" i="1" dirty="0" smtClean="0">
                <a:solidFill>
                  <a:schemeClr val="bg1"/>
                </a:solidFill>
              </a:rPr>
              <a:t>Le Marché de l’esthétique en 2016</a:t>
            </a:r>
            <a:endParaRPr lang="fr-FR" altLang="fr-FR" i="1" dirty="0">
              <a:solidFill>
                <a:schemeClr val="bg1"/>
              </a:solidFill>
            </a:endParaRPr>
          </a:p>
        </p:txBody>
      </p:sp>
      <p:pic>
        <p:nvPicPr>
          <p:cNvPr id="2" name="Image 1"/>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446291" y="1492455"/>
            <a:ext cx="1255465" cy="1046221"/>
          </a:xfrm>
          <a:prstGeom prst="rect">
            <a:avLst/>
          </a:prstGeom>
        </p:spPr>
      </p:pic>
      <p:pic>
        <p:nvPicPr>
          <p:cNvPr id="3" name="Imag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516216" y="4293096"/>
            <a:ext cx="1304904" cy="700651"/>
          </a:xfrm>
          <a:prstGeom prst="rect">
            <a:avLst/>
          </a:prstGeom>
        </p:spPr>
      </p:pic>
      <p:pic>
        <p:nvPicPr>
          <p:cNvPr id="4" name="Image 3"/>
          <p:cNvPicPr>
            <a:picLocks noChangeAspect="1"/>
          </p:cNvPicPr>
          <p:nvPr/>
        </p:nvPicPr>
        <p:blipFill>
          <a:blip r:embed="rId4" cstate="print">
            <a:clrChange>
              <a:clrFrom>
                <a:srgbClr val="F8FAF9"/>
              </a:clrFrom>
              <a:clrTo>
                <a:srgbClr val="F8FAF9">
                  <a:alpha val="0"/>
                </a:srgbClr>
              </a:clrTo>
            </a:clrChange>
            <a:extLst>
              <a:ext uri="{28A0092B-C50C-407E-A947-70E740481C1C}">
                <a14:useLocalDpi xmlns:a14="http://schemas.microsoft.com/office/drawing/2010/main" val="0"/>
              </a:ext>
            </a:extLst>
          </a:blip>
          <a:stretch>
            <a:fillRect/>
          </a:stretch>
        </p:blipFill>
        <p:spPr>
          <a:xfrm>
            <a:off x="6661836" y="5639612"/>
            <a:ext cx="1185540" cy="1100515"/>
          </a:xfrm>
          <a:prstGeom prst="rect">
            <a:avLst/>
          </a:prstGeom>
        </p:spPr>
      </p:pic>
      <p:sp>
        <p:nvSpPr>
          <p:cNvPr id="5" name="Espace réservé de la date 4"/>
          <p:cNvSpPr>
            <a:spLocks noGrp="1"/>
          </p:cNvSpPr>
          <p:nvPr>
            <p:ph type="dt" sz="half" idx="12"/>
          </p:nvPr>
        </p:nvSpPr>
        <p:spPr/>
        <p:txBody>
          <a:bodyPr/>
          <a:lstStyle/>
          <a:p>
            <a:pPr>
              <a:defRPr/>
            </a:pPr>
            <a:r>
              <a:rPr lang="fr-FR" smtClean="0"/>
              <a:t>31/05/2016 SDelsahut</a:t>
            </a:r>
            <a:endParaRPr lang="fr-FR" dirty="0"/>
          </a:p>
        </p:txBody>
      </p:sp>
      <p:sp>
        <p:nvSpPr>
          <p:cNvPr id="6" name="Espace réservé du pied de page 5"/>
          <p:cNvSpPr>
            <a:spLocks noGrp="1"/>
          </p:cNvSpPr>
          <p:nvPr>
            <p:ph type="ftr" sz="quarter" idx="11"/>
          </p:nvPr>
        </p:nvSpPr>
        <p:spPr/>
        <p:txBody>
          <a:bodyPr/>
          <a:lstStyle/>
          <a:p>
            <a:pPr>
              <a:defRPr/>
            </a:pPr>
            <a:r>
              <a:rPr lang="fr-FR" altLang="fr-FR" smtClean="0"/>
              <a:t>CNAIB SPA  Document </a:t>
            </a:r>
            <a:endParaRPr lang="fr-FR" altLang="fr-FR"/>
          </a:p>
        </p:txBody>
      </p:sp>
    </p:spTree>
    <p:extLst>
      <p:ext uri="{BB962C8B-B14F-4D97-AF65-F5344CB8AC3E}">
        <p14:creationId xmlns:p14="http://schemas.microsoft.com/office/powerpoint/2010/main" val="18110820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Effect transition="in" filter="fade">
                                      <p:cBhvr>
                                        <p:cTn id="7" dur="500"/>
                                        <p:tgtEl>
                                          <p:spTgt spid="512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2" end="2"/>
                                            </p:txEl>
                                          </p:spTgt>
                                        </p:tgtEl>
                                        <p:attrNameLst>
                                          <p:attrName>style.visibility</p:attrName>
                                        </p:attrNameLst>
                                      </p:cBhvr>
                                      <p:to>
                                        <p:strVal val="visible"/>
                                      </p:to>
                                    </p:set>
                                    <p:animEffect transition="in" filter="fade">
                                      <p:cBhvr>
                                        <p:cTn id="12" dur="500"/>
                                        <p:tgtEl>
                                          <p:spTgt spid="512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3" end="3"/>
                                            </p:txEl>
                                          </p:spTgt>
                                        </p:tgtEl>
                                        <p:attrNameLst>
                                          <p:attrName>style.visibility</p:attrName>
                                        </p:attrNameLst>
                                      </p:cBhvr>
                                      <p:to>
                                        <p:strVal val="visible"/>
                                      </p:to>
                                    </p:set>
                                    <p:animEffect transition="in" filter="fade">
                                      <p:cBhvr>
                                        <p:cTn id="17" dur="500"/>
                                        <p:tgtEl>
                                          <p:spTgt spid="512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4" end="4"/>
                                            </p:txEl>
                                          </p:spTgt>
                                        </p:tgtEl>
                                        <p:attrNameLst>
                                          <p:attrName>style.visibility</p:attrName>
                                        </p:attrNameLst>
                                      </p:cBhvr>
                                      <p:to>
                                        <p:strVal val="visible"/>
                                      </p:to>
                                    </p:set>
                                    <p:animEffect transition="in" filter="fade">
                                      <p:cBhvr>
                                        <p:cTn id="22" dur="500"/>
                                        <p:tgtEl>
                                          <p:spTgt spid="512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5" end="5"/>
                                            </p:txEl>
                                          </p:spTgt>
                                        </p:tgtEl>
                                        <p:attrNameLst>
                                          <p:attrName>style.visibility</p:attrName>
                                        </p:attrNameLst>
                                      </p:cBhvr>
                                      <p:to>
                                        <p:strVal val="visible"/>
                                      </p:to>
                                    </p:set>
                                    <p:animEffect transition="in" filter="fade">
                                      <p:cBhvr>
                                        <p:cTn id="27" dur="500"/>
                                        <p:tgtEl>
                                          <p:spTgt spid="512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5123">
                                            <p:txEl>
                                              <p:pRg st="6" end="6"/>
                                            </p:txEl>
                                          </p:spTgt>
                                        </p:tgtEl>
                                        <p:attrNameLst>
                                          <p:attrName>style.visibility</p:attrName>
                                        </p:attrNameLst>
                                      </p:cBhvr>
                                      <p:to>
                                        <p:strVal val="visible"/>
                                      </p:to>
                                    </p:set>
                                    <p:animEffect transition="in" filter="fade">
                                      <p:cBhvr>
                                        <p:cTn id="32" dur="500"/>
                                        <p:tgtEl>
                                          <p:spTgt spid="512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5123">
                                            <p:txEl>
                                              <p:pRg st="7" end="7"/>
                                            </p:txEl>
                                          </p:spTgt>
                                        </p:tgtEl>
                                        <p:attrNameLst>
                                          <p:attrName>style.visibility</p:attrName>
                                        </p:attrNameLst>
                                      </p:cBhvr>
                                      <p:to>
                                        <p:strVal val="visible"/>
                                      </p:to>
                                    </p:set>
                                    <p:animEffect transition="in" filter="fade">
                                      <p:cBhvr>
                                        <p:cTn id="37" dur="500"/>
                                        <p:tgtEl>
                                          <p:spTgt spid="51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tiguïté">
  <a:themeElements>
    <a:clrScheme name="Personnalisé 1">
      <a:dk1>
        <a:sysClr val="windowText" lastClr="000000"/>
      </a:dk1>
      <a:lt1>
        <a:sysClr val="window" lastClr="FFFFFF"/>
      </a:lt1>
      <a:dk2>
        <a:srgbClr val="212745"/>
      </a:dk2>
      <a:lt2>
        <a:srgbClr val="B4DCFA"/>
      </a:lt2>
      <a:accent1>
        <a:srgbClr val="46B1A2"/>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ntiguïté">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8674</TotalTime>
  <Words>1101</Words>
  <Application>Microsoft Office PowerPoint</Application>
  <PresentationFormat>Affichage à l'écran (4:3)</PresentationFormat>
  <Paragraphs>210</Paragraphs>
  <Slides>17</Slides>
  <Notes>3</Notes>
  <HiddenSlides>0</HiddenSlides>
  <MMClips>0</MMClips>
  <ScaleCrop>false</ScaleCrop>
  <HeadingPairs>
    <vt:vector size="4" baseType="variant">
      <vt:variant>
        <vt:lpstr>Thème</vt:lpstr>
      </vt:variant>
      <vt:variant>
        <vt:i4>1</vt:i4>
      </vt:variant>
      <vt:variant>
        <vt:lpstr>Titres des diapositives</vt:lpstr>
      </vt:variant>
      <vt:variant>
        <vt:i4>17</vt:i4>
      </vt:variant>
    </vt:vector>
  </HeadingPairs>
  <TitlesOfParts>
    <vt:vector size="18" baseType="lpstr">
      <vt:lpstr>Contiguïté</vt:lpstr>
      <vt:lpstr>      Les Réalités d’un institut de Beauté   </vt:lpstr>
      <vt:lpstr>Le Marché: L’esthétique : 5ème secteur de l’artisanat</vt:lpstr>
      <vt:lpstr>La réglementation   </vt:lpstr>
      <vt:lpstr>La réglementation </vt:lpstr>
      <vt:lpstr>L’esthétique : 5ème secteur de l’artisanat</vt:lpstr>
      <vt:lpstr> Les métiers de l’esthétique</vt:lpstr>
      <vt:lpstr>Présentation PowerPoint</vt:lpstr>
      <vt:lpstr>Présentation PowerPoint</vt:lpstr>
      <vt:lpstr>La Concurrence et la Clientèle </vt:lpstr>
      <vt:lpstr>Alors on fait Quoi </vt:lpstr>
      <vt:lpstr>En 2016</vt:lpstr>
      <vt:lpstr>Présentation PowerPoint</vt:lpstr>
      <vt:lpstr>CRITERES de choix d’un Institut</vt:lpstr>
      <vt:lpstr> Les 3 paradoxes de L’institut de Beauté</vt:lpstr>
      <vt:lpstr>Les stratégies à adopter</vt:lpstr>
      <vt:lpstr>Présentation PowerPoint</vt:lpstr>
      <vt:lpstr>Présentation PowerPoint</vt:lpstr>
    </vt:vector>
  </TitlesOfParts>
  <Company>Unicornis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 Plan de vente</dc:title>
  <dc:creator>Unicornis</dc:creator>
  <cp:lastModifiedBy>Marie-Paule FOISSY</cp:lastModifiedBy>
  <cp:revision>189</cp:revision>
  <dcterms:created xsi:type="dcterms:W3CDTF">2010-01-10T10:07:48Z</dcterms:created>
  <dcterms:modified xsi:type="dcterms:W3CDTF">2016-06-12T14:53:24Z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