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3" r:id="rId16"/>
    <p:sldId id="274" r:id="rId17"/>
    <p:sldId id="275" r:id="rId18"/>
  </p:sldIdLst>
  <p:sldSz cx="12192000" cy="6858000"/>
  <p:notesSz cx="6858000" cy="9144000"/>
  <p:embeddedFontLst>
    <p:embeddedFont>
      <p:font typeface="Arial Narrow" panose="020B0606020202030204" pitchFamily="34" charset="0"/>
      <p:regular r:id="rId20"/>
      <p:bold r:id="rId21"/>
      <p:italic r:id="rId22"/>
      <p:boldItalic r:id="rId23"/>
    </p:embeddedFont>
    <p:embeddedFont>
      <p:font typeface="Arial Black" panose="020B0A04020102020204" pitchFamily="34" charset="0"/>
      <p:regular r:id="rId24"/>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c46Kn/M+bZXhVHnsAGTxAzjM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8D37DA-0D31-4F4D-BF68-F401ADACA227}">
  <a:tblStyle styleId="{648D37DA-0D31-4F4D-BF68-F401ADACA22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Les candidats individuels ne présentent pas le chef d’oeuvre.</a:t>
            </a:r>
            <a:endParaRPr/>
          </a:p>
        </p:txBody>
      </p:sp>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u="none" strike="noStrike">
                <a:solidFill>
                  <a:schemeClr val="dk1"/>
                </a:solidFill>
                <a:latin typeface="Calibri"/>
                <a:ea typeface="Calibri"/>
                <a:cs typeface="Calibri"/>
                <a:sym typeface="Calibri"/>
              </a:rPr>
              <a:t>Le candidat peut s'appuyer sur un support de cinq pages recto maximum (plan d'intervention, texte, image,</a:t>
            </a:r>
            <a:endParaRPr/>
          </a:p>
          <a:p>
            <a:pPr marL="0" lvl="0" indent="0" algn="l" rtl="0">
              <a:spcBef>
                <a:spcPts val="0"/>
              </a:spcBef>
              <a:spcAft>
                <a:spcPts val="0"/>
              </a:spcAft>
              <a:buNone/>
            </a:pPr>
            <a:r>
              <a:rPr lang="fr-FR" sz="1200" b="0" i="0" u="none" strike="noStrike">
                <a:solidFill>
                  <a:schemeClr val="dk1"/>
                </a:solidFill>
                <a:latin typeface="Calibri"/>
                <a:ea typeface="Calibri"/>
                <a:cs typeface="Calibri"/>
                <a:sym typeface="Calibri"/>
              </a:rPr>
              <a:t>photographie, diapositives, schéma, dessin, graphe, équation, données chiffrées ou cartographiques, etc.). Le candidat</a:t>
            </a:r>
            <a:endParaRPr/>
          </a:p>
          <a:p>
            <a:pPr marL="0" lvl="0" indent="0" algn="l" rtl="0">
              <a:spcBef>
                <a:spcPts val="0"/>
              </a:spcBef>
              <a:spcAft>
                <a:spcPts val="0"/>
              </a:spcAft>
              <a:buNone/>
            </a:pPr>
            <a:r>
              <a:rPr lang="fr-FR" sz="1200" b="0" i="0" u="none" strike="noStrike">
                <a:solidFill>
                  <a:schemeClr val="dk1"/>
                </a:solidFill>
                <a:latin typeface="Calibri"/>
                <a:ea typeface="Calibri"/>
                <a:cs typeface="Calibri"/>
                <a:sym typeface="Calibri"/>
              </a:rPr>
              <a:t>l'apporte et l'utilise librement lors de l'oral mais il ne doit pas être lu. Ce support ne doit pas nécessiter la mise à</a:t>
            </a:r>
            <a:endParaRPr/>
          </a:p>
          <a:p>
            <a:pPr marL="0" lvl="0" indent="0" algn="l" rtl="0">
              <a:spcBef>
                <a:spcPts val="0"/>
              </a:spcBef>
              <a:spcAft>
                <a:spcPts val="0"/>
              </a:spcAft>
              <a:buNone/>
            </a:pPr>
            <a:r>
              <a:rPr lang="fr-FR" sz="1200" b="0" i="0" u="none" strike="noStrike">
                <a:solidFill>
                  <a:schemeClr val="dk1"/>
                </a:solidFill>
                <a:latin typeface="Calibri"/>
                <a:ea typeface="Calibri"/>
                <a:cs typeface="Calibri"/>
                <a:sym typeface="Calibri"/>
              </a:rPr>
              <a:t>disposition d'un quelconque matériel par la commission.</a:t>
            </a:r>
            <a:endParaRPr/>
          </a:p>
        </p:txBody>
      </p:sp>
      <p:sp>
        <p:nvSpPr>
          <p:cNvPr id="279" name="Google Shape;279;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80" name="Google Shape;28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Les contenus de la co-intervention et du chef d’œuvre s’appuient sur les référentiels, programmes et compétences transversales</a:t>
            </a:r>
            <a:endParaRPr/>
          </a:p>
        </p:txBody>
      </p:sp>
      <p:sp>
        <p:nvSpPr>
          <p:cNvPr id="108" name="Google Shape;108;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Calibri"/>
              <a:buNone/>
            </a:pPr>
            <a:r>
              <a:rPr lang="fr-FR" sz="1200">
                <a:solidFill>
                  <a:schemeClr val="dk1"/>
                </a:solidFill>
              </a:rPr>
              <a:t>Définitions  </a:t>
            </a:r>
            <a:endParaRPr/>
          </a:p>
          <a:p>
            <a:pPr marL="0" lvl="0" indent="0" algn="just" rtl="0">
              <a:spcBef>
                <a:spcPts val="0"/>
              </a:spcBef>
              <a:spcAft>
                <a:spcPts val="0"/>
              </a:spcAft>
              <a:buNone/>
            </a:pPr>
            <a:r>
              <a:rPr lang="fr-FR" sz="1200">
                <a:solidFill>
                  <a:schemeClr val="dk1"/>
                </a:solidFill>
              </a:rPr>
              <a:t>« Une </a:t>
            </a:r>
            <a:r>
              <a:rPr lang="fr-FR" sz="1200" b="1">
                <a:solidFill>
                  <a:schemeClr val="dk1"/>
                </a:solidFill>
              </a:rPr>
              <a:t>réalisation concrète </a:t>
            </a:r>
            <a:r>
              <a:rPr lang="fr-FR" sz="1200">
                <a:solidFill>
                  <a:schemeClr val="dk1"/>
                </a:solidFill>
              </a:rPr>
              <a:t>et l’aboutissement d’un projet </a:t>
            </a:r>
            <a:r>
              <a:rPr lang="fr-FR" sz="1200" b="1">
                <a:solidFill>
                  <a:schemeClr val="dk1"/>
                </a:solidFill>
              </a:rPr>
              <a:t>pluridisciplinaire collaboratif </a:t>
            </a:r>
            <a:r>
              <a:rPr lang="fr-FR" sz="1200">
                <a:solidFill>
                  <a:schemeClr val="dk1"/>
                </a:solidFill>
              </a:rPr>
              <a:t>qui s’appuie sur les </a:t>
            </a:r>
            <a:r>
              <a:rPr lang="fr-FR" sz="1200" b="1">
                <a:solidFill>
                  <a:schemeClr val="dk1"/>
                </a:solidFill>
              </a:rPr>
              <a:t>compétences professionnels et intellectuelles</a:t>
            </a:r>
            <a:r>
              <a:rPr lang="fr-FR" sz="1200">
                <a:solidFill>
                  <a:schemeClr val="dk1"/>
                </a:solidFill>
              </a:rPr>
              <a:t> d’un élève ou apprenti.</a:t>
            </a:r>
            <a:endParaRPr/>
          </a:p>
          <a:p>
            <a:pPr marL="0" marR="0" lvl="0" indent="0" algn="just" rtl="0">
              <a:lnSpc>
                <a:spcPct val="100000"/>
              </a:lnSpc>
              <a:spcBef>
                <a:spcPts val="0"/>
              </a:spcBef>
              <a:spcAft>
                <a:spcPts val="0"/>
              </a:spcAft>
              <a:buClr>
                <a:schemeClr val="dk1"/>
              </a:buClr>
              <a:buSzPts val="1200"/>
              <a:buFont typeface="Calibri"/>
              <a:buNone/>
            </a:pPr>
            <a:r>
              <a:rPr lang="fr-FR" sz="1200" b="0" i="0">
                <a:solidFill>
                  <a:schemeClr val="dk1"/>
                </a:solidFill>
                <a:latin typeface="Calibri"/>
                <a:ea typeface="Calibri"/>
                <a:cs typeface="Calibri"/>
                <a:sym typeface="Calibri"/>
              </a:rPr>
              <a:t>Une organisation dans le temps et des espaces selon une progression et le(s) projet(s)</a:t>
            </a:r>
            <a:endParaRPr/>
          </a:p>
          <a:p>
            <a:pPr marL="0" lvl="0" indent="0" algn="just" rtl="0">
              <a:spcBef>
                <a:spcPts val="0"/>
              </a:spcBef>
              <a:spcAft>
                <a:spcPts val="0"/>
              </a:spcAft>
              <a:buNone/>
            </a:pPr>
            <a:endParaRPr sz="1200">
              <a:solidFill>
                <a:schemeClr val="dk1"/>
              </a:solidFill>
            </a:endParaRPr>
          </a:p>
          <a:p>
            <a:pPr marL="0" lvl="0" indent="0" algn="just" rtl="0">
              <a:spcBef>
                <a:spcPts val="0"/>
              </a:spcBef>
              <a:spcAft>
                <a:spcPts val="0"/>
              </a:spcAft>
              <a:buNone/>
            </a:pPr>
            <a:r>
              <a:rPr lang="fr-FR" sz="1200">
                <a:solidFill>
                  <a:schemeClr val="dk1"/>
                </a:solidFill>
              </a:rPr>
              <a:t>Il systématise la pédagogie de projet dans l’enseignement professionnel.</a:t>
            </a:r>
            <a:endParaRPr/>
          </a:p>
          <a:p>
            <a:pPr marL="0" lvl="0" indent="0" algn="just" rtl="0">
              <a:spcBef>
                <a:spcPts val="0"/>
              </a:spcBef>
              <a:spcAft>
                <a:spcPts val="0"/>
              </a:spcAft>
              <a:buNone/>
            </a:pPr>
            <a:r>
              <a:rPr lang="fr-FR" sz="1200">
                <a:solidFill>
                  <a:schemeClr val="dk1"/>
                </a:solidFill>
              </a:rPr>
              <a:t>Il s’illustre à travers une démarche de réalisation ambitieuse individuelle ou collective prenant en compte le potentiel de chacun. »</a:t>
            </a:r>
            <a:endParaRPr/>
          </a:p>
          <a:p>
            <a:pPr marL="0" lvl="0" indent="0" algn="just" rtl="0">
              <a:spcBef>
                <a:spcPts val="0"/>
              </a:spcBef>
              <a:spcAft>
                <a:spcPts val="0"/>
              </a:spcAft>
              <a:buNone/>
            </a:pPr>
            <a:endParaRPr sz="1200">
              <a:solidFill>
                <a:schemeClr val="dk1"/>
              </a:solidFill>
            </a:endParaRPr>
          </a:p>
          <a:p>
            <a:pPr marL="0" marR="0" lvl="0" indent="0" algn="just" rtl="0">
              <a:lnSpc>
                <a:spcPct val="100000"/>
              </a:lnSpc>
              <a:spcBef>
                <a:spcPts val="0"/>
              </a:spcBef>
              <a:spcAft>
                <a:spcPts val="0"/>
              </a:spcAft>
              <a:buClr>
                <a:schemeClr val="dk1"/>
              </a:buClr>
              <a:buSzPts val="1200"/>
              <a:buFont typeface="Calibri"/>
              <a:buNone/>
            </a:pPr>
            <a:r>
              <a:rPr lang="fr-FR" sz="1200">
                <a:solidFill>
                  <a:schemeClr val="dk1"/>
                </a:solidFill>
              </a:rPr>
              <a:t>C’est donc l’aboutissement d’un projet construit, individuel ou collaboratif, qui peut convoquer </a:t>
            </a:r>
            <a:r>
              <a:rPr lang="fr-FR" sz="1200" b="1">
                <a:solidFill>
                  <a:schemeClr val="dk1"/>
                </a:solidFill>
              </a:rPr>
              <a:t>plusieurs disciplines </a:t>
            </a:r>
            <a:r>
              <a:rPr lang="fr-FR" sz="1200">
                <a:solidFill>
                  <a:schemeClr val="dk1"/>
                </a:solidFill>
              </a:rPr>
              <a:t>et qui vise à développer inventivité et créativité. »</a:t>
            </a:r>
            <a:endParaRPr>
              <a:solidFill>
                <a:schemeClr val="dk1"/>
              </a:solidFill>
            </a:endParaRPr>
          </a:p>
          <a:p>
            <a:pPr marL="0" lvl="0" indent="0" algn="just" rtl="0">
              <a:spcBef>
                <a:spcPts val="0"/>
              </a:spcBef>
              <a:spcAft>
                <a:spcPts val="0"/>
              </a:spcAft>
              <a:buNone/>
            </a:pPr>
            <a:endParaRPr sz="12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fr-FR" sz="1200" b="0" i="0" u="none" strike="noStrike">
                <a:solidFill>
                  <a:schemeClr val="dk1"/>
                </a:solidFill>
                <a:latin typeface="Calibri"/>
                <a:ea typeface="Calibri"/>
                <a:cs typeface="Calibri"/>
                <a:sym typeface="Calibri"/>
              </a:rPr>
              <a:t>À titre d'exemple, il peut s'agir de créer un restaurant écoresponsable ou un salon de coiffure solidaire, de fabriquer un système de propulsion utilisant des énergies alternatives, d'élaborer un objet connecté et autonome et l'intégrer dans un système existant, d'organiser un concours ou une manifestation culturelle en lien avec la filière de métiers, de concevoir une mini-entreprise s'inscrivant dans une démarche de développement durable ou d'économie solidaire, de monter une exposition, de développer une application ou un site Internet ; journal, jeu</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fr-FR" sz="1200" b="0" i="0" u="none" strike="noStrike">
                <a:solidFill>
                  <a:schemeClr val="dk1"/>
                </a:solidFill>
                <a:latin typeface="Calibri"/>
                <a:ea typeface="Calibri"/>
                <a:cs typeface="Calibri"/>
                <a:sym typeface="Calibri"/>
              </a:rPr>
              <a:t>Par cette réalisation, l'élève ou l'apprenti éprouve la nécessaire complémentarité des enseignements professionnels et généraux suivis pendant le cursus, lui permettant de valoriser ses compétences auprès de partenaires extérieurs et de futurs employeurs. Le travail du chef-d'oeuvre, transversal et pluridisciplinaire, intègre des enjeux économiques, sociaux, écologiques ou numériques significatifs de la filière de métiers concernée.</a:t>
            </a:r>
            <a:endParaRPr/>
          </a:p>
        </p:txBody>
      </p:sp>
      <p:sp>
        <p:nvSpPr>
          <p:cNvPr id="131" name="Google Shape;131;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a:latin typeface="Arial"/>
                <a:ea typeface="Arial"/>
                <a:cs typeface="Arial"/>
                <a:sym typeface="Arial"/>
              </a:rPr>
              <a:t>Un horaire dédié à la co-intervention pour rendre lisible le sens, déclencher la motivation et rendre les enseignements plus concrets</a:t>
            </a:r>
            <a:endParaRPr/>
          </a:p>
          <a:p>
            <a:pPr marL="0" lvl="0" indent="0" algn="just" rtl="0">
              <a:spcBef>
                <a:spcPts val="0"/>
              </a:spcBef>
              <a:spcAft>
                <a:spcPts val="0"/>
              </a:spcAft>
              <a:buNone/>
            </a:pPr>
            <a:r>
              <a:rPr lang="fr-FR" sz="1200">
                <a:latin typeface="Arial"/>
                <a:ea typeface="Arial"/>
                <a:cs typeface="Arial"/>
                <a:sym typeface="Arial"/>
              </a:rPr>
              <a:t>La co-intervention s’appuie sur les programmes et référentiels des disciplines concernées.</a:t>
            </a:r>
            <a:endParaRPr/>
          </a:p>
          <a:p>
            <a:pPr marL="0" lvl="0" indent="0" algn="just" rtl="0">
              <a:spcBef>
                <a:spcPts val="0"/>
              </a:spcBef>
              <a:spcAft>
                <a:spcPts val="0"/>
              </a:spcAft>
              <a:buNone/>
            </a:pPr>
            <a:endParaRPr sz="1200">
              <a:latin typeface="Arial"/>
              <a:ea typeface="Arial"/>
              <a:cs typeface="Arial"/>
              <a:sym typeface="Arial"/>
            </a:endParaRPr>
          </a:p>
          <a:p>
            <a:pPr marL="0" lvl="0" indent="0" algn="just" rtl="0">
              <a:spcBef>
                <a:spcPts val="0"/>
              </a:spcBef>
              <a:spcAft>
                <a:spcPts val="0"/>
              </a:spcAft>
              <a:buNone/>
            </a:pPr>
            <a:r>
              <a:rPr lang="fr-FR" sz="1200">
                <a:latin typeface="Arial"/>
                <a:ea typeface="Arial"/>
                <a:cs typeface="Arial"/>
                <a:sym typeface="Arial"/>
              </a:rPr>
              <a:t>Pour une véritable professionnalisation, elle contient des apports culturels s’appuyant sur les matériaux propres à chaque discipline (textes, images, livres, films…).</a:t>
            </a:r>
            <a:endParaRPr/>
          </a:p>
          <a:p>
            <a:pPr marL="0" lvl="0" indent="0" algn="just" rtl="0">
              <a:spcBef>
                <a:spcPts val="0"/>
              </a:spcBef>
              <a:spcAft>
                <a:spcPts val="0"/>
              </a:spcAft>
              <a:buNone/>
            </a:pPr>
            <a:endParaRPr sz="1200">
              <a:latin typeface="Arial"/>
              <a:ea typeface="Arial"/>
              <a:cs typeface="Arial"/>
              <a:sym typeface="Arial"/>
            </a:endParaRPr>
          </a:p>
          <a:p>
            <a:pPr marL="0" lvl="0" indent="0" algn="just" rtl="0">
              <a:spcBef>
                <a:spcPts val="0"/>
              </a:spcBef>
              <a:spcAft>
                <a:spcPts val="0"/>
              </a:spcAft>
              <a:buNone/>
            </a:pPr>
            <a:r>
              <a:rPr lang="fr-FR" sz="1200">
                <a:latin typeface="Arial"/>
                <a:ea typeface="Arial"/>
                <a:cs typeface="Arial"/>
                <a:sym typeface="Arial"/>
              </a:rPr>
              <a:t>Elle s’appuie sur une problématisation d’une situation professionnelle (contextualisation) pour développer des capacités d’analyse et de raisonnement et pour dégager des notions abstraites pouvant être réinvesties dans d’autres situations (décontextualisation).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1" name="Google Shape;171;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72" name="Google Shape;17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91" name="Google Shape;1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u="none" strike="noStrike">
                <a:solidFill>
                  <a:schemeClr val="dk1"/>
                </a:solidFill>
                <a:latin typeface="Calibri"/>
                <a:ea typeface="Calibri"/>
                <a:cs typeface="Calibri"/>
                <a:sym typeface="Calibri"/>
              </a:rPr>
              <a:t>Le chef-d'oeuvre réalisé au cours des deux années de formation peut comporter des réalisations intermédiaires, pensées comme des étapes de la professionnalisation de l'élève ou de l'apprenti pour lui</a:t>
            </a:r>
            <a:r>
              <a:rPr lang="fr-FR"/>
              <a:t> </a:t>
            </a:r>
            <a:r>
              <a:rPr lang="fr-FR" sz="1200" b="0" i="0" u="none" strike="noStrike">
                <a:solidFill>
                  <a:schemeClr val="dk1"/>
                </a:solidFill>
                <a:latin typeface="Calibri"/>
                <a:ea typeface="Calibri"/>
                <a:cs typeface="Calibri"/>
                <a:sym typeface="Calibri"/>
              </a:rPr>
              <a:t>permettre de présenter à l'examen une réalisation ambitieuse au regard du métier visé. Le chef-d'oeuvre support de la présentation orale en fin de cycle doit s'inscrire dans une durée suffisante pour permettre à l'élève ou l'apprenti d'aborder l'évaluation certificative dans de bonnes conditions.</a:t>
            </a:r>
            <a:endParaRPr/>
          </a:p>
        </p:txBody>
      </p:sp>
      <p:sp>
        <p:nvSpPr>
          <p:cNvPr id="198" name="Google Shape;198;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99" name="Google Shape;19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2"/>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6" name="Google Shape;66;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3" name="Google Shape;73;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4" name="Google Shape;74;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7"/>
        <p:cNvGrpSpPr/>
        <p:nvPr/>
      </p:nvGrpSpPr>
      <p:grpSpPr>
        <a:xfrm>
          <a:off x="0" y="0"/>
          <a:ext cx="0" cy="0"/>
          <a:chOff x="0" y="0"/>
          <a:chExt cx="0" cy="0"/>
        </a:xfrm>
      </p:grpSpPr>
      <p:sp>
        <p:nvSpPr>
          <p:cNvPr id="78" name="Google Shape;78;p3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3"/>
        <p:cNvGrpSpPr/>
        <p:nvPr/>
      </p:nvGrpSpPr>
      <p:grpSpPr>
        <a:xfrm>
          <a:off x="0" y="0"/>
          <a:ext cx="0" cy="0"/>
          <a:chOff x="0" y="0"/>
          <a:chExt cx="0" cy="0"/>
        </a:xfrm>
      </p:grpSpPr>
      <p:sp>
        <p:nvSpPr>
          <p:cNvPr id="84" name="Google Shape;84;p35"/>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5"/>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contenu">
  <p:cSld name="Diapositive de contenu">
    <p:spTree>
      <p:nvGrpSpPr>
        <p:cNvPr id="1" name="Shape 21"/>
        <p:cNvGrpSpPr/>
        <p:nvPr/>
      </p:nvGrpSpPr>
      <p:grpSpPr>
        <a:xfrm>
          <a:off x="0" y="0"/>
          <a:ext cx="0" cy="0"/>
          <a:chOff x="0" y="0"/>
          <a:chExt cx="0" cy="0"/>
        </a:xfrm>
      </p:grpSpPr>
      <p:pic>
        <p:nvPicPr>
          <p:cNvPr id="22" name="Google Shape;22;p24"/>
          <p:cNvPicPr preferRelativeResize="0"/>
          <p:nvPr/>
        </p:nvPicPr>
        <p:blipFill rotWithShape="1">
          <a:blip r:embed="rId2">
            <a:alphaModFix/>
          </a:blip>
          <a:srcRect/>
          <a:stretch/>
        </p:blipFill>
        <p:spPr>
          <a:xfrm>
            <a:off x="9194800" y="6230536"/>
            <a:ext cx="1794933" cy="558872"/>
          </a:xfrm>
          <a:prstGeom prst="rect">
            <a:avLst/>
          </a:prstGeom>
          <a:noFill/>
          <a:ln>
            <a:noFill/>
          </a:ln>
        </p:spPr>
      </p:pic>
      <p:sp>
        <p:nvSpPr>
          <p:cNvPr id="23" name="Google Shape;23;p24"/>
          <p:cNvSpPr txBox="1">
            <a:spLocks noGrp="1"/>
          </p:cNvSpPr>
          <p:nvPr>
            <p:ph type="sldNum" idx="12"/>
          </p:nvPr>
        </p:nvSpPr>
        <p:spPr>
          <a:xfrm>
            <a:off x="9194800" y="632741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apositive de titre">
  <p:cSld name="1_Diapositive de titre">
    <p:spTree>
      <p:nvGrpSpPr>
        <p:cNvPr id="1" name="Shape 24"/>
        <p:cNvGrpSpPr/>
        <p:nvPr/>
      </p:nvGrpSpPr>
      <p:grpSpPr>
        <a:xfrm>
          <a:off x="0" y="0"/>
          <a:ext cx="0" cy="0"/>
          <a:chOff x="0" y="0"/>
          <a:chExt cx="0" cy="0"/>
        </a:xfrm>
      </p:grpSpPr>
      <p:pic>
        <p:nvPicPr>
          <p:cNvPr id="25" name="Google Shape;25;p25"/>
          <p:cNvPicPr preferRelativeResize="0"/>
          <p:nvPr/>
        </p:nvPicPr>
        <p:blipFill rotWithShape="1">
          <a:blip r:embed="rId2">
            <a:alphaModFix/>
          </a:blip>
          <a:srcRect/>
          <a:stretch/>
        </p:blipFill>
        <p:spPr>
          <a:xfrm>
            <a:off x="204146" y="141318"/>
            <a:ext cx="1524903" cy="11490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2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2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2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9"/>
        <p:cNvGrpSpPr/>
        <p:nvPr/>
      </p:nvGrpSpPr>
      <p:grpSpPr>
        <a:xfrm>
          <a:off x="0" y="0"/>
          <a:ext cx="0" cy="0"/>
          <a:chOff x="0" y="0"/>
          <a:chExt cx="0" cy="0"/>
        </a:xfrm>
      </p:grpSpPr>
      <p:sp>
        <p:nvSpPr>
          <p:cNvPr id="60" name="Google Shape;60;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www.legifrance.gouv.fr/jorf/id/JORFTEXT000042452287"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education.gouv.fr/bo/20/Hebdo8/MENE2002480C.htm" TargetMode="External"/><Relationship Id="rId5" Type="http://schemas.openxmlformats.org/officeDocument/2006/relationships/hyperlink" Target="https://www.legifrance.gouv.fr/jorf/id/JORFTEXT000039663377/" TargetMode="External"/><Relationship Id="rId4" Type="http://schemas.openxmlformats.org/officeDocument/2006/relationships/hyperlink" Target="https://www.legifrance.gouv.fr/jorf/id/JORFTEXT00003942473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
          <p:cNvPicPr preferRelativeResize="0"/>
          <p:nvPr/>
        </p:nvPicPr>
        <p:blipFill rotWithShape="1">
          <a:blip r:embed="rId3">
            <a:alphaModFix/>
          </a:blip>
          <a:srcRect t="6659"/>
          <a:stretch/>
        </p:blipFill>
        <p:spPr>
          <a:xfrm>
            <a:off x="197806" y="180113"/>
            <a:ext cx="1593270" cy="1699600"/>
          </a:xfrm>
          <a:prstGeom prst="rect">
            <a:avLst/>
          </a:prstGeom>
          <a:noFill/>
          <a:ln>
            <a:noFill/>
          </a:ln>
        </p:spPr>
      </p:pic>
      <p:sp>
        <p:nvSpPr>
          <p:cNvPr id="94" name="Google Shape;94;p1"/>
          <p:cNvSpPr txBox="1"/>
          <p:nvPr/>
        </p:nvSpPr>
        <p:spPr>
          <a:xfrm>
            <a:off x="1754881" y="6241534"/>
            <a:ext cx="5590006" cy="477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fr-FR" sz="1600" b="1" i="0" u="none" strike="noStrike" cap="none">
                <a:solidFill>
                  <a:schemeClr val="dk1"/>
                </a:solidFill>
                <a:latin typeface="Arial"/>
                <a:ea typeface="Arial"/>
                <a:cs typeface="Arial"/>
                <a:sym typeface="Arial"/>
              </a:rPr>
              <a:t>IEN</a:t>
            </a:r>
            <a:r>
              <a:rPr lang="fr-FR" sz="1600" b="0" i="0" u="none" strike="noStrike" cap="none">
                <a:solidFill>
                  <a:schemeClr val="dk1"/>
                </a:solidFill>
                <a:latin typeface="Arial"/>
                <a:ea typeface="Arial"/>
                <a:cs typeface="Arial"/>
                <a:sym typeface="Arial"/>
              </a:rPr>
              <a:t> </a:t>
            </a:r>
            <a:r>
              <a:rPr lang="fr-FR" sz="1600" b="1" i="0" u="none" strike="noStrike" cap="none">
                <a:solidFill>
                  <a:schemeClr val="dk1"/>
                </a:solidFill>
                <a:latin typeface="Arial"/>
                <a:ea typeface="Arial"/>
                <a:cs typeface="Arial"/>
                <a:sym typeface="Arial"/>
              </a:rPr>
              <a:t>SBSSA</a:t>
            </a:r>
            <a:r>
              <a:rPr lang="fr-FR" sz="1600" b="0" i="0" u="none" strike="noStrike" cap="none">
                <a:solidFill>
                  <a:schemeClr val="dk1"/>
                </a:solidFill>
                <a:latin typeface="Arial"/>
                <a:ea typeface="Arial"/>
                <a:cs typeface="Arial"/>
                <a:sym typeface="Arial"/>
              </a:rPr>
              <a:t> </a:t>
            </a:r>
            <a:endParaRPr/>
          </a:p>
        </p:txBody>
      </p:sp>
      <p:sp>
        <p:nvSpPr>
          <p:cNvPr id="96" name="Google Shape;96;p1"/>
          <p:cNvSpPr txBox="1"/>
          <p:nvPr/>
        </p:nvSpPr>
        <p:spPr>
          <a:xfrm>
            <a:off x="979714" y="1879713"/>
            <a:ext cx="7145383" cy="33711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23A7D"/>
              </a:buClr>
              <a:buSzPts val="3600"/>
              <a:buFont typeface="Arial Black"/>
              <a:buNone/>
            </a:pPr>
            <a:r>
              <a:rPr lang="fr-FR" sz="3600" b="0" i="0" u="none" strike="noStrike" cap="none">
                <a:solidFill>
                  <a:srgbClr val="223A7D"/>
                </a:solidFill>
                <a:latin typeface="Arial Black"/>
                <a:ea typeface="Arial Black"/>
                <a:cs typeface="Arial Black"/>
                <a:sym typeface="Arial Black"/>
              </a:rPr>
              <a:t>L’évaluation du chef d’œuvre en CAP et en bacca</a:t>
            </a:r>
            <a:r>
              <a:rPr lang="fr-FR" sz="3600">
                <a:solidFill>
                  <a:srgbClr val="223A7D"/>
                </a:solidFill>
                <a:latin typeface="Arial Black"/>
                <a:ea typeface="Arial Black"/>
                <a:cs typeface="Arial Black"/>
                <a:sym typeface="Arial Black"/>
              </a:rPr>
              <a:t>la</a:t>
            </a:r>
            <a:r>
              <a:rPr lang="fr-FR" sz="3600" b="0" i="0" u="none" strike="noStrike" cap="none">
                <a:solidFill>
                  <a:srgbClr val="223A7D"/>
                </a:solidFill>
                <a:latin typeface="Arial Black"/>
                <a:ea typeface="Arial Black"/>
                <a:cs typeface="Arial Black"/>
                <a:sym typeface="Arial Black"/>
              </a:rPr>
              <a:t>uréat pr</a:t>
            </a:r>
            <a:r>
              <a:rPr lang="fr-FR" sz="3600">
                <a:solidFill>
                  <a:srgbClr val="223A7D"/>
                </a:solidFill>
                <a:latin typeface="Arial Black"/>
                <a:ea typeface="Arial Black"/>
                <a:cs typeface="Arial Black"/>
                <a:sym typeface="Arial Black"/>
              </a:rPr>
              <a:t>of</a:t>
            </a:r>
            <a:r>
              <a:rPr lang="fr-FR" sz="3600" b="0" i="0" u="none" strike="noStrike" cap="none">
                <a:solidFill>
                  <a:srgbClr val="223A7D"/>
                </a:solidFill>
                <a:latin typeface="Arial Black"/>
                <a:ea typeface="Arial Black"/>
                <a:cs typeface="Arial Black"/>
                <a:sym typeface="Arial Black"/>
              </a:rPr>
              <a:t>essionnel </a:t>
            </a:r>
            <a:endParaRPr sz="3600" b="0" i="0" u="none" strike="noStrike" cap="none">
              <a:solidFill>
                <a:srgbClr val="223A7D"/>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210" name="Google Shape;210;p10"/>
          <p:cNvSpPr txBox="1"/>
          <p:nvPr/>
        </p:nvSpPr>
        <p:spPr>
          <a:xfrm>
            <a:off x="1565564" y="263149"/>
            <a:ext cx="7786255"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Les modalités d’évaluation du chef d’œuvre </a:t>
            </a:r>
            <a:endParaRPr sz="2500">
              <a:solidFill>
                <a:srgbClr val="223A7D"/>
              </a:solidFill>
              <a:latin typeface="Arial Black"/>
              <a:ea typeface="Arial Black"/>
              <a:cs typeface="Arial Black"/>
              <a:sym typeface="Arial Black"/>
            </a:endParaRPr>
          </a:p>
        </p:txBody>
      </p:sp>
      <p:sp>
        <p:nvSpPr>
          <p:cNvPr id="211" name="Google Shape;211;p10"/>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10</a:t>
            </a:fld>
            <a:endParaRPr sz="1800">
              <a:solidFill>
                <a:schemeClr val="dk1"/>
              </a:solidFill>
            </a:endParaRPr>
          </a:p>
        </p:txBody>
      </p:sp>
      <p:sp>
        <p:nvSpPr>
          <p:cNvPr id="212" name="Google Shape;212;p10"/>
          <p:cNvSpPr txBox="1"/>
          <p:nvPr/>
        </p:nvSpPr>
        <p:spPr>
          <a:xfrm>
            <a:off x="746400" y="896600"/>
            <a:ext cx="10699200" cy="567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385623"/>
              </a:buClr>
              <a:buSzPts val="3200"/>
              <a:buFont typeface="Arial"/>
              <a:buNone/>
            </a:pPr>
            <a:r>
              <a:rPr lang="fr-FR" sz="3200" b="1">
                <a:solidFill>
                  <a:srgbClr val="385623"/>
                </a:solidFill>
                <a:latin typeface="Arial"/>
                <a:ea typeface="Arial"/>
                <a:cs typeface="Arial"/>
                <a:sym typeface="Arial"/>
              </a:rPr>
              <a:t>CAP</a:t>
            </a:r>
            <a:endParaRPr/>
          </a:p>
          <a:p>
            <a:pPr marL="0" marR="0" lvl="0" indent="0" algn="l" rtl="0">
              <a:lnSpc>
                <a:spcPct val="90000"/>
              </a:lnSpc>
              <a:spcBef>
                <a:spcPts val="1000"/>
              </a:spcBef>
              <a:spcAft>
                <a:spcPts val="0"/>
              </a:spcAft>
              <a:buClr>
                <a:srgbClr val="385623"/>
              </a:buClr>
              <a:buSzPts val="2400"/>
              <a:buFont typeface="Arial"/>
              <a:buNone/>
            </a:pPr>
            <a:r>
              <a:rPr lang="fr-FR" sz="2400" b="1">
                <a:solidFill>
                  <a:srgbClr val="385623"/>
                </a:solidFill>
                <a:latin typeface="Arial"/>
                <a:ea typeface="Arial"/>
                <a:cs typeface="Arial"/>
                <a:sym typeface="Arial"/>
              </a:rPr>
              <a:t>Note finale sur 20 </a:t>
            </a:r>
            <a:endParaRPr/>
          </a:p>
          <a:p>
            <a:pPr marL="0" marR="0" lvl="0" indent="0" algn="just" rtl="0">
              <a:lnSpc>
                <a:spcPct val="90000"/>
              </a:lnSpc>
              <a:spcBef>
                <a:spcPts val="1000"/>
              </a:spcBef>
              <a:spcAft>
                <a:spcPts val="0"/>
              </a:spcAft>
              <a:buClr>
                <a:srgbClr val="385623"/>
              </a:buClr>
              <a:buSzPts val="2000"/>
              <a:buFont typeface="Arial"/>
              <a:buNone/>
            </a:pPr>
            <a:r>
              <a:rPr lang="fr-FR" sz="2000" b="1">
                <a:solidFill>
                  <a:srgbClr val="385623"/>
                </a:solidFill>
                <a:latin typeface="Arial"/>
                <a:ea typeface="Arial"/>
                <a:cs typeface="Arial"/>
                <a:sym typeface="Arial"/>
              </a:rPr>
              <a:t>Coefficient 1 d’une épreuve professionnelle : </a:t>
            </a:r>
            <a:r>
              <a:rPr lang="fr-FR" sz="2000">
                <a:solidFill>
                  <a:srgbClr val="385623"/>
                </a:solidFill>
              </a:rPr>
              <a:t>Épreuve</a:t>
            </a:r>
            <a:r>
              <a:rPr lang="fr-FR" sz="2000">
                <a:solidFill>
                  <a:srgbClr val="385623"/>
                </a:solidFill>
                <a:latin typeface="Arial"/>
                <a:ea typeface="Arial"/>
                <a:cs typeface="Arial"/>
                <a:sym typeface="Arial"/>
              </a:rPr>
              <a:t> ayant le plus grand coefficient </a:t>
            </a:r>
            <a:r>
              <a:rPr lang="fr-FR" sz="2000" b="1">
                <a:solidFill>
                  <a:srgbClr val="385623"/>
                </a:solidFill>
                <a:latin typeface="Arial"/>
                <a:ea typeface="Arial"/>
                <a:cs typeface="Arial"/>
                <a:sym typeface="Arial"/>
              </a:rPr>
              <a:t>Ou </a:t>
            </a:r>
            <a:r>
              <a:rPr lang="fr-FR" sz="2000">
                <a:solidFill>
                  <a:srgbClr val="385623"/>
                </a:solidFill>
                <a:latin typeface="Arial"/>
                <a:ea typeface="Arial"/>
                <a:cs typeface="Arial"/>
                <a:sym typeface="Arial"/>
              </a:rPr>
              <a:t>si les épreuves ont le même coefficient, 1</a:t>
            </a:r>
            <a:r>
              <a:rPr lang="fr-FR" sz="2000" baseline="30000">
                <a:solidFill>
                  <a:srgbClr val="385623"/>
                </a:solidFill>
                <a:latin typeface="Arial"/>
                <a:ea typeface="Arial"/>
                <a:cs typeface="Arial"/>
                <a:sym typeface="Arial"/>
              </a:rPr>
              <a:t>ère</a:t>
            </a:r>
            <a:r>
              <a:rPr lang="fr-FR" sz="2000">
                <a:solidFill>
                  <a:srgbClr val="385623"/>
                </a:solidFill>
                <a:latin typeface="Arial"/>
                <a:ea typeface="Arial"/>
                <a:cs typeface="Arial"/>
                <a:sym typeface="Arial"/>
              </a:rPr>
              <a:t> épreuve du règlement d’examen </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2060"/>
              </a:buClr>
              <a:buSzPts val="3200"/>
              <a:buFont typeface="Arial"/>
              <a:buNone/>
            </a:pPr>
            <a:r>
              <a:rPr lang="fr-FR" sz="3200" b="1">
                <a:solidFill>
                  <a:srgbClr val="002060"/>
                </a:solidFill>
                <a:latin typeface="Arial"/>
                <a:ea typeface="Arial"/>
                <a:cs typeface="Arial"/>
                <a:sym typeface="Arial"/>
              </a:rPr>
              <a:t>Baccalauréat professionnel </a:t>
            </a:r>
            <a:endParaRPr/>
          </a:p>
          <a:p>
            <a:pPr marL="0" marR="0" lvl="0" indent="0" algn="l" rtl="0">
              <a:lnSpc>
                <a:spcPct val="90000"/>
              </a:lnSpc>
              <a:spcBef>
                <a:spcPts val="1000"/>
              </a:spcBef>
              <a:spcAft>
                <a:spcPts val="0"/>
              </a:spcAft>
              <a:buClr>
                <a:srgbClr val="002060"/>
              </a:buClr>
              <a:buSzPts val="2400"/>
              <a:buFont typeface="Arial"/>
              <a:buNone/>
            </a:pPr>
            <a:r>
              <a:rPr lang="fr-FR" sz="2400" b="1">
                <a:solidFill>
                  <a:srgbClr val="002060"/>
                </a:solidFill>
                <a:latin typeface="Arial"/>
                <a:ea typeface="Arial"/>
                <a:cs typeface="Arial"/>
                <a:sym typeface="Arial"/>
              </a:rPr>
              <a:t>Note finale sur 20</a:t>
            </a:r>
            <a:endParaRPr/>
          </a:p>
          <a:p>
            <a:pPr marL="0" marR="0" lvl="0" indent="0" algn="just" rtl="0">
              <a:lnSpc>
                <a:spcPct val="90000"/>
              </a:lnSpc>
              <a:spcBef>
                <a:spcPts val="1000"/>
              </a:spcBef>
              <a:spcAft>
                <a:spcPts val="0"/>
              </a:spcAft>
              <a:buClr>
                <a:srgbClr val="002060"/>
              </a:buClr>
              <a:buSzPts val="2000"/>
              <a:buFont typeface="Arial"/>
              <a:buNone/>
            </a:pPr>
            <a:r>
              <a:rPr lang="fr-FR" sz="2000">
                <a:solidFill>
                  <a:srgbClr val="002060"/>
                </a:solidFill>
                <a:latin typeface="Arial"/>
                <a:ea typeface="Arial"/>
                <a:cs typeface="Arial"/>
                <a:sym typeface="Arial"/>
              </a:rPr>
              <a:t>L</a:t>
            </a:r>
            <a:r>
              <a:rPr lang="fr-FR" sz="2000">
                <a:solidFill>
                  <a:srgbClr val="002060"/>
                </a:solidFill>
              </a:rPr>
              <a:t>'écart de points supérieurs ou inférieurs à 10 sur 20 est affecté du </a:t>
            </a:r>
            <a:r>
              <a:rPr lang="fr-FR" sz="2000" b="1">
                <a:solidFill>
                  <a:srgbClr val="002060"/>
                </a:solidFill>
              </a:rPr>
              <a:t>coefficient 2</a:t>
            </a:r>
            <a:r>
              <a:rPr lang="fr-FR" sz="2000">
                <a:solidFill>
                  <a:srgbClr val="002060"/>
                </a:solidFill>
              </a:rPr>
              <a:t>.</a:t>
            </a:r>
            <a:r>
              <a:rPr lang="fr-FR" sz="2000">
                <a:solidFill>
                  <a:srgbClr val="002060"/>
                </a:solidFill>
                <a:latin typeface="Arial"/>
                <a:ea typeface="Arial"/>
                <a:cs typeface="Arial"/>
                <a:sym typeface="Arial"/>
              </a:rPr>
              <a:t>Points intégrés à la somme des points obtenus par le candidat aux épreuves permettant le calcul de la moyenne générale : </a:t>
            </a:r>
            <a:endParaRPr sz="2000">
              <a:solidFill>
                <a:srgbClr val="002060"/>
              </a:solidFill>
            </a:endParaRPr>
          </a:p>
          <a:p>
            <a:pPr marL="457200" lvl="0" indent="-355600" algn="l" rtl="0">
              <a:lnSpc>
                <a:spcPct val="90000"/>
              </a:lnSpc>
              <a:spcBef>
                <a:spcPts val="1000"/>
              </a:spcBef>
              <a:spcAft>
                <a:spcPts val="0"/>
              </a:spcAft>
              <a:buClr>
                <a:srgbClr val="002060"/>
              </a:buClr>
              <a:buSzPts val="2000"/>
              <a:buChar char="•"/>
            </a:pPr>
            <a:r>
              <a:rPr lang="fr-FR" sz="2000">
                <a:solidFill>
                  <a:srgbClr val="002060"/>
                </a:solidFill>
              </a:rPr>
              <a:t>Soit ajoutés si la note du chef-d'œuvre est supérieure à 10 sur 20, augmentant ainsi la somme des points obtenus pour le calcul de la moyenne générale.</a:t>
            </a:r>
            <a:endParaRPr sz="2000">
              <a:solidFill>
                <a:srgbClr val="002060"/>
              </a:solidFill>
            </a:endParaRPr>
          </a:p>
          <a:p>
            <a:pPr marL="457200" lvl="0" indent="-355600" algn="l" rtl="0">
              <a:lnSpc>
                <a:spcPct val="90000"/>
              </a:lnSpc>
              <a:spcBef>
                <a:spcPts val="1000"/>
              </a:spcBef>
              <a:spcAft>
                <a:spcPts val="0"/>
              </a:spcAft>
              <a:buClr>
                <a:srgbClr val="002060"/>
              </a:buClr>
              <a:buSzPts val="2000"/>
              <a:buChar char="•"/>
            </a:pPr>
            <a:r>
              <a:rPr lang="fr-FR" sz="2000">
                <a:solidFill>
                  <a:srgbClr val="002060"/>
                </a:solidFill>
              </a:rPr>
              <a:t>S</a:t>
            </a:r>
            <a:r>
              <a:rPr lang="fr-FR" sz="2000">
                <a:solidFill>
                  <a:srgbClr val="002060"/>
                </a:solidFill>
                <a:latin typeface="Arial"/>
                <a:ea typeface="Arial"/>
                <a:cs typeface="Arial"/>
                <a:sym typeface="Arial"/>
              </a:rPr>
              <a:t>oit soustraits si la note </a:t>
            </a:r>
            <a:r>
              <a:rPr lang="fr-FR" sz="2000">
                <a:solidFill>
                  <a:srgbClr val="002060"/>
                </a:solidFill>
              </a:rPr>
              <a:t>d</a:t>
            </a:r>
            <a:r>
              <a:rPr lang="fr-FR" sz="2000">
                <a:solidFill>
                  <a:srgbClr val="002060"/>
                </a:solidFill>
                <a:latin typeface="Arial"/>
                <a:ea typeface="Arial"/>
                <a:cs typeface="Arial"/>
                <a:sym typeface="Arial"/>
              </a:rPr>
              <a:t>u chef-d'œuvre</a:t>
            </a:r>
            <a:r>
              <a:rPr lang="fr-FR" sz="2000">
                <a:solidFill>
                  <a:srgbClr val="002060"/>
                </a:solidFill>
              </a:rPr>
              <a:t> </a:t>
            </a:r>
            <a:r>
              <a:rPr lang="fr-FR" sz="2000">
                <a:solidFill>
                  <a:srgbClr val="002060"/>
                </a:solidFill>
                <a:latin typeface="Arial"/>
                <a:ea typeface="Arial"/>
                <a:cs typeface="Arial"/>
                <a:sym typeface="Arial"/>
              </a:rPr>
              <a:t>est inférieure à 10 sur 20, diminuant ainsi la somme des points obtenus pour le calcul de la moyenne générale ;</a:t>
            </a:r>
            <a:endParaRPr sz="2000" b="1">
              <a:solidFill>
                <a:srgbClr val="5AA1D8"/>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1">
              <a:solidFill>
                <a:srgbClr val="5AA1D8"/>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1">
              <a:solidFill>
                <a:srgbClr val="5AA1D8"/>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700"/>
              <a:buFont typeface="Noto Sans Symbols"/>
              <a:buNone/>
            </a:pPr>
            <a:endParaRPr sz="700" b="1" i="0" u="none" strike="noStrike" cap="none">
              <a:solidFill>
                <a:srgbClr val="5AA1D8"/>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1">
              <a:solidFill>
                <a:srgbClr val="5AA1D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1"/>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218" name="Google Shape;218;p11"/>
          <p:cNvSpPr txBox="1"/>
          <p:nvPr/>
        </p:nvSpPr>
        <p:spPr>
          <a:xfrm>
            <a:off x="1565564" y="263149"/>
            <a:ext cx="7786255"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Les modalités d’évaluation du chef d’œuvre </a:t>
            </a:r>
            <a:endParaRPr sz="2500">
              <a:solidFill>
                <a:srgbClr val="223A7D"/>
              </a:solidFill>
              <a:latin typeface="Arial Black"/>
              <a:ea typeface="Arial Black"/>
              <a:cs typeface="Arial Black"/>
              <a:sym typeface="Arial Black"/>
            </a:endParaRPr>
          </a:p>
        </p:txBody>
      </p:sp>
      <p:sp>
        <p:nvSpPr>
          <p:cNvPr id="219" name="Google Shape;219;p11"/>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11</a:t>
            </a:fld>
            <a:endParaRPr sz="1800">
              <a:solidFill>
                <a:schemeClr val="dk1"/>
              </a:solidFill>
            </a:endParaRPr>
          </a:p>
        </p:txBody>
      </p:sp>
      <p:grpSp>
        <p:nvGrpSpPr>
          <p:cNvPr id="220" name="Google Shape;220;p11"/>
          <p:cNvGrpSpPr/>
          <p:nvPr/>
        </p:nvGrpSpPr>
        <p:grpSpPr>
          <a:xfrm>
            <a:off x="1050459" y="2717249"/>
            <a:ext cx="4711206" cy="3441001"/>
            <a:chOff x="861645" y="3446585"/>
            <a:chExt cx="3467048" cy="2581200"/>
          </a:xfrm>
        </p:grpSpPr>
        <p:grpSp>
          <p:nvGrpSpPr>
            <p:cNvPr id="221" name="Google Shape;221;p11"/>
            <p:cNvGrpSpPr/>
            <p:nvPr/>
          </p:nvGrpSpPr>
          <p:grpSpPr>
            <a:xfrm>
              <a:off x="861645" y="3446585"/>
              <a:ext cx="3467048" cy="2581200"/>
              <a:chOff x="863136" y="2965694"/>
              <a:chExt cx="3467048" cy="3807140"/>
            </a:xfrm>
          </p:grpSpPr>
          <p:sp>
            <p:nvSpPr>
              <p:cNvPr id="222" name="Google Shape;222;p11"/>
              <p:cNvSpPr/>
              <p:nvPr/>
            </p:nvSpPr>
            <p:spPr>
              <a:xfrm>
                <a:off x="863136" y="2965694"/>
                <a:ext cx="1707905" cy="354427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F7CAAC"/>
              </a:solidFill>
              <a:ln w="12700" cap="flat" cmpd="sng">
                <a:solidFill>
                  <a:schemeClr val="lt1"/>
                </a:solidFill>
                <a:prstDash val="solid"/>
                <a:miter lim="800000"/>
                <a:headEnd type="none" w="sm" len="sm"/>
                <a:tailEnd type="none" w="sm" len="sm"/>
              </a:ln>
            </p:spPr>
            <p:txBody>
              <a:bodyPr spcFirstLastPara="1" wrap="square" lIns="85325" tIns="936000" rIns="85325" bIns="794200" anchor="ctr" anchorCtr="0">
                <a:noAutofit/>
              </a:bodyPr>
              <a:lstStyle/>
              <a:p>
                <a:pPr marL="0" marR="0" lvl="0" indent="0" algn="ctr" rtl="0">
                  <a:lnSpc>
                    <a:spcPct val="90000"/>
                  </a:lnSpc>
                  <a:spcBef>
                    <a:spcPts val="0"/>
                  </a:spcBef>
                  <a:spcAft>
                    <a:spcPts val="0"/>
                  </a:spcAft>
                  <a:buNone/>
                </a:pPr>
                <a:r>
                  <a:rPr lang="fr-FR" sz="2000">
                    <a:solidFill>
                      <a:schemeClr val="dk1"/>
                    </a:solidFill>
                    <a:latin typeface="Calibri"/>
                    <a:ea typeface="Calibri"/>
                    <a:cs typeface="Calibri"/>
                    <a:sym typeface="Calibri"/>
                  </a:rPr>
                  <a:t>Moyenne des évaluations « chef d’œuvre » figurant dans le livret scolaire</a:t>
                </a:r>
                <a:endParaRPr sz="2000">
                  <a:solidFill>
                    <a:schemeClr val="lt1"/>
                  </a:solidFill>
                  <a:latin typeface="Calibri"/>
                  <a:ea typeface="Calibri"/>
                  <a:cs typeface="Calibri"/>
                  <a:sym typeface="Calibri"/>
                </a:endParaRPr>
              </a:p>
            </p:txBody>
          </p:sp>
          <p:sp>
            <p:nvSpPr>
              <p:cNvPr id="223" name="Google Shape;223;p11"/>
              <p:cNvSpPr/>
              <p:nvPr/>
            </p:nvSpPr>
            <p:spPr>
              <a:xfrm>
                <a:off x="2622279" y="2965694"/>
                <a:ext cx="1707905" cy="354427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C4E0B2"/>
              </a:solidFill>
              <a:ln w="12700" cap="flat" cmpd="sng">
                <a:solidFill>
                  <a:schemeClr val="lt1"/>
                </a:solidFill>
                <a:prstDash val="solid"/>
                <a:miter lim="800000"/>
                <a:headEnd type="none" w="sm" len="sm"/>
                <a:tailEnd type="none" w="sm" len="sm"/>
              </a:ln>
            </p:spPr>
            <p:txBody>
              <a:bodyPr spcFirstLastPara="1" wrap="square" lIns="99550" tIns="936000" rIns="99550" bIns="808425" anchor="ctr" anchorCtr="0">
                <a:noAutofit/>
              </a:bodyPr>
              <a:lstStyle/>
              <a:p>
                <a:pPr marL="0" marR="0" lvl="0" indent="0" algn="ctr" rtl="0">
                  <a:lnSpc>
                    <a:spcPct val="90000"/>
                  </a:lnSpc>
                  <a:spcBef>
                    <a:spcPts val="0"/>
                  </a:spcBef>
                  <a:spcAft>
                    <a:spcPts val="0"/>
                  </a:spcAft>
                  <a:buNone/>
                </a:pPr>
                <a:r>
                  <a:rPr lang="fr-FR" sz="2000">
                    <a:solidFill>
                      <a:schemeClr val="dk1"/>
                    </a:solidFill>
                    <a:latin typeface="Calibri"/>
                    <a:ea typeface="Calibri"/>
                    <a:cs typeface="Calibri"/>
                    <a:sym typeface="Calibri"/>
                  </a:rPr>
                  <a:t>Présentation orale de fin de cursus </a:t>
                </a:r>
                <a:endParaRPr sz="2000">
                  <a:solidFill>
                    <a:schemeClr val="lt1"/>
                  </a:solidFill>
                  <a:latin typeface="Calibri"/>
                  <a:ea typeface="Calibri"/>
                  <a:cs typeface="Calibri"/>
                  <a:sym typeface="Calibri"/>
                </a:endParaRPr>
              </a:p>
            </p:txBody>
          </p:sp>
          <p:sp>
            <p:nvSpPr>
              <p:cNvPr id="224" name="Google Shape;224;p11"/>
              <p:cNvSpPr/>
              <p:nvPr/>
            </p:nvSpPr>
            <p:spPr>
              <a:xfrm>
                <a:off x="962494" y="5920114"/>
                <a:ext cx="3192428" cy="852720"/>
              </a:xfrm>
              <a:prstGeom prst="leftRightArrow">
                <a:avLst>
                  <a:gd name="adj1" fmla="val 50000"/>
                  <a:gd name="adj2" fmla="val 50000"/>
                </a:avLst>
              </a:prstGeom>
              <a:solidFill>
                <a:srgbClr val="C9C9C9"/>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a:solidFill>
                      <a:schemeClr val="dk1"/>
                    </a:solidFill>
                    <a:latin typeface="Calibri"/>
                    <a:ea typeface="Calibri"/>
                    <a:cs typeface="Calibri"/>
                    <a:sym typeface="Calibri"/>
                  </a:rPr>
                  <a:t>      Dans l’établissement</a:t>
                </a:r>
                <a:endParaRPr/>
              </a:p>
            </p:txBody>
          </p:sp>
        </p:grpSp>
        <p:sp>
          <p:nvSpPr>
            <p:cNvPr id="225" name="Google Shape;225;p11"/>
            <p:cNvSpPr/>
            <p:nvPr/>
          </p:nvSpPr>
          <p:spPr>
            <a:xfrm>
              <a:off x="1178169" y="3482141"/>
              <a:ext cx="1002323" cy="509567"/>
            </a:xfrm>
            <a:prstGeom prst="ellipse">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50 %</a:t>
              </a:r>
              <a:endParaRPr/>
            </a:p>
          </p:txBody>
        </p:sp>
        <p:sp>
          <p:nvSpPr>
            <p:cNvPr id="226" name="Google Shape;226;p11"/>
            <p:cNvSpPr/>
            <p:nvPr/>
          </p:nvSpPr>
          <p:spPr>
            <a:xfrm>
              <a:off x="2973578" y="3503275"/>
              <a:ext cx="1002323" cy="509567"/>
            </a:xfrm>
            <a:prstGeom prst="ellipse">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50 %</a:t>
              </a:r>
              <a:endParaRPr/>
            </a:p>
          </p:txBody>
        </p:sp>
      </p:grpSp>
      <p:sp>
        <p:nvSpPr>
          <p:cNvPr id="227" name="Google Shape;227;p11"/>
          <p:cNvSpPr/>
          <p:nvPr/>
        </p:nvSpPr>
        <p:spPr>
          <a:xfrm>
            <a:off x="2124625" y="1198327"/>
            <a:ext cx="2632497" cy="1481135"/>
          </a:xfrm>
          <a:prstGeom prst="downArrowCallout">
            <a:avLst>
              <a:gd name="adj1" fmla="val 25000"/>
              <a:gd name="adj2" fmla="val 25000"/>
              <a:gd name="adj3" fmla="val 25000"/>
              <a:gd name="adj4" fmla="val 64977"/>
            </a:avLst>
          </a:prstGeom>
          <a:solidFill>
            <a:srgbClr val="CC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Etablissement de formation avec habilitation au CCF</a:t>
            </a:r>
            <a:endParaRPr sz="1800">
              <a:solidFill>
                <a:schemeClr val="lt1"/>
              </a:solidFill>
              <a:latin typeface="Calibri"/>
              <a:ea typeface="Calibri"/>
              <a:cs typeface="Calibri"/>
              <a:sym typeface="Calibri"/>
            </a:endParaRPr>
          </a:p>
        </p:txBody>
      </p:sp>
      <p:sp>
        <p:nvSpPr>
          <p:cNvPr id="228" name="Google Shape;228;p11"/>
          <p:cNvSpPr/>
          <p:nvPr/>
        </p:nvSpPr>
        <p:spPr>
          <a:xfrm>
            <a:off x="7474998" y="1198328"/>
            <a:ext cx="2495005" cy="1594496"/>
          </a:xfrm>
          <a:prstGeom prst="downArrowCallout">
            <a:avLst>
              <a:gd name="adj1" fmla="val 25000"/>
              <a:gd name="adj2" fmla="val 25000"/>
              <a:gd name="adj3" fmla="val 25000"/>
              <a:gd name="adj4" fmla="val 6497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Etablissement de formation sans habilitation au </a:t>
            </a:r>
            <a:endParaRPr/>
          </a:p>
          <a:p>
            <a:pPr marL="0" marR="0" lvl="0" indent="0" algn="ctr" rtl="0">
              <a:spcBef>
                <a:spcPts val="0"/>
              </a:spcBef>
              <a:spcAft>
                <a:spcPts val="0"/>
              </a:spcAft>
              <a:buNone/>
            </a:pPr>
            <a:r>
              <a:rPr lang="fr-FR" sz="1800">
                <a:solidFill>
                  <a:schemeClr val="lt1"/>
                </a:solidFill>
                <a:latin typeface="Calibri"/>
                <a:ea typeface="Calibri"/>
                <a:cs typeface="Calibri"/>
                <a:sym typeface="Calibri"/>
              </a:rPr>
              <a:t>CCF</a:t>
            </a:r>
            <a:endParaRPr sz="1800">
              <a:solidFill>
                <a:schemeClr val="lt1"/>
              </a:solidFill>
              <a:latin typeface="Calibri"/>
              <a:ea typeface="Calibri"/>
              <a:cs typeface="Calibri"/>
              <a:sym typeface="Calibri"/>
            </a:endParaRPr>
          </a:p>
        </p:txBody>
      </p:sp>
      <p:sp>
        <p:nvSpPr>
          <p:cNvPr id="229" name="Google Shape;229;p11"/>
          <p:cNvSpPr/>
          <p:nvPr/>
        </p:nvSpPr>
        <p:spPr>
          <a:xfrm>
            <a:off x="7744049" y="2838586"/>
            <a:ext cx="2123162" cy="2960743"/>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C4E0B2"/>
          </a:solidFill>
          <a:ln w="12700" cap="flat" cmpd="sng">
            <a:solidFill>
              <a:schemeClr val="lt1"/>
            </a:solidFill>
            <a:prstDash val="solid"/>
            <a:miter lim="800000"/>
            <a:headEnd type="none" w="sm" len="sm"/>
            <a:tailEnd type="none" w="sm" len="sm"/>
          </a:ln>
        </p:spPr>
        <p:txBody>
          <a:bodyPr spcFirstLastPara="1" wrap="square" lIns="99550" tIns="936000" rIns="99550" bIns="808425" anchor="ctr" anchorCtr="0">
            <a:noAutofit/>
          </a:bodyPr>
          <a:lstStyle/>
          <a:p>
            <a:pPr marL="0" marR="0" lvl="0" indent="0" algn="ctr" rtl="0">
              <a:lnSpc>
                <a:spcPct val="90000"/>
              </a:lnSpc>
              <a:spcBef>
                <a:spcPts val="0"/>
              </a:spcBef>
              <a:spcAft>
                <a:spcPts val="0"/>
              </a:spcAft>
              <a:buNone/>
            </a:pPr>
            <a:r>
              <a:rPr lang="fr-FR" sz="2000">
                <a:solidFill>
                  <a:schemeClr val="dk1"/>
                </a:solidFill>
                <a:latin typeface="Calibri"/>
                <a:ea typeface="Calibri"/>
                <a:cs typeface="Calibri"/>
                <a:sym typeface="Calibri"/>
              </a:rPr>
              <a:t>Présentation orale de fin de cursus </a:t>
            </a:r>
            <a:endParaRPr sz="2000">
              <a:solidFill>
                <a:schemeClr val="lt1"/>
              </a:solidFill>
              <a:latin typeface="Calibri"/>
              <a:ea typeface="Calibri"/>
              <a:cs typeface="Calibri"/>
              <a:sym typeface="Calibri"/>
            </a:endParaRPr>
          </a:p>
        </p:txBody>
      </p:sp>
      <p:sp>
        <p:nvSpPr>
          <p:cNvPr id="230" name="Google Shape;230;p11"/>
          <p:cNvSpPr/>
          <p:nvPr/>
        </p:nvSpPr>
        <p:spPr>
          <a:xfrm>
            <a:off x="8236401" y="2903558"/>
            <a:ext cx="1083037" cy="568569"/>
          </a:xfrm>
          <a:prstGeom prst="ellipse">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100 %</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2"/>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236" name="Google Shape;236;p12"/>
          <p:cNvSpPr txBox="1"/>
          <p:nvPr/>
        </p:nvSpPr>
        <p:spPr>
          <a:xfrm>
            <a:off x="1565563" y="263149"/>
            <a:ext cx="10060379"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L’évaluation du chef d’œuvre</a:t>
            </a:r>
            <a:endParaRPr sz="2500">
              <a:solidFill>
                <a:srgbClr val="00B0F0"/>
              </a:solidFill>
              <a:latin typeface="Arial Black"/>
              <a:ea typeface="Arial Black"/>
              <a:cs typeface="Arial Black"/>
              <a:sym typeface="Arial Black"/>
            </a:endParaRPr>
          </a:p>
        </p:txBody>
      </p:sp>
      <p:sp>
        <p:nvSpPr>
          <p:cNvPr id="237" name="Google Shape;237;p12"/>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12</a:t>
            </a:fld>
            <a:endParaRPr sz="1800">
              <a:solidFill>
                <a:schemeClr val="dk1"/>
              </a:solidFill>
            </a:endParaRPr>
          </a:p>
        </p:txBody>
      </p:sp>
      <p:grpSp>
        <p:nvGrpSpPr>
          <p:cNvPr id="238" name="Google Shape;238;p12"/>
          <p:cNvGrpSpPr/>
          <p:nvPr/>
        </p:nvGrpSpPr>
        <p:grpSpPr>
          <a:xfrm>
            <a:off x="1301752" y="1291824"/>
            <a:ext cx="9587346" cy="5064485"/>
            <a:chOff x="861645" y="3439993"/>
            <a:chExt cx="3467048" cy="2409574"/>
          </a:xfrm>
        </p:grpSpPr>
        <p:grpSp>
          <p:nvGrpSpPr>
            <p:cNvPr id="239" name="Google Shape;239;p12"/>
            <p:cNvGrpSpPr/>
            <p:nvPr/>
          </p:nvGrpSpPr>
          <p:grpSpPr>
            <a:xfrm>
              <a:off x="861645" y="3439993"/>
              <a:ext cx="3467048" cy="2409574"/>
              <a:chOff x="863136" y="2955971"/>
              <a:chExt cx="3467048" cy="3554000"/>
            </a:xfrm>
          </p:grpSpPr>
          <p:sp>
            <p:nvSpPr>
              <p:cNvPr id="240" name="Google Shape;240;p12"/>
              <p:cNvSpPr/>
              <p:nvPr/>
            </p:nvSpPr>
            <p:spPr>
              <a:xfrm>
                <a:off x="863136" y="2965694"/>
                <a:ext cx="1707905" cy="354427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F7CAAC"/>
              </a:solidFill>
              <a:ln w="12700" cap="flat" cmpd="sng">
                <a:solidFill>
                  <a:schemeClr val="lt1"/>
                </a:solidFill>
                <a:prstDash val="solid"/>
                <a:miter lim="800000"/>
                <a:headEnd type="none" w="sm" len="sm"/>
                <a:tailEnd type="none" w="sm" len="sm"/>
              </a:ln>
            </p:spPr>
            <p:txBody>
              <a:bodyPr spcFirstLastPara="1" wrap="square" lIns="85325" tIns="936000" rIns="85325" bIns="794200" anchor="ctr" anchorCtr="0">
                <a:noAutofit/>
              </a:bodyPr>
              <a:lstStyle/>
              <a:p>
                <a:pPr marL="0" marR="0" lvl="0" indent="0" algn="just" rtl="0">
                  <a:spcBef>
                    <a:spcPts val="0"/>
                  </a:spcBef>
                  <a:spcAft>
                    <a:spcPts val="0"/>
                  </a:spcAft>
                  <a:buNone/>
                </a:pPr>
                <a:r>
                  <a:rPr lang="fr-FR" sz="2000" b="1">
                    <a:solidFill>
                      <a:schemeClr val="dk1"/>
                    </a:solidFill>
                    <a:latin typeface="Arial"/>
                    <a:ea typeface="Arial"/>
                    <a:cs typeface="Arial"/>
                    <a:sym typeface="Arial"/>
                  </a:rPr>
                  <a:t>Evaluation de la démarche</a:t>
                </a:r>
                <a:r>
                  <a:rPr lang="fr-FR" sz="2000">
                    <a:solidFill>
                      <a:schemeClr val="dk1"/>
                    </a:solidFill>
                    <a:latin typeface="Arial"/>
                    <a:ea typeface="Arial"/>
                    <a:cs typeface="Arial"/>
                    <a:sym typeface="Arial"/>
                  </a:rPr>
                  <a:t> de réalisation du chef d’œuvre </a:t>
                </a:r>
                <a:endParaRPr sz="2000">
                  <a:solidFill>
                    <a:schemeClr val="dk1"/>
                  </a:solidFill>
                  <a:latin typeface="Arial"/>
                  <a:ea typeface="Arial"/>
                  <a:cs typeface="Arial"/>
                  <a:sym typeface="Arial"/>
                </a:endParaRPr>
              </a:p>
            </p:txBody>
          </p:sp>
          <p:sp>
            <p:nvSpPr>
              <p:cNvPr id="241" name="Google Shape;241;p12"/>
              <p:cNvSpPr/>
              <p:nvPr/>
            </p:nvSpPr>
            <p:spPr>
              <a:xfrm>
                <a:off x="2622279" y="2955971"/>
                <a:ext cx="1707905" cy="354427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C4E0B2"/>
              </a:solidFill>
              <a:ln w="12700" cap="flat" cmpd="sng">
                <a:solidFill>
                  <a:schemeClr val="lt1"/>
                </a:solidFill>
                <a:prstDash val="solid"/>
                <a:miter lim="800000"/>
                <a:headEnd type="none" w="sm" len="sm"/>
                <a:tailEnd type="none" w="sm" len="sm"/>
              </a:ln>
            </p:spPr>
            <p:txBody>
              <a:bodyPr spcFirstLastPara="1" wrap="square" lIns="99550" tIns="936000" rIns="99550" bIns="808425" anchor="ctr" anchorCtr="0">
                <a:noAutofit/>
              </a:bodyPr>
              <a:lstStyle/>
              <a:p>
                <a:pPr marL="0" marR="0" lvl="0" indent="0" algn="ctr" rtl="0">
                  <a:lnSpc>
                    <a:spcPct val="90000"/>
                  </a:lnSpc>
                  <a:spcBef>
                    <a:spcPts val="0"/>
                  </a:spcBef>
                  <a:spcAft>
                    <a:spcPts val="0"/>
                  </a:spcAft>
                  <a:buNone/>
                </a:pPr>
                <a:r>
                  <a:rPr lang="fr-FR" sz="2000">
                    <a:solidFill>
                      <a:schemeClr val="dk1"/>
                    </a:solidFill>
                    <a:latin typeface="Calibri"/>
                    <a:ea typeface="Calibri"/>
                    <a:cs typeface="Calibri"/>
                    <a:sym typeface="Calibri"/>
                  </a:rPr>
                  <a:t>Présentation orale de fin de cursus : </a:t>
                </a:r>
                <a:endParaRPr/>
              </a:p>
              <a:p>
                <a:pPr marL="0" marR="0" lvl="0" indent="-114300" algn="just" rtl="0">
                  <a:lnSpc>
                    <a:spcPct val="100000"/>
                  </a:lnSpc>
                  <a:spcBef>
                    <a:spcPts val="1300"/>
                  </a:spcBef>
                  <a:spcAft>
                    <a:spcPts val="0"/>
                  </a:spcAft>
                  <a:buClr>
                    <a:schemeClr val="dk1"/>
                  </a:buClr>
                  <a:buSzPts val="1800"/>
                  <a:buFont typeface="Arial"/>
                  <a:buChar char="-"/>
                </a:pPr>
                <a:r>
                  <a:rPr lang="fr-FR" sz="1800">
                    <a:solidFill>
                      <a:schemeClr val="dk1"/>
                    </a:solidFill>
                    <a:latin typeface="Arial"/>
                    <a:ea typeface="Arial"/>
                    <a:cs typeface="Arial"/>
                    <a:sym typeface="Arial"/>
                  </a:rPr>
                  <a:t> Capacité à </a:t>
                </a:r>
                <a:r>
                  <a:rPr lang="fr-FR" sz="1800" b="1">
                    <a:solidFill>
                      <a:schemeClr val="dk1"/>
                    </a:solidFill>
                    <a:latin typeface="Arial"/>
                    <a:ea typeface="Arial"/>
                    <a:cs typeface="Arial"/>
                    <a:sym typeface="Arial"/>
                  </a:rPr>
                  <a:t>restituer le travail mené </a:t>
                </a:r>
                <a:r>
                  <a:rPr lang="fr-FR" sz="1800">
                    <a:solidFill>
                      <a:schemeClr val="dk1"/>
                    </a:solidFill>
                    <a:latin typeface="Arial"/>
                    <a:ea typeface="Arial"/>
                    <a:cs typeface="Arial"/>
                    <a:sym typeface="Arial"/>
                  </a:rPr>
                  <a:t>dans le cadre de la réalisation du chef d’œuvre </a:t>
                </a:r>
                <a:endParaRPr/>
              </a:p>
              <a:p>
                <a:pPr marL="0" marR="0" lvl="0" indent="-114300" algn="just" rtl="0">
                  <a:lnSpc>
                    <a:spcPct val="100000"/>
                  </a:lnSpc>
                  <a:spcBef>
                    <a:spcPts val="600"/>
                  </a:spcBef>
                  <a:spcAft>
                    <a:spcPts val="0"/>
                  </a:spcAft>
                  <a:buClr>
                    <a:schemeClr val="dk1"/>
                  </a:buClr>
                  <a:buSzPts val="1800"/>
                  <a:buFont typeface="Arial"/>
                  <a:buChar char="-"/>
                </a:pPr>
                <a:r>
                  <a:rPr lang="fr-FR" sz="1800">
                    <a:solidFill>
                      <a:schemeClr val="dk1"/>
                    </a:solidFill>
                    <a:latin typeface="Arial"/>
                    <a:ea typeface="Arial"/>
                    <a:cs typeface="Arial"/>
                    <a:sym typeface="Arial"/>
                  </a:rPr>
                  <a:t> Capacité à </a:t>
                </a:r>
                <a:r>
                  <a:rPr lang="fr-FR" sz="1800" b="1">
                    <a:solidFill>
                      <a:schemeClr val="dk1"/>
                    </a:solidFill>
                    <a:latin typeface="Arial"/>
                    <a:ea typeface="Arial"/>
                    <a:cs typeface="Arial"/>
                    <a:sym typeface="Arial"/>
                  </a:rPr>
                  <a:t>analyser sa démarche et à la situer dans le métier et la filière</a:t>
                </a:r>
                <a:r>
                  <a:rPr lang="fr-FR" sz="1800">
                    <a:solidFill>
                      <a:schemeClr val="dk1"/>
                    </a:solidFill>
                    <a:latin typeface="Arial"/>
                    <a:ea typeface="Arial"/>
                    <a:cs typeface="Arial"/>
                    <a:sym typeface="Arial"/>
                  </a:rPr>
                  <a:t> professionnelle</a:t>
                </a:r>
                <a:endParaRPr sz="1600" b="1">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fr-FR" sz="2000">
                    <a:solidFill>
                      <a:schemeClr val="dk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grpSp>
        <p:sp>
          <p:nvSpPr>
            <p:cNvPr id="242" name="Google Shape;242;p12"/>
            <p:cNvSpPr/>
            <p:nvPr/>
          </p:nvSpPr>
          <p:spPr>
            <a:xfrm>
              <a:off x="1027854" y="3555709"/>
              <a:ext cx="1295989" cy="530702"/>
            </a:xfrm>
            <a:prstGeom prst="ellipse">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800">
                  <a:solidFill>
                    <a:schemeClr val="lt1"/>
                  </a:solidFill>
                  <a:latin typeface="Calibri"/>
                  <a:ea typeface="Calibri"/>
                  <a:cs typeface="Calibri"/>
                  <a:sym typeface="Calibri"/>
                </a:rPr>
                <a:t>Au cours de la formation</a:t>
              </a:r>
              <a:endParaRPr sz="2800">
                <a:solidFill>
                  <a:schemeClr val="lt1"/>
                </a:solidFill>
                <a:latin typeface="Calibri"/>
                <a:ea typeface="Calibri"/>
                <a:cs typeface="Calibri"/>
                <a:sym typeface="Calibri"/>
              </a:endParaRPr>
            </a:p>
          </p:txBody>
        </p:sp>
      </p:grpSp>
      <p:sp>
        <p:nvSpPr>
          <p:cNvPr id="243" name="Google Shape;243;p12"/>
          <p:cNvSpPr/>
          <p:nvPr/>
        </p:nvSpPr>
        <p:spPr>
          <a:xfrm>
            <a:off x="6988269" y="1305679"/>
            <a:ext cx="3078828" cy="951049"/>
          </a:xfrm>
          <a:prstGeom prst="ellipse">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800">
                <a:solidFill>
                  <a:schemeClr val="lt1"/>
                </a:solidFill>
                <a:latin typeface="Calibri"/>
                <a:ea typeface="Calibri"/>
                <a:cs typeface="Calibri"/>
                <a:sym typeface="Calibri"/>
              </a:rPr>
              <a:t>En fin de cursus</a:t>
            </a:r>
            <a:endParaRPr sz="2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4"/>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257" name="Google Shape;257;p14"/>
          <p:cNvSpPr txBox="1"/>
          <p:nvPr/>
        </p:nvSpPr>
        <p:spPr>
          <a:xfrm>
            <a:off x="1375469" y="236340"/>
            <a:ext cx="10125693"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Les modalités d’évaluation du chef d’œuvre : </a:t>
            </a:r>
            <a:r>
              <a:rPr lang="fr-FR" sz="2400">
                <a:solidFill>
                  <a:srgbClr val="00B0F0"/>
                </a:solidFill>
                <a:latin typeface="Arial Black"/>
                <a:ea typeface="Arial Black"/>
                <a:cs typeface="Arial Black"/>
                <a:sym typeface="Arial Black"/>
              </a:rPr>
              <a:t>composition de la commission d’évaluation de la présentation orale de fin de cursus</a:t>
            </a:r>
            <a:endParaRPr/>
          </a:p>
        </p:txBody>
      </p:sp>
      <p:sp>
        <p:nvSpPr>
          <p:cNvPr id="258" name="Google Shape;258;p14"/>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13</a:t>
            </a:fld>
            <a:endParaRPr sz="1800">
              <a:solidFill>
                <a:schemeClr val="dk1"/>
              </a:solidFill>
            </a:endParaRPr>
          </a:p>
        </p:txBody>
      </p:sp>
      <p:sp>
        <p:nvSpPr>
          <p:cNvPr id="259" name="Google Shape;259;p14"/>
          <p:cNvSpPr/>
          <p:nvPr/>
        </p:nvSpPr>
        <p:spPr>
          <a:xfrm rot="-5400000">
            <a:off x="2393459" y="1244967"/>
            <a:ext cx="858826" cy="4856797"/>
          </a:xfrm>
          <a:prstGeom prst="leftBrace">
            <a:avLst>
              <a:gd name="adj1" fmla="val 8333"/>
              <a:gd name="adj2" fmla="val 51993"/>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4"/>
          <p:cNvSpPr/>
          <p:nvPr/>
        </p:nvSpPr>
        <p:spPr>
          <a:xfrm>
            <a:off x="1265171" y="6045141"/>
            <a:ext cx="3530822" cy="55335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FR" sz="1400">
                <a:solidFill>
                  <a:srgbClr val="CC0066"/>
                </a:solidFill>
                <a:latin typeface="Arial"/>
                <a:ea typeface="Arial"/>
                <a:cs typeface="Arial"/>
                <a:sym typeface="Arial"/>
              </a:rPr>
              <a:t>Sous la responsabilité du chef d’établissement</a:t>
            </a:r>
            <a:endParaRPr sz="1200">
              <a:solidFill>
                <a:srgbClr val="CC0066"/>
              </a:solidFill>
              <a:latin typeface="Calibri"/>
              <a:ea typeface="Calibri"/>
              <a:cs typeface="Calibri"/>
              <a:sym typeface="Calibri"/>
            </a:endParaRPr>
          </a:p>
        </p:txBody>
      </p:sp>
      <p:grpSp>
        <p:nvGrpSpPr>
          <p:cNvPr id="261" name="Google Shape;261;p14"/>
          <p:cNvGrpSpPr/>
          <p:nvPr/>
        </p:nvGrpSpPr>
        <p:grpSpPr>
          <a:xfrm>
            <a:off x="353669" y="3011137"/>
            <a:ext cx="5129847" cy="621032"/>
            <a:chOff x="402141" y="2508995"/>
            <a:chExt cx="2175097" cy="3556688"/>
          </a:xfrm>
        </p:grpSpPr>
        <p:sp>
          <p:nvSpPr>
            <p:cNvPr id="262" name="Google Shape;262;p14"/>
            <p:cNvSpPr/>
            <p:nvPr/>
          </p:nvSpPr>
          <p:spPr>
            <a:xfrm>
              <a:off x="402141" y="2508995"/>
              <a:ext cx="1107339" cy="354427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85325" tIns="936000" rIns="85325" bIns="794200" anchor="ctr" anchorCtr="0">
              <a:noAutofit/>
            </a:bodyPr>
            <a:lstStyle/>
            <a:p>
              <a:pPr marL="0" marR="0" lvl="0" indent="0" algn="ctr" rtl="0">
                <a:lnSpc>
                  <a:spcPct val="90000"/>
                </a:lnSpc>
                <a:spcBef>
                  <a:spcPts val="0"/>
                </a:spcBef>
                <a:spcAft>
                  <a:spcPts val="0"/>
                </a:spcAft>
                <a:buNone/>
              </a:pPr>
              <a:r>
                <a:rPr lang="fr-FR" sz="1600">
                  <a:solidFill>
                    <a:schemeClr val="dk1"/>
                  </a:solidFill>
                  <a:latin typeface="Calibri"/>
                  <a:ea typeface="Calibri"/>
                  <a:cs typeface="Calibri"/>
                  <a:sym typeface="Calibri"/>
                </a:rPr>
                <a:t>Un professeur enseignement </a:t>
              </a:r>
              <a:br>
                <a:rPr lang="fr-FR" sz="1600">
                  <a:solidFill>
                    <a:schemeClr val="dk1"/>
                  </a:solidFill>
                  <a:latin typeface="Calibri"/>
                  <a:ea typeface="Calibri"/>
                  <a:cs typeface="Calibri"/>
                  <a:sym typeface="Calibri"/>
                </a:rPr>
              </a:br>
              <a:r>
                <a:rPr lang="fr-FR" sz="1600">
                  <a:solidFill>
                    <a:schemeClr val="dk1"/>
                  </a:solidFill>
                  <a:latin typeface="Calibri"/>
                  <a:ea typeface="Calibri"/>
                  <a:cs typeface="Calibri"/>
                  <a:sym typeface="Calibri"/>
                </a:rPr>
                <a:t>général</a:t>
              </a:r>
              <a:endParaRPr sz="1600">
                <a:solidFill>
                  <a:schemeClr val="lt1"/>
                </a:solidFill>
                <a:latin typeface="Calibri"/>
                <a:ea typeface="Calibri"/>
                <a:cs typeface="Calibri"/>
                <a:sym typeface="Calibri"/>
              </a:endParaRPr>
            </a:p>
          </p:txBody>
        </p:sp>
        <p:sp>
          <p:nvSpPr>
            <p:cNvPr id="263" name="Google Shape;263;p14"/>
            <p:cNvSpPr/>
            <p:nvPr/>
          </p:nvSpPr>
          <p:spPr>
            <a:xfrm>
              <a:off x="1509480" y="2521406"/>
              <a:ext cx="1067758" cy="354427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FFC000"/>
            </a:solidFill>
            <a:ln w="12700" cap="flat" cmpd="sng">
              <a:solidFill>
                <a:schemeClr val="lt1"/>
              </a:solidFill>
              <a:prstDash val="solid"/>
              <a:miter lim="800000"/>
              <a:headEnd type="none" w="sm" len="sm"/>
              <a:tailEnd type="none" w="sm" len="sm"/>
            </a:ln>
          </p:spPr>
          <p:txBody>
            <a:bodyPr spcFirstLastPara="1" wrap="square" lIns="99550" tIns="936000" rIns="99550" bIns="808425" anchor="ctr" anchorCtr="0">
              <a:noAutofit/>
            </a:bodyPr>
            <a:lstStyle/>
            <a:p>
              <a:pPr marL="0" marR="0" lvl="0" indent="0" algn="ctr" rtl="0">
                <a:lnSpc>
                  <a:spcPct val="90000"/>
                </a:lnSpc>
                <a:spcBef>
                  <a:spcPts val="0"/>
                </a:spcBef>
                <a:spcAft>
                  <a:spcPts val="0"/>
                </a:spcAft>
                <a:buNone/>
              </a:pPr>
              <a:r>
                <a:rPr lang="fr-FR" sz="1400">
                  <a:solidFill>
                    <a:schemeClr val="dk1"/>
                  </a:solidFill>
                  <a:latin typeface="Calibri"/>
                  <a:ea typeface="Calibri"/>
                  <a:cs typeface="Calibri"/>
                  <a:sym typeface="Calibri"/>
                </a:rPr>
                <a:t>Un professeur enseignement professionnel</a:t>
              </a:r>
              <a:endParaRPr sz="1400">
                <a:solidFill>
                  <a:schemeClr val="lt1"/>
                </a:solidFill>
                <a:latin typeface="Calibri"/>
                <a:ea typeface="Calibri"/>
                <a:cs typeface="Calibri"/>
                <a:sym typeface="Calibri"/>
              </a:endParaRPr>
            </a:p>
          </p:txBody>
        </p:sp>
      </p:grpSp>
      <p:sp>
        <p:nvSpPr>
          <p:cNvPr id="264" name="Google Shape;264;p14"/>
          <p:cNvSpPr/>
          <p:nvPr/>
        </p:nvSpPr>
        <p:spPr>
          <a:xfrm>
            <a:off x="7929200" y="1215640"/>
            <a:ext cx="2107426" cy="1622952"/>
          </a:xfrm>
          <a:prstGeom prst="downArrowCallout">
            <a:avLst>
              <a:gd name="adj1" fmla="val 25000"/>
              <a:gd name="adj2" fmla="val 25000"/>
              <a:gd name="adj3" fmla="val 25000"/>
              <a:gd name="adj4" fmla="val 64977"/>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Etablissement de formation sans habilitation au </a:t>
            </a:r>
            <a:endParaRPr/>
          </a:p>
          <a:p>
            <a:pPr marL="0" marR="0" lvl="0" indent="0" algn="ctr" rtl="0">
              <a:spcBef>
                <a:spcPts val="0"/>
              </a:spcBef>
              <a:spcAft>
                <a:spcPts val="0"/>
              </a:spcAft>
              <a:buNone/>
            </a:pPr>
            <a:r>
              <a:rPr lang="fr-FR" sz="1800">
                <a:solidFill>
                  <a:schemeClr val="lt1"/>
                </a:solidFill>
                <a:latin typeface="Calibri"/>
                <a:ea typeface="Calibri"/>
                <a:cs typeface="Calibri"/>
                <a:sym typeface="Calibri"/>
              </a:rPr>
              <a:t>CCF</a:t>
            </a:r>
            <a:endParaRPr sz="1800">
              <a:solidFill>
                <a:schemeClr val="lt1"/>
              </a:solidFill>
              <a:latin typeface="Calibri"/>
              <a:ea typeface="Calibri"/>
              <a:cs typeface="Calibri"/>
              <a:sym typeface="Calibri"/>
            </a:endParaRPr>
          </a:p>
        </p:txBody>
      </p:sp>
      <p:sp>
        <p:nvSpPr>
          <p:cNvPr id="265" name="Google Shape;265;p14"/>
          <p:cNvSpPr/>
          <p:nvPr/>
        </p:nvSpPr>
        <p:spPr>
          <a:xfrm>
            <a:off x="1483692" y="4158938"/>
            <a:ext cx="3076859" cy="774964"/>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85325" tIns="936000" rIns="85325" bIns="794200" anchor="ctr" anchorCtr="0">
            <a:noAutofit/>
          </a:bodyPr>
          <a:lstStyle/>
          <a:p>
            <a:pPr marL="0" marR="0" lvl="0" indent="0" algn="ctr" rtl="0">
              <a:lnSpc>
                <a:spcPct val="90000"/>
              </a:lnSpc>
              <a:spcBef>
                <a:spcPts val="0"/>
              </a:spcBef>
              <a:spcAft>
                <a:spcPts val="0"/>
              </a:spcAft>
              <a:buNone/>
            </a:pPr>
            <a:r>
              <a:rPr lang="fr-FR" sz="1800">
                <a:solidFill>
                  <a:schemeClr val="dk1"/>
                </a:solidFill>
                <a:latin typeface="Calibri"/>
                <a:ea typeface="Calibri"/>
                <a:cs typeface="Calibri"/>
                <a:sym typeface="Calibri"/>
              </a:rPr>
              <a:t>Un des évaluateurs a suivi la </a:t>
            </a:r>
            <a:r>
              <a:rPr lang="fr-FR" sz="2000">
                <a:solidFill>
                  <a:schemeClr val="dk1"/>
                </a:solidFill>
                <a:latin typeface="Calibri"/>
                <a:ea typeface="Calibri"/>
                <a:cs typeface="Calibri"/>
                <a:sym typeface="Calibri"/>
              </a:rPr>
              <a:t>réalisation</a:t>
            </a:r>
            <a:r>
              <a:rPr lang="fr-FR" sz="1800">
                <a:solidFill>
                  <a:schemeClr val="dk1"/>
                </a:solidFill>
                <a:latin typeface="Calibri"/>
                <a:ea typeface="Calibri"/>
                <a:cs typeface="Calibri"/>
                <a:sym typeface="Calibri"/>
              </a:rPr>
              <a:t> du chef d’œuvre</a:t>
            </a:r>
            <a:endParaRPr/>
          </a:p>
        </p:txBody>
      </p:sp>
      <p:sp>
        <p:nvSpPr>
          <p:cNvPr id="266" name="Google Shape;266;p14"/>
          <p:cNvSpPr/>
          <p:nvPr/>
        </p:nvSpPr>
        <p:spPr>
          <a:xfrm>
            <a:off x="1774178" y="1416783"/>
            <a:ext cx="2512807" cy="1532370"/>
          </a:xfrm>
          <a:prstGeom prst="downArrowCallout">
            <a:avLst>
              <a:gd name="adj1" fmla="val 25000"/>
              <a:gd name="adj2" fmla="val 25000"/>
              <a:gd name="adj3" fmla="val 25000"/>
              <a:gd name="adj4" fmla="val 64977"/>
            </a:avLst>
          </a:prstGeom>
          <a:solidFill>
            <a:srgbClr val="CC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Etablissement de formation avec habilitation au CCF</a:t>
            </a:r>
            <a:endParaRPr/>
          </a:p>
        </p:txBody>
      </p:sp>
      <p:sp>
        <p:nvSpPr>
          <p:cNvPr id="267" name="Google Shape;267;p14"/>
          <p:cNvSpPr/>
          <p:nvPr/>
        </p:nvSpPr>
        <p:spPr>
          <a:xfrm>
            <a:off x="743506" y="5038016"/>
            <a:ext cx="4546289" cy="1351150"/>
          </a:xfrm>
          <a:prstGeom prst="leftRightArrow">
            <a:avLst>
              <a:gd name="adj1" fmla="val 50000"/>
              <a:gd name="adj2" fmla="val 50000"/>
            </a:avLst>
          </a:prstGeom>
          <a:solidFill>
            <a:srgbClr val="F7D5C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Dans l’établissement,  en cours de formation, à partir du mois de mai </a:t>
            </a:r>
            <a:endParaRPr sz="1800">
              <a:solidFill>
                <a:schemeClr val="dk1"/>
              </a:solidFill>
              <a:latin typeface="Calibri"/>
              <a:ea typeface="Calibri"/>
              <a:cs typeface="Calibri"/>
              <a:sym typeface="Calibri"/>
            </a:endParaRPr>
          </a:p>
        </p:txBody>
      </p:sp>
      <p:sp>
        <p:nvSpPr>
          <p:cNvPr id="268" name="Google Shape;268;p14"/>
          <p:cNvSpPr/>
          <p:nvPr/>
        </p:nvSpPr>
        <p:spPr>
          <a:xfrm>
            <a:off x="6904691" y="5387816"/>
            <a:ext cx="4244373" cy="1210682"/>
          </a:xfrm>
          <a:prstGeom prst="leftRightArrow">
            <a:avLst>
              <a:gd name="adj1" fmla="val 50000"/>
              <a:gd name="adj2" fmla="val 50000"/>
            </a:avLst>
          </a:prstGeom>
          <a:solidFill>
            <a:srgbClr val="F7D5C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dk1"/>
                </a:solidFill>
                <a:latin typeface="Calibri"/>
                <a:ea typeface="Calibri"/>
                <a:cs typeface="Calibri"/>
                <a:sym typeface="Calibri"/>
              </a:rPr>
              <a:t>      Convocation en juin dans un centre d’examen</a:t>
            </a:r>
            <a:endParaRPr/>
          </a:p>
        </p:txBody>
      </p:sp>
      <p:sp>
        <p:nvSpPr>
          <p:cNvPr id="269" name="Google Shape;269;p14"/>
          <p:cNvSpPr/>
          <p:nvPr/>
        </p:nvSpPr>
        <p:spPr>
          <a:xfrm rot="-842882">
            <a:off x="472113" y="3886836"/>
            <a:ext cx="1340954" cy="715507"/>
          </a:xfrm>
          <a:prstGeom prst="ellipse">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50 % de la note</a:t>
            </a:r>
            <a:endParaRPr sz="1800">
              <a:solidFill>
                <a:schemeClr val="lt1"/>
              </a:solidFill>
              <a:latin typeface="Calibri"/>
              <a:ea typeface="Calibri"/>
              <a:cs typeface="Calibri"/>
              <a:sym typeface="Calibri"/>
            </a:endParaRPr>
          </a:p>
        </p:txBody>
      </p:sp>
      <p:sp>
        <p:nvSpPr>
          <p:cNvPr id="270" name="Google Shape;270;p14"/>
          <p:cNvSpPr/>
          <p:nvPr/>
        </p:nvSpPr>
        <p:spPr>
          <a:xfrm>
            <a:off x="7215251" y="4061708"/>
            <a:ext cx="3623251" cy="112279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548135"/>
          </a:solidFill>
          <a:ln w="12700" cap="flat" cmpd="sng">
            <a:solidFill>
              <a:schemeClr val="lt1"/>
            </a:solidFill>
            <a:prstDash val="solid"/>
            <a:miter lim="800000"/>
            <a:headEnd type="none" w="sm" len="sm"/>
            <a:tailEnd type="none" w="sm" len="sm"/>
          </a:ln>
        </p:spPr>
        <p:txBody>
          <a:bodyPr spcFirstLastPara="1" wrap="square" lIns="85325" tIns="936000" rIns="85325" bIns="794200" anchor="ctr" anchorCtr="0">
            <a:noAutofit/>
          </a:bodyPr>
          <a:lstStyle/>
          <a:p>
            <a:pPr marL="0" marR="0" lvl="0" indent="0" algn="ctr" rtl="0">
              <a:lnSpc>
                <a:spcPct val="90000"/>
              </a:lnSpc>
              <a:spcBef>
                <a:spcPts val="0"/>
              </a:spcBef>
              <a:spcAft>
                <a:spcPts val="0"/>
              </a:spcAft>
              <a:buNone/>
            </a:pPr>
            <a:r>
              <a:rPr lang="fr-FR" sz="1800">
                <a:solidFill>
                  <a:schemeClr val="dk1"/>
                </a:solidFill>
                <a:latin typeface="Calibri"/>
                <a:ea typeface="Calibri"/>
                <a:cs typeface="Calibri"/>
                <a:sym typeface="Calibri"/>
              </a:rPr>
              <a:t>Deux enseignants issus d’un lycée public ou privé sous contrat ou CFA habilité au CCF</a:t>
            </a:r>
            <a:endParaRPr sz="1800">
              <a:solidFill>
                <a:schemeClr val="lt1"/>
              </a:solidFill>
              <a:latin typeface="Calibri"/>
              <a:ea typeface="Calibri"/>
              <a:cs typeface="Calibri"/>
              <a:sym typeface="Calibri"/>
            </a:endParaRPr>
          </a:p>
        </p:txBody>
      </p:sp>
      <p:sp>
        <p:nvSpPr>
          <p:cNvPr id="271" name="Google Shape;271;p14"/>
          <p:cNvSpPr/>
          <p:nvPr/>
        </p:nvSpPr>
        <p:spPr>
          <a:xfrm rot="-667661">
            <a:off x="6184703" y="3834342"/>
            <a:ext cx="1320015" cy="881165"/>
          </a:xfrm>
          <a:prstGeom prst="ellipse">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100 % de la note</a:t>
            </a:r>
            <a:endParaRPr sz="1800">
              <a:solidFill>
                <a:schemeClr val="lt1"/>
              </a:solidFill>
              <a:latin typeface="Calibri"/>
              <a:ea typeface="Calibri"/>
              <a:cs typeface="Calibri"/>
              <a:sym typeface="Calibri"/>
            </a:endParaRPr>
          </a:p>
        </p:txBody>
      </p:sp>
      <p:sp>
        <p:nvSpPr>
          <p:cNvPr id="272" name="Google Shape;272;p14"/>
          <p:cNvSpPr/>
          <p:nvPr/>
        </p:nvSpPr>
        <p:spPr>
          <a:xfrm rot="-5400000">
            <a:off x="8411105" y="1149170"/>
            <a:ext cx="858826" cy="4856797"/>
          </a:xfrm>
          <a:prstGeom prst="leftBrace">
            <a:avLst>
              <a:gd name="adj1" fmla="val 8333"/>
              <a:gd name="adj2" fmla="val 51993"/>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73" name="Google Shape;273;p14"/>
          <p:cNvGrpSpPr/>
          <p:nvPr/>
        </p:nvGrpSpPr>
        <p:grpSpPr>
          <a:xfrm>
            <a:off x="6371315" y="2915340"/>
            <a:ext cx="5129847" cy="621032"/>
            <a:chOff x="402141" y="2508995"/>
            <a:chExt cx="2175097" cy="3556688"/>
          </a:xfrm>
        </p:grpSpPr>
        <p:sp>
          <p:nvSpPr>
            <p:cNvPr id="274" name="Google Shape;274;p14"/>
            <p:cNvSpPr/>
            <p:nvPr/>
          </p:nvSpPr>
          <p:spPr>
            <a:xfrm>
              <a:off x="402141" y="2508995"/>
              <a:ext cx="1107339" cy="354427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85325" tIns="936000" rIns="85325" bIns="794200" anchor="ctr" anchorCtr="0">
              <a:noAutofit/>
            </a:bodyPr>
            <a:lstStyle/>
            <a:p>
              <a:pPr marL="0" marR="0" lvl="0" indent="0" algn="ctr" rtl="0">
                <a:lnSpc>
                  <a:spcPct val="90000"/>
                </a:lnSpc>
                <a:spcBef>
                  <a:spcPts val="0"/>
                </a:spcBef>
                <a:spcAft>
                  <a:spcPts val="0"/>
                </a:spcAft>
                <a:buNone/>
              </a:pPr>
              <a:r>
                <a:rPr lang="fr-FR" sz="1600">
                  <a:solidFill>
                    <a:schemeClr val="dk1"/>
                  </a:solidFill>
                  <a:latin typeface="Calibri"/>
                  <a:ea typeface="Calibri"/>
                  <a:cs typeface="Calibri"/>
                  <a:sym typeface="Calibri"/>
                </a:rPr>
                <a:t>Un professeur enseignement </a:t>
              </a:r>
              <a:br>
                <a:rPr lang="fr-FR" sz="1600">
                  <a:solidFill>
                    <a:schemeClr val="dk1"/>
                  </a:solidFill>
                  <a:latin typeface="Calibri"/>
                  <a:ea typeface="Calibri"/>
                  <a:cs typeface="Calibri"/>
                  <a:sym typeface="Calibri"/>
                </a:rPr>
              </a:br>
              <a:r>
                <a:rPr lang="fr-FR" sz="1600">
                  <a:solidFill>
                    <a:schemeClr val="dk1"/>
                  </a:solidFill>
                  <a:latin typeface="Calibri"/>
                  <a:ea typeface="Calibri"/>
                  <a:cs typeface="Calibri"/>
                  <a:sym typeface="Calibri"/>
                </a:rPr>
                <a:t>général</a:t>
              </a:r>
              <a:endParaRPr sz="1600">
                <a:solidFill>
                  <a:schemeClr val="lt1"/>
                </a:solidFill>
                <a:latin typeface="Calibri"/>
                <a:ea typeface="Calibri"/>
                <a:cs typeface="Calibri"/>
                <a:sym typeface="Calibri"/>
              </a:endParaRPr>
            </a:p>
          </p:txBody>
        </p:sp>
        <p:sp>
          <p:nvSpPr>
            <p:cNvPr id="275" name="Google Shape;275;p14"/>
            <p:cNvSpPr/>
            <p:nvPr/>
          </p:nvSpPr>
          <p:spPr>
            <a:xfrm>
              <a:off x="1509480" y="2521406"/>
              <a:ext cx="1067758" cy="3544277"/>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FFC000"/>
            </a:solidFill>
            <a:ln w="12700" cap="flat" cmpd="sng">
              <a:solidFill>
                <a:schemeClr val="lt1"/>
              </a:solidFill>
              <a:prstDash val="solid"/>
              <a:miter lim="800000"/>
              <a:headEnd type="none" w="sm" len="sm"/>
              <a:tailEnd type="none" w="sm" len="sm"/>
            </a:ln>
          </p:spPr>
          <p:txBody>
            <a:bodyPr spcFirstLastPara="1" wrap="square" lIns="99550" tIns="936000" rIns="99550" bIns="808425" anchor="ctr" anchorCtr="0">
              <a:noAutofit/>
            </a:bodyPr>
            <a:lstStyle/>
            <a:p>
              <a:pPr marL="0" marR="0" lvl="0" indent="0" algn="ctr" rtl="0">
                <a:lnSpc>
                  <a:spcPct val="90000"/>
                </a:lnSpc>
                <a:spcBef>
                  <a:spcPts val="0"/>
                </a:spcBef>
                <a:spcAft>
                  <a:spcPts val="0"/>
                </a:spcAft>
                <a:buNone/>
              </a:pPr>
              <a:r>
                <a:rPr lang="fr-FR" sz="1400">
                  <a:solidFill>
                    <a:schemeClr val="dk1"/>
                  </a:solidFill>
                  <a:latin typeface="Calibri"/>
                  <a:ea typeface="Calibri"/>
                  <a:cs typeface="Calibri"/>
                  <a:sym typeface="Calibri"/>
                </a:rPr>
                <a:t>Un professeur enseignement professionnel</a:t>
              </a:r>
              <a:endParaRPr sz="14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5"/>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283" name="Google Shape;283;p15"/>
          <p:cNvSpPr txBox="1"/>
          <p:nvPr/>
        </p:nvSpPr>
        <p:spPr>
          <a:xfrm>
            <a:off x="1565563" y="263149"/>
            <a:ext cx="10060379"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L’évaluation du chef d’œuvre : </a:t>
            </a:r>
            <a:r>
              <a:rPr lang="fr-FR" sz="2500">
                <a:solidFill>
                  <a:srgbClr val="00B0F0"/>
                </a:solidFill>
                <a:latin typeface="Arial Black"/>
                <a:ea typeface="Arial Black"/>
                <a:cs typeface="Arial Black"/>
                <a:sym typeface="Arial Black"/>
              </a:rPr>
              <a:t>Présentation orale finale</a:t>
            </a:r>
            <a:endParaRPr sz="2500">
              <a:solidFill>
                <a:srgbClr val="223A7D"/>
              </a:solidFill>
              <a:latin typeface="Arial Black"/>
              <a:ea typeface="Arial Black"/>
              <a:cs typeface="Arial Black"/>
              <a:sym typeface="Arial Black"/>
            </a:endParaRPr>
          </a:p>
        </p:txBody>
      </p:sp>
      <p:sp>
        <p:nvSpPr>
          <p:cNvPr id="284" name="Google Shape;284;p15"/>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14</a:t>
            </a:fld>
            <a:endParaRPr sz="1800">
              <a:solidFill>
                <a:schemeClr val="dk1"/>
              </a:solidFill>
            </a:endParaRPr>
          </a:p>
        </p:txBody>
      </p:sp>
      <p:sp>
        <p:nvSpPr>
          <p:cNvPr id="285" name="Google Shape;285;p15"/>
          <p:cNvSpPr/>
          <p:nvPr/>
        </p:nvSpPr>
        <p:spPr>
          <a:xfrm>
            <a:off x="865912" y="1371601"/>
            <a:ext cx="4646614" cy="233172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FR" sz="2400" b="1">
                <a:solidFill>
                  <a:schemeClr val="dk1"/>
                </a:solidFill>
                <a:latin typeface="Arial"/>
                <a:ea typeface="Arial"/>
                <a:cs typeface="Arial"/>
                <a:sym typeface="Arial"/>
              </a:rPr>
              <a:t>CAP</a:t>
            </a:r>
            <a:endParaRPr/>
          </a:p>
          <a:p>
            <a:pPr marL="0" marR="0" lvl="0" indent="0" algn="ctr" rtl="0">
              <a:lnSpc>
                <a:spcPct val="107000"/>
              </a:lnSpc>
              <a:spcBef>
                <a:spcPts val="0"/>
              </a:spcBef>
              <a:spcAft>
                <a:spcPts val="0"/>
              </a:spcAft>
              <a:buNone/>
            </a:pPr>
            <a:r>
              <a:rPr lang="fr-FR" sz="2400">
                <a:solidFill>
                  <a:schemeClr val="dk1"/>
                </a:solidFill>
                <a:latin typeface="Arial"/>
                <a:ea typeface="Arial"/>
                <a:cs typeface="Arial"/>
                <a:sym typeface="Arial"/>
              </a:rPr>
              <a:t>Durée de l’épreuve : </a:t>
            </a:r>
            <a:r>
              <a:rPr lang="fr-FR" sz="2400" b="1">
                <a:solidFill>
                  <a:schemeClr val="dk1"/>
                </a:solidFill>
                <a:latin typeface="Arial"/>
                <a:ea typeface="Arial"/>
                <a:cs typeface="Arial"/>
                <a:sym typeface="Arial"/>
              </a:rPr>
              <a:t>10 minutes</a:t>
            </a:r>
            <a:endParaRPr/>
          </a:p>
          <a:p>
            <a:pPr marL="0" marR="0" lvl="0" indent="0" algn="just" rtl="0">
              <a:lnSpc>
                <a:spcPct val="107000"/>
              </a:lnSpc>
              <a:spcBef>
                <a:spcPts val="0"/>
              </a:spcBef>
              <a:spcAft>
                <a:spcPts val="0"/>
              </a:spcAft>
              <a:buNone/>
            </a:pPr>
            <a:endParaRPr sz="2400" b="1">
              <a:solidFill>
                <a:schemeClr val="dk1"/>
              </a:solidFill>
              <a:latin typeface="Arial"/>
              <a:ea typeface="Arial"/>
              <a:cs typeface="Arial"/>
              <a:sym typeface="Arial"/>
            </a:endParaRPr>
          </a:p>
          <a:p>
            <a:pPr marL="0" marR="0" lvl="0" indent="0" algn="just" rtl="0">
              <a:lnSpc>
                <a:spcPct val="107000"/>
              </a:lnSpc>
              <a:spcBef>
                <a:spcPts val="0"/>
              </a:spcBef>
              <a:spcAft>
                <a:spcPts val="0"/>
              </a:spcAft>
              <a:buNone/>
            </a:pPr>
            <a:r>
              <a:rPr lang="fr-FR" sz="2000" b="1">
                <a:solidFill>
                  <a:schemeClr val="dk1"/>
                </a:solidFill>
                <a:latin typeface="Arial"/>
                <a:ea typeface="Arial"/>
                <a:cs typeface="Arial"/>
                <a:sym typeface="Arial"/>
              </a:rPr>
              <a:t>Durées indicatives :</a:t>
            </a:r>
            <a:endParaRPr/>
          </a:p>
          <a:p>
            <a:pPr marL="342900" marR="0" lvl="0" indent="-342900" algn="just" rtl="0">
              <a:lnSpc>
                <a:spcPct val="107000"/>
              </a:lnSpc>
              <a:spcBef>
                <a:spcPts val="0"/>
              </a:spcBef>
              <a:spcAft>
                <a:spcPts val="0"/>
              </a:spcAft>
              <a:buClr>
                <a:schemeClr val="dk1"/>
              </a:buClr>
              <a:buSzPts val="2200"/>
              <a:buFont typeface="Arial"/>
              <a:buChar char="-"/>
            </a:pPr>
            <a:r>
              <a:rPr lang="fr-FR" sz="2200" b="1">
                <a:solidFill>
                  <a:schemeClr val="dk1"/>
                </a:solidFill>
                <a:latin typeface="Arial"/>
                <a:ea typeface="Arial"/>
                <a:cs typeface="Arial"/>
                <a:sym typeface="Arial"/>
              </a:rPr>
              <a:t>Présentation : 5 min</a:t>
            </a:r>
            <a:endParaRPr/>
          </a:p>
          <a:p>
            <a:pPr marL="342900" marR="0" lvl="0" indent="-342900" algn="just" rtl="0">
              <a:lnSpc>
                <a:spcPct val="107000"/>
              </a:lnSpc>
              <a:spcBef>
                <a:spcPts val="0"/>
              </a:spcBef>
              <a:spcAft>
                <a:spcPts val="0"/>
              </a:spcAft>
              <a:buClr>
                <a:schemeClr val="dk1"/>
              </a:buClr>
              <a:buSzPts val="2200"/>
              <a:buFont typeface="Arial"/>
              <a:buChar char="-"/>
            </a:pPr>
            <a:r>
              <a:rPr lang="fr-FR" sz="2200" b="1">
                <a:solidFill>
                  <a:schemeClr val="dk1"/>
                </a:solidFill>
                <a:latin typeface="Arial"/>
                <a:ea typeface="Arial"/>
                <a:cs typeface="Arial"/>
                <a:sym typeface="Arial"/>
              </a:rPr>
              <a:t>Questionnement : 5 min</a:t>
            </a:r>
            <a:endParaRPr/>
          </a:p>
        </p:txBody>
      </p:sp>
      <p:sp>
        <p:nvSpPr>
          <p:cNvPr id="286" name="Google Shape;286;p15"/>
          <p:cNvSpPr/>
          <p:nvPr/>
        </p:nvSpPr>
        <p:spPr>
          <a:xfrm>
            <a:off x="562038" y="4039321"/>
            <a:ext cx="11196454" cy="1284228"/>
          </a:xfrm>
          <a:custGeom>
            <a:avLst/>
            <a:gdLst/>
            <a:ahLst/>
            <a:cxnLst/>
            <a:rect l="l" t="t" r="r" b="b"/>
            <a:pathLst>
              <a:path w="1707905" h="3544277" extrusionOk="0">
                <a:moveTo>
                  <a:pt x="0" y="170791"/>
                </a:moveTo>
                <a:cubicBezTo>
                  <a:pt x="0" y="76466"/>
                  <a:pt x="76466" y="0"/>
                  <a:pt x="170791" y="0"/>
                </a:cubicBezTo>
                <a:lnTo>
                  <a:pt x="1537115" y="0"/>
                </a:lnTo>
                <a:cubicBezTo>
                  <a:pt x="1631440" y="0"/>
                  <a:pt x="1707906" y="76466"/>
                  <a:pt x="1707906" y="170791"/>
                </a:cubicBezTo>
                <a:cubicBezTo>
                  <a:pt x="1707906" y="1238356"/>
                  <a:pt x="1707905" y="2305922"/>
                  <a:pt x="1707905" y="3373487"/>
                </a:cubicBezTo>
                <a:cubicBezTo>
                  <a:pt x="1707905" y="3467812"/>
                  <a:pt x="1631439" y="3544278"/>
                  <a:pt x="1537114" y="3544278"/>
                </a:cubicBezTo>
                <a:lnTo>
                  <a:pt x="170791" y="3544277"/>
                </a:lnTo>
                <a:cubicBezTo>
                  <a:pt x="76466" y="3544277"/>
                  <a:pt x="0" y="3467811"/>
                  <a:pt x="0" y="3373486"/>
                </a:cubicBezTo>
                <a:lnTo>
                  <a:pt x="0" y="170791"/>
                </a:lnTo>
                <a:close/>
              </a:path>
            </a:pathLst>
          </a:custGeom>
          <a:solidFill>
            <a:srgbClr val="FEE6FB"/>
          </a:solidFill>
          <a:ln w="12700" cap="flat" cmpd="sng">
            <a:solidFill>
              <a:schemeClr val="lt1"/>
            </a:solidFill>
            <a:prstDash val="solid"/>
            <a:miter lim="800000"/>
            <a:headEnd type="none" w="sm" len="sm"/>
            <a:tailEnd type="none" w="sm" len="sm"/>
          </a:ln>
        </p:spPr>
        <p:txBody>
          <a:bodyPr spcFirstLastPara="1" wrap="square" lIns="85325" tIns="936000" rIns="85325" bIns="794200" anchor="ctr" anchorCtr="0">
            <a:noAutofit/>
          </a:bodyPr>
          <a:lstStyle/>
          <a:p>
            <a:pPr marL="0" marR="0" lvl="0" indent="0" algn="l" rtl="0">
              <a:spcBef>
                <a:spcPts val="0"/>
              </a:spcBef>
              <a:spcAft>
                <a:spcPts val="0"/>
              </a:spcAft>
              <a:buNone/>
            </a:pPr>
            <a:r>
              <a:rPr lang="fr-FR" sz="2500">
                <a:solidFill>
                  <a:schemeClr val="dk1"/>
                </a:solidFill>
                <a:latin typeface="Calibri"/>
                <a:ea typeface="Calibri"/>
                <a:cs typeface="Calibri"/>
                <a:sym typeface="Calibri"/>
              </a:rPr>
              <a:t>Le candidat a</a:t>
            </a:r>
            <a:r>
              <a:rPr lang="fr-FR" sz="2500" b="1">
                <a:solidFill>
                  <a:schemeClr val="dk1"/>
                </a:solidFill>
                <a:latin typeface="Calibri"/>
                <a:ea typeface="Calibri"/>
                <a:cs typeface="Calibri"/>
                <a:sym typeface="Calibri"/>
              </a:rPr>
              <a:t> la possibilité</a:t>
            </a:r>
            <a:r>
              <a:rPr lang="fr-FR" sz="2500">
                <a:solidFill>
                  <a:schemeClr val="dk1"/>
                </a:solidFill>
                <a:latin typeface="Calibri"/>
                <a:ea typeface="Calibri"/>
                <a:cs typeface="Calibri"/>
                <a:sym typeface="Calibri"/>
              </a:rPr>
              <a:t> de s’appuyer sur un support durant l’oral </a:t>
            </a:r>
            <a:r>
              <a:rPr lang="fr-FR" sz="2500" b="1">
                <a:solidFill>
                  <a:schemeClr val="dk1"/>
                </a:solidFill>
                <a:latin typeface="Calibri"/>
                <a:ea typeface="Calibri"/>
                <a:cs typeface="Calibri"/>
                <a:sym typeface="Calibri"/>
              </a:rPr>
              <a:t>(5 pages recto</a:t>
            </a:r>
            <a:r>
              <a:rPr lang="fr-FR" sz="2500">
                <a:solidFill>
                  <a:schemeClr val="dk1"/>
                </a:solidFill>
                <a:latin typeface="Calibri"/>
                <a:ea typeface="Calibri"/>
                <a:cs typeface="Calibri"/>
                <a:sym typeface="Calibri"/>
              </a:rPr>
              <a:t> </a:t>
            </a:r>
            <a:r>
              <a:rPr lang="fr-FR" sz="2500" b="1">
                <a:solidFill>
                  <a:schemeClr val="dk1"/>
                </a:solidFill>
                <a:latin typeface="Calibri"/>
                <a:ea typeface="Calibri"/>
                <a:cs typeface="Calibri"/>
                <a:sym typeface="Calibri"/>
              </a:rPr>
              <a:t>maximum</a:t>
            </a:r>
            <a:r>
              <a:rPr lang="fr-FR" sz="2500">
                <a:solidFill>
                  <a:schemeClr val="dk1"/>
                </a:solidFill>
                <a:latin typeface="Calibri"/>
                <a:ea typeface="Calibri"/>
                <a:cs typeface="Calibri"/>
                <a:sym typeface="Calibri"/>
              </a:rPr>
              <a:t>) - Ce support ne doit pas nécessiter la mise à disposition d'un quelconque matériel par la commission.</a:t>
            </a:r>
            <a:endParaRPr sz="250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sz="2500">
              <a:solidFill>
                <a:schemeClr val="dk1"/>
              </a:solidFill>
              <a:latin typeface="Calibri"/>
              <a:ea typeface="Calibri"/>
              <a:cs typeface="Calibri"/>
              <a:sym typeface="Calibri"/>
            </a:endParaRPr>
          </a:p>
        </p:txBody>
      </p:sp>
      <p:sp>
        <p:nvSpPr>
          <p:cNvPr id="287" name="Google Shape;287;p15"/>
          <p:cNvSpPr/>
          <p:nvPr/>
        </p:nvSpPr>
        <p:spPr>
          <a:xfrm rot="711788">
            <a:off x="3844060" y="4814729"/>
            <a:ext cx="6816052" cy="2496934"/>
          </a:xfrm>
          <a:prstGeom prst="irregularSeal2">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FFFFFF"/>
                </a:solidFill>
                <a:latin typeface="Calibri"/>
                <a:ea typeface="Calibri"/>
                <a:cs typeface="Calibri"/>
                <a:sym typeface="Calibri"/>
              </a:rPr>
              <a:t>Le support n’est pas évalué et sa consultation ne peut être exigée par la commission d’évaluation</a:t>
            </a:r>
            <a:endParaRPr/>
          </a:p>
        </p:txBody>
      </p:sp>
      <p:sp>
        <p:nvSpPr>
          <p:cNvPr id="288" name="Google Shape;288;p15"/>
          <p:cNvSpPr/>
          <p:nvPr/>
        </p:nvSpPr>
        <p:spPr>
          <a:xfrm>
            <a:off x="6766068" y="1342104"/>
            <a:ext cx="4646614" cy="239751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FR" sz="2400" b="1">
                <a:solidFill>
                  <a:schemeClr val="dk1"/>
                </a:solidFill>
                <a:latin typeface="Arial"/>
                <a:ea typeface="Arial"/>
                <a:cs typeface="Arial"/>
                <a:sym typeface="Arial"/>
              </a:rPr>
              <a:t>Baccalauréat professionnel</a:t>
            </a:r>
            <a:endParaRPr/>
          </a:p>
          <a:p>
            <a:pPr marL="0" marR="0" lvl="0" indent="0" algn="ctr" rtl="0">
              <a:lnSpc>
                <a:spcPct val="107000"/>
              </a:lnSpc>
              <a:spcBef>
                <a:spcPts val="0"/>
              </a:spcBef>
              <a:spcAft>
                <a:spcPts val="0"/>
              </a:spcAft>
              <a:buNone/>
            </a:pPr>
            <a:r>
              <a:rPr lang="fr-FR" sz="2400">
                <a:solidFill>
                  <a:schemeClr val="dk1"/>
                </a:solidFill>
                <a:latin typeface="Arial"/>
                <a:ea typeface="Arial"/>
                <a:cs typeface="Arial"/>
                <a:sym typeface="Arial"/>
              </a:rPr>
              <a:t>Durée de l’épreuve : </a:t>
            </a:r>
            <a:r>
              <a:rPr lang="fr-FR" sz="2400" b="1">
                <a:solidFill>
                  <a:srgbClr val="00B050"/>
                </a:solidFill>
                <a:latin typeface="Arial"/>
                <a:ea typeface="Arial"/>
                <a:cs typeface="Arial"/>
                <a:sym typeface="Arial"/>
              </a:rPr>
              <a:t>15 minutes</a:t>
            </a:r>
            <a:endParaRPr/>
          </a:p>
          <a:p>
            <a:pPr marL="0" marR="0" lvl="0" indent="0" algn="ctr" rtl="0">
              <a:lnSpc>
                <a:spcPct val="107000"/>
              </a:lnSpc>
              <a:spcBef>
                <a:spcPts val="0"/>
              </a:spcBef>
              <a:spcAft>
                <a:spcPts val="0"/>
              </a:spcAft>
              <a:buNone/>
            </a:pPr>
            <a:endParaRPr sz="2400" b="1">
              <a:solidFill>
                <a:schemeClr val="dk1"/>
              </a:solidFill>
              <a:latin typeface="Arial"/>
              <a:ea typeface="Arial"/>
              <a:cs typeface="Arial"/>
              <a:sym typeface="Arial"/>
            </a:endParaRPr>
          </a:p>
          <a:p>
            <a:pPr marL="0" marR="0" lvl="0" indent="0" algn="just" rtl="0">
              <a:lnSpc>
                <a:spcPct val="107000"/>
              </a:lnSpc>
              <a:spcBef>
                <a:spcPts val="0"/>
              </a:spcBef>
              <a:spcAft>
                <a:spcPts val="0"/>
              </a:spcAft>
              <a:buNone/>
            </a:pPr>
            <a:r>
              <a:rPr lang="fr-FR" sz="2000" b="1">
                <a:solidFill>
                  <a:schemeClr val="dk1"/>
                </a:solidFill>
                <a:latin typeface="Arial"/>
                <a:ea typeface="Arial"/>
                <a:cs typeface="Arial"/>
                <a:sym typeface="Arial"/>
              </a:rPr>
              <a:t>Durées indicatives :</a:t>
            </a:r>
            <a:endParaRPr/>
          </a:p>
          <a:p>
            <a:pPr marL="342900" marR="0" lvl="0" indent="-342900" algn="just" rtl="0">
              <a:lnSpc>
                <a:spcPct val="107000"/>
              </a:lnSpc>
              <a:spcBef>
                <a:spcPts val="0"/>
              </a:spcBef>
              <a:spcAft>
                <a:spcPts val="0"/>
              </a:spcAft>
              <a:buClr>
                <a:schemeClr val="dk1"/>
              </a:buClr>
              <a:buSzPts val="2200"/>
              <a:buFont typeface="Arial"/>
              <a:buChar char="-"/>
            </a:pPr>
            <a:r>
              <a:rPr lang="fr-FR" sz="2200" b="1">
                <a:solidFill>
                  <a:schemeClr val="dk1"/>
                </a:solidFill>
                <a:latin typeface="Arial"/>
                <a:ea typeface="Arial"/>
                <a:cs typeface="Arial"/>
                <a:sym typeface="Arial"/>
              </a:rPr>
              <a:t>Présentation : 5 min</a:t>
            </a:r>
            <a:endParaRPr/>
          </a:p>
          <a:p>
            <a:pPr marL="342900" marR="0" lvl="0" indent="-342900" algn="just" rtl="0">
              <a:lnSpc>
                <a:spcPct val="107000"/>
              </a:lnSpc>
              <a:spcBef>
                <a:spcPts val="0"/>
              </a:spcBef>
              <a:spcAft>
                <a:spcPts val="0"/>
              </a:spcAft>
              <a:buClr>
                <a:schemeClr val="dk1"/>
              </a:buClr>
              <a:buSzPts val="2200"/>
              <a:buFont typeface="Arial"/>
              <a:buChar char="-"/>
            </a:pPr>
            <a:r>
              <a:rPr lang="fr-FR" sz="2200" b="1">
                <a:solidFill>
                  <a:schemeClr val="dk1"/>
                </a:solidFill>
                <a:latin typeface="Arial"/>
                <a:ea typeface="Arial"/>
                <a:cs typeface="Arial"/>
                <a:sym typeface="Arial"/>
              </a:rPr>
              <a:t>Questionnement : </a:t>
            </a:r>
            <a:r>
              <a:rPr lang="fr-FR" sz="2200" b="1">
                <a:solidFill>
                  <a:srgbClr val="00B050"/>
                </a:solidFill>
                <a:latin typeface="Arial"/>
                <a:ea typeface="Arial"/>
                <a:cs typeface="Arial"/>
                <a:sym typeface="Arial"/>
              </a:rPr>
              <a:t>10 min</a:t>
            </a:r>
            <a:endParaRPr sz="2200" b="1">
              <a:solidFill>
                <a:srgbClr val="00B05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18"/>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310" name="Google Shape;310;p18"/>
          <p:cNvSpPr txBox="1"/>
          <p:nvPr/>
        </p:nvSpPr>
        <p:spPr>
          <a:xfrm>
            <a:off x="1107028" y="250086"/>
            <a:ext cx="1075563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Le suivi et l’évaluation du chef d’oeuvre</a:t>
            </a:r>
            <a:endParaRPr sz="2500">
              <a:solidFill>
                <a:srgbClr val="223A7D"/>
              </a:solidFill>
              <a:latin typeface="Arial Black"/>
              <a:ea typeface="Arial Black"/>
              <a:cs typeface="Arial Black"/>
              <a:sym typeface="Arial Black"/>
            </a:endParaRPr>
          </a:p>
        </p:txBody>
      </p:sp>
      <p:sp>
        <p:nvSpPr>
          <p:cNvPr id="311" name="Google Shape;311;p18"/>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15</a:t>
            </a:fld>
            <a:endParaRPr sz="1800">
              <a:solidFill>
                <a:schemeClr val="dk1"/>
              </a:solidFill>
            </a:endParaRPr>
          </a:p>
        </p:txBody>
      </p:sp>
      <p:sp>
        <p:nvSpPr>
          <p:cNvPr id="312" name="Google Shape;312;p18"/>
          <p:cNvSpPr txBox="1"/>
          <p:nvPr/>
        </p:nvSpPr>
        <p:spPr>
          <a:xfrm>
            <a:off x="713511" y="865289"/>
            <a:ext cx="9632809" cy="58046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fr-FR" sz="2200" b="1">
                <a:solidFill>
                  <a:schemeClr val="dk1"/>
                </a:solidFill>
                <a:latin typeface="Arial"/>
                <a:ea typeface="Arial"/>
                <a:cs typeface="Arial"/>
                <a:sym typeface="Arial"/>
              </a:rPr>
              <a:t>Quelle progression dans la démarche de projet ?</a:t>
            </a:r>
            <a:endParaRPr/>
          </a:p>
          <a:p>
            <a:pPr marL="228600" marR="0" lvl="0" indent="-228600" algn="l" rtl="0">
              <a:lnSpc>
                <a:spcPct val="90000"/>
              </a:lnSpc>
              <a:spcBef>
                <a:spcPts val="1000"/>
              </a:spcBef>
              <a:spcAft>
                <a:spcPts val="0"/>
              </a:spcAft>
              <a:buClr>
                <a:schemeClr val="dk1"/>
              </a:buClr>
              <a:buSzPts val="2200"/>
              <a:buFont typeface="Arial"/>
              <a:buChar char="-"/>
            </a:pPr>
            <a:r>
              <a:rPr lang="fr-FR" sz="2200">
                <a:solidFill>
                  <a:schemeClr val="dk1"/>
                </a:solidFill>
                <a:latin typeface="Arial"/>
                <a:ea typeface="Arial"/>
                <a:cs typeface="Arial"/>
                <a:sym typeface="Arial"/>
              </a:rPr>
              <a:t>Différente entre le CAP et le BCP</a:t>
            </a:r>
            <a:endParaRPr/>
          </a:p>
          <a:p>
            <a:pPr marL="228600" marR="0" lvl="0" indent="-228600" algn="l" rtl="0">
              <a:lnSpc>
                <a:spcPct val="90000"/>
              </a:lnSpc>
              <a:spcBef>
                <a:spcPts val="1000"/>
              </a:spcBef>
              <a:spcAft>
                <a:spcPts val="0"/>
              </a:spcAft>
              <a:buClr>
                <a:schemeClr val="dk1"/>
              </a:buClr>
              <a:buSzPts val="2200"/>
              <a:buFont typeface="Arial"/>
              <a:buChar char="-"/>
            </a:pPr>
            <a:r>
              <a:rPr lang="fr-FR" sz="2200">
                <a:solidFill>
                  <a:schemeClr val="dk1"/>
                </a:solidFill>
                <a:latin typeface="Arial"/>
                <a:ea typeface="Arial"/>
                <a:cs typeface="Arial"/>
                <a:sym typeface="Arial"/>
              </a:rPr>
              <a:t>Différente d’un diplôme à un autre</a:t>
            </a:r>
            <a:endParaRPr/>
          </a:p>
          <a:p>
            <a:pPr marL="0" marR="0" lvl="0" indent="0" algn="l" rtl="0">
              <a:lnSpc>
                <a:spcPct val="90000"/>
              </a:lnSpc>
              <a:spcBef>
                <a:spcPts val="100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r>
              <a:rPr lang="fr-FR" sz="2200" b="1">
                <a:solidFill>
                  <a:schemeClr val="dk1"/>
                </a:solidFill>
                <a:latin typeface="Arial"/>
                <a:ea typeface="Arial"/>
                <a:cs typeface="Arial"/>
                <a:sym typeface="Arial"/>
              </a:rPr>
              <a:t>Comment préparer les élèves à l’oral final ?</a:t>
            </a:r>
            <a:endParaRPr sz="2200" b="1">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r>
              <a:rPr lang="fr-FR" sz="2200">
                <a:solidFill>
                  <a:schemeClr val="dk1"/>
                </a:solidFill>
                <a:latin typeface="Arial"/>
                <a:ea typeface="Arial"/>
                <a:cs typeface="Arial"/>
                <a:sym typeface="Arial"/>
              </a:rPr>
              <a:t>- Prévoir des temps de présentation orale…..</a:t>
            </a:r>
            <a:endParaRPr sz="22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r>
              <a:rPr lang="fr-FR" sz="2200" b="1">
                <a:solidFill>
                  <a:schemeClr val="dk1"/>
                </a:solidFill>
                <a:latin typeface="Arial"/>
                <a:ea typeface="Arial"/>
                <a:cs typeface="Arial"/>
                <a:sym typeface="Arial"/>
              </a:rPr>
              <a:t>Quels supports de suivi et d’évaluation ?</a:t>
            </a:r>
            <a:endParaRPr/>
          </a:p>
          <a:p>
            <a:pPr marL="228600" marR="0" lvl="0" indent="-228600" algn="l" rtl="0">
              <a:lnSpc>
                <a:spcPct val="90000"/>
              </a:lnSpc>
              <a:spcBef>
                <a:spcPts val="1000"/>
              </a:spcBef>
              <a:spcAft>
                <a:spcPts val="0"/>
              </a:spcAft>
              <a:buClr>
                <a:schemeClr val="dk1"/>
              </a:buClr>
              <a:buSzPts val="2200"/>
              <a:buFont typeface="Arial"/>
              <a:buChar char="-"/>
            </a:pPr>
            <a:r>
              <a:rPr lang="fr-FR" sz="2200">
                <a:solidFill>
                  <a:schemeClr val="dk1"/>
                </a:solidFill>
                <a:latin typeface="Arial"/>
                <a:ea typeface="Arial"/>
                <a:cs typeface="Arial"/>
                <a:sym typeface="Arial"/>
              </a:rPr>
              <a:t>Supports enseignants : suivi du projet, évaluation des élèves</a:t>
            </a:r>
            <a:endParaRPr/>
          </a:p>
          <a:p>
            <a:pPr marL="228600" marR="0" lvl="0" indent="-228600" algn="l" rtl="0">
              <a:lnSpc>
                <a:spcPct val="90000"/>
              </a:lnSpc>
              <a:spcBef>
                <a:spcPts val="1000"/>
              </a:spcBef>
              <a:spcAft>
                <a:spcPts val="0"/>
              </a:spcAft>
              <a:buClr>
                <a:schemeClr val="dk1"/>
              </a:buClr>
              <a:buSzPts val="2200"/>
              <a:buFont typeface="Arial"/>
              <a:buChar char="-"/>
            </a:pPr>
            <a:r>
              <a:rPr lang="fr-FR" sz="2200">
                <a:solidFill>
                  <a:schemeClr val="dk1"/>
                </a:solidFill>
                <a:latin typeface="Arial"/>
                <a:ea typeface="Arial"/>
                <a:cs typeface="Arial"/>
                <a:sym typeface="Arial"/>
              </a:rPr>
              <a:t>Supports élèves : cahier de bord par élève, par groupe si le projet est collectif, par classe ?</a:t>
            </a:r>
            <a:endParaRPr sz="22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endParaRPr sz="2200" b="1">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r>
              <a:rPr lang="fr-FR" sz="2200" b="1">
                <a:solidFill>
                  <a:schemeClr val="dk1"/>
                </a:solidFill>
                <a:latin typeface="Arial"/>
                <a:ea typeface="Arial"/>
                <a:cs typeface="Arial"/>
                <a:sym typeface="Arial"/>
              </a:rPr>
              <a:t>- Outils d’évaluation : pronote, excel, grilles d’évaluation, …..</a:t>
            </a:r>
            <a:endParaRPr sz="2200" b="1">
              <a:solidFill>
                <a:srgbClr val="5AA1D8"/>
              </a:solidFill>
              <a:latin typeface="Arial"/>
              <a:ea typeface="Arial"/>
              <a:cs typeface="Arial"/>
              <a:sym typeface="Arial"/>
            </a:endParaRPr>
          </a:p>
          <a:p>
            <a:pPr marL="0" marR="0" lvl="0" indent="0" algn="l" rtl="0">
              <a:lnSpc>
                <a:spcPct val="90000"/>
              </a:lnSpc>
              <a:spcBef>
                <a:spcPts val="1000"/>
              </a:spcBef>
              <a:spcAft>
                <a:spcPts val="0"/>
              </a:spcAft>
              <a:buClr>
                <a:srgbClr val="5AA1D8"/>
              </a:buClr>
              <a:buSzPts val="2200"/>
              <a:buFont typeface="Arial"/>
              <a:buNone/>
            </a:pPr>
            <a:r>
              <a:rPr lang="fr-FR" sz="2200" b="1">
                <a:solidFill>
                  <a:srgbClr val="5AA1D8"/>
                </a:solidFill>
                <a:latin typeface="Arial"/>
                <a:ea typeface="Arial"/>
                <a:cs typeface="Arial"/>
                <a:sym typeface="Arial"/>
              </a:rPr>
              <a:t>- Outils de suivi de projet : padlet, Trello, ENT…..</a:t>
            </a:r>
            <a:endParaRPr sz="2200" b="1">
              <a:solidFill>
                <a:srgbClr val="5AA1D8"/>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2200"/>
              <a:buFont typeface="Noto Sans Symbols"/>
              <a:buNone/>
            </a:pPr>
            <a:endParaRPr sz="2200" b="1" i="0" u="none" strike="noStrike" cap="none">
              <a:solidFill>
                <a:srgbClr val="5AA1D8"/>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1">
              <a:solidFill>
                <a:srgbClr val="5AA1D8"/>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9"/>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318" name="Google Shape;318;p19"/>
          <p:cNvSpPr txBox="1"/>
          <p:nvPr/>
        </p:nvSpPr>
        <p:spPr>
          <a:xfrm>
            <a:off x="1565564" y="263149"/>
            <a:ext cx="7786255"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Situations de scolarité particulières</a:t>
            </a:r>
            <a:endParaRPr sz="2500">
              <a:solidFill>
                <a:srgbClr val="223A7D"/>
              </a:solidFill>
              <a:latin typeface="Arial Black"/>
              <a:ea typeface="Arial Black"/>
              <a:cs typeface="Arial Black"/>
              <a:sym typeface="Arial Black"/>
            </a:endParaRPr>
          </a:p>
        </p:txBody>
      </p:sp>
      <p:sp>
        <p:nvSpPr>
          <p:cNvPr id="319" name="Google Shape;319;p19"/>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16</a:t>
            </a:fld>
            <a:endParaRPr sz="1800">
              <a:solidFill>
                <a:schemeClr val="dk1"/>
              </a:solidFill>
            </a:endParaRPr>
          </a:p>
        </p:txBody>
      </p:sp>
      <p:sp>
        <p:nvSpPr>
          <p:cNvPr id="320" name="Google Shape;320;p19"/>
          <p:cNvSpPr txBox="1"/>
          <p:nvPr/>
        </p:nvSpPr>
        <p:spPr>
          <a:xfrm>
            <a:off x="318658" y="916762"/>
            <a:ext cx="10627560" cy="58046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sz="2400" b="1">
                <a:solidFill>
                  <a:schemeClr val="dk1"/>
                </a:solidFill>
                <a:latin typeface="Arial"/>
                <a:ea typeface="Arial"/>
                <a:cs typeface="Arial"/>
                <a:sym typeface="Arial"/>
              </a:rPr>
              <a:t>En cas de redoublement : </a:t>
            </a:r>
            <a:endParaRPr/>
          </a:p>
          <a:p>
            <a:pPr marL="0" marR="0" lvl="0" indent="0" algn="l" rtl="0">
              <a:lnSpc>
                <a:spcPct val="90000"/>
              </a:lnSpc>
              <a:spcBef>
                <a:spcPts val="1000"/>
              </a:spcBef>
              <a:spcAft>
                <a:spcPts val="0"/>
              </a:spcAft>
              <a:buClr>
                <a:schemeClr val="dk1"/>
              </a:buClr>
              <a:buSzPts val="2000"/>
              <a:buFont typeface="Arial"/>
              <a:buNone/>
            </a:pPr>
            <a:r>
              <a:rPr lang="fr-FR" sz="2000" b="1">
                <a:solidFill>
                  <a:schemeClr val="dk1"/>
                </a:solidFill>
                <a:latin typeface="Arial"/>
                <a:ea typeface="Arial"/>
                <a:cs typeface="Arial"/>
                <a:sym typeface="Arial"/>
              </a:rPr>
              <a:t>CAP: </a:t>
            </a:r>
            <a:endParaRPr/>
          </a:p>
          <a:p>
            <a:pPr marL="228600" marR="0" lvl="0" indent="-228600" algn="l" rtl="0">
              <a:lnSpc>
                <a:spcPct val="90000"/>
              </a:lnSpc>
              <a:spcBef>
                <a:spcPts val="1000"/>
              </a:spcBef>
              <a:spcAft>
                <a:spcPts val="0"/>
              </a:spcAft>
              <a:buClr>
                <a:schemeClr val="dk1"/>
              </a:buClr>
              <a:buSzPts val="1800"/>
              <a:buFont typeface="Arial"/>
              <a:buChar char="-"/>
            </a:pPr>
            <a:r>
              <a:rPr lang="fr-FR" sz="1800">
                <a:solidFill>
                  <a:schemeClr val="dk1"/>
                </a:solidFill>
                <a:latin typeface="Arial"/>
                <a:ea typeface="Arial"/>
                <a:cs typeface="Arial"/>
                <a:sym typeface="Arial"/>
              </a:rPr>
              <a:t>Si le candidat souhaite conserver la </a:t>
            </a:r>
            <a:r>
              <a:rPr lang="fr-FR" sz="1800" b="1">
                <a:solidFill>
                  <a:schemeClr val="dk1"/>
                </a:solidFill>
                <a:latin typeface="Arial"/>
                <a:ea typeface="Arial"/>
                <a:cs typeface="Arial"/>
                <a:sym typeface="Arial"/>
              </a:rPr>
              <a:t>note de l’épreuve professionnelle</a:t>
            </a:r>
            <a:r>
              <a:rPr lang="fr-FR" sz="1800">
                <a:solidFill>
                  <a:schemeClr val="dk1"/>
                </a:solidFill>
                <a:latin typeface="Arial"/>
                <a:ea typeface="Arial"/>
                <a:cs typeface="Arial"/>
                <a:sym typeface="Arial"/>
              </a:rPr>
              <a:t> intégrant le chef d’œuvre, il la conserve</a:t>
            </a:r>
            <a:endParaRPr/>
          </a:p>
          <a:p>
            <a:pPr marL="228600" marR="0" lvl="0" indent="-228600" algn="l" rtl="0">
              <a:lnSpc>
                <a:spcPct val="90000"/>
              </a:lnSpc>
              <a:spcBef>
                <a:spcPts val="1000"/>
              </a:spcBef>
              <a:spcAft>
                <a:spcPts val="0"/>
              </a:spcAft>
              <a:buClr>
                <a:schemeClr val="dk1"/>
              </a:buClr>
              <a:buSzPts val="1800"/>
              <a:buFont typeface="Arial"/>
              <a:buChar char="-"/>
            </a:pPr>
            <a:r>
              <a:rPr lang="fr-FR" sz="1800">
                <a:solidFill>
                  <a:schemeClr val="dk1"/>
                </a:solidFill>
                <a:latin typeface="Arial"/>
                <a:ea typeface="Arial"/>
                <a:cs typeface="Arial"/>
                <a:sym typeface="Arial"/>
              </a:rPr>
              <a:t>Si le candidat ne souhaite pas conserver la </a:t>
            </a:r>
            <a:r>
              <a:rPr lang="fr-FR" sz="1800" b="1">
                <a:solidFill>
                  <a:schemeClr val="dk1"/>
                </a:solidFill>
                <a:latin typeface="Arial"/>
                <a:ea typeface="Arial"/>
                <a:cs typeface="Arial"/>
                <a:sym typeface="Arial"/>
              </a:rPr>
              <a:t>note de l’épreuve professionnelle </a:t>
            </a:r>
            <a:r>
              <a:rPr lang="fr-FR" sz="1800">
                <a:solidFill>
                  <a:schemeClr val="dk1"/>
                </a:solidFill>
                <a:latin typeface="Arial"/>
                <a:ea typeface="Arial"/>
                <a:cs typeface="Arial"/>
                <a:sym typeface="Arial"/>
              </a:rPr>
              <a:t>intégrant le chef d’œuvre, il est évalué de nouveau ; L'intéressé peut alors choisir un nouveau chef-d'œuvre élaboré sur un an ou réutiliser le sujet de son chef-d'œuvre précédent pour l'améliorer.</a:t>
            </a:r>
            <a:endParaRPr sz="1400">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r>
              <a:rPr lang="fr-FR" sz="2000" b="1">
                <a:solidFill>
                  <a:schemeClr val="dk1"/>
                </a:solidFill>
                <a:latin typeface="Arial"/>
                <a:ea typeface="Arial"/>
                <a:cs typeface="Arial"/>
                <a:sym typeface="Arial"/>
              </a:rPr>
              <a:t>BCP : </a:t>
            </a:r>
            <a:endParaRPr/>
          </a:p>
          <a:p>
            <a:pPr marL="228600" marR="0" lvl="0" indent="-228600" algn="l" rtl="0">
              <a:lnSpc>
                <a:spcPct val="90000"/>
              </a:lnSpc>
              <a:spcBef>
                <a:spcPts val="1000"/>
              </a:spcBef>
              <a:spcAft>
                <a:spcPts val="0"/>
              </a:spcAft>
              <a:buClr>
                <a:schemeClr val="dk1"/>
              </a:buClr>
              <a:buSzPts val="1800"/>
              <a:buFont typeface="Arial"/>
              <a:buChar char="-"/>
            </a:pPr>
            <a:r>
              <a:rPr lang="fr-FR" sz="1800">
                <a:solidFill>
                  <a:schemeClr val="dk1"/>
                </a:solidFill>
                <a:latin typeface="Arial"/>
                <a:ea typeface="Arial"/>
                <a:cs typeface="Arial"/>
                <a:sym typeface="Arial"/>
              </a:rPr>
              <a:t>Si le candidat souhaite conserver la note de chef d’œuvre, elle doit être supérieure ou égale à 10/20 ; La conservation de la note est possible </a:t>
            </a:r>
            <a:r>
              <a:rPr lang="fr-FR" sz="1800" b="1">
                <a:solidFill>
                  <a:schemeClr val="dk1"/>
                </a:solidFill>
                <a:latin typeface="Arial"/>
                <a:ea typeface="Arial"/>
                <a:cs typeface="Arial"/>
                <a:sym typeface="Arial"/>
              </a:rPr>
              <a:t>pour une session</a:t>
            </a:r>
            <a:r>
              <a:rPr lang="fr-FR" sz="1800">
                <a:solidFill>
                  <a:schemeClr val="dk1"/>
                </a:solidFill>
                <a:latin typeface="Arial"/>
                <a:ea typeface="Arial"/>
                <a:cs typeface="Arial"/>
                <a:sym typeface="Arial"/>
              </a:rPr>
              <a:t> (celle qui suit la décision du jury refusant la délivrance du diplôme)</a:t>
            </a:r>
            <a:endParaRPr/>
          </a:p>
          <a:p>
            <a:pPr marL="228600" marR="0" lvl="0" indent="-228600" algn="l" rtl="0">
              <a:lnSpc>
                <a:spcPct val="90000"/>
              </a:lnSpc>
              <a:spcBef>
                <a:spcPts val="1000"/>
              </a:spcBef>
              <a:spcAft>
                <a:spcPts val="0"/>
              </a:spcAft>
              <a:buClr>
                <a:schemeClr val="dk1"/>
              </a:buClr>
              <a:buSzPts val="1800"/>
              <a:buFont typeface="Arial"/>
              <a:buChar char="-"/>
            </a:pPr>
            <a:r>
              <a:rPr lang="fr-FR" sz="1800">
                <a:solidFill>
                  <a:schemeClr val="dk1"/>
                </a:solidFill>
                <a:latin typeface="Arial"/>
                <a:ea typeface="Arial"/>
                <a:cs typeface="Arial"/>
                <a:sym typeface="Arial"/>
              </a:rPr>
              <a:t>Si le candidat ne souhaite pas conserver la note, l'intéressé peut alors choisir un nouveau chef-d'œuvre élaboré sur un an ou réutiliser le sujet de son chef-d'œuvre précédent pour le décliner et l'améliorer.</a:t>
            </a:r>
            <a:endParaRPr/>
          </a:p>
          <a:p>
            <a:pPr marL="228600" marR="0" lvl="0" indent="-139700" algn="l" rtl="0">
              <a:lnSpc>
                <a:spcPct val="90000"/>
              </a:lnSpc>
              <a:spcBef>
                <a:spcPts val="1000"/>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fr-FR" sz="2400" b="1">
                <a:solidFill>
                  <a:schemeClr val="dk1"/>
                </a:solidFill>
                <a:latin typeface="Arial"/>
                <a:ea typeface="Arial"/>
                <a:cs typeface="Arial"/>
                <a:sym typeface="Arial"/>
              </a:rPr>
              <a:t>En cas de cursus en 1 an :  </a:t>
            </a:r>
            <a:r>
              <a:rPr lang="fr-FR" sz="2000">
                <a:solidFill>
                  <a:schemeClr val="dk1"/>
                </a:solidFill>
                <a:latin typeface="Arial"/>
                <a:ea typeface="Arial"/>
                <a:cs typeface="Arial"/>
                <a:sym typeface="Arial"/>
              </a:rPr>
              <a:t>Le choix du chef d’œuvre est adapté à cette durée </a:t>
            </a:r>
            <a:endParaRPr sz="20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1">
              <a:solidFill>
                <a:srgbClr val="5AA1D8"/>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700"/>
              <a:buFont typeface="Noto Sans Symbols"/>
              <a:buNone/>
            </a:pPr>
            <a:endParaRPr sz="700" b="1" i="0" u="none" strike="noStrike" cap="none">
              <a:solidFill>
                <a:srgbClr val="5AA1D8"/>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1">
              <a:solidFill>
                <a:srgbClr val="5AA1D8"/>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0"/>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326" name="Google Shape;326;p20"/>
          <p:cNvSpPr txBox="1"/>
          <p:nvPr/>
        </p:nvSpPr>
        <p:spPr>
          <a:xfrm>
            <a:off x="1565564" y="263149"/>
            <a:ext cx="7786255"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Ressources</a:t>
            </a:r>
            <a:endParaRPr sz="2500">
              <a:solidFill>
                <a:srgbClr val="223A7D"/>
              </a:solidFill>
              <a:latin typeface="Arial Black"/>
              <a:ea typeface="Arial Black"/>
              <a:cs typeface="Arial Black"/>
              <a:sym typeface="Arial Black"/>
            </a:endParaRPr>
          </a:p>
        </p:txBody>
      </p:sp>
      <p:sp>
        <p:nvSpPr>
          <p:cNvPr id="327" name="Google Shape;327;p20"/>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17</a:t>
            </a:fld>
            <a:endParaRPr sz="1800">
              <a:solidFill>
                <a:schemeClr val="dk1"/>
              </a:solidFill>
            </a:endParaRPr>
          </a:p>
        </p:txBody>
      </p:sp>
      <p:sp>
        <p:nvSpPr>
          <p:cNvPr id="328" name="Google Shape;328;p20"/>
          <p:cNvSpPr txBox="1"/>
          <p:nvPr/>
        </p:nvSpPr>
        <p:spPr>
          <a:xfrm>
            <a:off x="541183" y="939656"/>
            <a:ext cx="11215388" cy="55992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fr-FR" sz="2000" b="1" dirty="0">
                <a:solidFill>
                  <a:schemeClr val="dk1"/>
                </a:solidFill>
                <a:latin typeface="Arial Black"/>
                <a:ea typeface="Arial Black"/>
                <a:cs typeface="Arial Black"/>
                <a:sym typeface="Arial Black"/>
              </a:rPr>
              <a:t>Textes relatifs aux chef d’œuvre : </a:t>
            </a:r>
            <a:endParaRPr sz="2000" b="1"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fr-FR" sz="1400" dirty="0">
                <a:solidFill>
                  <a:schemeClr val="dk1"/>
                </a:solidFill>
                <a:latin typeface="Arial"/>
                <a:ea typeface="Arial"/>
                <a:cs typeface="Arial"/>
                <a:sym typeface="Arial"/>
              </a:rPr>
              <a:t>Décret 26 11 2019 Relatif à l'évaluation pour le CAP : </a:t>
            </a:r>
            <a:r>
              <a:rPr lang="fr-FR" sz="1400" u="sng" dirty="0">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https://www.legifrance.gouv.fr/jorf/id/JORFTEXT000039424735/</a:t>
            </a:r>
            <a:r>
              <a:rPr lang="fr-FR" sz="1400" dirty="0">
                <a:solidFill>
                  <a:schemeClr val="dk1"/>
                </a:solidFill>
                <a:latin typeface="Arial"/>
                <a:ea typeface="Arial"/>
                <a:cs typeface="Arial"/>
                <a:sym typeface="Arial"/>
              </a:rPr>
              <a:t> </a:t>
            </a:r>
            <a:endParaRPr dirty="0"/>
          </a:p>
          <a:p>
            <a:pPr marL="0" marR="0" lvl="0" indent="0" algn="l" rtl="0">
              <a:lnSpc>
                <a:spcPct val="90000"/>
              </a:lnSpc>
              <a:spcBef>
                <a:spcPts val="100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fr-FR" sz="1400" dirty="0">
                <a:solidFill>
                  <a:schemeClr val="dk1"/>
                </a:solidFill>
                <a:latin typeface="Arial"/>
                <a:ea typeface="Arial"/>
                <a:cs typeface="Arial"/>
                <a:sym typeface="Arial"/>
              </a:rPr>
              <a:t>Arrêté 28 11 2019 Définissant les modalités d'évaluation CAP : </a:t>
            </a:r>
            <a:r>
              <a:rPr lang="fr-FR" sz="1400" u="sng" dirty="0">
                <a:solidFill>
                  <a:srgbClr val="5AA1D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https://www.legifrance.gouv.fr/jorf/id/JORFTEXT000039663377/</a:t>
            </a:r>
            <a:endParaRPr sz="1400" dirty="0">
              <a:solidFill>
                <a:srgbClr val="5AA1D8"/>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endParaRPr sz="1400" b="1" dirty="0">
              <a:solidFill>
                <a:srgbClr val="5AA1D8"/>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fr-FR" sz="1400" dirty="0">
                <a:solidFill>
                  <a:schemeClr val="dk1"/>
                </a:solidFill>
                <a:latin typeface="Arial"/>
                <a:ea typeface="Arial"/>
                <a:cs typeface="Arial"/>
                <a:sym typeface="Arial"/>
              </a:rPr>
              <a:t>BO n°8 20 02 2020 Modalités d'évaluation en CAP : </a:t>
            </a:r>
            <a:r>
              <a:rPr lang="fr-FR" sz="1400" u="sng" dirty="0">
                <a:solidFill>
                  <a:srgbClr val="5AA1D8"/>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https://www.education.gouv.fr/bo/20/Hebdo8/MENE2002480C.htm</a:t>
            </a:r>
            <a:endParaRPr sz="1400" dirty="0">
              <a:solidFill>
                <a:srgbClr val="5AA1D8"/>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fr-FR" sz="1400" dirty="0">
                <a:solidFill>
                  <a:schemeClr val="dk1"/>
                </a:solidFill>
                <a:latin typeface="Arial"/>
                <a:ea typeface="Arial"/>
                <a:cs typeface="Arial"/>
                <a:sym typeface="Arial"/>
              </a:rPr>
              <a:t>Arrêté 20 10 2020 Définissant les modalités de l'évaluation du chef d'</a:t>
            </a:r>
            <a:r>
              <a:rPr lang="fr-FR" sz="1400" dirty="0" err="1">
                <a:solidFill>
                  <a:schemeClr val="dk1"/>
                </a:solidFill>
                <a:latin typeface="Arial"/>
                <a:ea typeface="Arial"/>
                <a:cs typeface="Arial"/>
                <a:sym typeface="Arial"/>
              </a:rPr>
              <a:t>oeuvre</a:t>
            </a:r>
            <a:r>
              <a:rPr lang="fr-FR" sz="1400" dirty="0">
                <a:solidFill>
                  <a:schemeClr val="dk1"/>
                </a:solidFill>
                <a:latin typeface="Arial"/>
                <a:ea typeface="Arial"/>
                <a:cs typeface="Arial"/>
                <a:sym typeface="Arial"/>
              </a:rPr>
              <a:t> en BCP : </a:t>
            </a:r>
            <a:r>
              <a:rPr lang="fr-FR" sz="1400" u="sng" dirty="0">
                <a:solidFill>
                  <a:srgbClr val="5AA1D8"/>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https://www.legifrance.gouv.fr/jorf/id/JORFTEXT000042452287</a:t>
            </a:r>
            <a:r>
              <a:rPr lang="fr-FR" sz="1400" dirty="0">
                <a:solidFill>
                  <a:srgbClr val="5AA1D8"/>
                </a:solidFill>
                <a:latin typeface="Arial"/>
                <a:ea typeface="Arial"/>
                <a:cs typeface="Arial"/>
                <a:sym typeface="Arial"/>
              </a:rPr>
              <a:t> </a:t>
            </a:r>
            <a:endParaRPr dirty="0"/>
          </a:p>
          <a:p>
            <a:pPr marL="0" marR="0" lvl="0" indent="0" algn="l" rtl="0">
              <a:lnSpc>
                <a:spcPct val="90000"/>
              </a:lnSpc>
              <a:spcBef>
                <a:spcPts val="100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fr-FR" sz="1400" dirty="0">
                <a:solidFill>
                  <a:schemeClr val="dk1"/>
                </a:solidFill>
                <a:latin typeface="Arial"/>
                <a:ea typeface="Arial"/>
                <a:cs typeface="Arial"/>
                <a:sym typeface="Arial"/>
              </a:rPr>
              <a:t>BO n° 41 20 10 29 Réalisation du chef d’œuvre en BCP : </a:t>
            </a:r>
            <a:r>
              <a:rPr lang="fr-FR" sz="1400" dirty="0">
                <a:solidFill>
                  <a:srgbClr val="0070C0"/>
                </a:solidFill>
                <a:latin typeface="Arial"/>
                <a:ea typeface="Arial"/>
                <a:cs typeface="Arial"/>
                <a:sym typeface="Arial"/>
              </a:rPr>
              <a:t>https://www.education.gouv.fr/bo/20/Hebdo4/MENE1934264A.htm</a:t>
            </a:r>
            <a:endParaRPr dirty="0"/>
          </a:p>
          <a:p>
            <a:pPr marL="0" marR="0" lvl="0" indent="0" algn="l" rtl="0">
              <a:lnSpc>
                <a:spcPct val="90000"/>
              </a:lnSpc>
              <a:spcBef>
                <a:spcPts val="1000"/>
              </a:spcBef>
              <a:spcAft>
                <a:spcPts val="0"/>
              </a:spcAft>
              <a:buClr>
                <a:schemeClr val="dk1"/>
              </a:buClr>
              <a:buSzPts val="2000"/>
              <a:buFont typeface="Arial"/>
              <a:buNone/>
            </a:pPr>
            <a:endParaRPr sz="2000" b="1" dirty="0">
              <a:solidFill>
                <a:schemeClr val="dk1"/>
              </a:solidFill>
              <a:latin typeface="Arial Black"/>
              <a:ea typeface="Arial Black"/>
              <a:cs typeface="Arial Black"/>
              <a:sym typeface="Arial Black"/>
            </a:endParaRPr>
          </a:p>
          <a:p>
            <a:pPr marL="0" marR="0" lvl="0" indent="0" algn="l" rtl="0">
              <a:lnSpc>
                <a:spcPct val="90000"/>
              </a:lnSpc>
              <a:spcBef>
                <a:spcPts val="1000"/>
              </a:spcBef>
              <a:spcAft>
                <a:spcPts val="0"/>
              </a:spcAft>
              <a:buClr>
                <a:schemeClr val="dk1"/>
              </a:buClr>
              <a:buSzPts val="2000"/>
              <a:buFont typeface="Arial"/>
              <a:buNone/>
            </a:pPr>
            <a:r>
              <a:rPr lang="fr-FR" sz="2000" b="1" dirty="0">
                <a:solidFill>
                  <a:schemeClr val="dk1"/>
                </a:solidFill>
                <a:latin typeface="Arial Black"/>
                <a:ea typeface="Arial Black"/>
                <a:cs typeface="Arial Black"/>
                <a:sym typeface="Arial Black"/>
              </a:rPr>
              <a:t>Ressources : </a:t>
            </a:r>
            <a:endParaRPr dirty="0"/>
          </a:p>
          <a:p>
            <a:pPr marL="0" marR="0" lvl="0" indent="0" algn="l" rtl="0">
              <a:lnSpc>
                <a:spcPct val="90000"/>
              </a:lnSpc>
              <a:spcBef>
                <a:spcPts val="1000"/>
              </a:spcBef>
              <a:spcAft>
                <a:spcPts val="0"/>
              </a:spcAft>
              <a:buClr>
                <a:schemeClr val="dk1"/>
              </a:buClr>
              <a:buSzPts val="2000"/>
              <a:buFont typeface="Arial"/>
              <a:buNone/>
            </a:pPr>
            <a:r>
              <a:rPr lang="fr-FR" sz="2000" dirty="0">
                <a:solidFill>
                  <a:schemeClr val="dk1"/>
                </a:solidFill>
                <a:latin typeface="Arial"/>
                <a:ea typeface="Arial"/>
                <a:cs typeface="Arial"/>
                <a:sym typeface="Arial"/>
              </a:rPr>
              <a:t> </a:t>
            </a:r>
            <a:r>
              <a:rPr lang="fr-FR" dirty="0" err="1">
                <a:solidFill>
                  <a:schemeClr val="dk1"/>
                </a:solidFill>
                <a:sym typeface="Arial"/>
              </a:rPr>
              <a:t>Eduscol</a:t>
            </a:r>
            <a:r>
              <a:rPr lang="fr-FR" dirty="0">
                <a:solidFill>
                  <a:schemeClr val="dk1"/>
                </a:solidFill>
                <a:sym typeface="Arial"/>
              </a:rPr>
              <a:t> : Vadémécum Chef d’</a:t>
            </a:r>
            <a:r>
              <a:rPr lang="fr-FR" dirty="0" err="1">
                <a:solidFill>
                  <a:schemeClr val="dk1"/>
                </a:solidFill>
                <a:sym typeface="Arial"/>
              </a:rPr>
              <a:t>oeuvre</a:t>
            </a:r>
            <a:endParaRPr b="1" dirty="0">
              <a:solidFill>
                <a:schemeClr val="dk1"/>
              </a:solidFill>
              <a:sym typeface="Arial"/>
            </a:endParaRPr>
          </a:p>
          <a:p>
            <a:pPr marL="0" marR="0" lvl="0" indent="0" algn="l" rtl="0">
              <a:lnSpc>
                <a:spcPct val="90000"/>
              </a:lnSpc>
              <a:spcBef>
                <a:spcPts val="1000"/>
              </a:spcBef>
              <a:spcAft>
                <a:spcPts val="0"/>
              </a:spcAft>
              <a:buClr>
                <a:srgbClr val="0070C0"/>
              </a:buClr>
              <a:buSzPts val="1600"/>
              <a:buFont typeface="Arial"/>
              <a:buNone/>
            </a:pPr>
            <a:r>
              <a:rPr lang="fr-FR" dirty="0">
                <a:solidFill>
                  <a:srgbClr val="0070C0"/>
                </a:solidFill>
                <a:sym typeface="Arial"/>
              </a:rPr>
              <a:t>https://eduscol.education.fr/cid133260/transformer-le-lycee-professionnel.html</a:t>
            </a:r>
            <a:endParaRPr dirty="0"/>
          </a:p>
          <a:p>
            <a:pPr marL="914400" marR="0" lvl="2" indent="0" algn="l" rtl="0">
              <a:lnSpc>
                <a:spcPct val="100000"/>
              </a:lnSpc>
              <a:spcBef>
                <a:spcPts val="0"/>
              </a:spcBef>
              <a:spcAft>
                <a:spcPts val="0"/>
              </a:spcAft>
              <a:buClr>
                <a:schemeClr val="dk1"/>
              </a:buClr>
              <a:buSzPts val="700"/>
              <a:buFont typeface="Noto Sans Symbols"/>
              <a:buNone/>
            </a:pPr>
            <a:endParaRPr sz="700" b="1" i="0" u="none" strike="noStrike" cap="none" dirty="0">
              <a:solidFill>
                <a:srgbClr val="5AA1D8"/>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1" dirty="0">
              <a:solidFill>
                <a:srgbClr val="5AA1D8"/>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207822" y="222208"/>
            <a:ext cx="789707" cy="830172"/>
          </a:xfrm>
          <a:prstGeom prst="rect">
            <a:avLst/>
          </a:prstGeom>
          <a:noFill/>
          <a:ln>
            <a:noFill/>
          </a:ln>
        </p:spPr>
      </p:pic>
      <p:sp>
        <p:nvSpPr>
          <p:cNvPr id="102" name="Google Shape;102;p2"/>
          <p:cNvSpPr txBox="1"/>
          <p:nvPr/>
        </p:nvSpPr>
        <p:spPr>
          <a:xfrm>
            <a:off x="3172691" y="284286"/>
            <a:ext cx="599901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0" i="0" u="none" strike="noStrike" cap="none">
                <a:solidFill>
                  <a:srgbClr val="223A7D"/>
                </a:solidFill>
                <a:latin typeface="Arial Black"/>
                <a:ea typeface="Arial Black"/>
                <a:cs typeface="Arial Black"/>
                <a:sym typeface="Arial Black"/>
              </a:rPr>
              <a:t>SOMMAIRE</a:t>
            </a:r>
            <a:endParaRPr sz="2800" b="0" i="0" u="none" strike="noStrike" cap="none">
              <a:solidFill>
                <a:schemeClr val="dk1"/>
              </a:solidFill>
              <a:latin typeface="Calibri"/>
              <a:ea typeface="Calibri"/>
              <a:cs typeface="Calibri"/>
              <a:sym typeface="Calibri"/>
            </a:endParaRPr>
          </a:p>
        </p:txBody>
      </p:sp>
      <p:sp>
        <p:nvSpPr>
          <p:cNvPr id="103" name="Google Shape;103;p2"/>
          <p:cNvSpPr txBox="1">
            <a:spLocks noGrp="1"/>
          </p:cNvSpPr>
          <p:nvPr>
            <p:ph type="sldNum" idx="4294967295"/>
          </p:nvPr>
        </p:nvSpPr>
        <p:spPr>
          <a:xfrm>
            <a:off x="10041082" y="6384018"/>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2</a:t>
            </a:fld>
            <a:endParaRPr/>
          </a:p>
        </p:txBody>
      </p:sp>
      <p:sp>
        <p:nvSpPr>
          <p:cNvPr id="104" name="Google Shape;104;p2"/>
          <p:cNvSpPr txBox="1"/>
          <p:nvPr/>
        </p:nvSpPr>
        <p:spPr>
          <a:xfrm>
            <a:off x="887879" y="1672677"/>
            <a:ext cx="11051571" cy="4074980"/>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200000"/>
              </a:lnSpc>
              <a:spcBef>
                <a:spcPts val="0"/>
              </a:spcBef>
              <a:spcAft>
                <a:spcPts val="0"/>
              </a:spcAft>
              <a:buClr>
                <a:srgbClr val="223A7D"/>
              </a:buClr>
              <a:buSzPts val="2400"/>
              <a:buFont typeface="Noto Sans Symbols"/>
              <a:buChar char="⮚"/>
            </a:pPr>
            <a:r>
              <a:rPr lang="fr-FR" sz="2400" b="1" i="0" u="none" strike="noStrike" cap="none">
                <a:solidFill>
                  <a:schemeClr val="dk1"/>
                </a:solidFill>
                <a:latin typeface="Arial"/>
                <a:ea typeface="Arial"/>
                <a:cs typeface="Arial"/>
                <a:sym typeface="Arial"/>
              </a:rPr>
              <a:t> Rappels : Qu’est-ce qu’un chef d’œuvre</a:t>
            </a:r>
            <a:endParaRPr/>
          </a:p>
          <a:p>
            <a:pPr marL="228600" marR="0" lvl="0" indent="-228600" algn="l" rtl="0">
              <a:lnSpc>
                <a:spcPct val="200000"/>
              </a:lnSpc>
              <a:spcBef>
                <a:spcPts val="600"/>
              </a:spcBef>
              <a:spcAft>
                <a:spcPts val="0"/>
              </a:spcAft>
              <a:buClr>
                <a:srgbClr val="223A7D"/>
              </a:buClr>
              <a:buSzPts val="2400"/>
              <a:buFont typeface="Noto Sans Symbols"/>
              <a:buChar char="⮚"/>
            </a:pPr>
            <a:r>
              <a:rPr lang="fr-FR" sz="2400" b="1" i="0" u="none" strike="noStrike" cap="none">
                <a:solidFill>
                  <a:schemeClr val="dk1"/>
                </a:solidFill>
                <a:latin typeface="Arial"/>
                <a:ea typeface="Arial"/>
                <a:cs typeface="Arial"/>
                <a:sym typeface="Arial"/>
              </a:rPr>
              <a:t>L’émergence du chef d’œuvre </a:t>
            </a:r>
            <a:endParaRPr sz="2400" b="1" i="0" u="none" strike="noStrike" cap="none">
              <a:solidFill>
                <a:schemeClr val="dk1"/>
              </a:solidFill>
              <a:latin typeface="Arial"/>
              <a:ea typeface="Arial"/>
              <a:cs typeface="Arial"/>
              <a:sym typeface="Arial"/>
            </a:endParaRPr>
          </a:p>
          <a:p>
            <a:pPr marL="228600" marR="0" lvl="0" indent="-228600" algn="l" rtl="0">
              <a:lnSpc>
                <a:spcPct val="200000"/>
              </a:lnSpc>
              <a:spcBef>
                <a:spcPts val="600"/>
              </a:spcBef>
              <a:spcAft>
                <a:spcPts val="0"/>
              </a:spcAft>
              <a:buClr>
                <a:srgbClr val="223A7D"/>
              </a:buClr>
              <a:buSzPts val="2400"/>
              <a:buFont typeface="Noto Sans Symbols"/>
              <a:buChar char="⮚"/>
            </a:pPr>
            <a:r>
              <a:rPr lang="fr-FR" sz="2400" b="1" i="0" u="none" strike="noStrike" cap="none">
                <a:solidFill>
                  <a:schemeClr val="dk1"/>
                </a:solidFill>
                <a:latin typeface="Arial"/>
                <a:ea typeface="Arial"/>
                <a:cs typeface="Arial"/>
                <a:sym typeface="Arial"/>
              </a:rPr>
              <a:t>L’évaluation du chef d’œuvre en CAP et en Baccalauréat professionnel</a:t>
            </a:r>
            <a:endParaRPr/>
          </a:p>
          <a:p>
            <a:pPr marL="228600" marR="0" lvl="0" indent="-228600" algn="l" rtl="0">
              <a:lnSpc>
                <a:spcPct val="200000"/>
              </a:lnSpc>
              <a:spcBef>
                <a:spcPts val="600"/>
              </a:spcBef>
              <a:spcAft>
                <a:spcPts val="0"/>
              </a:spcAft>
              <a:buClr>
                <a:srgbClr val="223A7D"/>
              </a:buClr>
              <a:buSzPts val="2400"/>
              <a:buFont typeface="Noto Sans Symbols"/>
              <a:buChar char="⮚"/>
            </a:pPr>
            <a:r>
              <a:rPr lang="fr-FR" sz="2400" b="1" i="0" u="none" strike="noStrike" cap="none">
                <a:solidFill>
                  <a:schemeClr val="dk1"/>
                </a:solidFill>
                <a:latin typeface="Arial"/>
                <a:ea typeface="Arial"/>
                <a:cs typeface="Arial"/>
                <a:sym typeface="Arial"/>
              </a:rPr>
              <a:t>Les outils de suivi d’évaluation</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2392775" y="2544187"/>
            <a:ext cx="3396343" cy="2573382"/>
          </a:xfrm>
          <a:prstGeom prst="roundRect">
            <a:avLst>
              <a:gd name="adj" fmla="val 16667"/>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2" name="Google Shape;112;p3"/>
          <p:cNvSpPr/>
          <p:nvPr/>
        </p:nvSpPr>
        <p:spPr>
          <a:xfrm>
            <a:off x="5789118" y="2544187"/>
            <a:ext cx="3396343" cy="2573382"/>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p:nvPr/>
        </p:nvSpPr>
        <p:spPr>
          <a:xfrm>
            <a:off x="4430580" y="2195064"/>
            <a:ext cx="2717075" cy="1204571"/>
          </a:xfrm>
          <a:prstGeom prst="roundRect">
            <a:avLst>
              <a:gd name="adj" fmla="val 16667"/>
            </a:avLst>
          </a:prstGeom>
          <a:noFill/>
          <a:ln w="28575" cap="flat" cmpd="sng">
            <a:solidFill>
              <a:schemeClr val="accent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p:nvPr/>
        </p:nvSpPr>
        <p:spPr>
          <a:xfrm>
            <a:off x="3607620" y="4416692"/>
            <a:ext cx="3197950" cy="1079701"/>
          </a:xfrm>
          <a:prstGeom prst="roundRect">
            <a:avLst>
              <a:gd name="adj" fmla="val 16667"/>
            </a:avLst>
          </a:prstGeom>
          <a:noFill/>
          <a:ln w="28575" cap="flat" cmpd="sng">
            <a:solidFill>
              <a:schemeClr val="accent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a:off x="1569814" y="1570065"/>
            <a:ext cx="8438606" cy="4318214"/>
          </a:xfrm>
          <a:prstGeom prst="ellipse">
            <a:avLst/>
          </a:prstGeom>
          <a:no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3"/>
          <p:cNvSpPr/>
          <p:nvPr/>
        </p:nvSpPr>
        <p:spPr>
          <a:xfrm>
            <a:off x="2734860" y="3432462"/>
            <a:ext cx="203780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i="0" u="none" strike="noStrike" cap="none">
                <a:solidFill>
                  <a:schemeClr val="dk1"/>
                </a:solidFill>
                <a:latin typeface="Calibri"/>
                <a:ea typeface="Calibri"/>
                <a:cs typeface="Calibri"/>
                <a:sym typeface="Calibri"/>
              </a:rPr>
              <a:t>Enseignements professionnels</a:t>
            </a:r>
            <a:endParaRPr/>
          </a:p>
        </p:txBody>
      </p:sp>
      <p:sp>
        <p:nvSpPr>
          <p:cNvPr id="117" name="Google Shape;117;p3"/>
          <p:cNvSpPr/>
          <p:nvPr/>
        </p:nvSpPr>
        <p:spPr>
          <a:xfrm>
            <a:off x="6367966" y="3432462"/>
            <a:ext cx="223864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i="0" u="none" strike="noStrike" cap="none">
                <a:solidFill>
                  <a:schemeClr val="dk1"/>
                </a:solidFill>
                <a:latin typeface="Calibri"/>
                <a:ea typeface="Calibri"/>
                <a:cs typeface="Calibri"/>
                <a:sym typeface="Calibri"/>
              </a:rPr>
              <a:t>Enseignements généraux</a:t>
            </a:r>
            <a:endParaRPr/>
          </a:p>
        </p:txBody>
      </p:sp>
      <p:sp>
        <p:nvSpPr>
          <p:cNvPr id="118" name="Google Shape;118;p3"/>
          <p:cNvSpPr/>
          <p:nvPr/>
        </p:nvSpPr>
        <p:spPr>
          <a:xfrm>
            <a:off x="4887780" y="2171210"/>
            <a:ext cx="18679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a:solidFill>
                  <a:schemeClr val="dk1"/>
                </a:solidFill>
                <a:latin typeface="Calibri"/>
                <a:ea typeface="Calibri"/>
                <a:cs typeface="Calibri"/>
                <a:sym typeface="Calibri"/>
              </a:rPr>
              <a:t>Co-intervention</a:t>
            </a:r>
            <a:endParaRPr/>
          </a:p>
        </p:txBody>
      </p:sp>
      <p:sp>
        <p:nvSpPr>
          <p:cNvPr id="119" name="Google Shape;119;p3"/>
          <p:cNvSpPr/>
          <p:nvPr/>
        </p:nvSpPr>
        <p:spPr>
          <a:xfrm>
            <a:off x="4642851" y="5063454"/>
            <a:ext cx="18679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a:solidFill>
                  <a:schemeClr val="dk1"/>
                </a:solidFill>
                <a:latin typeface="Calibri"/>
                <a:ea typeface="Calibri"/>
                <a:cs typeface="Calibri"/>
                <a:sym typeface="Calibri"/>
              </a:rPr>
              <a:t>Chef d’œuvre </a:t>
            </a:r>
            <a:endParaRPr/>
          </a:p>
        </p:txBody>
      </p:sp>
      <p:sp>
        <p:nvSpPr>
          <p:cNvPr id="120" name="Google Shape;120;p3"/>
          <p:cNvSpPr/>
          <p:nvPr/>
        </p:nvSpPr>
        <p:spPr>
          <a:xfrm rot="-212014">
            <a:off x="3616634" y="1631522"/>
            <a:ext cx="348778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a:solidFill>
                  <a:schemeClr val="dk1"/>
                </a:solidFill>
                <a:latin typeface="Calibri"/>
                <a:ea typeface="Calibri"/>
                <a:cs typeface="Calibri"/>
                <a:sym typeface="Calibri"/>
              </a:rPr>
              <a:t>Compétences transversales</a:t>
            </a:r>
            <a:endParaRPr/>
          </a:p>
        </p:txBody>
      </p:sp>
      <p:sp>
        <p:nvSpPr>
          <p:cNvPr id="121" name="Google Shape;121;p3"/>
          <p:cNvSpPr/>
          <p:nvPr/>
        </p:nvSpPr>
        <p:spPr>
          <a:xfrm>
            <a:off x="1451808" y="1077585"/>
            <a:ext cx="9324712" cy="71784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D7D31"/>
              </a:buClr>
              <a:buSzPts val="2200"/>
              <a:buFont typeface="Calibri"/>
              <a:buNone/>
            </a:pPr>
            <a:r>
              <a:rPr lang="fr-FR" sz="2200" b="1" i="0" u="none" strike="noStrike" cap="none">
                <a:solidFill>
                  <a:srgbClr val="ED7D31"/>
                </a:solidFill>
                <a:latin typeface="Calibri"/>
                <a:ea typeface="Calibri"/>
                <a:cs typeface="Calibri"/>
                <a:sym typeface="Calibri"/>
              </a:rPr>
              <a:t>Un projet de formation construit et mis en œuvre par l’équipe pédagogique</a:t>
            </a:r>
            <a:endParaRPr/>
          </a:p>
        </p:txBody>
      </p:sp>
      <p:grpSp>
        <p:nvGrpSpPr>
          <p:cNvPr id="122" name="Google Shape;122;p3"/>
          <p:cNvGrpSpPr/>
          <p:nvPr/>
        </p:nvGrpSpPr>
        <p:grpSpPr>
          <a:xfrm>
            <a:off x="133381" y="942195"/>
            <a:ext cx="525532" cy="171686"/>
            <a:chOff x="5391302" y="1426464"/>
            <a:chExt cx="604579" cy="197510"/>
          </a:xfrm>
        </p:grpSpPr>
        <p:sp>
          <p:nvSpPr>
            <p:cNvPr id="123" name="Google Shape;123;p3"/>
            <p:cNvSpPr/>
            <p:nvPr/>
          </p:nvSpPr>
          <p:spPr>
            <a:xfrm>
              <a:off x="5391302" y="1426464"/>
              <a:ext cx="95098" cy="197510"/>
            </a:xfrm>
            <a:prstGeom prst="rect">
              <a:avLst/>
            </a:prstGeom>
            <a:solidFill>
              <a:srgbClr val="5AA1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p:nvPr/>
          </p:nvSpPr>
          <p:spPr>
            <a:xfrm>
              <a:off x="5438850" y="1525218"/>
              <a:ext cx="557031" cy="98756"/>
            </a:xfrm>
            <a:prstGeom prst="rect">
              <a:avLst/>
            </a:prstGeom>
            <a:solidFill>
              <a:srgbClr val="5AA1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5" name="Google Shape;125;p3"/>
          <p:cNvSpPr/>
          <p:nvPr/>
        </p:nvSpPr>
        <p:spPr>
          <a:xfrm>
            <a:off x="396147" y="223290"/>
            <a:ext cx="11451863" cy="756995"/>
          </a:xfrm>
          <a:prstGeom prst="rect">
            <a:avLst/>
          </a:prstGeom>
          <a:noFill/>
          <a:ln>
            <a:noFill/>
          </a:ln>
        </p:spPr>
        <p:txBody>
          <a:bodyPr spcFirstLastPara="1" wrap="square" lIns="91425" tIns="45700" rIns="91425" bIns="45700" anchor="ctr" anchorCtr="0">
            <a:noAutofit/>
          </a:bodyPr>
          <a:lstStyle/>
          <a:p>
            <a:pPr marL="0" marR="0" lvl="0" indent="0" algn="ctr" rtl="0">
              <a:lnSpc>
                <a:spcPct val="104999"/>
              </a:lnSpc>
              <a:spcBef>
                <a:spcPts val="0"/>
              </a:spcBef>
              <a:spcAft>
                <a:spcPts val="0"/>
              </a:spcAft>
              <a:buClr>
                <a:srgbClr val="3F3F3F"/>
              </a:buClr>
              <a:buSzPts val="2400"/>
              <a:buFont typeface="Arial Black"/>
              <a:buNone/>
            </a:pPr>
            <a:r>
              <a:rPr lang="fr-FR" sz="2400" b="1" i="0" u="none" strike="noStrike" cap="none">
                <a:solidFill>
                  <a:srgbClr val="3F3F3F"/>
                </a:solidFill>
                <a:latin typeface="Arial Black"/>
                <a:ea typeface="Arial Black"/>
                <a:cs typeface="Arial Black"/>
                <a:sym typeface="Arial Black"/>
              </a:rPr>
              <a:t>UNE NOUVELLE MODALITÉ PÉDAGOGIQUE A </a:t>
            </a:r>
            <a:r>
              <a:rPr lang="fr-FR" sz="2400" b="1">
                <a:solidFill>
                  <a:srgbClr val="3F3F3F"/>
                </a:solidFill>
                <a:latin typeface="Arial Black"/>
                <a:ea typeface="Arial Black"/>
                <a:cs typeface="Arial Black"/>
                <a:sym typeface="Arial Black"/>
              </a:rPr>
              <a:t>INTÉGRER</a:t>
            </a:r>
            <a:r>
              <a:rPr lang="fr-FR" sz="2400" b="1" i="0" u="none" strike="noStrike" cap="none">
                <a:solidFill>
                  <a:srgbClr val="3F3F3F"/>
                </a:solidFill>
                <a:latin typeface="Arial Black"/>
                <a:ea typeface="Arial Black"/>
                <a:cs typeface="Arial Black"/>
                <a:sym typeface="Arial Black"/>
              </a:rPr>
              <a:t> DANS LE PROJET DE FORMATION</a:t>
            </a:r>
            <a:endParaRPr/>
          </a:p>
        </p:txBody>
      </p:sp>
      <p:sp>
        <p:nvSpPr>
          <p:cNvPr id="126" name="Google Shape;126;p3"/>
          <p:cNvSpPr/>
          <p:nvPr/>
        </p:nvSpPr>
        <p:spPr>
          <a:xfrm>
            <a:off x="1732417" y="6016576"/>
            <a:ext cx="2517981" cy="707886"/>
          </a:xfrm>
          <a:prstGeom prst="rect">
            <a:avLst/>
          </a:prstGeom>
          <a:solidFill>
            <a:schemeClr val="lt1"/>
          </a:solidFill>
          <a:ln w="9525" cap="flat" cmpd="sng">
            <a:solidFill>
              <a:srgbClr val="00B050"/>
            </a:solidFill>
            <a:prstDash val="lg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a:solidFill>
                  <a:schemeClr val="dk1"/>
                </a:solidFill>
                <a:latin typeface="Arial Narrow"/>
                <a:ea typeface="Arial Narrow"/>
                <a:cs typeface="Arial Narrow"/>
                <a:sym typeface="Arial Narrow"/>
              </a:rPr>
              <a:t>Mettre les élèves en situation de réussite</a:t>
            </a:r>
            <a:endParaRPr/>
          </a:p>
        </p:txBody>
      </p:sp>
      <p:sp>
        <p:nvSpPr>
          <p:cNvPr id="127" name="Google Shape;127;p3"/>
          <p:cNvSpPr/>
          <p:nvPr/>
        </p:nvSpPr>
        <p:spPr>
          <a:xfrm>
            <a:off x="7170939" y="5708800"/>
            <a:ext cx="3410185" cy="1015663"/>
          </a:xfrm>
          <a:prstGeom prst="rect">
            <a:avLst/>
          </a:prstGeom>
          <a:solidFill>
            <a:schemeClr val="lt1"/>
          </a:solidFill>
          <a:ln w="9525" cap="flat" cmpd="sng">
            <a:solidFill>
              <a:srgbClr val="00B050"/>
            </a:solidFill>
            <a:prstDash val="lg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a:solidFill>
                  <a:schemeClr val="dk1"/>
                </a:solidFill>
                <a:latin typeface="Arial Narrow"/>
                <a:ea typeface="Arial Narrow"/>
                <a:cs typeface="Arial Narrow"/>
                <a:sym typeface="Arial Narrow"/>
              </a:rPr>
              <a:t>De nouvelles modalités pédagogiques pour renforcer la cohérence globale de formation</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p:nvPr/>
        </p:nvSpPr>
        <p:spPr>
          <a:xfrm>
            <a:off x="962666" y="206555"/>
            <a:ext cx="9683565" cy="6625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3F3F3F"/>
              </a:buClr>
              <a:buSzPts val="2400"/>
              <a:buFont typeface="Arial Black"/>
              <a:buNone/>
            </a:pPr>
            <a:r>
              <a:rPr lang="fr-FR" sz="2400" b="1" i="0" u="none" strike="noStrike" cap="none">
                <a:solidFill>
                  <a:srgbClr val="3F3F3F"/>
                </a:solidFill>
                <a:latin typeface="Arial Black"/>
                <a:ea typeface="Arial Black"/>
                <a:cs typeface="Arial Black"/>
                <a:sym typeface="Arial Black"/>
              </a:rPr>
              <a:t>LE CHEF D’ŒUVRE : VISER L’EXCELLENCE DU DIPLÔME</a:t>
            </a:r>
            <a:endParaRPr sz="2400" b="1" i="0" u="none" strike="noStrike" cap="none">
              <a:solidFill>
                <a:srgbClr val="3F3F3F"/>
              </a:solidFill>
              <a:latin typeface="Arial Black"/>
              <a:ea typeface="Arial Black"/>
              <a:cs typeface="Arial Black"/>
              <a:sym typeface="Arial Black"/>
            </a:endParaRPr>
          </a:p>
        </p:txBody>
      </p:sp>
      <p:sp>
        <p:nvSpPr>
          <p:cNvPr id="135" name="Google Shape;135;p4"/>
          <p:cNvSpPr txBox="1"/>
          <p:nvPr/>
        </p:nvSpPr>
        <p:spPr>
          <a:xfrm>
            <a:off x="662218" y="1338566"/>
            <a:ext cx="10656946" cy="481839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223A7D"/>
              </a:buClr>
              <a:buSzPts val="2400"/>
              <a:buFont typeface="Arial"/>
              <a:buNone/>
            </a:pPr>
            <a:r>
              <a:rPr lang="fr-FR" sz="2400" b="0" i="0" u="none" strike="noStrike" cap="none">
                <a:solidFill>
                  <a:srgbClr val="223A7D"/>
                </a:solidFill>
                <a:latin typeface="Arial"/>
                <a:ea typeface="Arial"/>
                <a:cs typeface="Arial"/>
                <a:sym typeface="Arial"/>
              </a:rPr>
              <a:t>Le chef d’œuvre est une </a:t>
            </a:r>
            <a:r>
              <a:rPr lang="fr-FR" sz="2400" b="1" i="0" u="none" strike="noStrike" cap="none">
                <a:solidFill>
                  <a:srgbClr val="223A7D"/>
                </a:solidFill>
                <a:latin typeface="Arial"/>
                <a:ea typeface="Arial"/>
                <a:cs typeface="Arial"/>
                <a:sym typeface="Arial"/>
              </a:rPr>
              <a:t>réalisation concrète: </a:t>
            </a:r>
            <a:endParaRPr/>
          </a:p>
          <a:p>
            <a:pPr marL="1355725" marR="0" lvl="0" indent="-457200" algn="l" rtl="0">
              <a:lnSpc>
                <a:spcPct val="90000"/>
              </a:lnSpc>
              <a:spcBef>
                <a:spcPts val="16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produit fini, objet, service</a:t>
            </a:r>
            <a:endParaRPr/>
          </a:p>
          <a:p>
            <a:pPr marL="1355725" marR="0" lvl="0" indent="-4572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salon, manifestation, événement, concours…</a:t>
            </a:r>
            <a:endParaRPr/>
          </a:p>
          <a:p>
            <a:pPr marL="1355725" marR="0" lvl="0" indent="-4572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entreprise virtuelle</a:t>
            </a:r>
            <a:endParaRPr/>
          </a:p>
          <a:p>
            <a:pPr marL="1355725" marR="0" lvl="0" indent="-4572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a:t>
            </a:r>
            <a:endParaRPr/>
          </a:p>
          <a:p>
            <a:pPr marL="0" marR="0" lvl="0" indent="0" algn="just" rtl="0">
              <a:lnSpc>
                <a:spcPct val="100000"/>
              </a:lnSpc>
              <a:spcBef>
                <a:spcPts val="600"/>
              </a:spcBef>
              <a:spcAft>
                <a:spcPts val="0"/>
              </a:spcAft>
              <a:buClr>
                <a:schemeClr val="dk1"/>
              </a:buClr>
              <a:buSzPts val="2400"/>
              <a:buFont typeface="Arial"/>
              <a:buNone/>
            </a:pPr>
            <a:endParaRPr sz="2400" b="1" i="0" u="none" strike="noStrike" cap="none">
              <a:solidFill>
                <a:srgbClr val="0070C0"/>
              </a:solidFill>
              <a:latin typeface="Arial"/>
              <a:ea typeface="Arial"/>
              <a:cs typeface="Arial"/>
              <a:sym typeface="Arial"/>
            </a:endParaRPr>
          </a:p>
          <a:p>
            <a:pPr marL="0" marR="0" lvl="0" indent="0" algn="just" rtl="0">
              <a:lnSpc>
                <a:spcPct val="100000"/>
              </a:lnSpc>
              <a:spcBef>
                <a:spcPts val="1200"/>
              </a:spcBef>
              <a:spcAft>
                <a:spcPts val="0"/>
              </a:spcAft>
              <a:buClr>
                <a:srgbClr val="223A7D"/>
              </a:buClr>
              <a:buSzPts val="2400"/>
              <a:buFont typeface="Arial"/>
              <a:buNone/>
            </a:pPr>
            <a:r>
              <a:rPr lang="fr-FR" sz="2400" b="0" i="0" u="none" strike="noStrike" cap="none">
                <a:solidFill>
                  <a:srgbClr val="223A7D"/>
                </a:solidFill>
                <a:latin typeface="Arial"/>
                <a:ea typeface="Arial"/>
                <a:cs typeface="Arial"/>
                <a:sym typeface="Arial"/>
              </a:rPr>
              <a:t>C’est l’aboutissement d’</a:t>
            </a:r>
            <a:r>
              <a:rPr lang="fr-FR" sz="2400" b="1" i="0" u="none" strike="noStrike" cap="none">
                <a:solidFill>
                  <a:srgbClr val="223A7D"/>
                </a:solidFill>
                <a:latin typeface="Arial"/>
                <a:ea typeface="Arial"/>
                <a:cs typeface="Arial"/>
                <a:sym typeface="Arial"/>
              </a:rPr>
              <a:t>un</a:t>
            </a:r>
            <a:r>
              <a:rPr lang="fr-FR" sz="2400" b="0" i="0" u="none" strike="noStrike" cap="none">
                <a:solidFill>
                  <a:srgbClr val="223A7D"/>
                </a:solidFill>
                <a:latin typeface="Arial"/>
                <a:ea typeface="Arial"/>
                <a:cs typeface="Arial"/>
                <a:sym typeface="Arial"/>
              </a:rPr>
              <a:t> ou </a:t>
            </a:r>
            <a:r>
              <a:rPr lang="fr-FR" sz="2400" b="1" i="0" u="none" strike="noStrike" cap="none">
                <a:solidFill>
                  <a:srgbClr val="223A7D"/>
                </a:solidFill>
                <a:latin typeface="Arial"/>
                <a:ea typeface="Arial"/>
                <a:cs typeface="Arial"/>
                <a:sym typeface="Arial"/>
              </a:rPr>
              <a:t>plusieurs</a:t>
            </a:r>
            <a:r>
              <a:rPr lang="fr-FR" sz="2400" b="0" i="0" u="none" strike="noStrike" cap="none">
                <a:solidFill>
                  <a:srgbClr val="223A7D"/>
                </a:solidFill>
                <a:latin typeface="Arial"/>
                <a:ea typeface="Arial"/>
                <a:cs typeface="Arial"/>
                <a:sym typeface="Arial"/>
              </a:rPr>
              <a:t> projet </a:t>
            </a:r>
            <a:r>
              <a:rPr lang="fr-FR" sz="2400" b="1" i="0" u="none" strike="noStrike" cap="none">
                <a:solidFill>
                  <a:srgbClr val="223A7D"/>
                </a:solidFill>
                <a:latin typeface="Arial"/>
                <a:ea typeface="Arial"/>
                <a:cs typeface="Arial"/>
                <a:sym typeface="Arial"/>
              </a:rPr>
              <a:t>pluridisciplinaire</a:t>
            </a:r>
            <a:r>
              <a:rPr lang="fr-FR" sz="2400" b="0" i="0" u="none" strike="noStrike" cap="none">
                <a:solidFill>
                  <a:srgbClr val="223A7D"/>
                </a:solidFill>
                <a:latin typeface="Arial"/>
                <a:ea typeface="Arial"/>
                <a:cs typeface="Arial"/>
                <a:sym typeface="Arial"/>
              </a:rPr>
              <a:t>, </a:t>
            </a:r>
            <a:r>
              <a:rPr lang="fr-FR" sz="2400" b="1" i="0" u="none" strike="noStrike" cap="none">
                <a:solidFill>
                  <a:srgbClr val="223A7D"/>
                </a:solidFill>
                <a:latin typeface="Arial"/>
                <a:ea typeface="Arial"/>
                <a:cs typeface="Arial"/>
                <a:sym typeface="Arial"/>
              </a:rPr>
              <a:t>individuel ou collaboratif</a:t>
            </a:r>
            <a:r>
              <a:rPr lang="fr-FR" sz="2400" b="0" i="0" u="none" strike="noStrike" cap="none">
                <a:solidFill>
                  <a:srgbClr val="223A7D"/>
                </a:solidFill>
                <a:latin typeface="Arial"/>
                <a:ea typeface="Arial"/>
                <a:cs typeface="Arial"/>
                <a:sym typeface="Arial"/>
              </a:rPr>
              <a:t>, qui vise à développer des compétences de la spécialité, l’inventivité et la créativité.</a:t>
            </a:r>
            <a:r>
              <a:rPr lang="fr-FR" sz="2400" b="0" i="0" u="none" strike="noStrike" cap="none">
                <a:solidFill>
                  <a:srgbClr val="0070C0"/>
                </a:solidFill>
                <a:latin typeface="Arial"/>
                <a:ea typeface="Arial"/>
                <a:cs typeface="Arial"/>
                <a:sym typeface="Arial"/>
              </a:rPr>
              <a:t> </a:t>
            </a:r>
            <a:endParaRPr/>
          </a:p>
          <a:p>
            <a:pPr marL="0" marR="0" lvl="0" indent="0" algn="just" rtl="0">
              <a:lnSpc>
                <a:spcPct val="100000"/>
              </a:lnSpc>
              <a:spcBef>
                <a:spcPts val="1200"/>
              </a:spcBef>
              <a:spcAft>
                <a:spcPts val="0"/>
              </a:spcAft>
              <a:buClr>
                <a:schemeClr val="dk1"/>
              </a:buClr>
              <a:buSzPts val="2400"/>
              <a:buFont typeface="Arial"/>
              <a:buNone/>
            </a:pPr>
            <a:endParaRPr sz="2400" b="0" i="0" u="none" strike="noStrike" cap="none">
              <a:solidFill>
                <a:srgbClr val="0070C0"/>
              </a:solidFill>
              <a:latin typeface="Arial"/>
              <a:ea typeface="Arial"/>
              <a:cs typeface="Arial"/>
              <a:sym typeface="Arial"/>
            </a:endParaRPr>
          </a:p>
          <a:p>
            <a:pPr marL="0" marR="0" lvl="0" indent="0" algn="just" rtl="0">
              <a:lnSpc>
                <a:spcPct val="100000"/>
              </a:lnSpc>
              <a:spcBef>
                <a:spcPts val="1200"/>
              </a:spcBef>
              <a:spcAft>
                <a:spcPts val="0"/>
              </a:spcAft>
              <a:buClr>
                <a:schemeClr val="dk1"/>
              </a:buClr>
              <a:buSzPts val="2400"/>
              <a:buFont typeface="Arial"/>
              <a:buNone/>
            </a:pPr>
            <a:endParaRPr sz="2400" b="0" i="0" u="none" strike="noStrike" cap="none">
              <a:solidFill>
                <a:srgbClr val="0070C0"/>
              </a:solidFill>
              <a:latin typeface="Arial"/>
              <a:ea typeface="Arial"/>
              <a:cs typeface="Arial"/>
              <a:sym typeface="Arial"/>
            </a:endParaRPr>
          </a:p>
          <a:p>
            <a:pPr marL="0" marR="0" lvl="0" indent="0" algn="just" rtl="0">
              <a:lnSpc>
                <a:spcPct val="100000"/>
              </a:lnSpc>
              <a:spcBef>
                <a:spcPts val="1200"/>
              </a:spcBef>
              <a:spcAft>
                <a:spcPts val="0"/>
              </a:spcAft>
              <a:buClr>
                <a:schemeClr val="dk1"/>
              </a:buClr>
              <a:buSzPts val="2400"/>
              <a:buFont typeface="Arial"/>
              <a:buNone/>
            </a:pPr>
            <a:endParaRPr sz="2400" b="0" i="0" u="none" strike="noStrike" cap="none">
              <a:solidFill>
                <a:srgbClr val="0070C0"/>
              </a:solidFill>
              <a:latin typeface="Arial"/>
              <a:ea typeface="Arial"/>
              <a:cs typeface="Arial"/>
              <a:sym typeface="Arial"/>
            </a:endParaRPr>
          </a:p>
        </p:txBody>
      </p:sp>
      <p:pic>
        <p:nvPicPr>
          <p:cNvPr id="136" name="Google Shape;136;p4"/>
          <p:cNvPicPr preferRelativeResize="0"/>
          <p:nvPr/>
        </p:nvPicPr>
        <p:blipFill rotWithShape="1">
          <a:blip r:embed="rId3">
            <a:alphaModFix/>
          </a:blip>
          <a:srcRect/>
          <a:stretch/>
        </p:blipFill>
        <p:spPr>
          <a:xfrm>
            <a:off x="240280" y="151905"/>
            <a:ext cx="789707" cy="83017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5"/>
          <p:cNvGrpSpPr/>
          <p:nvPr/>
        </p:nvGrpSpPr>
        <p:grpSpPr>
          <a:xfrm>
            <a:off x="898007" y="532473"/>
            <a:ext cx="10074141" cy="5596253"/>
            <a:chOff x="50504" y="0"/>
            <a:chExt cx="10074141" cy="5596253"/>
          </a:xfrm>
        </p:grpSpPr>
        <p:sp>
          <p:nvSpPr>
            <p:cNvPr id="144" name="Google Shape;144;p5"/>
            <p:cNvSpPr/>
            <p:nvPr/>
          </p:nvSpPr>
          <p:spPr>
            <a:xfrm>
              <a:off x="3149519" y="2017439"/>
              <a:ext cx="3472662" cy="78426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3187803" y="2055723"/>
              <a:ext cx="3396094" cy="7076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fr-FR" sz="3000" b="1" i="0" u="none" strike="noStrike" cap="none">
                  <a:solidFill>
                    <a:schemeClr val="lt1"/>
                  </a:solidFill>
                  <a:latin typeface="Calibri"/>
                  <a:ea typeface="Calibri"/>
                  <a:cs typeface="Calibri"/>
                  <a:sym typeface="Calibri"/>
                </a:rPr>
                <a:t>Eléments essentiels</a:t>
              </a:r>
              <a:endParaRPr sz="3000" b="1" i="0" u="none" strike="noStrike" cap="none">
                <a:solidFill>
                  <a:schemeClr val="lt1"/>
                </a:solidFill>
                <a:latin typeface="Calibri"/>
                <a:ea typeface="Calibri"/>
                <a:cs typeface="Calibri"/>
                <a:sym typeface="Calibri"/>
              </a:endParaRPr>
            </a:p>
          </p:txBody>
        </p:sp>
        <p:sp>
          <p:nvSpPr>
            <p:cNvPr id="146" name="Google Shape;146;p5"/>
            <p:cNvSpPr/>
            <p:nvPr/>
          </p:nvSpPr>
          <p:spPr>
            <a:xfrm rot="-5475002">
              <a:off x="4418433" y="1568481"/>
              <a:ext cx="898128" cy="0"/>
            </a:xfrm>
            <a:custGeom>
              <a:avLst/>
              <a:gdLst/>
              <a:ahLst/>
              <a:cxnLst/>
              <a:rect l="l" t="t" r="r" b="b"/>
              <a:pathLst>
                <a:path w="120000" h="120000" extrusionOk="0">
                  <a:moveTo>
                    <a:pt x="0" y="0"/>
                  </a:moveTo>
                  <a:lnTo>
                    <a:pt x="120000" y="0"/>
                  </a:lnTo>
                </a:path>
              </a:pathLst>
            </a:custGeom>
            <a:noFill/>
            <a:ln w="12700" cap="flat" cmpd="sng">
              <a:solidFill>
                <a:srgbClr val="4372C3"/>
              </a:solidFill>
              <a:prstDash val="solid"/>
              <a:miter lim="800000"/>
              <a:headEnd type="none" w="sm" len="sm"/>
              <a:tailEnd type="none" w="sm" len="sm"/>
            </a:ln>
          </p:spPr>
        </p:sp>
        <p:sp>
          <p:nvSpPr>
            <p:cNvPr id="147" name="Google Shape;147;p5"/>
            <p:cNvSpPr/>
            <p:nvPr/>
          </p:nvSpPr>
          <p:spPr>
            <a:xfrm>
              <a:off x="3438729" y="0"/>
              <a:ext cx="2813516" cy="1119524"/>
            </a:xfrm>
            <a:prstGeom prst="roundRect">
              <a:avLst>
                <a:gd name="adj" fmla="val 16667"/>
              </a:avLst>
            </a:prstGeom>
            <a:solidFill>
              <a:srgbClr val="CEF60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3493380" y="54651"/>
              <a:ext cx="2704214" cy="1010222"/>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fr-FR" sz="2800" b="0" i="0" u="none" strike="noStrike" cap="none">
                  <a:solidFill>
                    <a:schemeClr val="dk1"/>
                  </a:solidFill>
                  <a:latin typeface="Calibri"/>
                  <a:ea typeface="Calibri"/>
                  <a:cs typeface="Calibri"/>
                  <a:sym typeface="Calibri"/>
                </a:rPr>
                <a:t>Développer l’estime de soi</a:t>
              </a:r>
              <a:endParaRPr sz="2800" b="0" i="0" u="none" strike="noStrike" cap="none">
                <a:solidFill>
                  <a:schemeClr val="dk1"/>
                </a:solidFill>
                <a:latin typeface="Calibri"/>
                <a:ea typeface="Calibri"/>
                <a:cs typeface="Calibri"/>
                <a:sym typeface="Calibri"/>
              </a:endParaRPr>
            </a:p>
          </p:txBody>
        </p:sp>
        <p:sp>
          <p:nvSpPr>
            <p:cNvPr id="149" name="Google Shape;149;p5"/>
            <p:cNvSpPr/>
            <p:nvPr/>
          </p:nvSpPr>
          <p:spPr>
            <a:xfrm rot="-551938">
              <a:off x="6620390" y="2106109"/>
              <a:ext cx="278588" cy="0"/>
            </a:xfrm>
            <a:custGeom>
              <a:avLst/>
              <a:gdLst/>
              <a:ahLst/>
              <a:cxnLst/>
              <a:rect l="l" t="t" r="r" b="b"/>
              <a:pathLst>
                <a:path w="120000" h="120000" extrusionOk="0">
                  <a:moveTo>
                    <a:pt x="0" y="0"/>
                  </a:moveTo>
                  <a:lnTo>
                    <a:pt x="120000" y="0"/>
                  </a:lnTo>
                </a:path>
              </a:pathLst>
            </a:custGeom>
            <a:noFill/>
            <a:ln w="12700" cap="flat" cmpd="sng">
              <a:solidFill>
                <a:srgbClr val="4372C3"/>
              </a:solidFill>
              <a:prstDash val="solid"/>
              <a:miter lim="800000"/>
              <a:headEnd type="none" w="sm" len="sm"/>
              <a:tailEnd type="none" w="sm" len="sm"/>
            </a:ln>
          </p:spPr>
        </p:sp>
        <p:sp>
          <p:nvSpPr>
            <p:cNvPr id="150" name="Google Shape;150;p5"/>
            <p:cNvSpPr/>
            <p:nvPr/>
          </p:nvSpPr>
          <p:spPr>
            <a:xfrm>
              <a:off x="6897187" y="1249168"/>
              <a:ext cx="3227458" cy="1146671"/>
            </a:xfrm>
            <a:prstGeom prst="roundRect">
              <a:avLst>
                <a:gd name="adj" fmla="val 16667"/>
              </a:avLst>
            </a:prstGeom>
            <a:solidFill>
              <a:srgbClr val="6EEE1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a:off x="6953163" y="1305144"/>
              <a:ext cx="3115506" cy="1034719"/>
            </a:xfrm>
            <a:prstGeom prst="rect">
              <a:avLst/>
            </a:prstGeom>
            <a:noFill/>
            <a:ln>
              <a:noFill/>
            </a:ln>
          </p:spPr>
          <p:txBody>
            <a:bodyPr spcFirstLastPara="1" wrap="square" lIns="66025" tIns="66025" rIns="66025" bIns="66025" anchor="ctr" anchorCtr="0">
              <a:noAutofit/>
            </a:bodyPr>
            <a:lstStyle/>
            <a:p>
              <a:pPr marL="0" marR="0" lvl="0" indent="0" algn="ctr" rtl="0">
                <a:lnSpc>
                  <a:spcPct val="90000"/>
                </a:lnSpc>
                <a:spcBef>
                  <a:spcPts val="0"/>
                </a:spcBef>
                <a:spcAft>
                  <a:spcPts val="0"/>
                </a:spcAft>
                <a:buNone/>
              </a:pPr>
              <a:r>
                <a:rPr lang="fr-FR" sz="2600" b="0" i="0" u="none" strike="noStrike" cap="none">
                  <a:solidFill>
                    <a:schemeClr val="dk1"/>
                  </a:solidFill>
                  <a:latin typeface="Calibri"/>
                  <a:ea typeface="Calibri"/>
                  <a:cs typeface="Calibri"/>
                  <a:sym typeface="Calibri"/>
                </a:rPr>
                <a:t>Prendre en compte le potentiel de chacun</a:t>
              </a:r>
              <a:endParaRPr/>
            </a:p>
          </p:txBody>
        </p:sp>
        <p:sp>
          <p:nvSpPr>
            <p:cNvPr id="152" name="Google Shape;152;p5"/>
            <p:cNvSpPr/>
            <p:nvPr/>
          </p:nvSpPr>
          <p:spPr>
            <a:xfrm rot="1277175">
              <a:off x="5835761" y="3102700"/>
              <a:ext cx="1658279" cy="0"/>
            </a:xfrm>
            <a:custGeom>
              <a:avLst/>
              <a:gdLst/>
              <a:ahLst/>
              <a:cxnLst/>
              <a:rect l="l" t="t" r="r" b="b"/>
              <a:pathLst>
                <a:path w="120000" h="120000" extrusionOk="0">
                  <a:moveTo>
                    <a:pt x="0" y="0"/>
                  </a:moveTo>
                  <a:lnTo>
                    <a:pt x="120000" y="0"/>
                  </a:lnTo>
                </a:path>
              </a:pathLst>
            </a:custGeom>
            <a:noFill/>
            <a:ln w="12700" cap="flat" cmpd="sng">
              <a:solidFill>
                <a:srgbClr val="4372C3"/>
              </a:solidFill>
              <a:prstDash val="solid"/>
              <a:miter lim="800000"/>
              <a:headEnd type="none" w="sm" len="sm"/>
              <a:tailEnd type="none" w="sm" len="sm"/>
            </a:ln>
          </p:spPr>
        </p:sp>
        <p:sp>
          <p:nvSpPr>
            <p:cNvPr id="153" name="Google Shape;153;p5"/>
            <p:cNvSpPr/>
            <p:nvPr/>
          </p:nvSpPr>
          <p:spPr>
            <a:xfrm>
              <a:off x="6326807" y="3403701"/>
              <a:ext cx="3727115" cy="586663"/>
            </a:xfrm>
            <a:prstGeom prst="roundRect">
              <a:avLst>
                <a:gd name="adj" fmla="val 16667"/>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txBox="1"/>
            <p:nvPr/>
          </p:nvSpPr>
          <p:spPr>
            <a:xfrm>
              <a:off x="6355446" y="3432340"/>
              <a:ext cx="3669837" cy="529385"/>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fr-FR" sz="2800" b="0" i="0" u="none" strike="noStrike" cap="none">
                  <a:solidFill>
                    <a:schemeClr val="dk1"/>
                  </a:solidFill>
                  <a:latin typeface="Calibri"/>
                  <a:ea typeface="Calibri"/>
                  <a:cs typeface="Calibri"/>
                  <a:sym typeface="Calibri"/>
                </a:rPr>
                <a:t>Réalisation concrète</a:t>
              </a:r>
              <a:endParaRPr sz="2800" b="0" i="0" u="none" strike="noStrike" cap="none">
                <a:solidFill>
                  <a:schemeClr val="dk1"/>
                </a:solidFill>
                <a:latin typeface="Calibri"/>
                <a:ea typeface="Calibri"/>
                <a:cs typeface="Calibri"/>
                <a:sym typeface="Calibri"/>
              </a:endParaRPr>
            </a:p>
          </p:txBody>
        </p:sp>
        <p:sp>
          <p:nvSpPr>
            <p:cNvPr id="155" name="Google Shape;155;p5"/>
            <p:cNvSpPr/>
            <p:nvPr/>
          </p:nvSpPr>
          <p:spPr>
            <a:xfrm rot="3767442">
              <a:off x="4524700" y="3723814"/>
              <a:ext cx="2073700" cy="0"/>
            </a:xfrm>
            <a:custGeom>
              <a:avLst/>
              <a:gdLst/>
              <a:ahLst/>
              <a:cxnLst/>
              <a:rect l="l" t="t" r="r" b="b"/>
              <a:pathLst>
                <a:path w="120000" h="120000" extrusionOk="0">
                  <a:moveTo>
                    <a:pt x="0" y="0"/>
                  </a:moveTo>
                  <a:lnTo>
                    <a:pt x="120000" y="0"/>
                  </a:lnTo>
                </a:path>
              </a:pathLst>
            </a:custGeom>
            <a:noFill/>
            <a:ln w="12700" cap="flat" cmpd="sng">
              <a:solidFill>
                <a:srgbClr val="4372C3"/>
              </a:solidFill>
              <a:prstDash val="solid"/>
              <a:miter lim="800000"/>
              <a:headEnd type="none" w="sm" len="sm"/>
              <a:tailEnd type="none" w="sm" len="sm"/>
            </a:ln>
          </p:spPr>
        </p:sp>
        <p:sp>
          <p:nvSpPr>
            <p:cNvPr id="156" name="Google Shape;156;p5"/>
            <p:cNvSpPr/>
            <p:nvPr/>
          </p:nvSpPr>
          <p:spPr>
            <a:xfrm>
              <a:off x="4666605" y="4645929"/>
              <a:ext cx="3226669" cy="950324"/>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txBox="1"/>
            <p:nvPr/>
          </p:nvSpPr>
          <p:spPr>
            <a:xfrm>
              <a:off x="4712996" y="4692320"/>
              <a:ext cx="3133887" cy="857542"/>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fr-FR" sz="2800" b="0" i="0" u="none" strike="noStrike" cap="none">
                  <a:solidFill>
                    <a:schemeClr val="dk1"/>
                  </a:solidFill>
                  <a:latin typeface="Calibri"/>
                  <a:ea typeface="Calibri"/>
                  <a:cs typeface="Calibri"/>
                  <a:sym typeface="Calibri"/>
                </a:rPr>
                <a:t>Projet ambitieux, mais réaliste</a:t>
              </a:r>
              <a:endParaRPr sz="2800" b="0" i="0" u="none" strike="noStrike" cap="none">
                <a:solidFill>
                  <a:schemeClr val="dk1"/>
                </a:solidFill>
                <a:latin typeface="Calibri"/>
                <a:ea typeface="Calibri"/>
                <a:cs typeface="Calibri"/>
                <a:sym typeface="Calibri"/>
              </a:endParaRPr>
            </a:p>
          </p:txBody>
        </p:sp>
        <p:sp>
          <p:nvSpPr>
            <p:cNvPr id="158" name="Google Shape;158;p5"/>
            <p:cNvSpPr/>
            <p:nvPr/>
          </p:nvSpPr>
          <p:spPr>
            <a:xfrm rot="8074341">
              <a:off x="2367666" y="3694083"/>
              <a:ext cx="2505410" cy="0"/>
            </a:xfrm>
            <a:custGeom>
              <a:avLst/>
              <a:gdLst/>
              <a:ahLst/>
              <a:cxnLst/>
              <a:rect l="l" t="t" r="r" b="b"/>
              <a:pathLst>
                <a:path w="120000" h="120000" extrusionOk="0">
                  <a:moveTo>
                    <a:pt x="0" y="0"/>
                  </a:moveTo>
                  <a:lnTo>
                    <a:pt x="120000" y="0"/>
                  </a:lnTo>
                </a:path>
              </a:pathLst>
            </a:custGeom>
            <a:noFill/>
            <a:ln w="12700" cap="flat" cmpd="sng">
              <a:solidFill>
                <a:srgbClr val="4372C3"/>
              </a:solidFill>
              <a:prstDash val="solid"/>
              <a:miter lim="800000"/>
              <a:headEnd type="none" w="sm" len="sm"/>
              <a:tailEnd type="none" w="sm" len="sm"/>
            </a:ln>
          </p:spPr>
        </p:sp>
        <p:sp>
          <p:nvSpPr>
            <p:cNvPr id="159" name="Google Shape;159;p5"/>
            <p:cNvSpPr/>
            <p:nvPr/>
          </p:nvSpPr>
          <p:spPr>
            <a:xfrm>
              <a:off x="771922" y="4586466"/>
              <a:ext cx="3063413" cy="888327"/>
            </a:xfrm>
            <a:prstGeom prst="roundRect">
              <a:avLst>
                <a:gd name="adj" fmla="val 16667"/>
              </a:avLst>
            </a:prstGeom>
            <a:solidFill>
              <a:srgbClr val="2FD4B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txBox="1"/>
            <p:nvPr/>
          </p:nvSpPr>
          <p:spPr>
            <a:xfrm>
              <a:off x="815287" y="4629831"/>
              <a:ext cx="2976683" cy="80159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fr-FR" sz="2400" b="0" i="0" u="none" strike="noStrike" cap="none">
                  <a:solidFill>
                    <a:schemeClr val="dk1"/>
                  </a:solidFill>
                  <a:latin typeface="Arial"/>
                  <a:ea typeface="Arial"/>
                  <a:cs typeface="Arial"/>
                  <a:sym typeface="Arial"/>
                </a:rPr>
                <a:t>Systématiser la démarche de projet</a:t>
              </a:r>
              <a:endParaRPr sz="2400" b="0" i="0" u="none" strike="noStrike" cap="none">
                <a:solidFill>
                  <a:schemeClr val="dk1"/>
                </a:solidFill>
                <a:latin typeface="Calibri"/>
                <a:ea typeface="Calibri"/>
                <a:cs typeface="Calibri"/>
                <a:sym typeface="Calibri"/>
              </a:endParaRPr>
            </a:p>
          </p:txBody>
        </p:sp>
        <p:sp>
          <p:nvSpPr>
            <p:cNvPr id="161" name="Google Shape;161;p5"/>
            <p:cNvSpPr/>
            <p:nvPr/>
          </p:nvSpPr>
          <p:spPr>
            <a:xfrm rot="10045481">
              <a:off x="2961592" y="2817606"/>
              <a:ext cx="190208" cy="0"/>
            </a:xfrm>
            <a:custGeom>
              <a:avLst/>
              <a:gdLst/>
              <a:ahLst/>
              <a:cxnLst/>
              <a:rect l="l" t="t" r="r" b="b"/>
              <a:pathLst>
                <a:path w="120000" h="120000" extrusionOk="0">
                  <a:moveTo>
                    <a:pt x="0" y="0"/>
                  </a:moveTo>
                  <a:lnTo>
                    <a:pt x="120000" y="0"/>
                  </a:lnTo>
                </a:path>
              </a:pathLst>
            </a:custGeom>
            <a:noFill/>
            <a:ln w="12700" cap="flat" cmpd="sng">
              <a:solidFill>
                <a:srgbClr val="4372C3"/>
              </a:solidFill>
              <a:prstDash val="solid"/>
              <a:miter lim="800000"/>
              <a:headEnd type="none" w="sm" len="sm"/>
              <a:tailEnd type="none" w="sm" len="sm"/>
            </a:ln>
          </p:spPr>
        </p:sp>
        <p:sp>
          <p:nvSpPr>
            <p:cNvPr id="162" name="Google Shape;162;p5"/>
            <p:cNvSpPr/>
            <p:nvPr/>
          </p:nvSpPr>
          <p:spPr>
            <a:xfrm>
              <a:off x="50504" y="2439396"/>
              <a:ext cx="2913369" cy="1447729"/>
            </a:xfrm>
            <a:prstGeom prst="roundRect">
              <a:avLst>
                <a:gd name="adj" fmla="val 16667"/>
              </a:avLst>
            </a:prstGeom>
            <a:solidFill>
              <a:srgbClr val="39A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txBox="1"/>
            <p:nvPr/>
          </p:nvSpPr>
          <p:spPr>
            <a:xfrm>
              <a:off x="121176" y="2510068"/>
              <a:ext cx="2772025" cy="13063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fr-FR" sz="2400" b="0" i="0" u="none" strike="noStrike" cap="none">
                  <a:solidFill>
                    <a:schemeClr val="dk1"/>
                  </a:solidFill>
                  <a:latin typeface="Calibri"/>
                  <a:ea typeface="Calibri"/>
                  <a:cs typeface="Calibri"/>
                  <a:sym typeface="Calibri"/>
                </a:rPr>
                <a:t>Développer des compétences professionnelles et transversales</a:t>
              </a:r>
              <a:endParaRPr/>
            </a:p>
          </p:txBody>
        </p:sp>
        <p:sp>
          <p:nvSpPr>
            <p:cNvPr id="164" name="Google Shape;164;p5"/>
            <p:cNvSpPr/>
            <p:nvPr/>
          </p:nvSpPr>
          <p:spPr>
            <a:xfrm rot="-9646893">
              <a:off x="3186084" y="1920109"/>
              <a:ext cx="591366" cy="0"/>
            </a:xfrm>
            <a:custGeom>
              <a:avLst/>
              <a:gdLst/>
              <a:ahLst/>
              <a:cxnLst/>
              <a:rect l="l" t="t" r="r" b="b"/>
              <a:pathLst>
                <a:path w="120000" h="120000" extrusionOk="0">
                  <a:moveTo>
                    <a:pt x="0" y="0"/>
                  </a:moveTo>
                  <a:lnTo>
                    <a:pt x="120000" y="0"/>
                  </a:lnTo>
                </a:path>
              </a:pathLst>
            </a:custGeom>
            <a:noFill/>
            <a:ln w="12700" cap="flat" cmpd="sng">
              <a:solidFill>
                <a:srgbClr val="4372C3"/>
              </a:solidFill>
              <a:prstDash val="solid"/>
              <a:miter lim="800000"/>
              <a:headEnd type="none" w="sm" len="sm"/>
              <a:tailEnd type="none" w="sm" len="sm"/>
            </a:ln>
          </p:spPr>
        </p:sp>
        <p:sp>
          <p:nvSpPr>
            <p:cNvPr id="165" name="Google Shape;165;p5"/>
            <p:cNvSpPr/>
            <p:nvPr/>
          </p:nvSpPr>
          <p:spPr>
            <a:xfrm>
              <a:off x="204381" y="728691"/>
              <a:ext cx="2998181" cy="1143013"/>
            </a:xfrm>
            <a:prstGeom prst="roundRect">
              <a:avLst>
                <a:gd name="adj" fmla="val 16667"/>
              </a:avLst>
            </a:prstGeom>
            <a:solidFill>
              <a:srgbClr val="DDEAF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260178" y="784488"/>
              <a:ext cx="2886587" cy="103141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fr-FR" sz="2400" b="0" i="0" u="none" strike="noStrike" cap="none">
                  <a:solidFill>
                    <a:schemeClr val="dk1"/>
                  </a:solidFill>
                  <a:latin typeface="Calibri"/>
                  <a:ea typeface="Calibri"/>
                  <a:cs typeface="Calibri"/>
                  <a:sym typeface="Calibri"/>
                </a:rPr>
                <a:t>Autre façon de traiter son programme ou référentiel</a:t>
              </a:r>
              <a:endParaRPr/>
            </a:p>
          </p:txBody>
        </p:sp>
      </p:grpSp>
      <p:pic>
        <p:nvPicPr>
          <p:cNvPr id="167" name="Google Shape;167;p5"/>
          <p:cNvPicPr preferRelativeResize="0"/>
          <p:nvPr/>
        </p:nvPicPr>
        <p:blipFill rotWithShape="1">
          <a:blip r:embed="rId3">
            <a:alphaModFix/>
          </a:blip>
          <a:srcRect/>
          <a:stretch/>
        </p:blipFill>
        <p:spPr>
          <a:xfrm>
            <a:off x="305595" y="99653"/>
            <a:ext cx="789707" cy="83017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p:nvPr/>
        </p:nvSpPr>
        <p:spPr>
          <a:xfrm>
            <a:off x="1210491" y="78378"/>
            <a:ext cx="9457509" cy="6625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3F3F3F"/>
              </a:buClr>
              <a:buSzPts val="2220"/>
              <a:buFont typeface="Arial Black"/>
              <a:buNone/>
            </a:pPr>
            <a:r>
              <a:rPr lang="fr-FR" sz="2220" b="1" i="0" u="none" strike="noStrike" cap="none">
                <a:solidFill>
                  <a:srgbClr val="3F3F3F"/>
                </a:solidFill>
                <a:latin typeface="Arial Black"/>
                <a:ea typeface="Arial Black"/>
                <a:cs typeface="Arial Black"/>
                <a:sym typeface="Arial Black"/>
              </a:rPr>
              <a:t>LE CHEF D’ŒUVRE : PRESCRIPTION INSTITUTIONNELLE </a:t>
            </a:r>
            <a:endParaRPr/>
          </a:p>
        </p:txBody>
      </p:sp>
      <p:graphicFrame>
        <p:nvGraphicFramePr>
          <p:cNvPr id="175" name="Google Shape;175;p6"/>
          <p:cNvGraphicFramePr/>
          <p:nvPr>
            <p:extLst>
              <p:ext uri="{D42A27DB-BD31-4B8C-83A1-F6EECF244321}">
                <p14:modId xmlns:p14="http://schemas.microsoft.com/office/powerpoint/2010/main" val="2062970439"/>
              </p:ext>
            </p:extLst>
          </p:nvPr>
        </p:nvGraphicFramePr>
        <p:xfrm>
          <a:off x="1354661" y="4231884"/>
          <a:ext cx="8783600" cy="1662050"/>
        </p:xfrm>
        <a:graphic>
          <a:graphicData uri="http://schemas.openxmlformats.org/drawingml/2006/table">
            <a:tbl>
              <a:tblPr firstRow="1" bandRow="1">
                <a:noFill/>
                <a:tableStyleId>{648D37DA-0D31-4F4D-BF68-F401ADACA227}</a:tableStyleId>
              </a:tblPr>
              <a:tblGrid>
                <a:gridCol w="3885225">
                  <a:extLst>
                    <a:ext uri="{9D8B030D-6E8A-4147-A177-3AD203B41FA5}">
                      <a16:colId xmlns:a16="http://schemas.microsoft.com/office/drawing/2014/main" val="20000"/>
                    </a:ext>
                  </a:extLst>
                </a:gridCol>
                <a:gridCol w="2808625">
                  <a:extLst>
                    <a:ext uri="{9D8B030D-6E8A-4147-A177-3AD203B41FA5}">
                      <a16:colId xmlns:a16="http://schemas.microsoft.com/office/drawing/2014/main" val="20001"/>
                    </a:ext>
                  </a:extLst>
                </a:gridCol>
                <a:gridCol w="2089750">
                  <a:extLst>
                    <a:ext uri="{9D8B030D-6E8A-4147-A177-3AD203B41FA5}">
                      <a16:colId xmlns:a16="http://schemas.microsoft.com/office/drawing/2014/main" val="20002"/>
                    </a:ext>
                  </a:extLst>
                </a:gridCol>
              </a:tblGrid>
              <a:tr h="656200">
                <a:tc>
                  <a:txBody>
                    <a:bodyPr/>
                    <a:lstStyle/>
                    <a:p>
                      <a:pPr marL="0" marR="0" lvl="0" indent="0" algn="ctr" rtl="0">
                        <a:spcBef>
                          <a:spcPts val="0"/>
                        </a:spcBef>
                        <a:spcAft>
                          <a:spcPts val="0"/>
                        </a:spcAft>
                        <a:buNone/>
                      </a:pPr>
                      <a:r>
                        <a:rPr lang="fr-FR" sz="2400" u="none" strike="noStrike" cap="none">
                          <a:latin typeface="Arial"/>
                          <a:ea typeface="Arial"/>
                          <a:cs typeface="Arial"/>
                          <a:sym typeface="Arial"/>
                        </a:rPr>
                        <a:t>Bac pro</a:t>
                      </a:r>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fr-FR" sz="1350" u="none" strike="noStrike" cap="none">
                          <a:latin typeface="Arial"/>
                          <a:ea typeface="Arial"/>
                          <a:cs typeface="Arial"/>
                          <a:sym typeface="Arial"/>
                        </a:rPr>
                        <a:t>Première</a:t>
                      </a:r>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fr-FR" sz="1350" u="none" strike="noStrike" cap="none">
                          <a:latin typeface="Arial"/>
                          <a:ea typeface="Arial"/>
                          <a:cs typeface="Arial"/>
                          <a:sym typeface="Arial"/>
                        </a:rPr>
                        <a:t>Terminale</a:t>
                      </a:r>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7400">
                <a:tc>
                  <a:txBody>
                    <a:bodyPr/>
                    <a:lstStyle/>
                    <a:p>
                      <a:pPr marL="0" marR="0" lvl="0" indent="0" algn="l" rtl="0">
                        <a:spcBef>
                          <a:spcPts val="0"/>
                        </a:spcBef>
                        <a:spcAft>
                          <a:spcPts val="0"/>
                        </a:spcAft>
                        <a:buNone/>
                      </a:pPr>
                      <a:r>
                        <a:rPr lang="fr-FR" sz="2000" b="0" i="0" u="none" strike="noStrike" cap="none">
                          <a:solidFill>
                            <a:schemeClr val="dk1"/>
                          </a:solidFill>
                          <a:latin typeface="Arial"/>
                          <a:ea typeface="Arial"/>
                          <a:cs typeface="Arial"/>
                          <a:sym typeface="Arial"/>
                        </a:rPr>
                        <a:t>Réalisation d’un chef d’œuvre  par les élèves est assurée dans un cadre pluridisciplinaire. </a:t>
                      </a:r>
                      <a:endParaRPr sz="2400">
                        <a:latin typeface="Arial"/>
                        <a:ea typeface="Arial"/>
                        <a:cs typeface="Arial"/>
                        <a:sym typeface="Arial"/>
                      </a:endParaRPr>
                    </a:p>
                  </a:txBody>
                  <a:tcPr marL="68575" marR="6857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fr-FR" sz="2000" b="1">
                          <a:latin typeface="Arial"/>
                          <a:ea typeface="Arial"/>
                          <a:cs typeface="Arial"/>
                          <a:sym typeface="Arial"/>
                        </a:rPr>
                        <a:t>56</a:t>
                      </a:r>
                      <a:endParaRPr/>
                    </a:p>
                    <a:p>
                      <a:pPr marL="0" marR="0" lvl="0" indent="0" algn="ctr" rtl="0">
                        <a:lnSpc>
                          <a:spcPct val="100000"/>
                        </a:lnSpc>
                        <a:spcBef>
                          <a:spcPts val="0"/>
                        </a:spcBef>
                        <a:spcAft>
                          <a:spcPts val="0"/>
                        </a:spcAft>
                        <a:buClr>
                          <a:srgbClr val="0070C0"/>
                        </a:buClr>
                        <a:buSzPts val="2000"/>
                        <a:buFont typeface="Arial"/>
                        <a:buNone/>
                      </a:pPr>
                      <a:r>
                        <a:rPr lang="fr-FR" sz="2000" b="1">
                          <a:solidFill>
                            <a:srgbClr val="0070C0"/>
                          </a:solidFill>
                          <a:latin typeface="Arial"/>
                          <a:ea typeface="Arial"/>
                          <a:cs typeface="Arial"/>
                          <a:sym typeface="Arial"/>
                        </a:rPr>
                        <a:t>(2h/sem)</a:t>
                      </a:r>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fr-FR" sz="2000" b="1" dirty="0">
                          <a:latin typeface="Arial"/>
                          <a:ea typeface="Arial"/>
                          <a:cs typeface="Arial"/>
                          <a:sym typeface="Arial"/>
                        </a:rPr>
                        <a:t>53</a:t>
                      </a:r>
                      <a:endParaRPr dirty="0"/>
                    </a:p>
                    <a:p>
                      <a:pPr marL="0" marR="0" lvl="0" indent="0" algn="ctr" rtl="0">
                        <a:lnSpc>
                          <a:spcPct val="100000"/>
                        </a:lnSpc>
                        <a:spcBef>
                          <a:spcPts val="0"/>
                        </a:spcBef>
                        <a:spcAft>
                          <a:spcPts val="0"/>
                        </a:spcAft>
                        <a:buClr>
                          <a:srgbClr val="0070C0"/>
                        </a:buClr>
                        <a:buSzPts val="2000"/>
                        <a:buFont typeface="Arial"/>
                        <a:buNone/>
                      </a:pPr>
                      <a:r>
                        <a:rPr lang="fr-FR" sz="2000" b="1" dirty="0">
                          <a:solidFill>
                            <a:srgbClr val="0070C0"/>
                          </a:solidFill>
                          <a:latin typeface="Arial"/>
                          <a:ea typeface="Arial"/>
                          <a:cs typeface="Arial"/>
                          <a:sym typeface="Arial"/>
                        </a:rPr>
                        <a:t>(2h/</a:t>
                      </a:r>
                      <a:r>
                        <a:rPr lang="fr-FR" sz="2000" b="1" dirty="0" err="1">
                          <a:solidFill>
                            <a:srgbClr val="0070C0"/>
                          </a:solidFill>
                          <a:latin typeface="Arial"/>
                          <a:ea typeface="Arial"/>
                          <a:cs typeface="Arial"/>
                          <a:sym typeface="Arial"/>
                        </a:rPr>
                        <a:t>sem</a:t>
                      </a:r>
                      <a:r>
                        <a:rPr lang="fr-FR" sz="2000" b="1" dirty="0">
                          <a:solidFill>
                            <a:srgbClr val="0070C0"/>
                          </a:solidFill>
                          <a:latin typeface="Arial"/>
                          <a:ea typeface="Arial"/>
                          <a:cs typeface="Arial"/>
                          <a:sym typeface="Arial"/>
                        </a:rPr>
                        <a:t>)</a:t>
                      </a:r>
                      <a:endParaRPr dirty="0"/>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76" name="Google Shape;176;p6"/>
          <p:cNvGraphicFramePr/>
          <p:nvPr>
            <p:extLst>
              <p:ext uri="{D42A27DB-BD31-4B8C-83A1-F6EECF244321}">
                <p14:modId xmlns:p14="http://schemas.microsoft.com/office/powerpoint/2010/main" val="507250211"/>
              </p:ext>
            </p:extLst>
          </p:nvPr>
        </p:nvGraphicFramePr>
        <p:xfrm>
          <a:off x="1354686" y="2155356"/>
          <a:ext cx="8783575" cy="1493075"/>
        </p:xfrm>
        <a:graphic>
          <a:graphicData uri="http://schemas.openxmlformats.org/drawingml/2006/table">
            <a:tbl>
              <a:tblPr firstRow="1" bandRow="1">
                <a:noFill/>
                <a:tableStyleId>{648D37DA-0D31-4F4D-BF68-F401ADACA227}</a:tableStyleId>
              </a:tblPr>
              <a:tblGrid>
                <a:gridCol w="3768725">
                  <a:extLst>
                    <a:ext uri="{9D8B030D-6E8A-4147-A177-3AD203B41FA5}">
                      <a16:colId xmlns:a16="http://schemas.microsoft.com/office/drawing/2014/main" val="20000"/>
                    </a:ext>
                  </a:extLst>
                </a:gridCol>
                <a:gridCol w="2690950">
                  <a:extLst>
                    <a:ext uri="{9D8B030D-6E8A-4147-A177-3AD203B41FA5}">
                      <a16:colId xmlns:a16="http://schemas.microsoft.com/office/drawing/2014/main" val="20001"/>
                    </a:ext>
                  </a:extLst>
                </a:gridCol>
                <a:gridCol w="2323900">
                  <a:extLst>
                    <a:ext uri="{9D8B030D-6E8A-4147-A177-3AD203B41FA5}">
                      <a16:colId xmlns:a16="http://schemas.microsoft.com/office/drawing/2014/main" val="20002"/>
                    </a:ext>
                  </a:extLst>
                </a:gridCol>
              </a:tblGrid>
              <a:tr h="487225">
                <a:tc>
                  <a:txBody>
                    <a:bodyPr/>
                    <a:lstStyle/>
                    <a:p>
                      <a:pPr marL="0" marR="0" lvl="0" indent="0" algn="ctr" rtl="0">
                        <a:spcBef>
                          <a:spcPts val="0"/>
                        </a:spcBef>
                        <a:spcAft>
                          <a:spcPts val="0"/>
                        </a:spcAft>
                        <a:buNone/>
                      </a:pPr>
                      <a:r>
                        <a:rPr lang="fr-FR" sz="2400">
                          <a:latin typeface="Arial"/>
                          <a:ea typeface="Arial"/>
                          <a:cs typeface="Arial"/>
                          <a:sym typeface="Arial"/>
                        </a:rPr>
                        <a:t>CAP</a:t>
                      </a:r>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marL="0" marR="0" lvl="0" indent="0" algn="ctr" rtl="0">
                        <a:spcBef>
                          <a:spcPts val="0"/>
                        </a:spcBef>
                        <a:spcAft>
                          <a:spcPts val="0"/>
                        </a:spcAft>
                        <a:buNone/>
                      </a:pPr>
                      <a:r>
                        <a:rPr lang="fr-FR" sz="1350">
                          <a:latin typeface="Arial"/>
                          <a:ea typeface="Arial"/>
                          <a:cs typeface="Arial"/>
                          <a:sym typeface="Arial"/>
                        </a:rPr>
                        <a:t>Première année</a:t>
                      </a:r>
                      <a:endParaRPr sz="1350">
                        <a:latin typeface="Arial"/>
                        <a:ea typeface="Arial"/>
                        <a:cs typeface="Arial"/>
                        <a:sym typeface="Arial"/>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marL="0" marR="0" lvl="0" indent="0" algn="ctr" rtl="0">
                        <a:spcBef>
                          <a:spcPts val="0"/>
                        </a:spcBef>
                        <a:spcAft>
                          <a:spcPts val="0"/>
                        </a:spcAft>
                        <a:buNone/>
                      </a:pPr>
                      <a:r>
                        <a:rPr lang="fr-FR" sz="1350">
                          <a:latin typeface="Arial"/>
                          <a:ea typeface="Arial"/>
                          <a:cs typeface="Arial"/>
                          <a:sym typeface="Arial"/>
                        </a:rPr>
                        <a:t>Deuxième année</a:t>
                      </a:r>
                      <a:endParaRPr sz="1350">
                        <a:latin typeface="Arial"/>
                        <a:ea typeface="Arial"/>
                        <a:cs typeface="Arial"/>
                        <a:sym typeface="Arial"/>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extLst>
                  <a:ext uri="{0D108BD9-81ED-4DB2-BD59-A6C34878D82A}">
                    <a16:rowId xmlns:a16="http://schemas.microsoft.com/office/drawing/2014/main" val="10000"/>
                  </a:ext>
                </a:extLst>
              </a:tr>
              <a:tr h="862025">
                <a:tc>
                  <a:txBody>
                    <a:bodyPr/>
                    <a:lstStyle/>
                    <a:p>
                      <a:pPr marL="0" marR="0" lvl="0" indent="0" algn="l" rtl="0">
                        <a:lnSpc>
                          <a:spcPct val="100000"/>
                        </a:lnSpc>
                        <a:spcBef>
                          <a:spcPts val="0"/>
                        </a:spcBef>
                        <a:spcAft>
                          <a:spcPts val="0"/>
                        </a:spcAft>
                        <a:buClr>
                          <a:schemeClr val="dk1"/>
                        </a:buClr>
                        <a:buSzPts val="2000"/>
                        <a:buFont typeface="Arial"/>
                        <a:buNone/>
                      </a:pPr>
                      <a:r>
                        <a:rPr lang="fr-FR" sz="2000" dirty="0">
                          <a:latin typeface="Arial"/>
                          <a:ea typeface="Arial"/>
                          <a:cs typeface="Arial"/>
                          <a:sym typeface="Arial"/>
                        </a:rPr>
                        <a:t>Dotation horaire professeur double par rapport au volume horaire élève</a:t>
                      </a:r>
                      <a:endParaRPr sz="2000" dirty="0">
                        <a:latin typeface="Arial"/>
                        <a:ea typeface="Arial"/>
                        <a:cs typeface="Arial"/>
                        <a:sym typeface="Arial"/>
                      </a:endParaRPr>
                    </a:p>
                  </a:txBody>
                  <a:tcPr marL="68575" marR="6857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p>
                      <a:pPr marL="0" marR="0" lvl="0" indent="0" algn="ctr" rtl="0">
                        <a:spcBef>
                          <a:spcPts val="0"/>
                        </a:spcBef>
                        <a:spcAft>
                          <a:spcPts val="0"/>
                        </a:spcAft>
                        <a:buNone/>
                      </a:pPr>
                      <a:r>
                        <a:rPr lang="fr-FR" sz="2000" b="1">
                          <a:latin typeface="Arial"/>
                          <a:ea typeface="Arial"/>
                          <a:cs typeface="Arial"/>
                          <a:sym typeface="Arial"/>
                        </a:rPr>
                        <a:t>87</a:t>
                      </a:r>
                      <a:endParaRPr/>
                    </a:p>
                    <a:p>
                      <a:pPr marL="0" marR="0" lvl="0" indent="0" algn="ctr" rtl="0">
                        <a:spcBef>
                          <a:spcPts val="0"/>
                        </a:spcBef>
                        <a:spcAft>
                          <a:spcPts val="0"/>
                        </a:spcAft>
                        <a:buNone/>
                      </a:pPr>
                      <a:r>
                        <a:rPr lang="fr-FR" sz="2000" b="1">
                          <a:solidFill>
                            <a:srgbClr val="0070C0"/>
                          </a:solidFill>
                          <a:latin typeface="Arial"/>
                          <a:ea typeface="Arial"/>
                          <a:cs typeface="Arial"/>
                          <a:sym typeface="Arial"/>
                        </a:rPr>
                        <a:t>(3h/sem)</a:t>
                      </a:r>
                      <a:endParaRPr sz="2000" b="1">
                        <a:solidFill>
                          <a:srgbClr val="0070C0"/>
                        </a:solidFill>
                        <a:latin typeface="Arial"/>
                        <a:ea typeface="Arial"/>
                        <a:cs typeface="Arial"/>
                        <a:sym typeface="Arial"/>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p>
                      <a:pPr marL="0" marR="0" lvl="0" indent="0" algn="ctr" rtl="0">
                        <a:spcBef>
                          <a:spcPts val="0"/>
                        </a:spcBef>
                        <a:spcAft>
                          <a:spcPts val="0"/>
                        </a:spcAft>
                        <a:buNone/>
                      </a:pPr>
                      <a:r>
                        <a:rPr lang="fr-FR" sz="2000" b="1" dirty="0">
                          <a:latin typeface="Arial"/>
                          <a:ea typeface="Arial"/>
                          <a:cs typeface="Arial"/>
                          <a:sym typeface="Arial"/>
                        </a:rPr>
                        <a:t>78</a:t>
                      </a:r>
                      <a:endParaRPr dirty="0"/>
                    </a:p>
                    <a:p>
                      <a:pPr marL="0" marR="0" lvl="0" indent="0" algn="ctr" rtl="0">
                        <a:spcBef>
                          <a:spcPts val="0"/>
                        </a:spcBef>
                        <a:spcAft>
                          <a:spcPts val="0"/>
                        </a:spcAft>
                        <a:buNone/>
                      </a:pPr>
                      <a:r>
                        <a:rPr lang="fr-FR" sz="2000" b="1" dirty="0">
                          <a:solidFill>
                            <a:srgbClr val="0070C0"/>
                          </a:solidFill>
                          <a:latin typeface="Arial"/>
                          <a:ea typeface="Arial"/>
                          <a:cs typeface="Arial"/>
                          <a:sym typeface="Arial"/>
                        </a:rPr>
                        <a:t>(3h/</a:t>
                      </a:r>
                      <a:r>
                        <a:rPr lang="fr-FR" sz="2000" b="1" dirty="0" err="1">
                          <a:solidFill>
                            <a:srgbClr val="0070C0"/>
                          </a:solidFill>
                          <a:latin typeface="Arial"/>
                          <a:ea typeface="Arial"/>
                          <a:cs typeface="Arial"/>
                          <a:sym typeface="Arial"/>
                        </a:rPr>
                        <a:t>sem</a:t>
                      </a:r>
                      <a:r>
                        <a:rPr lang="fr-FR" sz="2000" b="1" dirty="0">
                          <a:solidFill>
                            <a:srgbClr val="0070C0"/>
                          </a:solidFill>
                          <a:latin typeface="Arial"/>
                          <a:ea typeface="Arial"/>
                          <a:cs typeface="Arial"/>
                          <a:sym typeface="Arial"/>
                        </a:rPr>
                        <a:t>)</a:t>
                      </a:r>
                      <a:endParaRPr sz="2000" b="1" dirty="0">
                        <a:solidFill>
                          <a:srgbClr val="0070C0"/>
                        </a:solidFill>
                        <a:latin typeface="Arial"/>
                        <a:ea typeface="Arial"/>
                        <a:cs typeface="Arial"/>
                        <a:sym typeface="Arial"/>
                      </a:endParaRPr>
                    </a:p>
                  </a:txBody>
                  <a:tcPr marL="68575" marR="6857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10001"/>
                  </a:ext>
                </a:extLst>
              </a:tr>
            </a:tbl>
          </a:graphicData>
        </a:graphic>
      </p:graphicFrame>
      <p:sp>
        <p:nvSpPr>
          <p:cNvPr id="177" name="Google Shape;177;p6"/>
          <p:cNvSpPr txBox="1"/>
          <p:nvPr/>
        </p:nvSpPr>
        <p:spPr>
          <a:xfrm rot="1514878">
            <a:off x="8776128" y="1224151"/>
            <a:ext cx="3221997" cy="1077352"/>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i="0" u="none" strike="noStrike" cap="none">
                <a:solidFill>
                  <a:srgbClr val="00B050"/>
                </a:solidFill>
                <a:latin typeface="Calibri"/>
                <a:ea typeface="Calibri"/>
                <a:cs typeface="Calibri"/>
                <a:sym typeface="Calibri"/>
              </a:rPr>
              <a:t>Cadre pluridisciplinaire</a:t>
            </a:r>
            <a:endParaRPr/>
          </a:p>
        </p:txBody>
      </p:sp>
      <p:pic>
        <p:nvPicPr>
          <p:cNvPr id="178" name="Google Shape;178;p6"/>
          <p:cNvPicPr preferRelativeResize="0"/>
          <p:nvPr/>
        </p:nvPicPr>
        <p:blipFill rotWithShape="1">
          <a:blip r:embed="rId3">
            <a:alphaModFix/>
          </a:blip>
          <a:srcRect/>
          <a:stretch/>
        </p:blipFill>
        <p:spPr>
          <a:xfrm>
            <a:off x="172008" y="93573"/>
            <a:ext cx="789707" cy="83017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7"/>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184" name="Google Shape;184;p7"/>
          <p:cNvSpPr txBox="1"/>
          <p:nvPr/>
        </p:nvSpPr>
        <p:spPr>
          <a:xfrm>
            <a:off x="1565564" y="263149"/>
            <a:ext cx="9986356"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Comment transformer un projet en chef d’œuvre </a:t>
            </a:r>
            <a:endParaRPr/>
          </a:p>
        </p:txBody>
      </p:sp>
      <p:sp>
        <p:nvSpPr>
          <p:cNvPr id="185" name="Google Shape;185;p7"/>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7</a:t>
            </a:fld>
            <a:endParaRPr sz="1800">
              <a:solidFill>
                <a:schemeClr val="dk1"/>
              </a:solidFill>
            </a:endParaRPr>
          </a:p>
        </p:txBody>
      </p:sp>
      <p:sp>
        <p:nvSpPr>
          <p:cNvPr id="186" name="Google Shape;186;p7"/>
          <p:cNvSpPr txBox="1"/>
          <p:nvPr/>
        </p:nvSpPr>
        <p:spPr>
          <a:xfrm>
            <a:off x="438389" y="1148345"/>
            <a:ext cx="10780329" cy="5573089"/>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chemeClr val="dk1"/>
              </a:buClr>
              <a:buSzPts val="2200"/>
              <a:buFont typeface="Arial"/>
              <a:buChar char="-"/>
            </a:pPr>
            <a:r>
              <a:rPr lang="fr-FR" sz="2200" b="1">
                <a:solidFill>
                  <a:schemeClr val="dk1"/>
                </a:solidFill>
                <a:latin typeface="Arial"/>
                <a:ea typeface="Arial"/>
                <a:cs typeface="Arial"/>
                <a:sym typeface="Arial"/>
              </a:rPr>
              <a:t>Le sujet du chef d’œuvre doit être choisi au regard de l’intégralité du périmètre de la spécialité du diplôme prépar</a:t>
            </a:r>
            <a:r>
              <a:rPr lang="fr-FR" sz="2200" b="1">
                <a:solidFill>
                  <a:schemeClr val="dk1"/>
                </a:solidFill>
              </a:rPr>
              <a:t>é</a:t>
            </a:r>
            <a:endParaRPr/>
          </a:p>
          <a:p>
            <a:pPr marL="228600" marR="0" lvl="0" indent="-88900" algn="just" rtl="0">
              <a:lnSpc>
                <a:spcPct val="90000"/>
              </a:lnSpc>
              <a:spcBef>
                <a:spcPts val="1000"/>
              </a:spcBef>
              <a:spcAft>
                <a:spcPts val="0"/>
              </a:spcAft>
              <a:buClr>
                <a:schemeClr val="dk1"/>
              </a:buClr>
              <a:buSzPts val="2200"/>
              <a:buFont typeface="Arial"/>
              <a:buNone/>
            </a:pPr>
            <a:endParaRPr sz="2200" b="1">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2200"/>
              <a:buFont typeface="Arial"/>
              <a:buChar char="-"/>
            </a:pPr>
            <a:r>
              <a:rPr lang="fr-FR" sz="2200" b="1">
                <a:solidFill>
                  <a:schemeClr val="dk1"/>
                </a:solidFill>
                <a:latin typeface="Arial"/>
                <a:ea typeface="Arial"/>
                <a:cs typeface="Arial"/>
                <a:sym typeface="Arial"/>
              </a:rPr>
              <a:t>C’est un projet pluridisciplinaire, </a:t>
            </a:r>
            <a:r>
              <a:rPr lang="fr-FR" sz="2200">
                <a:solidFill>
                  <a:schemeClr val="dk1"/>
                </a:solidFill>
                <a:latin typeface="Arial"/>
                <a:ea typeface="Arial"/>
                <a:cs typeface="Arial"/>
                <a:sym typeface="Arial"/>
              </a:rPr>
              <a:t>mobilisant des compétences professionnelles et des savoirs issus des enseignements de spécialité et généraux.</a:t>
            </a:r>
            <a:endParaRPr/>
          </a:p>
          <a:p>
            <a:pPr marL="228600" marR="0" lvl="0" indent="-88900" algn="just" rtl="0">
              <a:lnSpc>
                <a:spcPct val="90000"/>
              </a:lnSpc>
              <a:spcBef>
                <a:spcPts val="1000"/>
              </a:spcBef>
              <a:spcAft>
                <a:spcPts val="0"/>
              </a:spcAft>
              <a:buClr>
                <a:schemeClr val="dk1"/>
              </a:buClr>
              <a:buSzPts val="2200"/>
              <a:buFont typeface="Arial"/>
              <a:buNone/>
            </a:pPr>
            <a:endParaRPr sz="2200" b="1">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2200"/>
              <a:buFont typeface="Arial"/>
              <a:buChar char="-"/>
            </a:pPr>
            <a:r>
              <a:rPr lang="fr-FR" sz="2200">
                <a:solidFill>
                  <a:schemeClr val="dk1"/>
                </a:solidFill>
                <a:latin typeface="Arial"/>
                <a:ea typeface="Arial"/>
                <a:cs typeface="Arial"/>
                <a:sym typeface="Arial"/>
              </a:rPr>
              <a:t>Ce sont des actions inscrites dans une </a:t>
            </a:r>
            <a:r>
              <a:rPr lang="fr-FR" sz="2200" b="1">
                <a:solidFill>
                  <a:schemeClr val="dk1"/>
                </a:solidFill>
                <a:latin typeface="Arial"/>
                <a:ea typeface="Arial"/>
                <a:cs typeface="Arial"/>
                <a:sym typeface="Arial"/>
              </a:rPr>
              <a:t>démarche de projet </a:t>
            </a:r>
            <a:r>
              <a:rPr lang="fr-FR" sz="2200">
                <a:solidFill>
                  <a:schemeClr val="dk1"/>
                </a:solidFill>
                <a:latin typeface="Arial"/>
                <a:ea typeface="Arial"/>
                <a:cs typeface="Arial"/>
                <a:sym typeface="Arial"/>
              </a:rPr>
              <a:t>dans laquelle l’élève doit s’impliquer de plus en plus au fil de la formation</a:t>
            </a:r>
            <a:endParaRPr/>
          </a:p>
          <a:p>
            <a:pPr marL="228600" marR="0" lvl="0" indent="-88900" algn="just" rtl="0">
              <a:lnSpc>
                <a:spcPct val="90000"/>
              </a:lnSpc>
              <a:spcBef>
                <a:spcPts val="100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2200"/>
              <a:buFont typeface="Arial"/>
              <a:buChar char="-"/>
            </a:pPr>
            <a:r>
              <a:rPr lang="fr-FR" sz="2200" b="1">
                <a:solidFill>
                  <a:schemeClr val="dk1"/>
                </a:solidFill>
                <a:latin typeface="Arial"/>
                <a:ea typeface="Arial"/>
                <a:cs typeface="Arial"/>
                <a:sym typeface="Arial"/>
              </a:rPr>
              <a:t>C’est l’accomplissement personnel qui témoigne des talents de l’élève ou de l’apprenti </a:t>
            </a:r>
            <a:r>
              <a:rPr lang="fr-FR" sz="2200" b="1">
                <a:solidFill>
                  <a:schemeClr val="dk1"/>
                </a:solidFill>
              </a:rPr>
              <a:t>:</a:t>
            </a:r>
            <a:r>
              <a:rPr lang="fr-FR" sz="2200" b="1">
                <a:solidFill>
                  <a:schemeClr val="dk1"/>
                </a:solidFill>
                <a:latin typeface="Arial"/>
                <a:ea typeface="Arial"/>
                <a:cs typeface="Arial"/>
                <a:sym typeface="Arial"/>
              </a:rPr>
              <a:t> Le chef d’œuvre marque l’achèvement de </a:t>
            </a:r>
            <a:r>
              <a:rPr lang="fr-FR" sz="2200" b="1">
                <a:solidFill>
                  <a:schemeClr val="dk1"/>
                </a:solidFill>
              </a:rPr>
              <a:t>s</a:t>
            </a:r>
            <a:r>
              <a:rPr lang="fr-FR" sz="2200" b="1">
                <a:solidFill>
                  <a:schemeClr val="dk1"/>
                </a:solidFill>
                <a:latin typeface="Arial"/>
                <a:ea typeface="Arial"/>
                <a:cs typeface="Arial"/>
                <a:sym typeface="Arial"/>
              </a:rPr>
              <a:t>a formation</a:t>
            </a:r>
            <a:r>
              <a:rPr lang="fr-FR" sz="2200" b="1">
                <a:solidFill>
                  <a:schemeClr val="dk1"/>
                </a:solidFill>
              </a:rPr>
              <a:t>.</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p:nvPr/>
        </p:nvSpPr>
        <p:spPr>
          <a:xfrm>
            <a:off x="744650" y="1888447"/>
            <a:ext cx="10255800" cy="4169400"/>
          </a:xfrm>
          <a:prstGeom prst="rect">
            <a:avLst/>
          </a:prstGeom>
          <a:solidFill>
            <a:schemeClr val="lt1"/>
          </a:solidFill>
          <a:ln w="9525" cap="flat" cmpd="sng">
            <a:solidFill>
              <a:schemeClr val="lt1"/>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b="1">
                <a:solidFill>
                  <a:schemeClr val="dk1"/>
                </a:solidFill>
                <a:latin typeface="Arial"/>
                <a:ea typeface="Arial"/>
                <a:cs typeface="Arial"/>
                <a:sym typeface="Arial"/>
              </a:rPr>
              <a:t>En CAP : </a:t>
            </a:r>
            <a:endParaRPr sz="18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2200"/>
              <a:buFont typeface="Arial"/>
              <a:buChar char="-"/>
            </a:pPr>
            <a:r>
              <a:rPr lang="fr-FR" sz="2200">
                <a:solidFill>
                  <a:schemeClr val="dk1"/>
                </a:solidFill>
                <a:latin typeface="Arial"/>
                <a:ea typeface="Arial"/>
                <a:cs typeface="Arial"/>
                <a:sym typeface="Arial"/>
              </a:rPr>
              <a:t>En 1</a:t>
            </a:r>
            <a:r>
              <a:rPr lang="fr-FR" sz="2200" baseline="30000">
                <a:solidFill>
                  <a:schemeClr val="dk1"/>
                </a:solidFill>
                <a:latin typeface="Arial"/>
                <a:ea typeface="Arial"/>
                <a:cs typeface="Arial"/>
                <a:sym typeface="Arial"/>
              </a:rPr>
              <a:t>ère</a:t>
            </a:r>
            <a:r>
              <a:rPr lang="fr-FR" sz="2200">
                <a:solidFill>
                  <a:schemeClr val="dk1"/>
                </a:solidFill>
                <a:latin typeface="Arial"/>
                <a:ea typeface="Arial"/>
                <a:cs typeface="Arial"/>
                <a:sym typeface="Arial"/>
              </a:rPr>
              <a:t> année, </a:t>
            </a:r>
            <a:r>
              <a:rPr lang="fr-FR" sz="2200">
                <a:solidFill>
                  <a:schemeClr val="dk1"/>
                </a:solidFill>
              </a:rPr>
              <a:t>l</a:t>
            </a:r>
            <a:r>
              <a:rPr lang="fr-FR" sz="2200">
                <a:solidFill>
                  <a:schemeClr val="dk1"/>
                </a:solidFill>
                <a:latin typeface="Arial"/>
                <a:ea typeface="Arial"/>
                <a:cs typeface="Arial"/>
                <a:sym typeface="Arial"/>
              </a:rPr>
              <a:t>’équipe pédagogique apporte le ou les projets au regard des contenus du diplôme. </a:t>
            </a:r>
            <a:endParaRPr sz="22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2200"/>
              <a:buFont typeface="Arial"/>
              <a:buChar char="-"/>
            </a:pPr>
            <a:r>
              <a:rPr lang="fr-FR" sz="2200">
                <a:solidFill>
                  <a:schemeClr val="dk1"/>
                </a:solidFill>
                <a:latin typeface="Arial"/>
                <a:ea typeface="Arial"/>
                <a:cs typeface="Arial"/>
                <a:sym typeface="Arial"/>
              </a:rPr>
              <a:t>En 2</a:t>
            </a:r>
            <a:r>
              <a:rPr lang="fr-FR" sz="2200" baseline="30000">
                <a:solidFill>
                  <a:schemeClr val="dk1"/>
                </a:solidFill>
                <a:latin typeface="Arial"/>
                <a:ea typeface="Arial"/>
                <a:cs typeface="Arial"/>
                <a:sym typeface="Arial"/>
              </a:rPr>
              <a:t>ème</a:t>
            </a:r>
            <a:r>
              <a:rPr lang="fr-FR" sz="2200">
                <a:solidFill>
                  <a:schemeClr val="dk1"/>
                </a:solidFill>
                <a:latin typeface="Arial"/>
                <a:ea typeface="Arial"/>
                <a:cs typeface="Arial"/>
                <a:sym typeface="Arial"/>
              </a:rPr>
              <a:t> année, des projets peuvent émaner des élèves mais cadrés  par l’équipe pour rester réalistes et en cohérence avec le diplôme</a:t>
            </a:r>
            <a:endParaRPr sz="2200">
              <a:solidFill>
                <a:schemeClr val="dk1"/>
              </a:solidFill>
              <a:latin typeface="Arial"/>
              <a:ea typeface="Arial"/>
              <a:cs typeface="Arial"/>
              <a:sym typeface="Arial"/>
            </a:endParaRPr>
          </a:p>
          <a:p>
            <a:pPr marL="457200" marR="0" lvl="0" indent="0" algn="just" rtl="0">
              <a:spcBef>
                <a:spcPts val="0"/>
              </a:spcBef>
              <a:spcAft>
                <a:spcPts val="0"/>
              </a:spcAft>
              <a:buNone/>
            </a:pPr>
            <a:endParaRPr sz="2200">
              <a:solidFill>
                <a:schemeClr val="dk1"/>
              </a:solidFil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fr-FR" sz="2400" b="1">
                <a:solidFill>
                  <a:schemeClr val="dk1"/>
                </a:solidFill>
                <a:latin typeface="Arial"/>
                <a:ea typeface="Arial"/>
                <a:cs typeface="Arial"/>
                <a:sym typeface="Arial"/>
              </a:rPr>
              <a:t>En baccalauréat professionnel : </a:t>
            </a:r>
            <a:endParaRPr sz="18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2200"/>
              <a:buFont typeface="Arial"/>
              <a:buChar char="-"/>
            </a:pPr>
            <a:r>
              <a:rPr lang="fr-FR" sz="2200">
                <a:solidFill>
                  <a:schemeClr val="dk1"/>
                </a:solidFill>
                <a:latin typeface="Arial"/>
                <a:ea typeface="Arial"/>
                <a:cs typeface="Arial"/>
                <a:sym typeface="Arial"/>
              </a:rPr>
              <a:t>En première, les projets peuvent émaner des élèves, mais cadrés par l’équipe pédagogique pour rester réalistes et en cohérence avec le diplôme</a:t>
            </a:r>
            <a:endParaRPr sz="2200">
              <a:solidFill>
                <a:schemeClr val="dk1"/>
              </a:solidFill>
              <a:latin typeface="Arial"/>
              <a:ea typeface="Arial"/>
              <a:cs typeface="Arial"/>
              <a:sym typeface="Arial"/>
            </a:endParaRPr>
          </a:p>
        </p:txBody>
      </p:sp>
      <p:sp>
        <p:nvSpPr>
          <p:cNvPr id="194" name="Google Shape;194;p8"/>
          <p:cNvSpPr txBox="1"/>
          <p:nvPr/>
        </p:nvSpPr>
        <p:spPr>
          <a:xfrm>
            <a:off x="1725486" y="377719"/>
            <a:ext cx="10349346"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L’émergence du chef d’œuvre en CAP et en Baccalauréat professionnel </a:t>
            </a:r>
            <a:endParaRPr sz="2500">
              <a:solidFill>
                <a:srgbClr val="223A7D"/>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9"/>
          <p:cNvPicPr preferRelativeResize="0"/>
          <p:nvPr/>
        </p:nvPicPr>
        <p:blipFill rotWithShape="1">
          <a:blip r:embed="rId3">
            <a:alphaModFix/>
          </a:blip>
          <a:srcRect/>
          <a:stretch/>
        </p:blipFill>
        <p:spPr>
          <a:xfrm>
            <a:off x="318658" y="86590"/>
            <a:ext cx="789707" cy="830172"/>
          </a:xfrm>
          <a:prstGeom prst="rect">
            <a:avLst/>
          </a:prstGeom>
          <a:noFill/>
          <a:ln>
            <a:noFill/>
          </a:ln>
        </p:spPr>
      </p:pic>
      <p:sp>
        <p:nvSpPr>
          <p:cNvPr id="202" name="Google Shape;202;p9"/>
          <p:cNvSpPr txBox="1"/>
          <p:nvPr/>
        </p:nvSpPr>
        <p:spPr>
          <a:xfrm>
            <a:off x="1212867" y="261178"/>
            <a:ext cx="10349346"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a:solidFill>
                  <a:srgbClr val="223A7D"/>
                </a:solidFill>
                <a:latin typeface="Arial Black"/>
                <a:ea typeface="Arial Black"/>
                <a:cs typeface="Arial Black"/>
                <a:sym typeface="Arial Black"/>
              </a:rPr>
              <a:t>L’émergence du chef d’œuvre en CAP et en Baccalauréat professionnel </a:t>
            </a:r>
            <a:endParaRPr sz="2500">
              <a:solidFill>
                <a:srgbClr val="223A7D"/>
              </a:solidFill>
              <a:latin typeface="Arial Black"/>
              <a:ea typeface="Arial Black"/>
              <a:cs typeface="Arial Black"/>
              <a:sym typeface="Arial Black"/>
            </a:endParaRPr>
          </a:p>
        </p:txBody>
      </p:sp>
      <p:sp>
        <p:nvSpPr>
          <p:cNvPr id="203" name="Google Shape;203;p9"/>
          <p:cNvSpPr txBox="1">
            <a:spLocks noGrp="1"/>
          </p:cNvSpPr>
          <p:nvPr>
            <p:ph type="sldNum" idx="4294967295"/>
          </p:nvPr>
        </p:nvSpPr>
        <p:spPr>
          <a:xfrm>
            <a:off x="11412682" y="6356309"/>
            <a:ext cx="50222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sz="1800">
                <a:solidFill>
                  <a:schemeClr val="dk1"/>
                </a:solidFill>
              </a:rPr>
              <a:t>9</a:t>
            </a:fld>
            <a:endParaRPr sz="1800">
              <a:solidFill>
                <a:schemeClr val="dk1"/>
              </a:solidFill>
            </a:endParaRPr>
          </a:p>
        </p:txBody>
      </p:sp>
      <p:sp>
        <p:nvSpPr>
          <p:cNvPr id="204" name="Google Shape;204;p9"/>
          <p:cNvSpPr txBox="1"/>
          <p:nvPr/>
        </p:nvSpPr>
        <p:spPr>
          <a:xfrm>
            <a:off x="318661" y="1306575"/>
            <a:ext cx="11051700" cy="5299200"/>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chemeClr val="dk1"/>
              </a:buClr>
              <a:buSzPts val="2200"/>
              <a:buFont typeface="Arial"/>
              <a:buChar char="•"/>
            </a:pPr>
            <a:r>
              <a:rPr lang="fr-FR" sz="2200" b="1">
                <a:solidFill>
                  <a:schemeClr val="dk1"/>
                </a:solidFill>
                <a:latin typeface="Arial"/>
                <a:ea typeface="Arial"/>
                <a:cs typeface="Arial"/>
                <a:sym typeface="Arial"/>
              </a:rPr>
              <a:t>L'équipe pédagogique collabore pour identifier des projets </a:t>
            </a:r>
            <a:endParaRPr sz="2200" b="1">
              <a:solidFill>
                <a:schemeClr val="dk1"/>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2200"/>
              <a:buFont typeface="Arial"/>
              <a:buNone/>
            </a:pPr>
            <a:r>
              <a:rPr lang="fr-FR" sz="2200">
                <a:solidFill>
                  <a:schemeClr val="dk1"/>
                </a:solidFill>
                <a:latin typeface="Arial"/>
                <a:ea typeface="Arial"/>
                <a:cs typeface="Arial"/>
                <a:sym typeface="Arial"/>
              </a:rPr>
              <a:t>(en tenant compte des ressources disponibles dans l'établissement ou le centre de formation, des possibilités partenariales …..des conditions du déroulement de l'épreuve).</a:t>
            </a:r>
            <a:endParaRPr/>
          </a:p>
          <a:p>
            <a:pPr marL="0" marR="0" lvl="0" indent="0" algn="just" rtl="0">
              <a:lnSpc>
                <a:spcPct val="90000"/>
              </a:lnSpc>
              <a:spcBef>
                <a:spcPts val="100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2200"/>
              <a:buFont typeface="Arial"/>
              <a:buChar char="•"/>
            </a:pPr>
            <a:r>
              <a:rPr lang="fr-FR" sz="2200" b="1">
                <a:solidFill>
                  <a:schemeClr val="dk1"/>
                </a:solidFill>
                <a:latin typeface="Arial"/>
                <a:ea typeface="Arial"/>
                <a:cs typeface="Arial"/>
                <a:sym typeface="Arial"/>
              </a:rPr>
              <a:t>L’équipe sensibilise les élèves </a:t>
            </a:r>
            <a:r>
              <a:rPr lang="fr-FR" sz="2200">
                <a:solidFill>
                  <a:schemeClr val="dk1"/>
                </a:solidFill>
                <a:latin typeface="Arial"/>
                <a:ea typeface="Arial"/>
                <a:cs typeface="Arial"/>
                <a:sym typeface="Arial"/>
              </a:rPr>
              <a:t>et apprentis aux enjeux et pour obtenir leur adhésion</a:t>
            </a:r>
            <a:endParaRPr/>
          </a:p>
          <a:p>
            <a:pPr marL="228600" marR="0" lvl="0" indent="-88900" algn="just" rtl="0">
              <a:lnSpc>
                <a:spcPct val="90000"/>
              </a:lnSpc>
              <a:spcBef>
                <a:spcPts val="100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2200"/>
              <a:buFont typeface="Arial"/>
              <a:buChar char="•"/>
            </a:pPr>
            <a:r>
              <a:rPr lang="fr-FR" sz="2200" b="1">
                <a:solidFill>
                  <a:schemeClr val="dk1"/>
                </a:solidFill>
                <a:latin typeface="Arial"/>
                <a:ea typeface="Arial"/>
                <a:cs typeface="Arial"/>
                <a:sym typeface="Arial"/>
              </a:rPr>
              <a:t>Plusieurs chefs-d'œuvre </a:t>
            </a:r>
            <a:r>
              <a:rPr lang="fr-FR" sz="2200">
                <a:solidFill>
                  <a:schemeClr val="dk1"/>
                </a:solidFill>
                <a:latin typeface="Arial"/>
                <a:ea typeface="Arial"/>
                <a:cs typeface="Arial"/>
                <a:sym typeface="Arial"/>
              </a:rPr>
              <a:t>peuvent être réalisés par un élève au cours des deux années de formation</a:t>
            </a:r>
            <a:r>
              <a:rPr lang="fr-FR" sz="2200">
                <a:solidFill>
                  <a:schemeClr val="dk1"/>
                </a:solidFill>
              </a:rPr>
              <a:t> ; ou “réalisations intermédiaires”.</a:t>
            </a:r>
            <a:endParaRPr sz="2200">
              <a:solidFill>
                <a:schemeClr val="dk1"/>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2200"/>
              <a:buFont typeface="Arial"/>
              <a:buChar char="•"/>
            </a:pPr>
            <a:r>
              <a:rPr lang="fr-FR" sz="2200">
                <a:solidFill>
                  <a:schemeClr val="dk1"/>
                </a:solidFill>
                <a:latin typeface="Arial"/>
                <a:ea typeface="Arial"/>
                <a:cs typeface="Arial"/>
                <a:sym typeface="Arial"/>
              </a:rPr>
              <a:t>Le chef-d'œuvre support de la présentation orale en fin de cycle doit s'inscrire dans une durée suffisante pour permettre à l'élève ou l'apprenti d'aborder l'évaluation certificative dans de bonnes conditions.</a:t>
            </a:r>
            <a:endParaRPr/>
          </a:p>
          <a:p>
            <a:pPr marL="0" marR="0" lvl="0" indent="0" algn="l" rtl="0">
              <a:lnSpc>
                <a:spcPct val="100000"/>
              </a:lnSpc>
              <a:spcBef>
                <a:spcPts val="0"/>
              </a:spcBef>
              <a:spcAft>
                <a:spcPts val="0"/>
              </a:spcAft>
              <a:buClr>
                <a:schemeClr val="dk1"/>
              </a:buClr>
              <a:buSzPts val="2000"/>
              <a:buFont typeface="Arial"/>
              <a:buNone/>
            </a:pPr>
            <a:endParaRPr sz="2000" b="1">
              <a:solidFill>
                <a:srgbClr val="5AA1D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1645</Words>
  <Application>Microsoft Office PowerPoint</Application>
  <PresentationFormat>Grand écran</PresentationFormat>
  <Paragraphs>222</Paragraphs>
  <Slides>17</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 Narrow</vt:lpstr>
      <vt:lpstr>Noto Sans Symbols</vt:lpstr>
      <vt:lpstr>Arial Black</vt:lpstr>
      <vt:lpstr>Arial</vt:lpstr>
      <vt:lpstr>Calibri</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cvercueil-simion</dc:creator>
  <cp:lastModifiedBy>Nathalie JORET</cp:lastModifiedBy>
  <cp:revision>5</cp:revision>
  <dcterms:created xsi:type="dcterms:W3CDTF">2018-08-21T13:41:36Z</dcterms:created>
  <dcterms:modified xsi:type="dcterms:W3CDTF">2021-05-03T09:00:48Z</dcterms:modified>
</cp:coreProperties>
</file>