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6" r:id="rId2"/>
    <p:sldId id="262" r:id="rId3"/>
    <p:sldId id="261" r:id="rId4"/>
    <p:sldId id="259" r:id="rId5"/>
    <p:sldId id="278" r:id="rId6"/>
    <p:sldId id="257" r:id="rId7"/>
    <p:sldId id="272" r:id="rId8"/>
    <p:sldId id="275" r:id="rId9"/>
    <p:sldId id="276" r:id="rId10"/>
    <p:sldId id="260" r:id="rId11"/>
    <p:sldId id="26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66"/>
    <p:restoredTop sz="94643"/>
  </p:normalViewPr>
  <p:slideViewPr>
    <p:cSldViewPr snapToGrid="0" snapToObjects="1">
      <p:cViewPr varScale="1">
        <p:scale>
          <a:sx n="73" d="100"/>
          <a:sy n="73" d="100"/>
        </p:scale>
        <p:origin x="13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2903D-3D36-4FEB-9989-FDEEBB92BB10}" type="datetimeFigureOut">
              <a:rPr lang="fr-FR" smtClean="0"/>
              <a:t>15/02/2022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26E0C-88FE-452C-B70C-1F81BE25B8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90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CPJEPS, qui remplace le BAPAAT est un diplôme d’Etat homologué au niveau 3 (CAP, BEP, BEPC...), commun au secteur socioculturel et sportif.</a:t>
            </a:r>
          </a:p>
          <a:p>
            <a:r>
              <a:rPr lang="fr-FR" dirty="0" smtClean="0"/>
              <a:t>certificat professionnel de la jeunesse, de l'éducation populaire et du sport (</a:t>
            </a:r>
            <a:r>
              <a:rPr lang="fr-FR" b="1" dirty="0" smtClean="0"/>
              <a:t>CPJEPS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B7F6FF-BAE9-4096-9ED9-30A749D01CE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40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9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1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8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50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17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6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screen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7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7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4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screen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9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screen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2/15/2022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screen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8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image" Target="../media/image23.jpeg"/><Relationship Id="rId7" Type="http://schemas.openxmlformats.org/officeDocument/2006/relationships/image" Target="../media/image27.tiff"/><Relationship Id="rId12" Type="http://schemas.openxmlformats.org/officeDocument/2006/relationships/image" Target="../media/image32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iff"/><Relationship Id="rId11" Type="http://schemas.openxmlformats.org/officeDocument/2006/relationships/image" Target="../media/image31.tiff"/><Relationship Id="rId5" Type="http://schemas.openxmlformats.org/officeDocument/2006/relationships/image" Target="../media/image25.tiff"/><Relationship Id="rId10" Type="http://schemas.openxmlformats.org/officeDocument/2006/relationships/image" Target="../media/image30.tiff"/><Relationship Id="rId4" Type="http://schemas.openxmlformats.org/officeDocument/2006/relationships/image" Target="../media/image24.tiff"/><Relationship Id="rId9" Type="http://schemas.openxmlformats.org/officeDocument/2006/relationships/image" Target="../media/image2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A6A6748-2753-D545-890B-7AA727896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155" y="1148342"/>
            <a:ext cx="9966960" cy="3671852"/>
          </a:xfrm>
        </p:spPr>
        <p:txBody>
          <a:bodyPr/>
          <a:lstStyle/>
          <a:p>
            <a:pPr algn="ctr"/>
            <a:r>
              <a:rPr lang="fr-FR" sz="4800" dirty="0"/>
              <a:t>Journées PORTES </a:t>
            </a:r>
            <a:r>
              <a:rPr lang="fr-FR" sz="4800" dirty="0" smtClean="0"/>
              <a:t>ouvertes Présentation </a:t>
            </a: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 smtClean="0"/>
              <a:t>Baccalauréat professionnel </a:t>
            </a:r>
            <a:r>
              <a:rPr lang="fr-FR" sz="5400" dirty="0"/>
              <a:t>animation </a:t>
            </a: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 smtClean="0"/>
              <a:t>enfance </a:t>
            </a:r>
            <a:r>
              <a:rPr lang="fr-FR" sz="5400" dirty="0"/>
              <a:t>/ personnes </a:t>
            </a:r>
            <a:r>
              <a:rPr lang="fr-FR" sz="5400" dirty="0" smtClean="0"/>
              <a:t>âgées</a:t>
            </a:r>
            <a:endParaRPr lang="fr-FR" sz="60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7B8C483-E353-314F-A6F5-208BC9F36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057" y="171450"/>
            <a:ext cx="934088" cy="9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63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35619F9F-F487-224A-82A8-A1FDA2441C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5355" y="4753037"/>
            <a:ext cx="3870682" cy="17203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570DCB-B2DD-6843-B5F2-1A118F833AA3}"/>
              </a:ext>
            </a:extLst>
          </p:cNvPr>
          <p:cNvSpPr/>
          <p:nvPr/>
        </p:nvSpPr>
        <p:spPr>
          <a:xfrm>
            <a:off x="3413222" y="237387"/>
            <a:ext cx="5365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Lieux de PFMP</a:t>
            </a:r>
          </a:p>
        </p:txBody>
      </p:sp>
      <p:pic>
        <p:nvPicPr>
          <p:cNvPr id="3" name="Picture 8" descr="Afficher l'image d'origine">
            <a:extLst>
              <a:ext uri="{FF2B5EF4-FFF2-40B4-BE49-F238E27FC236}">
                <a16:creationId xmlns:a16="http://schemas.microsoft.com/office/drawing/2014/main" id="{69000945-25F9-CC47-954C-0D306171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41" y="1576700"/>
            <a:ext cx="2065412" cy="172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258518D-D6D8-EC41-BBCE-11EA807B2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30" y="3738754"/>
            <a:ext cx="2540000" cy="127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B92EEBC-8094-E44C-881E-C7595AE3CEBB}"/>
              </a:ext>
            </a:extLst>
          </p:cNvPr>
          <p:cNvSpPr txBox="1"/>
          <p:nvPr/>
        </p:nvSpPr>
        <p:spPr>
          <a:xfrm>
            <a:off x="9157608" y="3080824"/>
            <a:ext cx="3440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EHPAD</a:t>
            </a:r>
          </a:p>
          <a:p>
            <a:r>
              <a:rPr lang="fr-FR" sz="1600" dirty="0"/>
              <a:t>Service gériatrie</a:t>
            </a:r>
          </a:p>
          <a:p>
            <a:r>
              <a:rPr lang="fr-FR" sz="1600" dirty="0"/>
              <a:t>Services personnes âgées des associations </a:t>
            </a:r>
          </a:p>
          <a:p>
            <a:r>
              <a:rPr lang="fr-FR" sz="1600" dirty="0"/>
              <a:t>ou des mairies, CCAS</a:t>
            </a:r>
          </a:p>
          <a:p>
            <a:endParaRPr lang="fr-FR"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EC7E2E-1913-C747-9465-323CF631BA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473" y="4366141"/>
            <a:ext cx="2106795" cy="2287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FAD420-9366-7343-84D6-0FE05FB947FC}"/>
              </a:ext>
            </a:extLst>
          </p:cNvPr>
          <p:cNvSpPr/>
          <p:nvPr/>
        </p:nvSpPr>
        <p:spPr>
          <a:xfrm>
            <a:off x="9310" y="5314408"/>
            <a:ext cx="40583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Maison de quartier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56E9C65-E093-3445-8E67-F3C98B47AC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472" y="1162650"/>
            <a:ext cx="2885007" cy="16814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AF6761-55C0-F14D-B47C-072DA1AFBE87}"/>
              </a:ext>
            </a:extLst>
          </p:cNvPr>
          <p:cNvSpPr/>
          <p:nvPr/>
        </p:nvSpPr>
        <p:spPr>
          <a:xfrm>
            <a:off x="3260114" y="1324227"/>
            <a:ext cx="540083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Associations et fédérations </a:t>
            </a:r>
          </a:p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jeunesse et d’éducation populaire</a:t>
            </a:r>
            <a:endParaRPr lang="fr-F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9686E469-25A8-4441-9954-EAB2AB63A3A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664" y="2247330"/>
            <a:ext cx="2324150" cy="130816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0D6D698-8213-814A-A0E8-9BCB22CC1A7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648" y="2860334"/>
            <a:ext cx="1422400" cy="14224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B64A570-D285-A144-A809-BAB0475A45B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5131" y="4650484"/>
            <a:ext cx="1925410" cy="192541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6925996-EE4D-A04D-A40A-B79DA4329E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5720" y="3396512"/>
            <a:ext cx="2089953" cy="125397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A53025B-876B-244D-A5E5-FE106A094D7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391" y="4187858"/>
            <a:ext cx="977900" cy="54610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88D1794-A023-C744-BBA9-B450F69D32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904" y="5997484"/>
            <a:ext cx="1509760" cy="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42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712857" y="622700"/>
            <a:ext cx="8342917" cy="372676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Quelques EXEMPLES</a:t>
            </a:r>
            <a:br>
              <a:rPr lang="fr-FR" dirty="0"/>
            </a:br>
            <a:r>
              <a:rPr lang="fr-FR" dirty="0"/>
              <a:t>DE PROJETS mis en place</a:t>
            </a:r>
          </a:p>
        </p:txBody>
      </p:sp>
    </p:spTree>
    <p:extLst>
      <p:ext uri="{BB962C8B-B14F-4D97-AF65-F5344CB8AC3E}">
        <p14:creationId xmlns:p14="http://schemas.microsoft.com/office/powerpoint/2010/main" val="189668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441"/>
          <a:stretch/>
        </p:blipFill>
        <p:spPr bwMode="auto">
          <a:xfrm>
            <a:off x="3361108" y="287653"/>
            <a:ext cx="4464496" cy="664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281887" y="4007367"/>
            <a:ext cx="367252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« Filière jeunesse et sport »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844" y="4112870"/>
            <a:ext cx="338437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« Cursus scolaire </a:t>
            </a:r>
            <a:r>
              <a:rPr lang="fr-FR" dirty="0" smtClean="0"/>
              <a:t>et   </a:t>
            </a:r>
            <a:r>
              <a:rPr lang="fr-FR" dirty="0" smtClean="0"/>
              <a:t>universitaire »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076994" y="596146"/>
            <a:ext cx="398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Licence professionnelle métiers de 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l’animation   (</a:t>
            </a:r>
            <a:r>
              <a:rPr lang="fr-FR" sz="1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Niv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6)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076994" y="1391221"/>
            <a:ext cx="298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DEUST Mention  métiers de l’animation (</a:t>
            </a:r>
            <a:r>
              <a:rPr lang="fr-FR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niv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76994" y="1905939"/>
            <a:ext cx="3382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DUT Carrières sociales Option Animation sociale  </a:t>
            </a:r>
            <a:r>
              <a:rPr lang="fr-FR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fr-FR" sz="1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niv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5)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411684" y="2950436"/>
            <a:ext cx="256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 BCP </a:t>
            </a:r>
            <a:r>
              <a:rPr lang="fr-FR" sz="1600" b="1" dirty="0" smtClean="0">
                <a:solidFill>
                  <a:srgbClr val="FF0000"/>
                </a:solidFill>
              </a:rPr>
              <a:t>Animation   </a:t>
            </a:r>
            <a:r>
              <a:rPr lang="fr-FR" sz="1600" b="1" dirty="0">
                <a:solidFill>
                  <a:srgbClr val="FF0000"/>
                </a:solidFill>
              </a:rPr>
              <a:t>(</a:t>
            </a:r>
            <a:r>
              <a:rPr lang="fr-FR" sz="1600" b="1" dirty="0" err="1">
                <a:solidFill>
                  <a:srgbClr val="FF0000"/>
                </a:solidFill>
              </a:rPr>
              <a:t>niv</a:t>
            </a:r>
            <a:r>
              <a:rPr lang="fr-FR" sz="1600" b="1" dirty="0">
                <a:solidFill>
                  <a:srgbClr val="FF0000"/>
                </a:solidFill>
              </a:rPr>
              <a:t> 4)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99392" y="688181"/>
            <a:ext cx="1795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DESJEPS (</a:t>
            </a:r>
            <a:r>
              <a:rPr lang="fr-FR" sz="1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niv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6)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065284" y="1767008"/>
            <a:ext cx="1870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DEJEPS 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fr-FR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niv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5)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82383" y="2899884"/>
            <a:ext cx="234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BP JEPS Animation </a:t>
            </a:r>
          </a:p>
          <a:p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Sociale (</a:t>
            </a:r>
            <a:r>
              <a:rPr lang="fr-FR" sz="16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niv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4)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20036" y="520366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CPJEPS</a:t>
            </a:r>
          </a:p>
          <a:p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fr-FR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niv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3) 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1EDD37A4-7874-C44B-9E6D-2A220190AEF4}"/>
              </a:ext>
            </a:extLst>
          </p:cNvPr>
          <p:cNvSpPr txBox="1">
            <a:spLocks/>
          </p:cNvSpPr>
          <p:nvPr/>
        </p:nvSpPr>
        <p:spPr>
          <a:xfrm>
            <a:off x="1136711" y="132741"/>
            <a:ext cx="9558537" cy="66611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mtClean="0"/>
              <a:t>Débouchés du Bac pro Animation enfance / PERSONNES ÂGÉES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176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DEB113-4C70-4B4B-A7A6-16335FED6828}"/>
              </a:ext>
            </a:extLst>
          </p:cNvPr>
          <p:cNvSpPr/>
          <p:nvPr/>
        </p:nvSpPr>
        <p:spPr>
          <a:xfrm>
            <a:off x="755495" y="1680495"/>
            <a:ext cx="1043093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69215" indent="-285750" algn="just">
              <a:buSzPts val="1050"/>
              <a:buFont typeface="Wingdings" pitchFamily="2" charset="2"/>
              <a:buChar char="à"/>
              <a:tabLst>
                <a:tab pos="344805" algn="l"/>
              </a:tabLst>
            </a:pPr>
            <a:r>
              <a:rPr lang="fr-FR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Planifier, organiser </a:t>
            </a:r>
            <a:r>
              <a:rPr lang="fr-FR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et évaluer des projets d’animation</a:t>
            </a:r>
          </a:p>
          <a:p>
            <a:pPr marR="69215" lvl="0" algn="just">
              <a:spcAft>
                <a:spcPts val="0"/>
              </a:spcAft>
              <a:buSzPts val="1050"/>
              <a:tabLst>
                <a:tab pos="344805" algn="l"/>
              </a:tabLst>
            </a:pPr>
            <a:endParaRPr lang="fr-FR" sz="2800" b="1" spc="-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marR="69215" lvl="0" indent="-285750" algn="just">
              <a:spcAft>
                <a:spcPts val="0"/>
              </a:spcAft>
              <a:buSzPts val="1050"/>
              <a:buFont typeface="Wingdings" pitchFamily="2" charset="2"/>
              <a:buChar char="à"/>
              <a:tabLst>
                <a:tab pos="344805" algn="l"/>
              </a:tabLst>
            </a:pPr>
            <a:r>
              <a:rPr lang="fr-FR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Proposer des </a:t>
            </a:r>
            <a:r>
              <a:rPr lang="fr-FR" sz="2800" b="1" spc="-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activités variées </a:t>
            </a:r>
            <a:r>
              <a:rPr lang="fr-FR" sz="2800" spc="-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et </a:t>
            </a:r>
            <a:r>
              <a:rPr lang="fr-FR" sz="2800" b="1" spc="-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adaptées au public </a:t>
            </a:r>
            <a:r>
              <a:rPr lang="fr-FR" sz="2800" spc="-5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accueilli et aux objectifs de la structure </a:t>
            </a:r>
          </a:p>
          <a:p>
            <a:pPr marR="69215" lvl="0" algn="just">
              <a:spcAft>
                <a:spcPts val="0"/>
              </a:spcAft>
              <a:buSzPts val="1050"/>
              <a:tabLst>
                <a:tab pos="344805" algn="l"/>
              </a:tabLst>
            </a:pPr>
            <a:endParaRPr lang="fr-FR" sz="2800" spc="-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285750" marR="69215" lvl="0" indent="-285750" algn="just">
              <a:spcAft>
                <a:spcPts val="0"/>
              </a:spcAft>
              <a:buSzPts val="1050"/>
              <a:buFont typeface="Wingdings" pitchFamily="2" charset="2"/>
              <a:buChar char="à"/>
              <a:tabLst>
                <a:tab pos="344805" algn="l"/>
              </a:tabLst>
            </a:pPr>
            <a:r>
              <a:rPr lang="fr-FR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Favoriser l’</a:t>
            </a:r>
            <a:r>
              <a:rPr lang="fr-FR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épanouissement</a:t>
            </a:r>
            <a:r>
              <a:rPr lang="fr-FR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de chaque individu et permettre une </a:t>
            </a:r>
            <a:r>
              <a:rPr lang="fr-FR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dynamique de groupe</a:t>
            </a:r>
            <a:r>
              <a:rPr lang="fr-FR" sz="28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positive</a:t>
            </a:r>
          </a:p>
          <a:p>
            <a:pPr marR="69215" lvl="0" algn="just">
              <a:spcAft>
                <a:spcPts val="0"/>
              </a:spcAft>
              <a:buSzPts val="1050"/>
              <a:tabLst>
                <a:tab pos="344805" algn="l"/>
              </a:tabLst>
            </a:pPr>
            <a:endParaRPr lang="fr-FR" sz="3600" spc="-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4505E-E5DF-084B-AA88-71AB8FB04976}"/>
              </a:ext>
            </a:extLst>
          </p:cNvPr>
          <p:cNvSpPr/>
          <p:nvPr/>
        </p:nvSpPr>
        <p:spPr>
          <a:xfrm>
            <a:off x="2508188" y="285142"/>
            <a:ext cx="9404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Être animateur, c’est quoi?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ED6451-0BAB-914B-B4BF-864A18E47A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277" y="4931298"/>
            <a:ext cx="2068945" cy="137714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528FBC3-CE63-9E4D-AFEA-4F5D9CA345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238" y="168529"/>
            <a:ext cx="2195792" cy="123513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A3CDA2-4A9C-2B40-8FF9-8EE276E9BB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55" y="5191303"/>
            <a:ext cx="1028557" cy="8571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342A8B-254E-1241-9C13-61092C505003}"/>
              </a:ext>
            </a:extLst>
          </p:cNvPr>
          <p:cNvSpPr/>
          <p:nvPr/>
        </p:nvSpPr>
        <p:spPr>
          <a:xfrm>
            <a:off x="1995066" y="5343036"/>
            <a:ext cx="104309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9215" lvl="0" algn="just">
              <a:spcAft>
                <a:spcPts val="0"/>
              </a:spcAft>
              <a:buSzPts val="1050"/>
              <a:tabLst>
                <a:tab pos="344805" algn="l"/>
              </a:tabLst>
            </a:pPr>
            <a:r>
              <a:rPr lang="fr-FR" sz="28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Implique des responsabilités </a:t>
            </a:r>
          </a:p>
          <a:p>
            <a:pPr marR="69215" lvl="0" algn="just">
              <a:spcAft>
                <a:spcPts val="0"/>
              </a:spcAft>
              <a:buSzPts val="1050"/>
              <a:tabLst>
                <a:tab pos="344805" algn="l"/>
              </a:tabLst>
            </a:pPr>
            <a:endParaRPr lang="fr-FR" sz="3600" spc="-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2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3378" y="1725991"/>
            <a:ext cx="10058400" cy="405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dirty="0"/>
              <a:t> 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CF80F8-B397-ED45-948D-C4B76E0687F0}"/>
              </a:ext>
            </a:extLst>
          </p:cNvPr>
          <p:cNvSpPr/>
          <p:nvPr/>
        </p:nvSpPr>
        <p:spPr>
          <a:xfrm>
            <a:off x="891145" y="300824"/>
            <a:ext cx="105516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Les différents types de publics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526" y="1434994"/>
            <a:ext cx="2459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Enfants</a:t>
            </a:r>
          </a:p>
          <a:p>
            <a:pPr algn="ctr"/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– 11 ans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016" y="1471561"/>
            <a:ext cx="307968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Adolescents</a:t>
            </a:r>
          </a:p>
          <a:p>
            <a:pPr algn="ctr"/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– 18 ans</a:t>
            </a:r>
          </a:p>
        </p:txBody>
      </p:sp>
      <p:sp>
        <p:nvSpPr>
          <p:cNvPr id="6" name="Rectangle 5"/>
          <p:cNvSpPr/>
          <p:nvPr/>
        </p:nvSpPr>
        <p:spPr>
          <a:xfrm>
            <a:off x="8534888" y="1515151"/>
            <a:ext cx="27422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Personnes </a:t>
            </a:r>
          </a:p>
          <a:p>
            <a:pPr algn="ctr"/>
            <a:r>
              <a:rPr lang="fr-F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âgées</a:t>
            </a:r>
          </a:p>
        </p:txBody>
      </p:sp>
      <p:pic>
        <p:nvPicPr>
          <p:cNvPr id="1026" name="Picture 2" descr="Enfants, Jeune Fille, Crayon, Dessi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7" y="2758433"/>
            <a:ext cx="2968405" cy="19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is, Filles, Heureux, Jeune, Amitié, Femmes, Personne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3006" y="2758433"/>
            <a:ext cx="3101069" cy="20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'Homme, Femme, Couple De Personnes Âgées, Deu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091" y="2973814"/>
            <a:ext cx="3040232" cy="20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>
            <a:off x="8803531" y="5177635"/>
            <a:ext cx="573932" cy="46692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0220527" y="5177635"/>
            <a:ext cx="460443" cy="497906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957297" y="5709438"/>
            <a:ext cx="1778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Autonomes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15088" y="5680255"/>
            <a:ext cx="19575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perte </a:t>
            </a:r>
          </a:p>
          <a:p>
            <a:pPr algn="ctr"/>
            <a:r>
              <a:rPr lang="fr-FR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d’autonomie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05837" y="5478605"/>
            <a:ext cx="6050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Mais aussi : les familles, les personnes en situation de handicap, les personnes en situation d’isolement, de précarité ou d’exclusion, les personnes migrantes</a:t>
            </a:r>
          </a:p>
        </p:txBody>
      </p:sp>
    </p:spTree>
    <p:extLst>
      <p:ext uri="{BB962C8B-B14F-4D97-AF65-F5344CB8AC3E}">
        <p14:creationId xmlns:p14="http://schemas.microsoft.com/office/powerpoint/2010/main" val="57680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A024D373-57E4-B240-94C9-BA558643CE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4214" y="4309249"/>
            <a:ext cx="6379029" cy="25487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556C4A-69F8-A14F-9983-32CA8A162C76}"/>
              </a:ext>
            </a:extLst>
          </p:cNvPr>
          <p:cNvSpPr/>
          <p:nvPr/>
        </p:nvSpPr>
        <p:spPr>
          <a:xfrm>
            <a:off x="3416738" y="267144"/>
            <a:ext cx="4624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Qualités requises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C785E7-0DD1-DC46-B2D5-92B1ED22F490}"/>
              </a:ext>
            </a:extLst>
          </p:cNvPr>
          <p:cNvSpPr/>
          <p:nvPr/>
        </p:nvSpPr>
        <p:spPr>
          <a:xfrm>
            <a:off x="562573" y="1045279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Dynamique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ED066-586E-7A46-82C5-C13738CDE818}"/>
              </a:ext>
            </a:extLst>
          </p:cNvPr>
          <p:cNvSpPr/>
          <p:nvPr/>
        </p:nvSpPr>
        <p:spPr>
          <a:xfrm>
            <a:off x="8842412" y="919997"/>
            <a:ext cx="2375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Créatif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8802B4-9EE9-5446-8D7D-7E6640D09E8D}"/>
              </a:ext>
            </a:extLst>
          </p:cNvPr>
          <p:cNvSpPr/>
          <p:nvPr/>
        </p:nvSpPr>
        <p:spPr>
          <a:xfrm>
            <a:off x="5076312" y="1594648"/>
            <a:ext cx="3111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Organisé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CFC92D-7AB5-FB44-87F7-537B974FB625}"/>
              </a:ext>
            </a:extLst>
          </p:cNvPr>
          <p:cNvSpPr/>
          <p:nvPr/>
        </p:nvSpPr>
        <p:spPr>
          <a:xfrm>
            <a:off x="8187421" y="2414590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Autonome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5A343D-7198-DB4C-B300-96A5E0C12E1B}"/>
              </a:ext>
            </a:extLst>
          </p:cNvPr>
          <p:cNvSpPr/>
          <p:nvPr/>
        </p:nvSpPr>
        <p:spPr>
          <a:xfrm>
            <a:off x="5445327" y="3797848"/>
            <a:ext cx="3397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l’écoute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2D13F-51F2-A047-8970-47E97DA55D72}"/>
              </a:ext>
            </a:extLst>
          </p:cNvPr>
          <p:cNvSpPr/>
          <p:nvPr/>
        </p:nvSpPr>
        <p:spPr>
          <a:xfrm>
            <a:off x="7783976" y="4568771"/>
            <a:ext cx="4263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Responsable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5B3BD2-C89B-B341-BF1E-B89E5DB9CCDF}"/>
              </a:ext>
            </a:extLst>
          </p:cNvPr>
          <p:cNvSpPr/>
          <p:nvPr/>
        </p:nvSpPr>
        <p:spPr>
          <a:xfrm>
            <a:off x="316592" y="2622818"/>
            <a:ext cx="7083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Communication aisée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F4F2D6-4065-2243-9E40-D02B7871A1FF}"/>
              </a:ext>
            </a:extLst>
          </p:cNvPr>
          <p:cNvSpPr/>
          <p:nvPr/>
        </p:nvSpPr>
        <p:spPr>
          <a:xfrm>
            <a:off x="562573" y="4055812"/>
            <a:ext cx="3574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Savoir être</a:t>
            </a:r>
          </a:p>
        </p:txBody>
      </p:sp>
    </p:spTree>
    <p:extLst>
      <p:ext uri="{BB962C8B-B14F-4D97-AF65-F5344CB8AC3E}">
        <p14:creationId xmlns:p14="http://schemas.microsoft.com/office/powerpoint/2010/main" val="192619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DEB113-4C70-4B4B-A7A6-16335FED6828}"/>
              </a:ext>
            </a:extLst>
          </p:cNvPr>
          <p:cNvSpPr/>
          <p:nvPr/>
        </p:nvSpPr>
        <p:spPr>
          <a:xfrm>
            <a:off x="762007" y="1542208"/>
            <a:ext cx="1043093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39370" lvl="0" indent="-285750">
              <a:spcAft>
                <a:spcPts val="0"/>
              </a:spcAft>
              <a:buSzPts val="1050"/>
              <a:buFont typeface="Wingdings" pitchFamily="2" charset="2"/>
              <a:buChar char="à"/>
              <a:tabLst>
                <a:tab pos="344805" algn="l"/>
              </a:tabLst>
            </a:pPr>
            <a:r>
              <a:rPr lang="fr-FR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Forte demande de loisirs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qualité</a:t>
            </a:r>
          </a:p>
          <a:p>
            <a:pPr marL="285750" marR="39370" lvl="0" indent="-285750">
              <a:spcAft>
                <a:spcPts val="0"/>
              </a:spcAft>
              <a:buSzPts val="1050"/>
              <a:buFont typeface="Wingdings" pitchFamily="2" charset="2"/>
              <a:buChar char="à"/>
              <a:tabLst>
                <a:tab pos="344805" algn="l"/>
              </a:tabLst>
            </a:pPr>
            <a:endParaRPr lang="fr-FR" sz="30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39370" lvl="0" indent="-285750">
              <a:spcAft>
                <a:spcPts val="0"/>
              </a:spcAft>
              <a:buSzPts val="1050"/>
              <a:buFont typeface="Wingdings" pitchFamily="2" charset="2"/>
              <a:buChar char="à"/>
              <a:tabLst>
                <a:tab pos="344805" algn="l"/>
              </a:tabLst>
            </a:pPr>
            <a:r>
              <a:rPr lang="fr-FR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Besoin de professionnalisation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métier</a:t>
            </a:r>
          </a:p>
          <a:p>
            <a:pPr marR="39370" lvl="0">
              <a:spcAft>
                <a:spcPts val="0"/>
              </a:spcAft>
              <a:buSzPts val="1050"/>
              <a:tabLst>
                <a:tab pos="344805" algn="l"/>
              </a:tabLst>
            </a:pPr>
            <a:endParaRPr lang="fr-FR" sz="3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70485" lvl="0" indent="-285750">
              <a:spcAft>
                <a:spcPts val="0"/>
              </a:spcAft>
              <a:buSzPts val="1050"/>
              <a:buFont typeface="Wingdings" pitchFamily="2" charset="2"/>
              <a:buChar char="à"/>
              <a:tabLst>
                <a:tab pos="344805" algn="l"/>
              </a:tabLst>
            </a:pPr>
            <a:r>
              <a:rPr lang="fr-FR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Evolution</a:t>
            </a:r>
            <a:r>
              <a:rPr lang="fr-FR" sz="3000" b="1" u="sng" spc="17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démographique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(d’ici</a:t>
            </a:r>
            <a:r>
              <a:rPr lang="fr-FR" sz="3000" spc="1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2050,</a:t>
            </a:r>
            <a:r>
              <a:rPr lang="fr-FR" sz="3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fr-FR" sz="3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plus</a:t>
            </a:r>
            <a:r>
              <a:rPr lang="fr-FR" sz="3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3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fr-FR" sz="3000" spc="1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fr-FR" sz="3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représenteront</a:t>
            </a:r>
            <a:r>
              <a:rPr lang="fr-FR" sz="3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fr-FR" sz="3000" spc="16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tiers</a:t>
            </a:r>
            <a:r>
              <a:rPr lang="fr-FR" sz="3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3000" spc="17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population)</a:t>
            </a:r>
          </a:p>
          <a:p>
            <a:pPr marL="285750" marR="69215" lvl="0" indent="-285750" algn="just">
              <a:spcAft>
                <a:spcPts val="0"/>
              </a:spcAft>
              <a:buSzPts val="1050"/>
              <a:buFont typeface="Wingdings" pitchFamily="2" charset="2"/>
              <a:buChar char="à"/>
              <a:tabLst>
                <a:tab pos="344805" algn="l"/>
              </a:tabLst>
            </a:pP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Augmentation du nombre de personnes en</a:t>
            </a:r>
            <a:r>
              <a:rPr lang="fr-FR" sz="3000" spc="8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perte d’autonomie,</a:t>
            </a:r>
            <a:endParaRPr lang="fr-FR" sz="3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69215" lvl="0" indent="-285750" algn="just">
              <a:spcAft>
                <a:spcPts val="0"/>
              </a:spcAft>
              <a:buSzPts val="1050"/>
              <a:buFont typeface="Wingdings" pitchFamily="2" charset="2"/>
              <a:buChar char="à"/>
              <a:tabLst>
                <a:tab pos="344805" algn="l"/>
              </a:tabLst>
            </a:pP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Maintien</a:t>
            </a:r>
            <a:r>
              <a:rPr lang="fr-FR" sz="3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FR" sz="3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domicile</a:t>
            </a:r>
            <a:r>
              <a:rPr lang="fr-FR" sz="3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r-FR" sz="3000" spc="-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personnes</a:t>
            </a:r>
            <a:r>
              <a:rPr lang="fr-FR" sz="3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âgées</a:t>
            </a:r>
            <a:r>
              <a:rPr lang="fr-FR" sz="3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R="69215" lvl="0" algn="just">
              <a:spcAft>
                <a:spcPts val="0"/>
              </a:spcAft>
              <a:buSzPts val="1050"/>
              <a:tabLst>
                <a:tab pos="344805" algn="l"/>
              </a:tabLst>
            </a:pPr>
            <a:endParaRPr lang="fr-FR" spc="-5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4505E-E5DF-084B-AA88-71AB8FB04976}"/>
              </a:ext>
            </a:extLst>
          </p:cNvPr>
          <p:cNvSpPr/>
          <p:nvPr/>
        </p:nvSpPr>
        <p:spPr>
          <a:xfrm>
            <a:off x="528708" y="224135"/>
            <a:ext cx="10897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Pourquoi </a:t>
            </a:r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ce</a:t>
            </a:r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nouveau diplôme ?</a:t>
            </a:r>
          </a:p>
        </p:txBody>
      </p:sp>
    </p:spTree>
    <p:extLst>
      <p:ext uri="{BB962C8B-B14F-4D97-AF65-F5344CB8AC3E}">
        <p14:creationId xmlns:p14="http://schemas.microsoft.com/office/powerpoint/2010/main" val="3793011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C147D7-CD96-1442-A2B4-55138985578E}"/>
              </a:ext>
            </a:extLst>
          </p:cNvPr>
          <p:cNvSpPr/>
          <p:nvPr/>
        </p:nvSpPr>
        <p:spPr>
          <a:xfrm>
            <a:off x="672717" y="1420661"/>
            <a:ext cx="9409043" cy="311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120" marR="69215" algn="just">
              <a:spcBef>
                <a:spcPts val="160"/>
              </a:spcBef>
              <a:spcAft>
                <a:spcPts val="0"/>
              </a:spcAft>
            </a:pP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Former</a:t>
            </a:r>
            <a:r>
              <a:rPr lang="fr-FR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r-FR" sz="2800" b="1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animateurs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généralistes </a:t>
            </a:r>
            <a:r>
              <a:rPr lang="fr-FR" sz="2800" b="1" spc="-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71120" marR="69215" algn="just">
              <a:spcBef>
                <a:spcPts val="160"/>
              </a:spcBef>
              <a:spcAft>
                <a:spcPts val="0"/>
              </a:spcAft>
            </a:pPr>
            <a:endParaRPr lang="fr-FR" sz="2800" spc="-9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8320" marR="69215" indent="-457200" algn="just">
              <a:spcBef>
                <a:spcPts val="160"/>
              </a:spcBef>
              <a:spcAft>
                <a:spcPts val="0"/>
              </a:spcAft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Capables</a:t>
            </a:r>
            <a:r>
              <a:rPr lang="fr-FR" sz="2800" spc="-9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2800" spc="-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concevoir</a:t>
            </a:r>
            <a:r>
              <a:rPr lang="fr-FR" sz="2800" b="1" spc="-9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r>
              <a:rPr lang="fr-FR" sz="2800" b="1" spc="-9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réaliser</a:t>
            </a:r>
            <a:r>
              <a:rPr lang="fr-FR" sz="2800" b="1" spc="-9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</a:t>
            </a:r>
            <a:r>
              <a:rPr lang="fr-FR" sz="2800" b="1" spc="-9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activités</a:t>
            </a:r>
            <a:r>
              <a:rPr lang="fr-FR" sz="2800" b="1" spc="-9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d’animation</a:t>
            </a:r>
            <a:r>
              <a:rPr lang="fr-FR" sz="2800" b="1" spc="-9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fr-FR" sz="2800" spc="-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fr-FR" sz="2800" spc="-9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variée</a:t>
            </a:r>
          </a:p>
          <a:p>
            <a:pPr marL="71120" marR="69215" algn="just">
              <a:spcBef>
                <a:spcPts val="160"/>
              </a:spcBef>
              <a:spcAft>
                <a:spcPts val="0"/>
              </a:spcAft>
            </a:pPr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8320" marR="69215" indent="-457200" algn="just">
              <a:spcBef>
                <a:spcPts val="160"/>
              </a:spcBef>
              <a:spcAft>
                <a:spcPts val="0"/>
              </a:spcAft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Maîtrisant la </a:t>
            </a: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démarche de projet</a:t>
            </a:r>
          </a:p>
          <a:p>
            <a:pPr marL="71120" marR="69215" algn="just">
              <a:spcBef>
                <a:spcPts val="160"/>
              </a:spcBef>
              <a:spcAft>
                <a:spcPts val="0"/>
              </a:spcAft>
            </a:pPr>
            <a:endParaRPr lang="fr-FR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64F29-2F82-BA41-A528-C450A31A372D}"/>
              </a:ext>
            </a:extLst>
          </p:cNvPr>
          <p:cNvSpPr/>
          <p:nvPr/>
        </p:nvSpPr>
        <p:spPr>
          <a:xfrm>
            <a:off x="2619902" y="323427"/>
            <a:ext cx="6984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Objectif de </a:t>
            </a:r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diplôme</a:t>
            </a:r>
            <a:endParaRPr lang="fr-F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68CDCF-E10A-5142-9B77-E9BC66A781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239" y="5044355"/>
            <a:ext cx="2409171" cy="151361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ACB3C2E-D6B3-CC45-8C0C-9C7E79877C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53" y="4836737"/>
            <a:ext cx="2897807" cy="19288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373A59-C1D4-244E-BB23-5CC7098B67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190" y="3747453"/>
            <a:ext cx="2002895" cy="30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CF80F8-B397-ED45-948D-C4B76E0687F0}"/>
              </a:ext>
            </a:extLst>
          </p:cNvPr>
          <p:cNvSpPr/>
          <p:nvPr/>
        </p:nvSpPr>
        <p:spPr>
          <a:xfrm>
            <a:off x="2353143" y="267144"/>
            <a:ext cx="6752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Les enseignements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BB4708A-56A1-EE4A-A569-E124394968F5}"/>
              </a:ext>
            </a:extLst>
          </p:cNvPr>
          <p:cNvCxnSpPr/>
          <p:nvPr/>
        </p:nvCxnSpPr>
        <p:spPr>
          <a:xfrm flipH="1">
            <a:off x="2610678" y="1391478"/>
            <a:ext cx="1219200" cy="8613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343FA3C-8C5B-8645-B54B-0F9D82F087B4}"/>
              </a:ext>
            </a:extLst>
          </p:cNvPr>
          <p:cNvCxnSpPr>
            <a:cxnSpLocks/>
          </p:cNvCxnSpPr>
          <p:nvPr/>
        </p:nvCxnSpPr>
        <p:spPr>
          <a:xfrm>
            <a:off x="7434470" y="1391478"/>
            <a:ext cx="914400" cy="9541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4628145-0186-F243-A9A6-805A29C2CABF}"/>
              </a:ext>
            </a:extLst>
          </p:cNvPr>
          <p:cNvSpPr/>
          <p:nvPr/>
        </p:nvSpPr>
        <p:spPr>
          <a:xfrm>
            <a:off x="269844" y="2453874"/>
            <a:ext cx="468166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Enseignement général</a:t>
            </a:r>
          </a:p>
          <a:p>
            <a:pPr algn="ctr"/>
            <a:endParaRPr lang="fr-F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Co– intervention</a:t>
            </a:r>
          </a:p>
          <a:p>
            <a:pPr algn="ctr"/>
            <a:endParaRPr lang="fr-FR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Accompagnement renforcé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28384B-BCC8-9643-A568-397AE7D1743D}"/>
              </a:ext>
            </a:extLst>
          </p:cNvPr>
          <p:cNvSpPr/>
          <p:nvPr/>
        </p:nvSpPr>
        <p:spPr>
          <a:xfrm>
            <a:off x="6662495" y="2285029"/>
            <a:ext cx="4885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Enseignement professionnel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916D99CC-C5D4-4346-8805-154A34AC7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7331" y="458585"/>
            <a:ext cx="2488715" cy="176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092AAD1B-EA47-354A-B3EE-050A0434F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01" y="229146"/>
            <a:ext cx="2113767" cy="158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833D5E-E5D2-B74C-BB8D-4ED84C030703}"/>
              </a:ext>
            </a:extLst>
          </p:cNvPr>
          <p:cNvSpPr/>
          <p:nvPr/>
        </p:nvSpPr>
        <p:spPr>
          <a:xfrm>
            <a:off x="6400800" y="3079051"/>
            <a:ext cx="5505246" cy="303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020" marR="69215" indent="-342900" algn="just">
              <a:spcBef>
                <a:spcPts val="160"/>
              </a:spcBef>
              <a:spcAft>
                <a:spcPts val="0"/>
              </a:spcAft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Axé sur la pratique et 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l’expérience : création et mise en place de projets</a:t>
            </a: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020" marR="69215" indent="-342900" algn="just">
              <a:spcBef>
                <a:spcPts val="160"/>
              </a:spcBef>
              <a:spcAft>
                <a:spcPts val="0"/>
              </a:spcAft>
              <a:buFontTx/>
              <a:buChar char="-"/>
            </a:pPr>
            <a:endParaRPr lang="fr-F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020" marR="69215" indent="-342900">
              <a:spcBef>
                <a:spcPts val="160"/>
              </a:spcBef>
              <a:spcAft>
                <a:spcPts val="0"/>
              </a:spcAft>
              <a:buFontTx/>
              <a:buChar char="-"/>
            </a:pPr>
            <a:r>
              <a:rPr lang="fr-F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Enseignement </a:t>
            </a:r>
            <a:r>
              <a:rPr lang="fr-FR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spiralaire</a:t>
            </a:r>
            <a:r>
              <a:rPr lang="fr-F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(réactualisation et complexification des compétences au fil des projets)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1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5130" y="1487451"/>
            <a:ext cx="10774017" cy="4926411"/>
          </a:xfrm>
        </p:spPr>
        <p:txBody>
          <a:bodyPr>
            <a:no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Périodes de formation en milieu professionnel 22 Semaines minimum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 les 3 années de formation</a:t>
            </a: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 PFMP obligatoire dans chacun des deux secteurs d’interventions: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socioculturel et socioéducatif, dont une période au moins en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accueil collectif de mineurs 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animation sociale auprès de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personnes âgées en perte d’autonomie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 moins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semaines dans une même structure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mettre en place un projet d’animation en lien avec une connaissance suffisante de l’environnement professionnel</a:t>
            </a:r>
            <a:r>
              <a:rPr lang="fr-FR" dirty="0"/>
              <a:t/>
            </a:r>
            <a:br>
              <a:rPr lang="fr-FR" dirty="0"/>
            </a:b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sz="900" dirty="0"/>
              <a:t> </a:t>
            </a:r>
          </a:p>
          <a:p>
            <a:pPr>
              <a:buNone/>
            </a:pPr>
            <a:endParaRPr lang="fr-FR" sz="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CF80F8-B397-ED45-948D-C4B76E0687F0}"/>
              </a:ext>
            </a:extLst>
          </p:cNvPr>
          <p:cNvSpPr/>
          <p:nvPr/>
        </p:nvSpPr>
        <p:spPr>
          <a:xfrm>
            <a:off x="2553611" y="267144"/>
            <a:ext cx="6351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Les stages : PFMP</a:t>
            </a:r>
          </a:p>
        </p:txBody>
      </p:sp>
    </p:spTree>
    <p:extLst>
      <p:ext uri="{BB962C8B-B14F-4D97-AF65-F5344CB8AC3E}">
        <p14:creationId xmlns:p14="http://schemas.microsoft.com/office/powerpoint/2010/main" val="110240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CF80F8-B397-ED45-948D-C4B76E0687F0}"/>
              </a:ext>
            </a:extLst>
          </p:cNvPr>
          <p:cNvSpPr/>
          <p:nvPr/>
        </p:nvSpPr>
        <p:spPr>
          <a:xfrm>
            <a:off x="2494208" y="267144"/>
            <a:ext cx="6470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Intérêts des PFMP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A28B92-4563-0047-B58D-BDD84403BA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0370" y="5227392"/>
            <a:ext cx="2240247" cy="14911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CC1884-AC1C-F541-95BA-6990EAAD15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46" y="5227392"/>
            <a:ext cx="2425569" cy="16069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CFE86BB-DD12-F54C-93FD-CAC1980944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173" y="69053"/>
            <a:ext cx="1286888" cy="19333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63850F-FFE5-B843-BD39-58278EBA834F}"/>
              </a:ext>
            </a:extLst>
          </p:cNvPr>
          <p:cNvSpPr/>
          <p:nvPr/>
        </p:nvSpPr>
        <p:spPr>
          <a:xfrm>
            <a:off x="593972" y="1344076"/>
            <a:ext cx="57711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Différentes structures</a:t>
            </a:r>
            <a:endParaRPr lang="fr-F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44C3F1-97B9-5946-86AF-7DBF61C12A2B}"/>
              </a:ext>
            </a:extLst>
          </p:cNvPr>
          <p:cNvSpPr/>
          <p:nvPr/>
        </p:nvSpPr>
        <p:spPr>
          <a:xfrm>
            <a:off x="4769775" y="2059663"/>
            <a:ext cx="74222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Développer communication</a:t>
            </a:r>
            <a:endParaRPr lang="fr-F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543F80-6353-6646-A60C-E96D4220F657}"/>
              </a:ext>
            </a:extLst>
          </p:cNvPr>
          <p:cNvSpPr/>
          <p:nvPr/>
        </p:nvSpPr>
        <p:spPr>
          <a:xfrm>
            <a:off x="0" y="2783998"/>
            <a:ext cx="81599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Prise d’initiatives et autonomie</a:t>
            </a:r>
            <a:endParaRPr lang="fr-F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AEF66D-5074-1C40-9E10-E35440D827DE}"/>
              </a:ext>
            </a:extLst>
          </p:cNvPr>
          <p:cNvSpPr/>
          <p:nvPr/>
        </p:nvSpPr>
        <p:spPr>
          <a:xfrm>
            <a:off x="2871820" y="3615711"/>
            <a:ext cx="9320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Mise en pratique et enrichissement</a:t>
            </a:r>
            <a:endParaRPr lang="fr-F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7AFD11-0CC7-A948-ABFF-5D420CC0549C}"/>
              </a:ext>
            </a:extLst>
          </p:cNvPr>
          <p:cNvSpPr/>
          <p:nvPr/>
        </p:nvSpPr>
        <p:spPr>
          <a:xfrm>
            <a:off x="0" y="4463570"/>
            <a:ext cx="93730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Concrétisation des savoirs associés</a:t>
            </a:r>
            <a:endParaRPr lang="fr-F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673C7F-27D8-DA49-94F4-740D234DA1F9}"/>
              </a:ext>
            </a:extLst>
          </p:cNvPr>
          <p:cNvSpPr/>
          <p:nvPr/>
        </p:nvSpPr>
        <p:spPr>
          <a:xfrm>
            <a:off x="4319305" y="5435834"/>
            <a:ext cx="29499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Savoir être</a:t>
            </a:r>
            <a:endParaRPr lang="fr-F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08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{2BC13E45-0266-0041-959B-15747643A20E}tf10001070</Template>
  <TotalTime>655</TotalTime>
  <Words>499</Words>
  <Application>Microsoft Office PowerPoint</Application>
  <PresentationFormat>Grand écran</PresentationFormat>
  <Paragraphs>94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Calibri</vt:lpstr>
      <vt:lpstr>Rockwell</vt:lpstr>
      <vt:lpstr>Rockwell Condensed</vt:lpstr>
      <vt:lpstr>Rockwell Extra Bold</vt:lpstr>
      <vt:lpstr>Times New Roman</vt:lpstr>
      <vt:lpstr>Wingdings</vt:lpstr>
      <vt:lpstr>Type de bois</vt:lpstr>
      <vt:lpstr>Journées PORTES ouvertes Présentation  Baccalauréat professionnel animation  enfance / personnes âgées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Quelques EXEMPLES DE PROJETS mis en place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Microsoft Office User</dc:creator>
  <cp:keywords/>
  <dc:description/>
  <cp:lastModifiedBy>Nathalie JORET</cp:lastModifiedBy>
  <cp:revision>101</cp:revision>
  <cp:lastPrinted>2021-10-22T07:28:17Z</cp:lastPrinted>
  <dcterms:created xsi:type="dcterms:W3CDTF">2019-11-25T12:43:31Z</dcterms:created>
  <dcterms:modified xsi:type="dcterms:W3CDTF">2022-02-15T08:45:48Z</dcterms:modified>
  <cp:category/>
</cp:coreProperties>
</file>