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399" r:id="rId3"/>
    <p:sldId id="400" r:id="rId4"/>
    <p:sldId id="401" r:id="rId5"/>
    <p:sldId id="409" r:id="rId6"/>
    <p:sldId id="411" r:id="rId7"/>
    <p:sldId id="413" r:id="rId8"/>
    <p:sldId id="412" r:id="rId9"/>
    <p:sldId id="414" r:id="rId10"/>
  </p:sldIdLst>
  <p:sldSz cx="12192000" cy="6858000"/>
  <p:notesSz cx="12192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D0691A-19C4-4AAF-8CEB-65436E51A746}" v="22" dt="2022-06-28T11:36:05.36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31" autoAdjust="0"/>
  </p:normalViewPr>
  <p:slideViewPr>
    <p:cSldViewPr>
      <p:cViewPr varScale="1">
        <p:scale>
          <a:sx n="59" d="100"/>
          <a:sy n="59" d="100"/>
        </p:scale>
        <p:origin x="1152" y="4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7FB2C98-666D-46AB-B812-52158B13F48C}" type="datetimeFigureOut">
              <a:rPr lang="fr-FR" smtClean="0"/>
              <a:pPr/>
              <a:t>28/06/2022</a:t>
            </a:fld>
            <a:endParaRPr lang="fr-FR"/>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6EF97E2-72F9-4621-998B-039AB6E85AB1}" type="slidenum">
              <a:rPr lang="fr-FR" smtClean="0"/>
              <a:pPr/>
              <a:t>‹N°›</a:t>
            </a:fld>
            <a:endParaRPr lang="fr-FR"/>
          </a:p>
        </p:txBody>
      </p:sp>
    </p:spTree>
    <p:extLst>
      <p:ext uri="{BB962C8B-B14F-4D97-AF65-F5344CB8AC3E}">
        <p14:creationId xmlns:p14="http://schemas.microsoft.com/office/powerpoint/2010/main" val="191928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1</a:t>
            </a:fld>
            <a:endParaRPr lang="fr-FR"/>
          </a:p>
        </p:txBody>
      </p:sp>
    </p:spTree>
    <p:extLst>
      <p:ext uri="{BB962C8B-B14F-4D97-AF65-F5344CB8AC3E}">
        <p14:creationId xmlns:p14="http://schemas.microsoft.com/office/powerpoint/2010/main" val="4050214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Produire en amont du PPPF une architecture de la formation : Sur un parcours en 3 ans répartition des compétences (des 4 blocs du référentiel) dans une dynamique spiralaire en prenant en compte le calendrier de la formation, les PFMP, les évaluations certificatives</a:t>
            </a:r>
            <a:r>
              <a:rPr lang="fr-FR" baseline="0" dirty="0"/>
              <a:t> du diplôme et PIX. Cette répartition s’inscrit dans tous les dispositifs de la TVP (EP, Co-intervention, chef d’œuvre, Accompagnement renforcé) PSE…).</a:t>
            </a:r>
            <a:endParaRPr lang="fr-FR" dirty="0"/>
          </a:p>
        </p:txBody>
      </p:sp>
      <p:sp>
        <p:nvSpPr>
          <p:cNvPr id="4" name="Espace réservé du numéro de diapositive 3"/>
          <p:cNvSpPr>
            <a:spLocks noGrp="1"/>
          </p:cNvSpPr>
          <p:nvPr>
            <p:ph type="sldNum" sz="quarter" idx="5"/>
          </p:nvPr>
        </p:nvSpPr>
        <p:spPr/>
        <p:txBody>
          <a:bodyPr/>
          <a:lstStyle/>
          <a:p>
            <a:fld id="{9D4C22E9-ACE4-4B91-9A48-98A3005BCA31}" type="slidenum">
              <a:rPr lang="fr-FR" smtClean="0"/>
              <a:pPr/>
              <a:t>2</a:t>
            </a:fld>
            <a:endParaRPr lang="fr-FR"/>
          </a:p>
        </p:txBody>
      </p:sp>
    </p:spTree>
    <p:extLst>
      <p:ext uri="{BB962C8B-B14F-4D97-AF65-F5344CB8AC3E}">
        <p14:creationId xmlns:p14="http://schemas.microsoft.com/office/powerpoint/2010/main" val="203241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déterminer la</a:t>
            </a:r>
            <a:r>
              <a:rPr lang="fr-FR" baseline="0" dirty="0"/>
              <a:t> répartition des heures sur le parcours, une proposition a été faite par le groupe de pilotage sur la répartition des EP/ bloc (hors horaires </a:t>
            </a:r>
            <a:r>
              <a:rPr lang="fr-FR" baseline="0" dirty="0" err="1"/>
              <a:t>cointer</a:t>
            </a:r>
            <a:r>
              <a:rPr lang="fr-FR" baseline="0" dirty="0"/>
              <a:t>, CO)</a:t>
            </a:r>
          </a:p>
          <a:p>
            <a:r>
              <a:rPr lang="fr-FR" dirty="0"/>
              <a:t>Les heures de l’enseignement pro dans les dispositifs (</a:t>
            </a:r>
            <a:r>
              <a:rPr lang="fr-FR" dirty="0" err="1"/>
              <a:t>co</a:t>
            </a:r>
            <a:r>
              <a:rPr lang="fr-FR" dirty="0"/>
              <a:t>-inter, chef d’œuvre)</a:t>
            </a:r>
            <a:r>
              <a:rPr lang="fr-FR" baseline="0" dirty="0"/>
              <a:t> viendront compléter cette répartition </a:t>
            </a:r>
            <a:r>
              <a:rPr lang="fr-FR" dirty="0"/>
              <a:t>en fonction des projets pédagogiques des équipes. </a:t>
            </a:r>
          </a:p>
          <a:p>
            <a:r>
              <a:rPr lang="fr-FR" dirty="0"/>
              <a:t>Le</a:t>
            </a:r>
            <a:r>
              <a:rPr lang="fr-FR" baseline="0" dirty="0"/>
              <a:t> projet pédagogique de l’équipe sur les 3 ans devra ainsi déterminer une répartition plus fine / bloc / enseignement/ secteur BSE ou STMS. </a:t>
            </a:r>
          </a:p>
          <a:p>
            <a:r>
              <a:rPr lang="fr-FR" baseline="0" dirty="0"/>
              <a:t>Rappel: Ce sont les heures élèves.</a:t>
            </a:r>
            <a:endParaRPr lang="fr-FR" dirty="0"/>
          </a:p>
        </p:txBody>
      </p:sp>
      <p:sp>
        <p:nvSpPr>
          <p:cNvPr id="4" name="Espace réservé du numéro de diapositive 3"/>
          <p:cNvSpPr>
            <a:spLocks noGrp="1"/>
          </p:cNvSpPr>
          <p:nvPr>
            <p:ph type="sldNum" sz="quarter" idx="5"/>
          </p:nvPr>
        </p:nvSpPr>
        <p:spPr/>
        <p:txBody>
          <a:bodyPr/>
          <a:lstStyle/>
          <a:p>
            <a:fld id="{9D4C22E9-ACE4-4B91-9A48-98A3005BCA31}" type="slidenum">
              <a:rPr lang="fr-FR" smtClean="0"/>
              <a:pPr/>
              <a:t>3</a:t>
            </a:fld>
            <a:endParaRPr lang="fr-FR"/>
          </a:p>
        </p:txBody>
      </p:sp>
    </p:spTree>
    <p:extLst>
      <p:ext uri="{BB962C8B-B14F-4D97-AF65-F5344CB8AC3E}">
        <p14:creationId xmlns:p14="http://schemas.microsoft.com/office/powerpoint/2010/main" val="344909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 de démarche pour la construction du projet pédagogique prévisionnel</a:t>
            </a:r>
            <a:r>
              <a:rPr lang="fr-FR" baseline="0" dirty="0"/>
              <a:t> de formation. Le GRD a construit un modèle d’architecture de formation, qui n’est qu’un exemple et n’a pas vocation à formater tous les projets des équipes. C’est une stratégie méthodologique qui pourra faciliter le travail en équipe.</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4</a:t>
            </a:fld>
            <a:endParaRPr lang="fr-FR"/>
          </a:p>
        </p:txBody>
      </p:sp>
    </p:spTree>
    <p:extLst>
      <p:ext uri="{BB962C8B-B14F-4D97-AF65-F5344CB8AC3E}">
        <p14:creationId xmlns:p14="http://schemas.microsoft.com/office/powerpoint/2010/main" val="395169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Mise en évidence dans</a:t>
            </a:r>
            <a:r>
              <a:rPr lang="fr-FR" baseline="0" dirty="0"/>
              <a:t> chacun des blocs,  les compétences en lien avec les SA correspondants par le biais de couleur.  Proposition de la répartition des enseignements au regard du champ professionnel des PLP STMS et BSE</a:t>
            </a:r>
            <a:endParaRPr lang="fr-FR" dirty="0"/>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5</a:t>
            </a:fld>
            <a:endParaRPr lang="fr-FR"/>
          </a:p>
        </p:txBody>
      </p:sp>
    </p:spTree>
    <p:extLst>
      <p:ext uri="{BB962C8B-B14F-4D97-AF65-F5344CB8AC3E}">
        <p14:creationId xmlns:p14="http://schemas.microsoft.com/office/powerpoint/2010/main" val="358900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Traduction sous </a:t>
            </a:r>
            <a:r>
              <a:rPr lang="fr-FR"/>
              <a:t>forme numérique.</a:t>
            </a:r>
          </a:p>
        </p:txBody>
      </p:sp>
      <p:sp>
        <p:nvSpPr>
          <p:cNvPr id="4" name="Espace réservé du numéro de diapositive 3"/>
          <p:cNvSpPr>
            <a:spLocks noGrp="1"/>
          </p:cNvSpPr>
          <p:nvPr>
            <p:ph type="sldNum" sz="quarter" idx="10"/>
          </p:nvPr>
        </p:nvSpPr>
        <p:spPr/>
        <p:txBody>
          <a:bodyPr/>
          <a:lstStyle/>
          <a:p>
            <a:fld id="{26EF97E2-72F9-4621-998B-039AB6E85AB1}" type="slidenum">
              <a:rPr lang="fr-FR" smtClean="0"/>
              <a:pPr/>
              <a:t>9</a:t>
            </a:fld>
            <a:endParaRPr lang="fr-FR"/>
          </a:p>
        </p:txBody>
      </p:sp>
    </p:spTree>
    <p:extLst>
      <p:ext uri="{BB962C8B-B14F-4D97-AF65-F5344CB8AC3E}">
        <p14:creationId xmlns:p14="http://schemas.microsoft.com/office/powerpoint/2010/main" val="1858458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1464563" y="239268"/>
            <a:ext cx="790956" cy="490727"/>
          </a:xfrm>
          <a:prstGeom prst="rect">
            <a:avLst/>
          </a:prstGeom>
        </p:spPr>
      </p:pic>
      <p:pic>
        <p:nvPicPr>
          <p:cNvPr id="18" name="bg object 18"/>
          <p:cNvPicPr/>
          <p:nvPr/>
        </p:nvPicPr>
        <p:blipFill>
          <a:blip r:embed="rId3" cstate="print"/>
          <a:stretch>
            <a:fillRect/>
          </a:stretch>
        </p:blipFill>
        <p:spPr>
          <a:xfrm>
            <a:off x="453053" y="212305"/>
            <a:ext cx="593451" cy="520174"/>
          </a:xfrm>
          <a:prstGeom prst="rect">
            <a:avLst/>
          </a:prstGeom>
        </p:spPr>
      </p:pic>
      <p:sp>
        <p:nvSpPr>
          <p:cNvPr id="2" name="Holder 2"/>
          <p:cNvSpPr>
            <a:spLocks noGrp="1"/>
          </p:cNvSpPr>
          <p:nvPr>
            <p:ph type="ctrTitle"/>
          </p:nvPr>
        </p:nvSpPr>
        <p:spPr>
          <a:xfrm>
            <a:off x="2561336" y="1871598"/>
            <a:ext cx="7069327" cy="452119"/>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fr-FR"/>
              <a:t>Formation rénovation bac pro ASSP - Mai 2022 -  GRD - académie de Lyon</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F566253-D650-465C-849B-33A5787A588B}" type="datetime1">
              <a:rPr lang="en-US" smtClean="0"/>
              <a:t>6/28/2022</a:t>
            </a:fld>
            <a:endParaRPr lang="en-US"/>
          </a:p>
        </p:txBody>
      </p:sp>
      <p:sp>
        <p:nvSpPr>
          <p:cNvPr id="6" name="Holder 6"/>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38100">
              <a:lnSpc>
                <a:spcPct val="100000"/>
              </a:lnSpc>
            </a:pPr>
            <a:fld id="{81D60167-4931-47E6-BA6A-407CBD079E47}" type="slidenum">
              <a:rPr spc="-5" dirty="0"/>
              <a:pPr marL="38100">
                <a:lnSpc>
                  <a:spcPct val="100000"/>
                </a:lnSpc>
              </a:pPr>
              <a:t>‹N°›</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50" b="1" i="0">
                <a:solidFill>
                  <a:srgbClr val="00517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fr-FR"/>
              <a:t>Formation rénovation bac pro ASSP - Mai 2022 -  GRD - académie de Lyon</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223E8EE-70A7-4097-B0E1-08CA5B9D33F0}" type="datetime1">
              <a:rPr lang="en-US" smtClean="0"/>
              <a:t>6/28/2022</a:t>
            </a:fld>
            <a:endParaRPr lang="en-US"/>
          </a:p>
        </p:txBody>
      </p:sp>
      <p:sp>
        <p:nvSpPr>
          <p:cNvPr id="6" name="Holder 6"/>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38100">
              <a:lnSpc>
                <a:spcPct val="100000"/>
              </a:lnSpc>
            </a:pPr>
            <a:fld id="{81D60167-4931-47E6-BA6A-407CBD079E47}" type="slidenum">
              <a:rPr spc="-5" dirty="0"/>
              <a:pPr marL="38100">
                <a:lnSpc>
                  <a:spcPct val="100000"/>
                </a:lnSpc>
              </a:pPr>
              <a:t>‹N°›</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32054" y="6380226"/>
            <a:ext cx="11280775" cy="0"/>
          </a:xfrm>
          <a:custGeom>
            <a:avLst/>
            <a:gdLst/>
            <a:ahLst/>
            <a:cxnLst/>
            <a:rect l="l" t="t" r="r" b="b"/>
            <a:pathLst>
              <a:path w="11280775">
                <a:moveTo>
                  <a:pt x="0" y="0"/>
                </a:moveTo>
                <a:lnTo>
                  <a:pt x="11232769" y="0"/>
                </a:lnTo>
              </a:path>
              <a:path w="11280775">
                <a:moveTo>
                  <a:pt x="48767" y="0"/>
                </a:moveTo>
                <a:lnTo>
                  <a:pt x="11280775" y="0"/>
                </a:lnTo>
              </a:path>
            </a:pathLst>
          </a:custGeom>
          <a:ln w="10668">
            <a:solidFill>
              <a:srgbClr val="000000"/>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462982" y="247476"/>
            <a:ext cx="751958" cy="547035"/>
          </a:xfrm>
          <a:prstGeom prst="rect">
            <a:avLst/>
          </a:prstGeom>
        </p:spPr>
      </p:pic>
      <p:sp>
        <p:nvSpPr>
          <p:cNvPr id="2" name="Holder 2"/>
          <p:cNvSpPr>
            <a:spLocks noGrp="1"/>
          </p:cNvSpPr>
          <p:nvPr>
            <p:ph type="title"/>
          </p:nvPr>
        </p:nvSpPr>
        <p:spPr/>
        <p:txBody>
          <a:bodyPr lIns="0" tIns="0" rIns="0" bIns="0"/>
          <a:lstStyle>
            <a:lvl1pPr>
              <a:defRPr sz="2350" b="1" i="0">
                <a:solidFill>
                  <a:srgbClr val="00517D"/>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197600" y="1392377"/>
            <a:ext cx="5409565" cy="3727450"/>
          </a:xfrm>
          <a:prstGeom prst="rect">
            <a:avLst/>
          </a:prstGeom>
        </p:spPr>
        <p:txBody>
          <a:bodyPr wrap="square" lIns="0" tIns="0" rIns="0" bIns="0">
            <a:spAutoFit/>
          </a:bodyPr>
          <a:lstStyle>
            <a:lvl1pPr>
              <a:defRPr sz="185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fr-FR"/>
              <a:t>Formation rénovation bac pro ASSP - Mai 2022 -  GRD - académie de Lyon</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43D8609-7027-4A7A-A748-49DA7E9BC9E6}" type="datetime1">
              <a:rPr lang="en-US" smtClean="0"/>
              <a:t>6/28/2022</a:t>
            </a:fld>
            <a:endParaRPr lang="en-US"/>
          </a:p>
        </p:txBody>
      </p:sp>
      <p:sp>
        <p:nvSpPr>
          <p:cNvPr id="7" name="Holder 7"/>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38100">
              <a:lnSpc>
                <a:spcPct val="100000"/>
              </a:lnSpc>
            </a:pPr>
            <a:fld id="{81D60167-4931-47E6-BA6A-407CBD079E47}" type="slidenum">
              <a:rPr spc="-5" dirty="0"/>
              <a:pPr marL="38100">
                <a:lnSpc>
                  <a:spcPct val="100000"/>
                </a:lnSpc>
              </a:pPr>
              <a:t>‹N°›</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50" b="1" i="0">
                <a:solidFill>
                  <a:srgbClr val="00517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fr-FR"/>
              <a:t>Formation rénovation bac pro ASSP - Mai 2022 -  GRD - académie de Lyon</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2C43C56-84E2-466C-8A44-DDDD9D935973}" type="datetime1">
              <a:rPr lang="en-US" smtClean="0"/>
              <a:t>6/28/2022</a:t>
            </a:fld>
            <a:endParaRPr lang="en-US"/>
          </a:p>
        </p:txBody>
      </p:sp>
      <p:sp>
        <p:nvSpPr>
          <p:cNvPr id="5" name="Holder 5"/>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38100">
              <a:lnSpc>
                <a:spcPct val="100000"/>
              </a:lnSpc>
            </a:pPr>
            <a:fld id="{81D60167-4931-47E6-BA6A-407CBD079E47}" type="slidenum">
              <a:rPr spc="-5" dirty="0"/>
              <a:pPr marL="38100">
                <a:lnSpc>
                  <a:spcPct val="100000"/>
                </a:lnSpc>
              </a:pPr>
              <a:t>‹N°›</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1464563" y="239268"/>
            <a:ext cx="790956" cy="490727"/>
          </a:xfrm>
          <a:prstGeom prst="rect">
            <a:avLst/>
          </a:prstGeom>
        </p:spPr>
      </p:pic>
      <p:pic>
        <p:nvPicPr>
          <p:cNvPr id="18" name="bg object 18"/>
          <p:cNvPicPr/>
          <p:nvPr/>
        </p:nvPicPr>
        <p:blipFill>
          <a:blip r:embed="rId3" cstate="print"/>
          <a:stretch>
            <a:fillRect/>
          </a:stretch>
        </p:blipFill>
        <p:spPr>
          <a:xfrm>
            <a:off x="453053" y="212305"/>
            <a:ext cx="593451" cy="520174"/>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fr-FR"/>
              <a:t>Formation rénovation bac pro ASSP - Mai 2022 -  GRD - académie de Lyon</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E67A8B7-7826-4135-B91E-AFFD4F4D09D3}" type="datetime1">
              <a:rPr lang="en-US" smtClean="0"/>
              <a:t>6/28/2022</a:t>
            </a:fld>
            <a:endParaRPr lang="en-US"/>
          </a:p>
        </p:txBody>
      </p:sp>
      <p:sp>
        <p:nvSpPr>
          <p:cNvPr id="4" name="Holder 4"/>
          <p:cNvSpPr>
            <a:spLocks noGrp="1"/>
          </p:cNvSpPr>
          <p:nvPr>
            <p:ph type="sldNum" sz="quarter" idx="7"/>
          </p:nvPr>
        </p:nvSpPr>
        <p:spPr/>
        <p:txBody>
          <a:bodyPr lIns="0" tIns="0" rIns="0" bIns="0"/>
          <a:lstStyle>
            <a:lvl1pPr>
              <a:defRPr sz="1000" b="1" i="0">
                <a:solidFill>
                  <a:schemeClr val="tx1"/>
                </a:solidFill>
                <a:latin typeface="Arial"/>
                <a:cs typeface="Arial"/>
              </a:defRPr>
            </a:lvl1pPr>
          </a:lstStyle>
          <a:p>
            <a:pPr marL="38100">
              <a:lnSpc>
                <a:spcPct val="100000"/>
              </a:lnSpc>
            </a:pPr>
            <a:fld id="{81D60167-4931-47E6-BA6A-407CBD079E47}" type="slidenum">
              <a:rPr spc="-5" dirty="0"/>
              <a:pPr marL="38100">
                <a:lnSpc>
                  <a:spcPct val="100000"/>
                </a:lnSpc>
              </a:pPr>
              <a:t>‹N°›</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FD818403-12D2-4E9B-9570-31C9C63C1B68}" type="datetime1">
              <a:rPr lang="en-US" smtClean="0"/>
              <a:t>6/28/2022</a:t>
            </a:fld>
            <a:endParaRPr lang="fr-FR"/>
          </a:p>
        </p:txBody>
      </p:sp>
      <p:sp>
        <p:nvSpPr>
          <p:cNvPr id="5" name="Espace réservé du pied de page 4"/>
          <p:cNvSpPr>
            <a:spLocks noGrp="1"/>
          </p:cNvSpPr>
          <p:nvPr>
            <p:ph type="ftr" sz="quarter" idx="11"/>
          </p:nvPr>
        </p:nvSpPr>
        <p:spPr/>
        <p:txBody>
          <a:bodyPr/>
          <a:lstStyle/>
          <a:p>
            <a:r>
              <a:rPr lang="fr-FR"/>
              <a:t>Formation rénovation bac pro ASSP - Mai 2022 -  GRD - académie de Lyon</a:t>
            </a:r>
          </a:p>
        </p:txBody>
      </p:sp>
      <p:sp>
        <p:nvSpPr>
          <p:cNvPr id="6" name="Espace réservé du numéro de diapositive 5"/>
          <p:cNvSpPr>
            <a:spLocks noGrp="1"/>
          </p:cNvSpPr>
          <p:nvPr>
            <p:ph type="sldNum" sz="quarter" idx="12"/>
          </p:nvPr>
        </p:nvSpPr>
        <p:spPr/>
        <p:txBody>
          <a:bodyPr/>
          <a:lstStyle/>
          <a:p>
            <a:fld id="{ADEEB7F7-91E8-42EE-954F-EB8A23AD05FA}" type="slidenum">
              <a:rPr lang="fr-FR" smtClean="0"/>
              <a:pPr/>
              <a:t>‹N°›</a:t>
            </a:fld>
            <a:endParaRPr lang="fr-FR"/>
          </a:p>
        </p:txBody>
      </p:sp>
    </p:spTree>
    <p:extLst>
      <p:ext uri="{BB962C8B-B14F-4D97-AF65-F5344CB8AC3E}">
        <p14:creationId xmlns:p14="http://schemas.microsoft.com/office/powerpoint/2010/main" val="12634106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96578" y="818210"/>
            <a:ext cx="1543050" cy="386080"/>
          </a:xfrm>
          <a:prstGeom prst="rect">
            <a:avLst/>
          </a:prstGeom>
        </p:spPr>
        <p:txBody>
          <a:bodyPr wrap="square" lIns="0" tIns="0" rIns="0" bIns="0">
            <a:spAutoFit/>
          </a:bodyPr>
          <a:lstStyle>
            <a:lvl1pPr>
              <a:defRPr sz="2350" b="1" i="0">
                <a:solidFill>
                  <a:srgbClr val="00517D"/>
                </a:solidFill>
                <a:latin typeface="Arial"/>
                <a:cs typeface="Arial"/>
              </a:defRPr>
            </a:lvl1pPr>
          </a:lstStyle>
          <a:p>
            <a:endParaRPr/>
          </a:p>
        </p:txBody>
      </p:sp>
      <p:sp>
        <p:nvSpPr>
          <p:cNvPr id="3" name="Holder 3"/>
          <p:cNvSpPr>
            <a:spLocks noGrp="1"/>
          </p:cNvSpPr>
          <p:nvPr>
            <p:ph type="body" idx="1"/>
          </p:nvPr>
        </p:nvSpPr>
        <p:spPr>
          <a:xfrm>
            <a:off x="1232903" y="2153666"/>
            <a:ext cx="9728835" cy="37941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r>
              <a:rPr lang="fr-FR"/>
              <a:t>Formation rénovation bac pro ASSP - Mai 2022 -  GRD - académie de Lyon</a:t>
            </a:r>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96D05D4F-26FD-4219-AE5D-C5A46C8A608C}" type="datetime1">
              <a:rPr lang="en-US" smtClean="0"/>
              <a:t>6/28/2022</a:t>
            </a:fld>
            <a:endParaRPr lang="en-US"/>
          </a:p>
        </p:txBody>
      </p:sp>
      <p:sp>
        <p:nvSpPr>
          <p:cNvPr id="6" name="Holder 6"/>
          <p:cNvSpPr>
            <a:spLocks noGrp="1"/>
          </p:cNvSpPr>
          <p:nvPr>
            <p:ph type="sldNum" sz="quarter" idx="7"/>
          </p:nvPr>
        </p:nvSpPr>
        <p:spPr>
          <a:xfrm>
            <a:off x="11486388" y="6539680"/>
            <a:ext cx="216534" cy="167004"/>
          </a:xfrm>
          <a:prstGeom prst="rect">
            <a:avLst/>
          </a:prstGeom>
        </p:spPr>
        <p:txBody>
          <a:bodyPr wrap="square" lIns="0" tIns="0" rIns="0" bIns="0">
            <a:spAutoFit/>
          </a:bodyPr>
          <a:lstStyle>
            <a:lvl1pPr>
              <a:defRPr sz="1000" b="1" i="0">
                <a:solidFill>
                  <a:schemeClr val="tx1"/>
                </a:solidFill>
                <a:latin typeface="Arial"/>
                <a:cs typeface="Arial"/>
              </a:defRPr>
            </a:lvl1pPr>
          </a:lstStyle>
          <a:p>
            <a:pPr marL="38100">
              <a:lnSpc>
                <a:spcPct val="100000"/>
              </a:lnSpc>
            </a:pPr>
            <a:fld id="{81D60167-4931-47E6-BA6A-407CBD079E47}" type="slidenum">
              <a:rPr spc="-5" dirty="0"/>
              <a:pPr marL="38100">
                <a:lnSpc>
                  <a:spcPct val="100000"/>
                </a:lnSpc>
              </a:pPr>
              <a:t>‹N°›</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projet%20p&#233;dagogique%20de%20formation/seconde%20-%20ASSP%20Architecture_plan_de_formation%20modifie%20(3)-1.xls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0822" y="6380226"/>
            <a:ext cx="11232515" cy="0"/>
          </a:xfrm>
          <a:custGeom>
            <a:avLst/>
            <a:gdLst/>
            <a:ahLst/>
            <a:cxnLst/>
            <a:rect l="l" t="t" r="r" b="b"/>
            <a:pathLst>
              <a:path w="11232515">
                <a:moveTo>
                  <a:pt x="0" y="0"/>
                </a:moveTo>
                <a:lnTo>
                  <a:pt x="11232007" y="0"/>
                </a:lnTo>
              </a:path>
            </a:pathLst>
          </a:custGeom>
          <a:ln w="10668">
            <a:solidFill>
              <a:srgbClr val="000000"/>
            </a:solidFill>
          </a:ln>
        </p:spPr>
        <p:txBody>
          <a:bodyPr wrap="square" lIns="0" tIns="0" rIns="0" bIns="0" rtlCol="0"/>
          <a:lstStyle/>
          <a:p>
            <a:endParaRPr/>
          </a:p>
        </p:txBody>
      </p:sp>
      <p:pic>
        <p:nvPicPr>
          <p:cNvPr id="4" name="object 4"/>
          <p:cNvPicPr/>
          <p:nvPr/>
        </p:nvPicPr>
        <p:blipFill>
          <a:blip r:embed="rId5" cstate="print"/>
          <a:stretch>
            <a:fillRect/>
          </a:stretch>
        </p:blipFill>
        <p:spPr>
          <a:xfrm>
            <a:off x="454306" y="454664"/>
            <a:ext cx="1688282" cy="1471114"/>
          </a:xfrm>
          <a:prstGeom prst="rect">
            <a:avLst/>
          </a:prstGeom>
        </p:spPr>
      </p:pic>
      <p:sp>
        <p:nvSpPr>
          <p:cNvPr id="5" name="object 5"/>
          <p:cNvSpPr txBox="1">
            <a:spLocks noGrp="1"/>
          </p:cNvSpPr>
          <p:nvPr>
            <p:ph type="title"/>
          </p:nvPr>
        </p:nvSpPr>
        <p:spPr>
          <a:xfrm>
            <a:off x="3503712" y="980728"/>
            <a:ext cx="5410200" cy="679032"/>
          </a:xfrm>
          <a:prstGeom prst="rect">
            <a:avLst/>
          </a:prstGeom>
        </p:spPr>
        <p:txBody>
          <a:bodyPr vert="horz" wrap="square" lIns="0" tIns="17145" rIns="0" bIns="0" rtlCol="0">
            <a:spAutoFit/>
          </a:bodyPr>
          <a:lstStyle/>
          <a:p>
            <a:pPr marL="12700" algn="ctr">
              <a:lnSpc>
                <a:spcPct val="100000"/>
              </a:lnSpc>
              <a:spcBef>
                <a:spcPts val="135"/>
              </a:spcBef>
            </a:pPr>
            <a:r>
              <a:rPr lang="fr-FR" sz="4300" dirty="0"/>
              <a:t>RENOVATION </a:t>
            </a:r>
            <a:endParaRPr sz="4300" dirty="0"/>
          </a:p>
        </p:txBody>
      </p:sp>
      <p:sp>
        <p:nvSpPr>
          <p:cNvPr id="6" name="object 6"/>
          <p:cNvSpPr txBox="1"/>
          <p:nvPr/>
        </p:nvSpPr>
        <p:spPr>
          <a:xfrm>
            <a:off x="2142588" y="1758959"/>
            <a:ext cx="8368030" cy="1830705"/>
          </a:xfrm>
          <a:prstGeom prst="rect">
            <a:avLst/>
          </a:prstGeom>
        </p:spPr>
        <p:txBody>
          <a:bodyPr vert="horz" wrap="square" lIns="0" tIns="13335" rIns="0" bIns="0" rtlCol="0">
            <a:spAutoFit/>
          </a:bodyPr>
          <a:lstStyle/>
          <a:p>
            <a:pPr algn="ctr">
              <a:lnSpc>
                <a:spcPct val="100000"/>
              </a:lnSpc>
              <a:spcBef>
                <a:spcPts val="105"/>
              </a:spcBef>
            </a:pPr>
            <a:r>
              <a:rPr sz="3200" b="1" spc="-20" dirty="0">
                <a:latin typeface="Arial"/>
                <a:cs typeface="Arial"/>
              </a:rPr>
              <a:t>BACCALAURÉAT</a:t>
            </a:r>
            <a:r>
              <a:rPr sz="3200" b="1" spc="-55" dirty="0">
                <a:latin typeface="Arial"/>
                <a:cs typeface="Arial"/>
              </a:rPr>
              <a:t> </a:t>
            </a:r>
            <a:r>
              <a:rPr sz="3200" b="1" dirty="0">
                <a:latin typeface="Arial"/>
                <a:cs typeface="Arial"/>
              </a:rPr>
              <a:t>PROFESSIONNEL</a:t>
            </a:r>
            <a:endParaRPr sz="3200" dirty="0">
              <a:latin typeface="Arial"/>
              <a:cs typeface="Arial"/>
            </a:endParaRPr>
          </a:p>
          <a:p>
            <a:pPr>
              <a:lnSpc>
                <a:spcPct val="100000"/>
              </a:lnSpc>
              <a:spcBef>
                <a:spcPts val="55"/>
              </a:spcBef>
            </a:pPr>
            <a:endParaRPr sz="3000" dirty="0">
              <a:latin typeface="Arial"/>
              <a:cs typeface="Arial"/>
            </a:endParaRPr>
          </a:p>
          <a:p>
            <a:pPr marL="12700" marR="5080" algn="ctr">
              <a:lnSpc>
                <a:spcPts val="3460"/>
              </a:lnSpc>
            </a:pPr>
            <a:r>
              <a:rPr sz="3200" b="1" spc="-40" dirty="0">
                <a:latin typeface="Arial"/>
                <a:cs typeface="Arial"/>
              </a:rPr>
              <a:t>ACCOMPAGNEMENT,</a:t>
            </a:r>
            <a:r>
              <a:rPr sz="3200" b="1" spc="-45" dirty="0">
                <a:latin typeface="Arial"/>
                <a:cs typeface="Arial"/>
              </a:rPr>
              <a:t> </a:t>
            </a:r>
            <a:r>
              <a:rPr sz="3200" b="1" dirty="0">
                <a:latin typeface="Arial"/>
                <a:cs typeface="Arial"/>
              </a:rPr>
              <a:t>SOINS</a:t>
            </a:r>
            <a:r>
              <a:rPr sz="3200" b="1" spc="-20" dirty="0">
                <a:latin typeface="Arial"/>
                <a:cs typeface="Arial"/>
              </a:rPr>
              <a:t> </a:t>
            </a:r>
            <a:r>
              <a:rPr sz="3200" b="1" dirty="0">
                <a:latin typeface="Arial"/>
                <a:cs typeface="Arial"/>
              </a:rPr>
              <a:t>ET</a:t>
            </a:r>
            <a:r>
              <a:rPr sz="3200" b="1" spc="-5" dirty="0">
                <a:latin typeface="Arial"/>
                <a:cs typeface="Arial"/>
              </a:rPr>
              <a:t> </a:t>
            </a:r>
            <a:r>
              <a:rPr sz="3200" b="1" spc="-10" dirty="0">
                <a:latin typeface="Arial"/>
                <a:cs typeface="Arial"/>
              </a:rPr>
              <a:t>SERVICES </a:t>
            </a:r>
            <a:r>
              <a:rPr sz="3200" b="1" spc="-869" dirty="0">
                <a:latin typeface="Arial"/>
                <a:cs typeface="Arial"/>
              </a:rPr>
              <a:t> </a:t>
            </a:r>
            <a:r>
              <a:rPr sz="3200" b="1" dirty="0">
                <a:latin typeface="Arial"/>
                <a:cs typeface="Arial"/>
              </a:rPr>
              <a:t>À</a:t>
            </a:r>
            <a:r>
              <a:rPr sz="3200" b="1" spc="-5" dirty="0">
                <a:latin typeface="Arial"/>
                <a:cs typeface="Arial"/>
              </a:rPr>
              <a:t> </a:t>
            </a:r>
            <a:r>
              <a:rPr sz="3200" b="1" dirty="0">
                <a:latin typeface="Arial"/>
                <a:cs typeface="Arial"/>
              </a:rPr>
              <a:t>LA</a:t>
            </a:r>
            <a:r>
              <a:rPr sz="3200" b="1" spc="-130" dirty="0">
                <a:latin typeface="Arial"/>
                <a:cs typeface="Arial"/>
              </a:rPr>
              <a:t> </a:t>
            </a:r>
            <a:r>
              <a:rPr sz="3200" b="1" dirty="0">
                <a:latin typeface="Arial"/>
                <a:cs typeface="Arial"/>
              </a:rPr>
              <a:t>PERSONNE</a:t>
            </a:r>
            <a:r>
              <a:rPr sz="3200" b="1" spc="-30" dirty="0">
                <a:latin typeface="Arial"/>
                <a:cs typeface="Arial"/>
              </a:rPr>
              <a:t> </a:t>
            </a:r>
            <a:r>
              <a:rPr sz="3200" b="1" dirty="0">
                <a:latin typeface="Arial"/>
                <a:cs typeface="Arial"/>
              </a:rPr>
              <a:t>(ASSP)</a:t>
            </a:r>
            <a:endParaRPr sz="3200" dirty="0">
              <a:latin typeface="Arial"/>
              <a:cs typeface="Arial"/>
            </a:endParaRPr>
          </a:p>
        </p:txBody>
      </p:sp>
      <p:sp>
        <p:nvSpPr>
          <p:cNvPr id="9" name="object 9"/>
          <p:cNvSpPr txBox="1"/>
          <p:nvPr/>
        </p:nvSpPr>
        <p:spPr>
          <a:xfrm>
            <a:off x="10068814" y="6527698"/>
            <a:ext cx="95885" cy="17780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Arial"/>
                <a:cs typeface="Arial"/>
              </a:rPr>
              <a:t>1</a:t>
            </a:r>
            <a:endParaRPr sz="1000">
              <a:latin typeface="Arial"/>
              <a:cs typeface="Arial"/>
            </a:endParaRPr>
          </a:p>
        </p:txBody>
      </p:sp>
      <p:sp>
        <p:nvSpPr>
          <p:cNvPr id="11" name="Espace réservé du pied de page 10">
            <a:extLst>
              <a:ext uri="{FF2B5EF4-FFF2-40B4-BE49-F238E27FC236}">
                <a16:creationId xmlns:a16="http://schemas.microsoft.com/office/drawing/2014/main" id="{45DF8408-CE32-4BA9-BC51-9A34CB831B19}"/>
              </a:ext>
            </a:extLst>
          </p:cNvPr>
          <p:cNvSpPr>
            <a:spLocks noGrp="1"/>
          </p:cNvSpPr>
          <p:nvPr>
            <p:ph type="ftr" sz="quarter" idx="5"/>
          </p:nvPr>
        </p:nvSpPr>
        <p:spPr>
          <a:xfrm>
            <a:off x="1593596" y="6428499"/>
            <a:ext cx="8686800" cy="276999"/>
          </a:xfrm>
        </p:spPr>
        <p:txBody>
          <a:bodyPr/>
          <a:lstStyle/>
          <a:p>
            <a:r>
              <a:rPr lang="fr-FR"/>
              <a:t>Formation rénovation bac pro ASSP - Mai 2022 -  GRD - académie de Lyon</a:t>
            </a:r>
            <a:endParaRPr lang="fr-FR" dirty="0"/>
          </a:p>
        </p:txBody>
      </p:sp>
      <p:sp>
        <p:nvSpPr>
          <p:cNvPr id="8" name="ZoneTexte 7">
            <a:extLst>
              <a:ext uri="{FF2B5EF4-FFF2-40B4-BE49-F238E27FC236}">
                <a16:creationId xmlns:a16="http://schemas.microsoft.com/office/drawing/2014/main" id="{926F4061-6BFA-DDAE-616E-5FB64DC23D9A}"/>
              </a:ext>
            </a:extLst>
          </p:cNvPr>
          <p:cNvSpPr txBox="1"/>
          <p:nvPr/>
        </p:nvSpPr>
        <p:spPr>
          <a:xfrm>
            <a:off x="2222147" y="3616686"/>
            <a:ext cx="8208912" cy="2554545"/>
          </a:xfrm>
          <a:prstGeom prst="rect">
            <a:avLst/>
          </a:prstGeom>
          <a:noFill/>
        </p:spPr>
        <p:txBody>
          <a:bodyPr wrap="square" rtlCol="0">
            <a:spAutoFit/>
          </a:bodyPr>
          <a:lstStyle/>
          <a:p>
            <a:pPr algn="ctr"/>
            <a:r>
              <a:rPr lang="fr-FR" sz="8000" b="1" u="sng" dirty="0"/>
              <a:t>Architecture de la formation </a:t>
            </a:r>
          </a:p>
        </p:txBody>
      </p:sp>
      <p:pic>
        <p:nvPicPr>
          <p:cNvPr id="7" name="Audio 6">
            <a:hlinkClick r:id="" action="ppaction://media"/>
            <a:extLst>
              <a:ext uri="{FF2B5EF4-FFF2-40B4-BE49-F238E27FC236}">
                <a16:creationId xmlns:a16="http://schemas.microsoft.com/office/drawing/2014/main" id="{2BE9F513-ACD7-5854-3457-D91817C8051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893"/>
    </mc:Choice>
    <mc:Fallback xmlns="">
      <p:transition spd="slow" advTm="5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5" cstate="print"/>
          <a:srcRect/>
          <a:stretch>
            <a:fillRect/>
          </a:stretch>
        </p:blipFill>
        <p:spPr bwMode="auto">
          <a:xfrm>
            <a:off x="1559496" y="2492896"/>
            <a:ext cx="9036496" cy="1831454"/>
          </a:xfrm>
          <a:prstGeom prst="rect">
            <a:avLst/>
          </a:prstGeom>
          <a:noFill/>
          <a:ln w="9525">
            <a:noFill/>
            <a:miter lim="800000"/>
            <a:headEnd/>
            <a:tailEnd/>
          </a:ln>
        </p:spPr>
      </p:pic>
      <p:sp>
        <p:nvSpPr>
          <p:cNvPr id="7" name="Flèche droite 6"/>
          <p:cNvSpPr/>
          <p:nvPr/>
        </p:nvSpPr>
        <p:spPr>
          <a:xfrm>
            <a:off x="1559496" y="2784918"/>
            <a:ext cx="8786874" cy="1143008"/>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rPr>
              <a:t>2</a:t>
            </a:r>
            <a:r>
              <a:rPr lang="fr-FR" sz="3200" b="1" baseline="30000" dirty="0">
                <a:solidFill>
                  <a:schemeClr val="tx1"/>
                </a:solidFill>
              </a:rPr>
              <a:t>de</a:t>
            </a:r>
            <a:r>
              <a:rPr lang="fr-FR" sz="3200" b="1" dirty="0">
                <a:solidFill>
                  <a:schemeClr val="tx1"/>
                </a:solidFill>
              </a:rPr>
              <a:t> ASSP              1</a:t>
            </a:r>
            <a:r>
              <a:rPr lang="fr-FR" sz="3200" b="1" baseline="30000" dirty="0">
                <a:solidFill>
                  <a:schemeClr val="tx1"/>
                </a:solidFill>
              </a:rPr>
              <a:t>ère</a:t>
            </a:r>
            <a:r>
              <a:rPr lang="fr-FR" sz="3200" b="1" dirty="0">
                <a:solidFill>
                  <a:schemeClr val="tx1"/>
                </a:solidFill>
              </a:rPr>
              <a:t> ASSP                 T</a:t>
            </a:r>
            <a:r>
              <a:rPr lang="fr-FR" sz="3200" b="1" baseline="30000" dirty="0">
                <a:solidFill>
                  <a:schemeClr val="tx1"/>
                </a:solidFill>
              </a:rPr>
              <a:t>ale</a:t>
            </a:r>
            <a:r>
              <a:rPr lang="fr-FR" sz="3200" b="1" dirty="0">
                <a:solidFill>
                  <a:schemeClr val="tx1"/>
                </a:solidFill>
              </a:rPr>
              <a:t> ASSP</a:t>
            </a:r>
          </a:p>
        </p:txBody>
      </p:sp>
      <p:cxnSp>
        <p:nvCxnSpPr>
          <p:cNvPr id="8" name="Connecteur droit avec flèche 7"/>
          <p:cNvCxnSpPr/>
          <p:nvPr/>
        </p:nvCxnSpPr>
        <p:spPr>
          <a:xfrm>
            <a:off x="4367808" y="2636912"/>
            <a:ext cx="72008" cy="1436740"/>
          </a:xfrm>
          <a:prstGeom prst="straightConnector1">
            <a:avLst/>
          </a:prstGeom>
          <a:ln w="5715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Organigramme : Processus 8"/>
          <p:cNvSpPr/>
          <p:nvPr/>
        </p:nvSpPr>
        <p:spPr>
          <a:xfrm>
            <a:off x="7485540" y="3725012"/>
            <a:ext cx="663353" cy="500066"/>
          </a:xfrm>
          <a:prstGeom prst="flowChartProcess">
            <a:avLst/>
          </a:prstGeom>
          <a:solidFill>
            <a:srgbClr val="8064A2">
              <a:lumMod val="40000"/>
              <a:lumOff val="60000"/>
            </a:srgbClr>
          </a:solidFill>
          <a:ln w="25400" cap="flat" cmpd="sng" algn="ctr">
            <a:solidFill>
              <a:srgbClr val="8064A2">
                <a:lumMod val="75000"/>
              </a:srgbClr>
            </a:solidFill>
            <a:prstDash val="solid"/>
          </a:ln>
          <a:effectLst/>
        </p:spPr>
        <p:txBody>
          <a:bodyPr rtlCol="0" anchor="ctr"/>
          <a:lstStyle/>
          <a:p>
            <a:pPr algn="ctr">
              <a:defRPr/>
            </a:pPr>
            <a:r>
              <a:rPr lang="fr-FR" sz="1100" b="1" kern="0" dirty="0">
                <a:solidFill>
                  <a:sysClr val="windowText" lastClr="000000"/>
                </a:solidFill>
                <a:latin typeface="Verdana" pitchFamily="34" charset="0"/>
                <a:ea typeface="Verdana" pitchFamily="34" charset="0"/>
                <a:cs typeface="Verdana" pitchFamily="34" charset="0"/>
              </a:rPr>
              <a:t>PFMP 5</a:t>
            </a:r>
          </a:p>
        </p:txBody>
      </p:sp>
      <p:sp>
        <p:nvSpPr>
          <p:cNvPr id="10" name="Organigramme : Processus 9"/>
          <p:cNvSpPr/>
          <p:nvPr/>
        </p:nvSpPr>
        <p:spPr>
          <a:xfrm>
            <a:off x="8421644" y="3721022"/>
            <a:ext cx="663353" cy="500066"/>
          </a:xfrm>
          <a:prstGeom prst="flowChartProcess">
            <a:avLst/>
          </a:prstGeom>
          <a:solidFill>
            <a:srgbClr val="8064A2">
              <a:lumMod val="40000"/>
              <a:lumOff val="60000"/>
            </a:srgbClr>
          </a:solidFill>
          <a:ln w="25400" cap="flat" cmpd="sng" algn="ctr">
            <a:solidFill>
              <a:srgbClr val="8064A2">
                <a:lumMod val="75000"/>
              </a:srgbClr>
            </a:solidFill>
            <a:prstDash val="solid"/>
          </a:ln>
          <a:effectLst/>
        </p:spPr>
        <p:txBody>
          <a:bodyPr rtlCol="0" anchor="ctr"/>
          <a:lstStyle/>
          <a:p>
            <a:pPr algn="ctr">
              <a:defRPr/>
            </a:pPr>
            <a:r>
              <a:rPr lang="fr-FR" sz="1100" b="1" kern="0" dirty="0">
                <a:solidFill>
                  <a:sysClr val="windowText" lastClr="000000"/>
                </a:solidFill>
                <a:latin typeface="Verdana" pitchFamily="34" charset="0"/>
                <a:ea typeface="Verdana" pitchFamily="34" charset="0"/>
                <a:cs typeface="Verdana" pitchFamily="34" charset="0"/>
              </a:rPr>
              <a:t>PFMP 6</a:t>
            </a:r>
          </a:p>
        </p:txBody>
      </p:sp>
      <p:sp>
        <p:nvSpPr>
          <p:cNvPr id="11" name="Organigramme : Processus 10"/>
          <p:cNvSpPr/>
          <p:nvPr/>
        </p:nvSpPr>
        <p:spPr>
          <a:xfrm>
            <a:off x="4980541" y="3725012"/>
            <a:ext cx="663353" cy="500066"/>
          </a:xfrm>
          <a:prstGeom prst="flowChartProcess">
            <a:avLst/>
          </a:prstGeom>
          <a:solidFill>
            <a:srgbClr val="8064A2">
              <a:lumMod val="40000"/>
              <a:lumOff val="60000"/>
            </a:srgbClr>
          </a:solidFill>
          <a:ln w="25400" cap="flat" cmpd="sng" algn="ctr">
            <a:solidFill>
              <a:srgbClr val="8064A2">
                <a:lumMod val="75000"/>
              </a:srgbClr>
            </a:solidFill>
            <a:prstDash val="solid"/>
          </a:ln>
          <a:effectLst/>
        </p:spPr>
        <p:txBody>
          <a:bodyPr rtlCol="0" anchor="ctr"/>
          <a:lstStyle/>
          <a:p>
            <a:pPr algn="ctr">
              <a:defRPr/>
            </a:pPr>
            <a:r>
              <a:rPr lang="fr-FR" sz="1100" b="1" kern="0" dirty="0">
                <a:solidFill>
                  <a:sysClr val="windowText" lastClr="000000"/>
                </a:solidFill>
                <a:latin typeface="Verdana" pitchFamily="34" charset="0"/>
                <a:ea typeface="Verdana" pitchFamily="34" charset="0"/>
                <a:cs typeface="Verdana" pitchFamily="34" charset="0"/>
              </a:rPr>
              <a:t>PFMP 3</a:t>
            </a:r>
          </a:p>
        </p:txBody>
      </p:sp>
      <p:sp>
        <p:nvSpPr>
          <p:cNvPr id="12" name="Organigramme : Processus 11"/>
          <p:cNvSpPr/>
          <p:nvPr/>
        </p:nvSpPr>
        <p:spPr>
          <a:xfrm>
            <a:off x="5916645" y="3721022"/>
            <a:ext cx="663353" cy="500066"/>
          </a:xfrm>
          <a:prstGeom prst="flowChartProcess">
            <a:avLst/>
          </a:prstGeom>
          <a:solidFill>
            <a:srgbClr val="8064A2">
              <a:lumMod val="40000"/>
              <a:lumOff val="60000"/>
            </a:srgbClr>
          </a:solidFill>
          <a:ln w="25400" cap="flat" cmpd="sng" algn="ctr">
            <a:solidFill>
              <a:srgbClr val="8064A2">
                <a:lumMod val="75000"/>
              </a:srgbClr>
            </a:solidFill>
            <a:prstDash val="solid"/>
          </a:ln>
          <a:effectLst/>
        </p:spPr>
        <p:txBody>
          <a:bodyPr rtlCol="0" anchor="ctr"/>
          <a:lstStyle/>
          <a:p>
            <a:pPr algn="ctr">
              <a:defRPr/>
            </a:pPr>
            <a:r>
              <a:rPr lang="fr-FR" sz="1100" b="1" kern="0" dirty="0">
                <a:solidFill>
                  <a:sysClr val="windowText" lastClr="000000"/>
                </a:solidFill>
                <a:latin typeface="Verdana" pitchFamily="34" charset="0"/>
                <a:ea typeface="Verdana" pitchFamily="34" charset="0"/>
                <a:cs typeface="Verdana" pitchFamily="34" charset="0"/>
              </a:rPr>
              <a:t>PFMP 4</a:t>
            </a:r>
          </a:p>
        </p:txBody>
      </p:sp>
      <p:sp>
        <p:nvSpPr>
          <p:cNvPr id="13" name="Organigramme : Processus 12"/>
          <p:cNvSpPr/>
          <p:nvPr/>
        </p:nvSpPr>
        <p:spPr>
          <a:xfrm>
            <a:off x="2460261" y="3725012"/>
            <a:ext cx="591345" cy="500066"/>
          </a:xfrm>
          <a:prstGeom prst="flowChartProcess">
            <a:avLst/>
          </a:prstGeom>
          <a:solidFill>
            <a:srgbClr val="8064A2">
              <a:lumMod val="40000"/>
              <a:lumOff val="60000"/>
            </a:srgbClr>
          </a:solidFill>
          <a:ln w="25400" cap="flat" cmpd="sng" algn="ctr">
            <a:solidFill>
              <a:srgbClr val="8064A2">
                <a:lumMod val="75000"/>
              </a:srgbClr>
            </a:solidFill>
            <a:prstDash val="solid"/>
          </a:ln>
          <a:effectLst/>
        </p:spPr>
        <p:txBody>
          <a:bodyPr lIns="36000" rIns="36000" rtlCol="0" anchor="ctr"/>
          <a:lstStyle/>
          <a:p>
            <a:pPr algn="ctr">
              <a:defRPr/>
            </a:pPr>
            <a:r>
              <a:rPr lang="fr-FR" sz="1100" b="1" kern="0" dirty="0">
                <a:solidFill>
                  <a:sysClr val="windowText" lastClr="000000"/>
                </a:solidFill>
                <a:latin typeface="Verdana" pitchFamily="34" charset="0"/>
                <a:ea typeface="Verdana" pitchFamily="34" charset="0"/>
                <a:cs typeface="Verdana" pitchFamily="34" charset="0"/>
              </a:rPr>
              <a:t>PFMP 1</a:t>
            </a:r>
          </a:p>
        </p:txBody>
      </p:sp>
      <p:sp>
        <p:nvSpPr>
          <p:cNvPr id="14" name="Organigramme : Processus 13"/>
          <p:cNvSpPr/>
          <p:nvPr/>
        </p:nvSpPr>
        <p:spPr>
          <a:xfrm>
            <a:off x="3396365" y="3721022"/>
            <a:ext cx="591345" cy="500066"/>
          </a:xfrm>
          <a:prstGeom prst="flowChartProcess">
            <a:avLst/>
          </a:prstGeom>
          <a:solidFill>
            <a:srgbClr val="8064A2">
              <a:lumMod val="40000"/>
              <a:lumOff val="60000"/>
            </a:srgbClr>
          </a:solidFill>
          <a:ln w="25400" cap="flat" cmpd="sng" algn="ctr">
            <a:solidFill>
              <a:srgbClr val="8064A2">
                <a:lumMod val="75000"/>
              </a:srgbClr>
            </a:solidFill>
            <a:prstDash val="solid"/>
          </a:ln>
          <a:effectLst/>
        </p:spPr>
        <p:txBody>
          <a:bodyPr lIns="36000" rIns="36000" rtlCol="0" anchor="ctr"/>
          <a:lstStyle/>
          <a:p>
            <a:pPr algn="ctr">
              <a:defRPr/>
            </a:pPr>
            <a:r>
              <a:rPr lang="fr-FR" sz="1100" b="1" kern="0" dirty="0">
                <a:solidFill>
                  <a:sysClr val="windowText" lastClr="000000"/>
                </a:solidFill>
                <a:latin typeface="Verdana" pitchFamily="34" charset="0"/>
                <a:ea typeface="Verdana" pitchFamily="34" charset="0"/>
                <a:cs typeface="Verdana" pitchFamily="34" charset="0"/>
              </a:rPr>
              <a:t>PFMP 2</a:t>
            </a:r>
          </a:p>
        </p:txBody>
      </p:sp>
      <p:sp>
        <p:nvSpPr>
          <p:cNvPr id="15" name="Organigramme : Processus 14">
            <a:hlinkClick r:id="" action="ppaction://noaction"/>
          </p:cNvPr>
          <p:cNvSpPr/>
          <p:nvPr/>
        </p:nvSpPr>
        <p:spPr>
          <a:xfrm>
            <a:off x="8040216" y="4225078"/>
            <a:ext cx="648072" cy="500066"/>
          </a:xfrm>
          <a:prstGeom prst="flowChartProcess">
            <a:avLst/>
          </a:prstGeom>
          <a:solidFill>
            <a:srgbClr val="EFD2D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Verdana" pitchFamily="34" charset="0"/>
                <a:ea typeface="Verdana" pitchFamily="34" charset="0"/>
                <a:cs typeface="Verdana" pitchFamily="34" charset="0"/>
              </a:rPr>
              <a:t>E31</a:t>
            </a:r>
          </a:p>
        </p:txBody>
      </p:sp>
      <p:sp>
        <p:nvSpPr>
          <p:cNvPr id="16" name="Organigramme : Processus 15">
            <a:hlinkClick r:id="" action="ppaction://noaction"/>
          </p:cNvPr>
          <p:cNvSpPr/>
          <p:nvPr/>
        </p:nvSpPr>
        <p:spPr>
          <a:xfrm>
            <a:off x="8040216" y="4729134"/>
            <a:ext cx="648072" cy="500066"/>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Verdana" pitchFamily="34" charset="0"/>
                <a:ea typeface="Verdana" pitchFamily="34" charset="0"/>
                <a:cs typeface="Verdana" pitchFamily="34" charset="0"/>
              </a:rPr>
              <a:t>E32</a:t>
            </a:r>
          </a:p>
        </p:txBody>
      </p:sp>
      <p:sp>
        <p:nvSpPr>
          <p:cNvPr id="17" name="Organigramme : Processus 16">
            <a:hlinkClick r:id="" action="ppaction://noaction"/>
          </p:cNvPr>
          <p:cNvSpPr/>
          <p:nvPr/>
        </p:nvSpPr>
        <p:spPr>
          <a:xfrm>
            <a:off x="7752184" y="5449214"/>
            <a:ext cx="648072" cy="284042"/>
          </a:xfrm>
          <a:prstGeom prst="flowChartProcess">
            <a:avLst/>
          </a:prstGeom>
          <a:solidFill>
            <a:srgbClr val="EFD2D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Verdana" pitchFamily="34" charset="0"/>
                <a:ea typeface="Verdana" pitchFamily="34" charset="0"/>
                <a:cs typeface="Verdana" pitchFamily="34" charset="0"/>
              </a:rPr>
              <a:t>E33</a:t>
            </a:r>
          </a:p>
        </p:txBody>
      </p:sp>
      <p:sp>
        <p:nvSpPr>
          <p:cNvPr id="18" name="Organigramme : Processus 17">
            <a:hlinkClick r:id="" action="ppaction://noaction"/>
          </p:cNvPr>
          <p:cNvSpPr/>
          <p:nvPr/>
        </p:nvSpPr>
        <p:spPr>
          <a:xfrm>
            <a:off x="9840416" y="3937046"/>
            <a:ext cx="648072" cy="500066"/>
          </a:xfrm>
          <a:prstGeom prst="flowChartProcess">
            <a:avLst/>
          </a:prstGeom>
          <a:solidFill>
            <a:srgbClr val="EFD2D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Verdana" pitchFamily="34" charset="0"/>
                <a:ea typeface="Verdana" pitchFamily="34" charset="0"/>
                <a:cs typeface="Verdana" pitchFamily="34" charset="0"/>
              </a:rPr>
              <a:t>E2</a:t>
            </a:r>
          </a:p>
        </p:txBody>
      </p:sp>
      <p:sp>
        <p:nvSpPr>
          <p:cNvPr id="19" name="Organigramme : Processus 18">
            <a:hlinkClick r:id="" action="ppaction://noaction"/>
          </p:cNvPr>
          <p:cNvSpPr/>
          <p:nvPr/>
        </p:nvSpPr>
        <p:spPr>
          <a:xfrm>
            <a:off x="6384032" y="4225078"/>
            <a:ext cx="648072" cy="284042"/>
          </a:xfrm>
          <a:prstGeom prst="flowChartProcess">
            <a:avLst/>
          </a:prstGeom>
          <a:solidFill>
            <a:srgbClr val="EFD2D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Verdana" pitchFamily="34" charset="0"/>
                <a:ea typeface="Verdana" pitchFamily="34" charset="0"/>
                <a:cs typeface="Verdana" pitchFamily="34" charset="0"/>
              </a:rPr>
              <a:t>E33</a:t>
            </a:r>
          </a:p>
        </p:txBody>
      </p:sp>
      <p:sp>
        <p:nvSpPr>
          <p:cNvPr id="20" name="Organigramme : Processus 19">
            <a:hlinkClick r:id="" action="ppaction://noaction"/>
          </p:cNvPr>
          <p:cNvSpPr/>
          <p:nvPr/>
        </p:nvSpPr>
        <p:spPr>
          <a:xfrm>
            <a:off x="6528048" y="5877272"/>
            <a:ext cx="648072" cy="500066"/>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Verdana" pitchFamily="34" charset="0"/>
                <a:ea typeface="Verdana" pitchFamily="34" charset="0"/>
                <a:cs typeface="Verdana" pitchFamily="34" charset="0"/>
              </a:rPr>
              <a:t>E32</a:t>
            </a:r>
          </a:p>
        </p:txBody>
      </p:sp>
      <p:sp>
        <p:nvSpPr>
          <p:cNvPr id="21" name="ZoneTexte 20"/>
          <p:cNvSpPr txBox="1"/>
          <p:nvPr/>
        </p:nvSpPr>
        <p:spPr>
          <a:xfrm>
            <a:off x="7167736" y="5949280"/>
            <a:ext cx="3384376" cy="369332"/>
          </a:xfrm>
          <a:prstGeom prst="rect">
            <a:avLst/>
          </a:prstGeom>
          <a:noFill/>
        </p:spPr>
        <p:txBody>
          <a:bodyPr wrap="square" rtlCol="0">
            <a:spAutoFit/>
          </a:bodyPr>
          <a:lstStyle/>
          <a:p>
            <a:r>
              <a:rPr lang="fr-FR" dirty="0"/>
              <a:t>Évaluation par prof de la spécialité</a:t>
            </a:r>
          </a:p>
        </p:txBody>
      </p:sp>
      <p:cxnSp>
        <p:nvCxnSpPr>
          <p:cNvPr id="25" name="Connecteur droit avec flèche 24"/>
          <p:cNvCxnSpPr/>
          <p:nvPr/>
        </p:nvCxnSpPr>
        <p:spPr>
          <a:xfrm>
            <a:off x="7104112" y="2636912"/>
            <a:ext cx="72008" cy="1436740"/>
          </a:xfrm>
          <a:prstGeom prst="straightConnector1">
            <a:avLst/>
          </a:prstGeom>
          <a:ln w="5715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Rectangle à coins arrondis 29"/>
          <p:cNvSpPr/>
          <p:nvPr/>
        </p:nvSpPr>
        <p:spPr>
          <a:xfrm>
            <a:off x="1703512" y="1700808"/>
            <a:ext cx="8892480" cy="360040"/>
          </a:xfrm>
          <a:prstGeom prst="round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t>Co-intervention </a:t>
            </a:r>
          </a:p>
        </p:txBody>
      </p:sp>
      <p:sp>
        <p:nvSpPr>
          <p:cNvPr id="33" name="Rectangle à coins arrondis 32"/>
          <p:cNvSpPr/>
          <p:nvPr/>
        </p:nvSpPr>
        <p:spPr>
          <a:xfrm>
            <a:off x="4439816" y="2132856"/>
            <a:ext cx="6156176" cy="36004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t>Chef d’</a:t>
            </a:r>
            <a:r>
              <a:rPr lang="fr-FR" u="sng" dirty="0" err="1"/>
              <a:t>oeuvre</a:t>
            </a:r>
            <a:endParaRPr lang="fr-FR" u="sng" dirty="0"/>
          </a:p>
        </p:txBody>
      </p:sp>
      <p:sp>
        <p:nvSpPr>
          <p:cNvPr id="34" name="Rectangle à coins arrondis 33"/>
          <p:cNvSpPr/>
          <p:nvPr/>
        </p:nvSpPr>
        <p:spPr>
          <a:xfrm>
            <a:off x="1703512" y="1412776"/>
            <a:ext cx="8856984" cy="216024"/>
          </a:xfrm>
          <a:prstGeom prst="roundRect">
            <a:avLst/>
          </a:prstGeom>
          <a:solidFill>
            <a:srgbClr val="92D050"/>
          </a:solidFill>
          <a:ln w="25400" cap="flat" cmpd="sng" algn="ctr">
            <a:solidFill>
              <a:srgbClr val="00B050"/>
            </a:solidFill>
            <a:prstDash val="solid"/>
          </a:ln>
          <a:effectLst/>
        </p:spPr>
        <p:txBody>
          <a:bodyPr rtlCol="0" anchor="ctr"/>
          <a:lstStyle/>
          <a:p>
            <a:pPr algn="ctr"/>
            <a:r>
              <a:rPr lang="fr-FR" dirty="0"/>
              <a:t>PSE</a:t>
            </a:r>
          </a:p>
        </p:txBody>
      </p:sp>
      <p:sp>
        <p:nvSpPr>
          <p:cNvPr id="38" name="Flèche droite 37"/>
          <p:cNvSpPr/>
          <p:nvPr/>
        </p:nvSpPr>
        <p:spPr>
          <a:xfrm>
            <a:off x="1631504" y="44624"/>
            <a:ext cx="8966386" cy="1143008"/>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tx1"/>
                </a:solidFill>
              </a:rPr>
              <a:t>BLOCS 1,2,3 et 4</a:t>
            </a:r>
          </a:p>
        </p:txBody>
      </p:sp>
      <p:sp>
        <p:nvSpPr>
          <p:cNvPr id="26" name="Rectangle à coins arrondis 33">
            <a:extLst>
              <a:ext uri="{FF2B5EF4-FFF2-40B4-BE49-F238E27FC236}">
                <a16:creationId xmlns:a16="http://schemas.microsoft.com/office/drawing/2014/main" id="{25E66838-D0EE-44FE-902D-9DC117C3A603}"/>
              </a:ext>
            </a:extLst>
          </p:cNvPr>
          <p:cNvSpPr/>
          <p:nvPr/>
        </p:nvSpPr>
        <p:spPr>
          <a:xfrm>
            <a:off x="1703512" y="1098967"/>
            <a:ext cx="8856984" cy="216024"/>
          </a:xfrm>
          <a:prstGeom prst="roundRect">
            <a:avLst/>
          </a:prstGeom>
          <a:solidFill>
            <a:srgbClr val="FFC000"/>
          </a:solidFill>
          <a:ln w="25400" cap="flat" cmpd="sng" algn="ctr">
            <a:solidFill>
              <a:srgbClr val="00B050"/>
            </a:solidFill>
            <a:prstDash val="solid"/>
          </a:ln>
          <a:effectLst/>
        </p:spPr>
        <p:txBody>
          <a:bodyPr rtlCol="0" anchor="ctr"/>
          <a:lstStyle/>
          <a:p>
            <a:pPr algn="ctr"/>
            <a:r>
              <a:rPr lang="fr-FR" dirty="0"/>
              <a:t>PIX</a:t>
            </a:r>
          </a:p>
        </p:txBody>
      </p:sp>
      <p:sp>
        <p:nvSpPr>
          <p:cNvPr id="2" name="Espace réservé du pied de page 1"/>
          <p:cNvSpPr>
            <a:spLocks noGrp="1"/>
          </p:cNvSpPr>
          <p:nvPr>
            <p:ph type="ftr" sz="quarter" idx="11"/>
          </p:nvPr>
        </p:nvSpPr>
        <p:spPr/>
        <p:txBody>
          <a:bodyPr/>
          <a:lstStyle/>
          <a:p>
            <a:r>
              <a:rPr lang="fr-FR"/>
              <a:t>Formation rénovation bac pro ASSP - Mai 2022 -  GRD - académie de Lyon</a:t>
            </a:r>
          </a:p>
        </p:txBody>
      </p:sp>
      <p:pic>
        <p:nvPicPr>
          <p:cNvPr id="23" name="Audio 22">
            <a:hlinkClick r:id="" action="ppaction://media"/>
            <a:extLst>
              <a:ext uri="{FF2B5EF4-FFF2-40B4-BE49-F238E27FC236}">
                <a16:creationId xmlns:a16="http://schemas.microsoft.com/office/drawing/2014/main" id="{D7CAA80F-E7D2-3986-CEE4-B67EF5C2151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03752294"/>
      </p:ext>
    </p:extLst>
  </p:cSld>
  <p:clrMapOvr>
    <a:masterClrMapping/>
  </p:clrMapOvr>
  <mc:AlternateContent xmlns:mc="http://schemas.openxmlformats.org/markup-compatibility/2006" xmlns:p14="http://schemas.microsoft.com/office/powerpoint/2010/main">
    <mc:Choice Requires="p14">
      <p:transition spd="slow" p14:dur="2000" advTm="32774"/>
    </mc:Choice>
    <mc:Fallback xmlns="">
      <p:transition spd="slow" advTm="327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C280F271-9066-4D47-9C63-C1C7FD2D57DB}"/>
              </a:ext>
            </a:extLst>
          </p:cNvPr>
          <p:cNvGraphicFramePr>
            <a:graphicFrameLocks noGrp="1"/>
          </p:cNvGraphicFramePr>
          <p:nvPr>
            <p:ph idx="4294967295"/>
            <p:extLst>
              <p:ext uri="{D42A27DB-BD31-4B8C-83A1-F6EECF244321}">
                <p14:modId xmlns:p14="http://schemas.microsoft.com/office/powerpoint/2010/main" val="1063787525"/>
              </p:ext>
            </p:extLst>
          </p:nvPr>
        </p:nvGraphicFramePr>
        <p:xfrm>
          <a:off x="731404" y="1495761"/>
          <a:ext cx="10513168" cy="3168352"/>
        </p:xfrm>
        <a:graphic>
          <a:graphicData uri="http://schemas.openxmlformats.org/drawingml/2006/table">
            <a:tbl>
              <a:tblPr firstRow="1" firstCol="1" bandRow="1">
                <a:tableStyleId>{5C22544A-7EE6-4342-B048-85BDC9FD1C3A}</a:tableStyleId>
              </a:tblPr>
              <a:tblGrid>
                <a:gridCol w="1394603">
                  <a:extLst>
                    <a:ext uri="{9D8B030D-6E8A-4147-A177-3AD203B41FA5}">
                      <a16:colId xmlns:a16="http://schemas.microsoft.com/office/drawing/2014/main" val="2542235941"/>
                    </a:ext>
                  </a:extLst>
                </a:gridCol>
                <a:gridCol w="2360100">
                  <a:extLst>
                    <a:ext uri="{9D8B030D-6E8A-4147-A177-3AD203B41FA5}">
                      <a16:colId xmlns:a16="http://schemas.microsoft.com/office/drawing/2014/main" val="4037851097"/>
                    </a:ext>
                  </a:extLst>
                </a:gridCol>
                <a:gridCol w="1844878">
                  <a:extLst>
                    <a:ext uri="{9D8B030D-6E8A-4147-A177-3AD203B41FA5}">
                      <a16:colId xmlns:a16="http://schemas.microsoft.com/office/drawing/2014/main" val="3020949554"/>
                    </a:ext>
                  </a:extLst>
                </a:gridCol>
                <a:gridCol w="837054">
                  <a:extLst>
                    <a:ext uri="{9D8B030D-6E8A-4147-A177-3AD203B41FA5}">
                      <a16:colId xmlns:a16="http://schemas.microsoft.com/office/drawing/2014/main" val="2809732654"/>
                    </a:ext>
                  </a:extLst>
                </a:gridCol>
                <a:gridCol w="1180049">
                  <a:extLst>
                    <a:ext uri="{9D8B030D-6E8A-4147-A177-3AD203B41FA5}">
                      <a16:colId xmlns:a16="http://schemas.microsoft.com/office/drawing/2014/main" val="3509942833"/>
                    </a:ext>
                  </a:extLst>
                </a:gridCol>
                <a:gridCol w="1716435">
                  <a:extLst>
                    <a:ext uri="{9D8B030D-6E8A-4147-A177-3AD203B41FA5}">
                      <a16:colId xmlns:a16="http://schemas.microsoft.com/office/drawing/2014/main" val="2903711616"/>
                    </a:ext>
                  </a:extLst>
                </a:gridCol>
                <a:gridCol w="1180049">
                  <a:extLst>
                    <a:ext uri="{9D8B030D-6E8A-4147-A177-3AD203B41FA5}">
                      <a16:colId xmlns:a16="http://schemas.microsoft.com/office/drawing/2014/main" val="3341216132"/>
                    </a:ext>
                  </a:extLst>
                </a:gridCol>
              </a:tblGrid>
              <a:tr h="1286139">
                <a:tc>
                  <a:txBody>
                    <a:bodyPr/>
                    <a:lstStyle/>
                    <a:p>
                      <a:pPr>
                        <a:lnSpc>
                          <a:spcPct val="107000"/>
                        </a:lnSpc>
                        <a:spcAft>
                          <a:spcPts val="800"/>
                        </a:spcAft>
                      </a:pPr>
                      <a:r>
                        <a:rPr lang="fr-FR" sz="1800" dirty="0">
                          <a:effectLst/>
                        </a:rPr>
                        <a:t> EP</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TECHNIQUES PROFESSIONNELLES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NUTRITION/</a:t>
                      </a:r>
                    </a:p>
                    <a:p>
                      <a:pPr>
                        <a:lnSpc>
                          <a:spcPct val="107000"/>
                        </a:lnSpc>
                        <a:spcAft>
                          <a:spcPts val="800"/>
                        </a:spcAft>
                      </a:pPr>
                      <a:r>
                        <a:rPr lang="fr-FR" sz="1800" dirty="0">
                          <a:effectLst/>
                        </a:rPr>
                        <a:t>ALIMENTATION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SMS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MICROBIO</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BIOLOGIE</a:t>
                      </a:r>
                    </a:p>
                    <a:p>
                      <a:pPr>
                        <a:lnSpc>
                          <a:spcPct val="107000"/>
                        </a:lnSpc>
                        <a:spcAft>
                          <a:spcPts val="800"/>
                        </a:spcAft>
                      </a:pPr>
                      <a:r>
                        <a:rPr lang="fr-FR" sz="1800">
                          <a:effectLst/>
                        </a:rPr>
                        <a:t>/PHYSIOPATHO</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TOTAL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extLst>
                  <a:ext uri="{0D108BD9-81ED-4DB2-BD59-A6C34878D82A}">
                    <a16:rowId xmlns:a16="http://schemas.microsoft.com/office/drawing/2014/main" val="2977970245"/>
                  </a:ext>
                </a:extLst>
              </a:tr>
              <a:tr h="351994">
                <a:tc>
                  <a:txBody>
                    <a:bodyPr/>
                    <a:lstStyle/>
                    <a:p>
                      <a:pPr>
                        <a:lnSpc>
                          <a:spcPct val="107000"/>
                        </a:lnSpc>
                        <a:spcAft>
                          <a:spcPts val="800"/>
                        </a:spcAft>
                      </a:pPr>
                      <a:r>
                        <a:rPr lang="fr-FR" sz="1800">
                          <a:effectLst/>
                        </a:rPr>
                        <a:t>Bloc 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62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129</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16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210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extLst>
                  <a:ext uri="{0D108BD9-81ED-4DB2-BD59-A6C34878D82A}">
                    <a16:rowId xmlns:a16="http://schemas.microsoft.com/office/drawing/2014/main" val="1216815023"/>
                  </a:ext>
                </a:extLst>
              </a:tr>
              <a:tr h="351994">
                <a:tc>
                  <a:txBody>
                    <a:bodyPr/>
                    <a:lstStyle/>
                    <a:p>
                      <a:pPr>
                        <a:lnSpc>
                          <a:spcPct val="107000"/>
                        </a:lnSpc>
                        <a:spcAft>
                          <a:spcPts val="800"/>
                        </a:spcAft>
                      </a:pPr>
                      <a:r>
                        <a:rPr lang="fr-FR" sz="1800">
                          <a:effectLst/>
                        </a:rPr>
                        <a:t>Bloc 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132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16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36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41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225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extLst>
                  <a:ext uri="{0D108BD9-81ED-4DB2-BD59-A6C34878D82A}">
                    <a16:rowId xmlns:a16="http://schemas.microsoft.com/office/drawing/2014/main" val="2746078895"/>
                  </a:ext>
                </a:extLst>
              </a:tr>
              <a:tr h="351994">
                <a:tc>
                  <a:txBody>
                    <a:bodyPr/>
                    <a:lstStyle/>
                    <a:p>
                      <a:pPr>
                        <a:lnSpc>
                          <a:spcPct val="107000"/>
                        </a:lnSpc>
                        <a:spcAft>
                          <a:spcPts val="800"/>
                        </a:spcAft>
                      </a:pPr>
                      <a:r>
                        <a:rPr lang="fr-FR" sz="1800">
                          <a:effectLst/>
                        </a:rPr>
                        <a:t>Bloc 3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51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71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35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28</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185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extLst>
                  <a:ext uri="{0D108BD9-81ED-4DB2-BD59-A6C34878D82A}">
                    <a16:rowId xmlns:a16="http://schemas.microsoft.com/office/drawing/2014/main" val="2878507225"/>
                  </a:ext>
                </a:extLst>
              </a:tr>
              <a:tr h="474237">
                <a:tc>
                  <a:txBody>
                    <a:bodyPr/>
                    <a:lstStyle/>
                    <a:p>
                      <a:pPr>
                        <a:lnSpc>
                          <a:spcPct val="107000"/>
                        </a:lnSpc>
                        <a:spcAft>
                          <a:spcPts val="800"/>
                        </a:spcAft>
                      </a:pPr>
                      <a:r>
                        <a:rPr lang="fr-FR" sz="1800">
                          <a:effectLst/>
                        </a:rPr>
                        <a:t>Bloc 4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28</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40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53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115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236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extLst>
                  <a:ext uri="{0D108BD9-81ED-4DB2-BD59-A6C34878D82A}">
                    <a16:rowId xmlns:a16="http://schemas.microsoft.com/office/drawing/2014/main" val="2374398328"/>
                  </a:ext>
                </a:extLst>
              </a:tr>
              <a:tr h="351994">
                <a:tc>
                  <a:txBody>
                    <a:bodyPr/>
                    <a:lstStyle/>
                    <a:p>
                      <a:pPr>
                        <a:lnSpc>
                          <a:spcPct val="107000"/>
                        </a:lnSpc>
                        <a:spcAft>
                          <a:spcPts val="800"/>
                        </a:spcAft>
                      </a:pPr>
                      <a:r>
                        <a:rPr lang="fr-FR" sz="1800">
                          <a:effectLst/>
                        </a:rPr>
                        <a:t>TOTAL</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273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59</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289</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35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a:effectLst/>
                        </a:rPr>
                        <a:t>200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tc>
                  <a:txBody>
                    <a:bodyPr/>
                    <a:lstStyle/>
                    <a:p>
                      <a:pPr>
                        <a:lnSpc>
                          <a:spcPct val="107000"/>
                        </a:lnSpc>
                        <a:spcAft>
                          <a:spcPts val="800"/>
                        </a:spcAft>
                      </a:pPr>
                      <a:r>
                        <a:rPr lang="fr-FR" sz="1800" dirty="0">
                          <a:effectLst/>
                        </a:rPr>
                        <a:t>856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608" marR="58608" marT="0" marB="0"/>
                </a:tc>
                <a:extLst>
                  <a:ext uri="{0D108BD9-81ED-4DB2-BD59-A6C34878D82A}">
                    <a16:rowId xmlns:a16="http://schemas.microsoft.com/office/drawing/2014/main" val="3015920829"/>
                  </a:ext>
                </a:extLst>
              </a:tr>
            </a:tbl>
          </a:graphicData>
        </a:graphic>
      </p:graphicFrame>
      <p:sp>
        <p:nvSpPr>
          <p:cNvPr id="5" name="Rectangle 1">
            <a:extLst>
              <a:ext uri="{FF2B5EF4-FFF2-40B4-BE49-F238E27FC236}">
                <a16:creationId xmlns:a16="http://schemas.microsoft.com/office/drawing/2014/main" id="{1920AAAB-CE18-488F-8D37-34E8FB27EBA7}"/>
              </a:ext>
            </a:extLst>
          </p:cNvPr>
          <p:cNvSpPr>
            <a:spLocks noChangeArrowheads="1"/>
          </p:cNvSpPr>
          <p:nvPr/>
        </p:nvSpPr>
        <p:spPr bwMode="auto">
          <a:xfrm>
            <a:off x="983432" y="417875"/>
            <a:ext cx="107291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fr-FR" sz="2800" dirty="0">
                <a:latin typeface="Calibri" panose="020F0502020204030204" pitchFamily="34" charset="0"/>
                <a:ea typeface="Calibri" panose="020F0502020204030204" pitchFamily="34" charset="0"/>
                <a:cs typeface="Times New Roman" panose="02020603050405020304" pitchFamily="18" charset="0"/>
              </a:rPr>
              <a:t>Proposition de répartition horaire des E P </a:t>
            </a:r>
            <a:endParaRPr lang="fr-FR" altLang="fr-FR" sz="2800" dirty="0">
              <a:latin typeface="Arial" panose="020B0604020202020204" pitchFamily="34" charset="0"/>
            </a:endParaRPr>
          </a:p>
        </p:txBody>
      </p:sp>
      <p:sp>
        <p:nvSpPr>
          <p:cNvPr id="6" name="ZoneTexte 5">
            <a:extLst>
              <a:ext uri="{FF2B5EF4-FFF2-40B4-BE49-F238E27FC236}">
                <a16:creationId xmlns:a16="http://schemas.microsoft.com/office/drawing/2014/main" id="{AC830D65-61AB-4052-AEF7-04693D0DF6AD}"/>
              </a:ext>
            </a:extLst>
          </p:cNvPr>
          <p:cNvSpPr txBox="1"/>
          <p:nvPr/>
        </p:nvSpPr>
        <p:spPr>
          <a:xfrm>
            <a:off x="407368" y="941095"/>
            <a:ext cx="11161240" cy="369332"/>
          </a:xfrm>
          <a:prstGeom prst="rect">
            <a:avLst/>
          </a:prstGeom>
          <a:noFill/>
        </p:spPr>
        <p:txBody>
          <a:bodyPr wrap="square" rtlCol="0">
            <a:spAutoFit/>
          </a:bodyPr>
          <a:lstStyle/>
          <a:p>
            <a:r>
              <a:rPr lang="fr-FR" i="1" dirty="0"/>
              <a:t>Grille arrêté du 21 novembre 2018 Sur 3 ans, 856 heures d’EP plus les  heures </a:t>
            </a:r>
            <a:r>
              <a:rPr lang="fr-FR" i="1" dirty="0" err="1"/>
              <a:t>co</a:t>
            </a:r>
            <a:r>
              <a:rPr lang="fr-FR" i="1" dirty="0"/>
              <a:t>-intervention et Chef d’ œuvre </a:t>
            </a:r>
          </a:p>
        </p:txBody>
      </p:sp>
      <p:graphicFrame>
        <p:nvGraphicFramePr>
          <p:cNvPr id="3" name="Tableau 2"/>
          <p:cNvGraphicFramePr>
            <a:graphicFrameLocks noGrp="1"/>
          </p:cNvGraphicFramePr>
          <p:nvPr>
            <p:extLst>
              <p:ext uri="{D42A27DB-BD31-4B8C-83A1-F6EECF244321}">
                <p14:modId xmlns:p14="http://schemas.microsoft.com/office/powerpoint/2010/main" val="3882320667"/>
              </p:ext>
            </p:extLst>
          </p:nvPr>
        </p:nvGraphicFramePr>
        <p:xfrm>
          <a:off x="731404" y="4846248"/>
          <a:ext cx="10749862" cy="1478280"/>
        </p:xfrm>
        <a:graphic>
          <a:graphicData uri="http://schemas.openxmlformats.org/drawingml/2006/table">
            <a:tbl>
              <a:tblPr firstRow="1" bandRow="1">
                <a:tableStyleId>{5C22544A-7EE6-4342-B048-85BDC9FD1C3A}</a:tableStyleId>
              </a:tblPr>
              <a:tblGrid>
                <a:gridCol w="2046062">
                  <a:extLst>
                    <a:ext uri="{9D8B030D-6E8A-4147-A177-3AD203B41FA5}">
                      <a16:colId xmlns:a16="http://schemas.microsoft.com/office/drawing/2014/main" val="281485937"/>
                    </a:ext>
                  </a:extLst>
                </a:gridCol>
                <a:gridCol w="2175950">
                  <a:extLst>
                    <a:ext uri="{9D8B030D-6E8A-4147-A177-3AD203B41FA5}">
                      <a16:colId xmlns:a16="http://schemas.microsoft.com/office/drawing/2014/main" val="3073709590"/>
                    </a:ext>
                  </a:extLst>
                </a:gridCol>
                <a:gridCol w="2175950">
                  <a:extLst>
                    <a:ext uri="{9D8B030D-6E8A-4147-A177-3AD203B41FA5}">
                      <a16:colId xmlns:a16="http://schemas.microsoft.com/office/drawing/2014/main" val="1724270667"/>
                    </a:ext>
                  </a:extLst>
                </a:gridCol>
                <a:gridCol w="2175950">
                  <a:extLst>
                    <a:ext uri="{9D8B030D-6E8A-4147-A177-3AD203B41FA5}">
                      <a16:colId xmlns:a16="http://schemas.microsoft.com/office/drawing/2014/main" val="80035568"/>
                    </a:ext>
                  </a:extLst>
                </a:gridCol>
                <a:gridCol w="2175950">
                  <a:extLst>
                    <a:ext uri="{9D8B030D-6E8A-4147-A177-3AD203B41FA5}">
                      <a16:colId xmlns:a16="http://schemas.microsoft.com/office/drawing/2014/main" val="2634018808"/>
                    </a:ext>
                  </a:extLst>
                </a:gridCol>
              </a:tblGrid>
              <a:tr h="0">
                <a:tc>
                  <a:txBody>
                    <a:bodyPr/>
                    <a:lstStyle/>
                    <a:p>
                      <a:r>
                        <a:rPr lang="fr-FR" dirty="0"/>
                        <a:t>DISPOSITIFS</a:t>
                      </a:r>
                    </a:p>
                  </a:txBody>
                  <a:tcPr/>
                </a:tc>
                <a:tc>
                  <a:txBody>
                    <a:bodyPr/>
                    <a:lstStyle/>
                    <a:p>
                      <a:r>
                        <a:rPr lang="fr-FR" dirty="0"/>
                        <a:t>seconde</a:t>
                      </a:r>
                    </a:p>
                  </a:txBody>
                  <a:tcPr/>
                </a:tc>
                <a:tc>
                  <a:txBody>
                    <a:bodyPr/>
                    <a:lstStyle/>
                    <a:p>
                      <a:r>
                        <a:rPr lang="fr-FR" dirty="0"/>
                        <a:t>première</a:t>
                      </a:r>
                    </a:p>
                  </a:txBody>
                  <a:tcPr/>
                </a:tc>
                <a:tc>
                  <a:txBody>
                    <a:bodyPr/>
                    <a:lstStyle/>
                    <a:p>
                      <a:r>
                        <a:rPr lang="fr-FR" dirty="0" err="1"/>
                        <a:t>treminale</a:t>
                      </a:r>
                      <a:endParaRPr lang="fr-FR" dirty="0"/>
                    </a:p>
                  </a:txBody>
                  <a:tcPr/>
                </a:tc>
                <a:tc>
                  <a:txBody>
                    <a:bodyPr/>
                    <a:lstStyle/>
                    <a:p>
                      <a:r>
                        <a:rPr lang="fr-FR" dirty="0"/>
                        <a:t>TOTAL</a:t>
                      </a:r>
                    </a:p>
                  </a:txBody>
                  <a:tcPr/>
                </a:tc>
                <a:extLst>
                  <a:ext uri="{0D108BD9-81ED-4DB2-BD59-A6C34878D82A}">
                    <a16:rowId xmlns:a16="http://schemas.microsoft.com/office/drawing/2014/main" val="3940118014"/>
                  </a:ext>
                </a:extLst>
              </a:tr>
              <a:tr h="370840">
                <a:tc>
                  <a:txBody>
                    <a:bodyPr/>
                    <a:lstStyle/>
                    <a:p>
                      <a:r>
                        <a:rPr lang="fr-FR" dirty="0"/>
                        <a:t>Co-inter</a:t>
                      </a:r>
                      <a:r>
                        <a:rPr lang="fr-FR" baseline="0" dirty="0"/>
                        <a:t> / Français</a:t>
                      </a:r>
                      <a:endParaRPr lang="fr-FR" dirty="0"/>
                    </a:p>
                  </a:txBody>
                  <a:tcPr/>
                </a:tc>
                <a:tc>
                  <a:txBody>
                    <a:bodyPr/>
                    <a:lstStyle/>
                    <a:p>
                      <a:r>
                        <a:rPr lang="fr-FR" dirty="0"/>
                        <a:t>30</a:t>
                      </a:r>
                    </a:p>
                  </a:txBody>
                  <a:tcPr/>
                </a:tc>
                <a:tc>
                  <a:txBody>
                    <a:bodyPr/>
                    <a:lstStyle/>
                    <a:p>
                      <a:r>
                        <a:rPr lang="fr-FR" dirty="0"/>
                        <a:t>28</a:t>
                      </a:r>
                    </a:p>
                  </a:txBody>
                  <a:tcPr/>
                </a:tc>
                <a:tc>
                  <a:txBody>
                    <a:bodyPr/>
                    <a:lstStyle/>
                    <a:p>
                      <a:r>
                        <a:rPr lang="fr-FR" dirty="0"/>
                        <a:t>13</a:t>
                      </a:r>
                    </a:p>
                  </a:txBody>
                  <a:tcPr/>
                </a:tc>
                <a:tc>
                  <a:txBody>
                    <a:bodyPr/>
                    <a:lstStyle/>
                    <a:p>
                      <a:r>
                        <a:rPr lang="fr-FR" dirty="0"/>
                        <a:t>71</a:t>
                      </a:r>
                    </a:p>
                  </a:txBody>
                  <a:tcPr/>
                </a:tc>
                <a:extLst>
                  <a:ext uri="{0D108BD9-81ED-4DB2-BD59-A6C34878D82A}">
                    <a16:rowId xmlns:a16="http://schemas.microsoft.com/office/drawing/2014/main" val="1168305890"/>
                  </a:ext>
                </a:extLst>
              </a:tr>
              <a:tr h="370840">
                <a:tc>
                  <a:txBody>
                    <a:bodyPr/>
                    <a:lstStyle/>
                    <a:p>
                      <a:r>
                        <a:rPr lang="fr-FR" dirty="0"/>
                        <a:t>Co-inter / maths</a:t>
                      </a:r>
                    </a:p>
                  </a:txBody>
                  <a:tcPr/>
                </a:tc>
                <a:tc>
                  <a:txBody>
                    <a:bodyPr/>
                    <a:lstStyle/>
                    <a:p>
                      <a:r>
                        <a:rPr lang="fr-FR" dirty="0"/>
                        <a:t>30</a:t>
                      </a:r>
                    </a:p>
                  </a:txBody>
                  <a:tcPr/>
                </a:tc>
                <a:tc>
                  <a:txBody>
                    <a:bodyPr/>
                    <a:lstStyle/>
                    <a:p>
                      <a:r>
                        <a:rPr lang="fr-FR" dirty="0"/>
                        <a:t>14</a:t>
                      </a:r>
                    </a:p>
                  </a:txBody>
                  <a:tcPr/>
                </a:tc>
                <a:tc>
                  <a:txBody>
                    <a:bodyPr/>
                    <a:lstStyle/>
                    <a:p>
                      <a:r>
                        <a:rPr lang="fr-FR" dirty="0"/>
                        <a:t>13</a:t>
                      </a:r>
                    </a:p>
                  </a:txBody>
                  <a:tcPr/>
                </a:tc>
                <a:tc>
                  <a:txBody>
                    <a:bodyPr/>
                    <a:lstStyle/>
                    <a:p>
                      <a:r>
                        <a:rPr lang="fr-FR" dirty="0"/>
                        <a:t>57</a:t>
                      </a:r>
                    </a:p>
                  </a:txBody>
                  <a:tcPr/>
                </a:tc>
                <a:extLst>
                  <a:ext uri="{0D108BD9-81ED-4DB2-BD59-A6C34878D82A}">
                    <a16:rowId xmlns:a16="http://schemas.microsoft.com/office/drawing/2014/main" val="3194178391"/>
                  </a:ext>
                </a:extLst>
              </a:tr>
              <a:tr h="370840">
                <a:tc>
                  <a:txBody>
                    <a:bodyPr/>
                    <a:lstStyle/>
                    <a:p>
                      <a:r>
                        <a:rPr lang="fr-FR" dirty="0"/>
                        <a:t>Chef d’</a:t>
                      </a:r>
                      <a:r>
                        <a:rPr lang="fr-FR" dirty="0" err="1"/>
                        <a:t>oeuvre</a:t>
                      </a:r>
                      <a:endParaRPr lang="fr-FR" dirty="0"/>
                    </a:p>
                  </a:txBody>
                  <a:tcPr/>
                </a:tc>
                <a:tc>
                  <a:txBody>
                    <a:bodyPr/>
                    <a:lstStyle/>
                    <a:p>
                      <a:r>
                        <a:rPr lang="fr-FR" dirty="0"/>
                        <a:t>0</a:t>
                      </a:r>
                    </a:p>
                  </a:txBody>
                  <a:tcPr/>
                </a:tc>
                <a:tc>
                  <a:txBody>
                    <a:bodyPr/>
                    <a:lstStyle/>
                    <a:p>
                      <a:r>
                        <a:rPr lang="fr-FR" dirty="0"/>
                        <a:t>56</a:t>
                      </a:r>
                    </a:p>
                  </a:txBody>
                  <a:tcPr/>
                </a:tc>
                <a:tc>
                  <a:txBody>
                    <a:bodyPr/>
                    <a:lstStyle/>
                    <a:p>
                      <a:r>
                        <a:rPr lang="fr-FR" dirty="0"/>
                        <a:t>52</a:t>
                      </a:r>
                    </a:p>
                  </a:txBody>
                  <a:tcPr/>
                </a:tc>
                <a:tc>
                  <a:txBody>
                    <a:bodyPr/>
                    <a:lstStyle/>
                    <a:p>
                      <a:r>
                        <a:rPr lang="fr-FR" dirty="0"/>
                        <a:t>108</a:t>
                      </a:r>
                    </a:p>
                  </a:txBody>
                  <a:tcPr/>
                </a:tc>
                <a:extLst>
                  <a:ext uri="{0D108BD9-81ED-4DB2-BD59-A6C34878D82A}">
                    <a16:rowId xmlns:a16="http://schemas.microsoft.com/office/drawing/2014/main" val="138237683"/>
                  </a:ext>
                </a:extLst>
              </a:tr>
            </a:tbl>
          </a:graphicData>
        </a:graphic>
      </p:graphicFrame>
      <p:sp>
        <p:nvSpPr>
          <p:cNvPr id="2" name="Espace réservé du pied de page 1"/>
          <p:cNvSpPr>
            <a:spLocks noGrp="1"/>
          </p:cNvSpPr>
          <p:nvPr>
            <p:ph type="ftr" sz="quarter" idx="5"/>
          </p:nvPr>
        </p:nvSpPr>
        <p:spPr/>
        <p:txBody>
          <a:bodyPr/>
          <a:lstStyle/>
          <a:p>
            <a:r>
              <a:rPr lang="fr-FR"/>
              <a:t>Formation rénovation bac pro ASSP - Mai 2022 -  GRD - académie de Lyon</a:t>
            </a:r>
          </a:p>
        </p:txBody>
      </p:sp>
      <p:pic>
        <p:nvPicPr>
          <p:cNvPr id="8" name="Audio 7">
            <a:hlinkClick r:id="" action="ppaction://media"/>
            <a:extLst>
              <a:ext uri="{FF2B5EF4-FFF2-40B4-BE49-F238E27FC236}">
                <a16:creationId xmlns:a16="http://schemas.microsoft.com/office/drawing/2014/main" id="{DD8AC621-30F6-522D-DA56-61B06C7E231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77233102"/>
      </p:ext>
    </p:extLst>
  </p:cSld>
  <p:clrMapOvr>
    <a:masterClrMapping/>
  </p:clrMapOvr>
  <mc:AlternateContent xmlns:mc="http://schemas.openxmlformats.org/markup-compatibility/2006" xmlns:p14="http://schemas.microsoft.com/office/powerpoint/2010/main">
    <mc:Choice Requires="p14">
      <p:transition spd="slow" p14:dur="2000" advTm="38578"/>
    </mc:Choice>
    <mc:Fallback xmlns="">
      <p:transition spd="slow" advTm="385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2CD767-3F0C-4BE8-964B-14729AFC7018}"/>
              </a:ext>
            </a:extLst>
          </p:cNvPr>
          <p:cNvSpPr>
            <a:spLocks noGrp="1"/>
          </p:cNvSpPr>
          <p:nvPr>
            <p:ph type="ctrTitle"/>
          </p:nvPr>
        </p:nvSpPr>
        <p:spPr>
          <a:xfrm>
            <a:off x="1524000" y="2124968"/>
            <a:ext cx="9144000" cy="1384995"/>
          </a:xfrm>
        </p:spPr>
        <p:txBody>
          <a:bodyPr/>
          <a:lstStyle/>
          <a:p>
            <a:r>
              <a:rPr lang="fr-FR" dirty="0"/>
              <a:t>Démarche de la construction de l’architecture de formation</a:t>
            </a:r>
          </a:p>
        </p:txBody>
      </p:sp>
      <p:sp>
        <p:nvSpPr>
          <p:cNvPr id="3" name="Espace réservé du pied de page 2"/>
          <p:cNvSpPr>
            <a:spLocks noGrp="1"/>
          </p:cNvSpPr>
          <p:nvPr>
            <p:ph type="ftr" sz="quarter" idx="11"/>
          </p:nvPr>
        </p:nvSpPr>
        <p:spPr/>
        <p:txBody>
          <a:bodyPr/>
          <a:lstStyle/>
          <a:p>
            <a:r>
              <a:rPr lang="fr-FR"/>
              <a:t>Formation rénovation bac pro ASSP - Mai 2022 -  GRD - académie de Lyon</a:t>
            </a:r>
          </a:p>
        </p:txBody>
      </p:sp>
      <p:pic>
        <p:nvPicPr>
          <p:cNvPr id="6" name="Audio 5">
            <a:hlinkClick r:id="" action="ppaction://media"/>
            <a:extLst>
              <a:ext uri="{FF2B5EF4-FFF2-40B4-BE49-F238E27FC236}">
                <a16:creationId xmlns:a16="http://schemas.microsoft.com/office/drawing/2014/main" id="{BEF09783-771E-89D2-25BA-5B30A785F6A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02603344"/>
      </p:ext>
    </p:extLst>
  </p:cSld>
  <p:clrMapOvr>
    <a:masterClrMapping/>
  </p:clrMapOvr>
  <mc:AlternateContent xmlns:mc="http://schemas.openxmlformats.org/markup-compatibility/2006" xmlns:p14="http://schemas.microsoft.com/office/powerpoint/2010/main">
    <mc:Choice Requires="p14">
      <p:transition spd="slow" p14:dur="2000" advTm="17541"/>
    </mc:Choice>
    <mc:Fallback xmlns="">
      <p:transition spd="slow" advTm="175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pic>
        <p:nvPicPr>
          <p:cNvPr id="5" name="Image 4"/>
          <p:cNvPicPr>
            <a:picLocks noChangeAspect="1"/>
          </p:cNvPicPr>
          <p:nvPr/>
        </p:nvPicPr>
        <p:blipFill>
          <a:blip r:embed="rId5"/>
          <a:stretch>
            <a:fillRect/>
          </a:stretch>
        </p:blipFill>
        <p:spPr>
          <a:xfrm>
            <a:off x="911424" y="188641"/>
            <a:ext cx="10009112" cy="6264696"/>
          </a:xfrm>
          <a:prstGeom prst="rect">
            <a:avLst/>
          </a:prstGeom>
        </p:spPr>
      </p:pic>
      <p:pic>
        <p:nvPicPr>
          <p:cNvPr id="7" name="Audio 6">
            <a:hlinkClick r:id="" action="ppaction://media"/>
            <a:extLst>
              <a:ext uri="{FF2B5EF4-FFF2-40B4-BE49-F238E27FC236}">
                <a16:creationId xmlns:a16="http://schemas.microsoft.com/office/drawing/2014/main" id="{BC4BA5E0-22A5-1D84-58A5-FD773B7BE8F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44539248"/>
      </p:ext>
    </p:extLst>
  </p:cSld>
  <p:clrMapOvr>
    <a:masterClrMapping/>
  </p:clrMapOvr>
  <mc:AlternateContent xmlns:mc="http://schemas.openxmlformats.org/markup-compatibility/2006">
    <mc:Choice xmlns:p14="http://schemas.microsoft.com/office/powerpoint/2010/main" Requires="p14">
      <p:transition spd="slow" p14:dur="2000" advTm="50358"/>
    </mc:Choice>
    <mc:Fallback>
      <p:transition spd="slow" advTm="503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pic>
        <p:nvPicPr>
          <p:cNvPr id="5" name="Image 4"/>
          <p:cNvPicPr>
            <a:picLocks noChangeAspect="1"/>
          </p:cNvPicPr>
          <p:nvPr/>
        </p:nvPicPr>
        <p:blipFill>
          <a:blip r:embed="rId4"/>
          <a:stretch>
            <a:fillRect/>
          </a:stretch>
        </p:blipFill>
        <p:spPr>
          <a:xfrm>
            <a:off x="1197428" y="0"/>
            <a:ext cx="9797143" cy="6377940"/>
          </a:xfrm>
          <a:prstGeom prst="rect">
            <a:avLst/>
          </a:prstGeom>
        </p:spPr>
      </p:pic>
      <p:pic>
        <p:nvPicPr>
          <p:cNvPr id="6" name="Audio 5">
            <a:hlinkClick r:id="" action="ppaction://media"/>
            <a:extLst>
              <a:ext uri="{FF2B5EF4-FFF2-40B4-BE49-F238E27FC236}">
                <a16:creationId xmlns:a16="http://schemas.microsoft.com/office/drawing/2014/main" id="{A3AA6C7A-5551-B9A1-82D7-FB0CF43009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80277688"/>
      </p:ext>
    </p:extLst>
  </p:cSld>
  <p:clrMapOvr>
    <a:masterClrMapping/>
  </p:clrMapOvr>
  <mc:AlternateContent xmlns:mc="http://schemas.openxmlformats.org/markup-compatibility/2006">
    <mc:Choice xmlns:p14="http://schemas.microsoft.com/office/powerpoint/2010/main" Requires="p14">
      <p:transition spd="slow" p14:dur="2000" advTm="28168"/>
    </mc:Choice>
    <mc:Fallback>
      <p:transition spd="slow" advTm="281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pic>
        <p:nvPicPr>
          <p:cNvPr id="4" name="Image 3"/>
          <p:cNvPicPr>
            <a:picLocks noChangeAspect="1"/>
          </p:cNvPicPr>
          <p:nvPr/>
        </p:nvPicPr>
        <p:blipFill>
          <a:blip r:embed="rId4"/>
          <a:stretch>
            <a:fillRect/>
          </a:stretch>
        </p:blipFill>
        <p:spPr>
          <a:xfrm>
            <a:off x="1175938" y="0"/>
            <a:ext cx="9840124" cy="6858000"/>
          </a:xfrm>
          <a:prstGeom prst="rect">
            <a:avLst/>
          </a:prstGeom>
        </p:spPr>
      </p:pic>
      <p:pic>
        <p:nvPicPr>
          <p:cNvPr id="5" name="Audio 4">
            <a:hlinkClick r:id="" action="ppaction://media"/>
            <a:extLst>
              <a:ext uri="{FF2B5EF4-FFF2-40B4-BE49-F238E27FC236}">
                <a16:creationId xmlns:a16="http://schemas.microsoft.com/office/drawing/2014/main" id="{102F0CDE-6335-2FCE-B8A8-E5650CB4BA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57669801"/>
      </p:ext>
    </p:extLst>
  </p:cSld>
  <p:clrMapOvr>
    <a:masterClrMapping/>
  </p:clrMapOvr>
  <mc:AlternateContent xmlns:mc="http://schemas.openxmlformats.org/markup-compatibility/2006">
    <mc:Choice xmlns:p14="http://schemas.microsoft.com/office/powerpoint/2010/main" Requires="p14">
      <p:transition spd="slow" p14:dur="2000" advTm="48782"/>
    </mc:Choice>
    <mc:Fallback>
      <p:transition spd="slow" advTm="487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5"/>
          </p:nvPr>
        </p:nvSpPr>
        <p:spPr/>
        <p:txBody>
          <a:bodyPr/>
          <a:lstStyle/>
          <a:p>
            <a:r>
              <a:rPr lang="fr-FR"/>
              <a:t>Formation rénovation bac pro ASSP - Mai 2022 -  GRD - académie de Lyon</a:t>
            </a:r>
          </a:p>
        </p:txBody>
      </p:sp>
      <p:pic>
        <p:nvPicPr>
          <p:cNvPr id="4" name="Image 3"/>
          <p:cNvPicPr>
            <a:picLocks noChangeAspect="1"/>
          </p:cNvPicPr>
          <p:nvPr/>
        </p:nvPicPr>
        <p:blipFill>
          <a:blip r:embed="rId4"/>
          <a:stretch>
            <a:fillRect/>
          </a:stretch>
        </p:blipFill>
        <p:spPr>
          <a:xfrm>
            <a:off x="1230586" y="0"/>
            <a:ext cx="9730828" cy="6858000"/>
          </a:xfrm>
          <a:prstGeom prst="rect">
            <a:avLst/>
          </a:prstGeom>
        </p:spPr>
      </p:pic>
      <p:pic>
        <p:nvPicPr>
          <p:cNvPr id="5" name="Audio 4">
            <a:hlinkClick r:id="" action="ppaction://media"/>
            <a:extLst>
              <a:ext uri="{FF2B5EF4-FFF2-40B4-BE49-F238E27FC236}">
                <a16:creationId xmlns:a16="http://schemas.microsoft.com/office/drawing/2014/main" id="{408D2907-F6AE-82E6-D6A3-008EAF41A6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69477229"/>
      </p:ext>
    </p:extLst>
  </p:cSld>
  <p:clrMapOvr>
    <a:masterClrMapping/>
  </p:clrMapOvr>
  <mc:AlternateContent xmlns:mc="http://schemas.openxmlformats.org/markup-compatibility/2006">
    <mc:Choice xmlns:p14="http://schemas.microsoft.com/office/powerpoint/2010/main" Requires="p14">
      <p:transition spd="slow" p14:dur="2000" advTm="48864"/>
    </mc:Choice>
    <mc:Fallback>
      <p:transition spd="slow" advTm="488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7" name="Espace réservé du texte 6"/>
          <p:cNvSpPr>
            <a:spLocks noGrp="1"/>
          </p:cNvSpPr>
          <p:nvPr>
            <p:ph type="body" idx="1"/>
          </p:nvPr>
        </p:nvSpPr>
        <p:spPr>
          <a:xfrm>
            <a:off x="1232903" y="1916832"/>
            <a:ext cx="9728835" cy="2952328"/>
          </a:xfrm>
        </p:spPr>
        <p:txBody>
          <a:bodyPr/>
          <a:lstStyle/>
          <a:p>
            <a:endParaRPr lang="fr-FR" dirty="0"/>
          </a:p>
          <a:p>
            <a:r>
              <a:rPr lang="fr-FR" dirty="0"/>
              <a:t>Lien doc </a:t>
            </a:r>
            <a:r>
              <a:rPr lang="fr-FR" dirty="0" err="1"/>
              <a:t>excell</a:t>
            </a:r>
            <a:r>
              <a:rPr lang="fr-FR" dirty="0"/>
              <a:t> pour exemple</a:t>
            </a:r>
          </a:p>
          <a:p>
            <a:r>
              <a:rPr lang="fr-FR" dirty="0"/>
              <a:t> </a:t>
            </a:r>
            <a:r>
              <a:rPr lang="fr-FR" dirty="0">
                <a:hlinkClick r:id="rId3" action="ppaction://hlinkfile"/>
              </a:rPr>
              <a:t>..\projet pédagogique de formation\seconde - ASSP </a:t>
            </a:r>
            <a:r>
              <a:rPr lang="fr-FR" dirty="0" err="1">
                <a:hlinkClick r:id="rId3" action="ppaction://hlinkfile"/>
              </a:rPr>
              <a:t>Architecture_plan_de_formation</a:t>
            </a:r>
            <a:r>
              <a:rPr lang="fr-FR" dirty="0">
                <a:hlinkClick r:id="rId3" action="ppaction://hlinkfile"/>
              </a:rPr>
              <a:t> modifie (3)-</a:t>
            </a:r>
            <a:r>
              <a:rPr lang="fr-FR" dirty="0" err="1">
                <a:hlinkClick r:id="rId3" action="ppaction://hlinkfile"/>
              </a:rPr>
              <a:t>1.xlsx</a:t>
            </a:r>
            <a:endParaRPr lang="fr-FR" dirty="0"/>
          </a:p>
        </p:txBody>
      </p:sp>
      <p:sp>
        <p:nvSpPr>
          <p:cNvPr id="4" name="Espace réservé du pied de page 3"/>
          <p:cNvSpPr>
            <a:spLocks noGrp="1"/>
          </p:cNvSpPr>
          <p:nvPr>
            <p:ph type="ftr" sz="quarter" idx="5"/>
          </p:nvPr>
        </p:nvSpPr>
        <p:spPr/>
        <p:txBody>
          <a:bodyPr/>
          <a:lstStyle/>
          <a:p>
            <a:r>
              <a:rPr lang="fr-FR"/>
              <a:t>Formation rénovation bac pro ASSP - Mai 2022 -  GRD - académie de Lyon</a:t>
            </a:r>
          </a:p>
        </p:txBody>
      </p:sp>
    </p:spTree>
    <p:extLst>
      <p:ext uri="{BB962C8B-B14F-4D97-AF65-F5344CB8AC3E}">
        <p14:creationId xmlns:p14="http://schemas.microsoft.com/office/powerpoint/2010/main" val="2278549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596</Words>
  <Application>Microsoft Office PowerPoint</Application>
  <PresentationFormat>Grand écran</PresentationFormat>
  <Paragraphs>118</Paragraphs>
  <Slides>9</Slides>
  <Notes>6</Notes>
  <HiddenSlides>0</HiddenSlides>
  <MMClips>8</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Verdana</vt:lpstr>
      <vt:lpstr>Office Theme</vt:lpstr>
      <vt:lpstr>RENOVATION </vt:lpstr>
      <vt:lpstr>Présentation PowerPoint</vt:lpstr>
      <vt:lpstr>Présentation PowerPoint</vt:lpstr>
      <vt:lpstr>Démarche de la construction de l’architecture de formation</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RENOVATION DES DIPLOMES DEAS DEAP</dc:title>
  <dc:creator>Michele Delomel</dc:creator>
  <cp:lastModifiedBy>pascaline izart</cp:lastModifiedBy>
  <cp:revision>114</cp:revision>
  <dcterms:created xsi:type="dcterms:W3CDTF">2022-04-05T13:04:55Z</dcterms:created>
  <dcterms:modified xsi:type="dcterms:W3CDTF">2022-06-28T11:59:05Z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2022-03-30T00:00:00Z</vt:filetime>
  </property>
  <property fmtid="{D5CDD505-2E9C-101B-9397-08002B2CF9AE}" pid="3" name="Creator">
    <vt:lpwstr>Microsoft® PowerPoint® 2016</vt:lpwstr>
  </property>
  <property fmtid="{D5CDD505-2E9C-101B-9397-08002B2CF9AE}" pid="4" name="LastSaved">
    <vt:filetime>2022-04-05T00:00:00Z</vt:filetime>
  </property>
</Properties>
</file>