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88" r:id="rId3"/>
    <p:sldId id="289" r:id="rId4"/>
    <p:sldId id="282" r:id="rId5"/>
    <p:sldId id="279" r:id="rId6"/>
    <p:sldId id="283" r:id="rId7"/>
    <p:sldId id="292" r:id="rId8"/>
    <p:sldId id="286" r:id="rId9"/>
    <p:sldId id="277" r:id="rId10"/>
    <p:sldId id="285" r:id="rId11"/>
    <p:sldId id="287" r:id="rId12"/>
    <p:sldId id="290" r:id="rId13"/>
    <p:sldId id="291" r:id="rId14"/>
    <p:sldId id="284" r:id="rId15"/>
    <p:sldId id="293" r:id="rId16"/>
    <p:sldId id="294" r:id="rId17"/>
    <p:sldId id="297" r:id="rId18"/>
    <p:sldId id="296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ence Trait d'Union" initials="TU" lastIdx="1" clrIdx="0">
    <p:extLst>
      <p:ext uri="{19B8F6BF-5375-455C-9EA6-DF929625EA0E}">
        <p15:presenceInfo xmlns:p15="http://schemas.microsoft.com/office/powerpoint/2012/main" userId="Agence Trait d'Un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22A"/>
    <a:srgbClr val="8BC43F"/>
    <a:srgbClr val="3BB3E7"/>
    <a:srgbClr val="F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142" autoAdjust="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4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8E60-7EBF-4B6E-A57B-22C49C0A592F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EA769-EE49-4DD9-BA95-B1E0250BC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8B17-E6B4-416B-A23D-91E488650F5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4962-AAC9-418C-8CD6-F8836D012A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14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&lt;!&gt; Au choix : Diapositive de titre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&lt;!&gt; Possibilité d’ajouter des</a:t>
            </a:r>
            <a:r>
              <a:rPr lang="fr-FR" baseline="0" dirty="0" smtClean="0"/>
              <a:t> logos partenaires à la gauche de celui de l’INRS (Insertion - &gt; image)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4962-AAC9-418C-8CD6-F8836D012A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38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Page</a:t>
            </a:r>
            <a:r>
              <a:rPr lang="fr-FR" baseline="0" dirty="0" smtClean="0"/>
              <a:t> de conclusion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&lt;!&gt;</a:t>
            </a:r>
            <a:r>
              <a:rPr lang="fr-FR" baseline="0" dirty="0" smtClean="0"/>
              <a:t> </a:t>
            </a:r>
            <a:r>
              <a:rPr lang="fr-FR" dirty="0" smtClean="0"/>
              <a:t>Les liens vers le site web et réseaux sociaux sont actifs</a:t>
            </a:r>
            <a:r>
              <a:rPr lang="fr-FR" baseline="0" dirty="0" smtClean="0"/>
              <a:t> </a:t>
            </a:r>
            <a:r>
              <a:rPr lang="fr-FR" dirty="0" smtClean="0"/>
              <a:t>en mode diaporama.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4962-AAC9-418C-8CD6-F8836D012A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4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" y="2766235"/>
            <a:ext cx="12199814" cy="737699"/>
          </a:xfrm>
        </p:spPr>
        <p:txBody>
          <a:bodyPr anchor="t">
            <a:normAutofit/>
          </a:bodyPr>
          <a:lstStyle>
            <a:lvl1pPr algn="ctr">
              <a:defRPr sz="5000" baseline="0">
                <a:solidFill>
                  <a:srgbClr val="F05A25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" y="3659962"/>
            <a:ext cx="12199814" cy="5354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54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1 image simplifi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55095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47164" y="298450"/>
            <a:ext cx="11592436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34888B-28FB-49E6-801C-5DF647C18059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47164" y="1216025"/>
            <a:ext cx="5884810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4737736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7" name="Imag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4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onne + 2 images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62911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47164" y="298450"/>
            <a:ext cx="11592436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57E5A4-4659-467B-82F3-FEF1A6C33AC7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47164" y="1216025"/>
            <a:ext cx="5884810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211326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817360" y="3539139"/>
            <a:ext cx="5222240" cy="241462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Imag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3626" y="0"/>
            <a:ext cx="11818374" cy="6858000"/>
          </a:xfrm>
          <a:custGeom>
            <a:avLst/>
            <a:gdLst>
              <a:gd name="connsiteX0" fmla="*/ 0 w 10677832"/>
              <a:gd name="connsiteY0" fmla="*/ 0 h 6858000"/>
              <a:gd name="connsiteX1" fmla="*/ 10677832 w 10677832"/>
              <a:gd name="connsiteY1" fmla="*/ 0 h 6858000"/>
              <a:gd name="connsiteX2" fmla="*/ 10677832 w 10677832"/>
              <a:gd name="connsiteY2" fmla="*/ 6858000 h 6858000"/>
              <a:gd name="connsiteX3" fmla="*/ 0 w 10677832"/>
              <a:gd name="connsiteY3" fmla="*/ 6858000 h 6858000"/>
              <a:gd name="connsiteX4" fmla="*/ 0 w 10677832"/>
              <a:gd name="connsiteY4" fmla="*/ 0 h 6858000"/>
              <a:gd name="connsiteX0" fmla="*/ 114054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140542 w 11818374"/>
              <a:gd name="connsiteY4" fmla="*/ 0 h 6858000"/>
              <a:gd name="connsiteX0" fmla="*/ 1327355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327355 w 11818374"/>
              <a:gd name="connsiteY4" fmla="*/ 0 h 6858000"/>
              <a:gd name="connsiteX0" fmla="*/ 122903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229032 w 118183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374" h="6858000">
                <a:moveTo>
                  <a:pt x="1229032" y="0"/>
                </a:moveTo>
                <a:lnTo>
                  <a:pt x="11818374" y="0"/>
                </a:lnTo>
                <a:lnTo>
                  <a:pt x="11818374" y="6858000"/>
                </a:lnTo>
                <a:lnTo>
                  <a:pt x="0" y="6858000"/>
                </a:lnTo>
                <a:lnTo>
                  <a:pt x="1229032" y="0"/>
                </a:lnTo>
                <a:close/>
              </a:path>
            </a:pathLst>
          </a:cu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0" y="366077"/>
            <a:ext cx="1235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.</a:t>
            </a:r>
            <a:fld id="{DB125FA9-0D04-4F40-AB50-01ECFE206B8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56" y="6116060"/>
            <a:ext cx="1565788" cy="638596"/>
          </a:xfrm>
          <a:prstGeom prst="rect">
            <a:avLst/>
          </a:prstGeom>
        </p:spPr>
      </p:pic>
      <p:sp>
        <p:nvSpPr>
          <p:cNvPr id="14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573608" y="1081548"/>
            <a:ext cx="9595837" cy="4982699"/>
          </a:xfr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None/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3153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1 /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4728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97D461-3A27-4065-9E41-6CD8FD49463D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4"/>
            <a:ext cx="10444480" cy="4792889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1" name="Image 2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1 / 2 colonn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72681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F74ECD-15C4-46DC-AC2F-DFC318D1E00D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613582" y="1137945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2"/>
          </p:nvPr>
        </p:nvSpPr>
        <p:spPr>
          <a:xfrm>
            <a:off x="6912076" y="1216025"/>
            <a:ext cx="5127523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Imag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4" name="Image 2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1 / Text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4821" cy="6859586"/>
          </a:xfrm>
          <a:prstGeom prst="rect">
            <a:avLst/>
          </a:prstGeom>
        </p:spPr>
      </p:pic>
      <p:sp>
        <p:nvSpPr>
          <p:cNvPr id="22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16018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52A9780-68FE-454C-B070-FFA6F8D1EB3A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4737736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1 / Texte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4821" cy="6859586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4728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79106C3-4D10-4E39-A59B-7CFAFF698F7A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211326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817360" y="3539139"/>
            <a:ext cx="5222240" cy="241462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1441" y="0"/>
            <a:ext cx="11818374" cy="6858000"/>
          </a:xfrm>
          <a:custGeom>
            <a:avLst/>
            <a:gdLst>
              <a:gd name="connsiteX0" fmla="*/ 0 w 10677832"/>
              <a:gd name="connsiteY0" fmla="*/ 0 h 6858000"/>
              <a:gd name="connsiteX1" fmla="*/ 10677832 w 10677832"/>
              <a:gd name="connsiteY1" fmla="*/ 0 h 6858000"/>
              <a:gd name="connsiteX2" fmla="*/ 10677832 w 10677832"/>
              <a:gd name="connsiteY2" fmla="*/ 6858000 h 6858000"/>
              <a:gd name="connsiteX3" fmla="*/ 0 w 10677832"/>
              <a:gd name="connsiteY3" fmla="*/ 6858000 h 6858000"/>
              <a:gd name="connsiteX4" fmla="*/ 0 w 10677832"/>
              <a:gd name="connsiteY4" fmla="*/ 0 h 6858000"/>
              <a:gd name="connsiteX0" fmla="*/ 114054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140542 w 11818374"/>
              <a:gd name="connsiteY4" fmla="*/ 0 h 6858000"/>
              <a:gd name="connsiteX0" fmla="*/ 1327355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327355 w 11818374"/>
              <a:gd name="connsiteY4" fmla="*/ 0 h 6858000"/>
              <a:gd name="connsiteX0" fmla="*/ 122903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229032 w 118183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374" h="6858000">
                <a:moveTo>
                  <a:pt x="1229032" y="0"/>
                </a:moveTo>
                <a:lnTo>
                  <a:pt x="11818374" y="0"/>
                </a:lnTo>
                <a:lnTo>
                  <a:pt x="11818374" y="6858000"/>
                </a:lnTo>
                <a:lnTo>
                  <a:pt x="0" y="6858000"/>
                </a:lnTo>
                <a:lnTo>
                  <a:pt x="1229032" y="0"/>
                </a:lnTo>
                <a:close/>
              </a:path>
            </a:pathLst>
          </a:cu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0" y="366077"/>
            <a:ext cx="1235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.</a:t>
            </a:r>
            <a:fld id="{DB125FA9-0D04-4F40-AB50-01ECFE206B8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56" y="6116060"/>
            <a:ext cx="1565788" cy="638596"/>
          </a:xfrm>
          <a:prstGeom prst="rect">
            <a:avLst/>
          </a:prstGeom>
        </p:spPr>
      </p:pic>
      <p:sp>
        <p:nvSpPr>
          <p:cNvPr id="13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573608" y="1081548"/>
            <a:ext cx="9595837" cy="4982699"/>
          </a:xfr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None/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693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2 /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94819" cy="685958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55095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3A1E7BA-B095-403D-8105-B7A7040AE010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4"/>
            <a:ext cx="10444480" cy="4792889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1" name="Image 2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0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2 / 2 colonn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16018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D773BC6-7565-4976-B327-002763DF6071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613582" y="1137945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2"/>
          </p:nvPr>
        </p:nvSpPr>
        <p:spPr>
          <a:xfrm>
            <a:off x="6912076" y="1216025"/>
            <a:ext cx="5127523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" y="2766235"/>
            <a:ext cx="12199814" cy="737699"/>
          </a:xfrm>
        </p:spPr>
        <p:txBody>
          <a:bodyPr anchor="t">
            <a:normAutofit/>
          </a:bodyPr>
          <a:lstStyle>
            <a:lvl1pPr algn="ctr">
              <a:defRPr sz="5000" baseline="0">
                <a:solidFill>
                  <a:srgbClr val="F05A25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" y="3659962"/>
            <a:ext cx="12199814" cy="5354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15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2 / Text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FFAAA9-1AD1-4165-A450-996372481042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4737736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5" name="Image 2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2 / Texte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4821" cy="6859586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4728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FCD7B8A-FA45-4E81-A358-B3162D7409EC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211326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817360" y="3539139"/>
            <a:ext cx="5222240" cy="241462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7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Image 2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9" name="Image 2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3626" y="0"/>
            <a:ext cx="11818374" cy="6858000"/>
          </a:xfrm>
          <a:custGeom>
            <a:avLst/>
            <a:gdLst>
              <a:gd name="connsiteX0" fmla="*/ 0 w 10677832"/>
              <a:gd name="connsiteY0" fmla="*/ 0 h 6858000"/>
              <a:gd name="connsiteX1" fmla="*/ 10677832 w 10677832"/>
              <a:gd name="connsiteY1" fmla="*/ 0 h 6858000"/>
              <a:gd name="connsiteX2" fmla="*/ 10677832 w 10677832"/>
              <a:gd name="connsiteY2" fmla="*/ 6858000 h 6858000"/>
              <a:gd name="connsiteX3" fmla="*/ 0 w 10677832"/>
              <a:gd name="connsiteY3" fmla="*/ 6858000 h 6858000"/>
              <a:gd name="connsiteX4" fmla="*/ 0 w 10677832"/>
              <a:gd name="connsiteY4" fmla="*/ 0 h 6858000"/>
              <a:gd name="connsiteX0" fmla="*/ 114054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140542 w 11818374"/>
              <a:gd name="connsiteY4" fmla="*/ 0 h 6858000"/>
              <a:gd name="connsiteX0" fmla="*/ 1327355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327355 w 11818374"/>
              <a:gd name="connsiteY4" fmla="*/ 0 h 6858000"/>
              <a:gd name="connsiteX0" fmla="*/ 122903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229032 w 118183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374" h="6858000">
                <a:moveTo>
                  <a:pt x="1229032" y="0"/>
                </a:moveTo>
                <a:lnTo>
                  <a:pt x="11818374" y="0"/>
                </a:lnTo>
                <a:lnTo>
                  <a:pt x="11818374" y="6858000"/>
                </a:lnTo>
                <a:lnTo>
                  <a:pt x="0" y="6858000"/>
                </a:lnTo>
                <a:lnTo>
                  <a:pt x="1229032" y="0"/>
                </a:lnTo>
                <a:close/>
              </a:path>
            </a:pathLst>
          </a:cu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0" y="366077"/>
            <a:ext cx="1235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.</a:t>
            </a:r>
            <a:fld id="{DB125FA9-0D04-4F40-AB50-01ECFE206B8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56" y="6116060"/>
            <a:ext cx="1565788" cy="638596"/>
          </a:xfrm>
          <a:prstGeom prst="rect">
            <a:avLst/>
          </a:prstGeom>
        </p:spPr>
      </p:pic>
      <p:sp>
        <p:nvSpPr>
          <p:cNvPr id="13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573608" y="1081548"/>
            <a:ext cx="10126023" cy="4982699"/>
          </a:xfr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None/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371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3 /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94819" cy="685958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23834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E4E2ED7-A1E9-45B1-BD61-2136C489434B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4"/>
            <a:ext cx="10444480" cy="4792889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1" name="Image 2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1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3 / 2 colonn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39465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7204D2F-EDFF-48D2-A246-03A320A09779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613582" y="1137945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contenu 2"/>
          <p:cNvSpPr>
            <a:spLocks noGrp="1"/>
          </p:cNvSpPr>
          <p:nvPr>
            <p:ph idx="12"/>
          </p:nvPr>
        </p:nvSpPr>
        <p:spPr>
          <a:xfrm>
            <a:off x="6912076" y="1216025"/>
            <a:ext cx="5127523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3 / Text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4728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A83C7A4-756C-40A0-B457-EC4292A10522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4737736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5" name="Image 2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3 / Texte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4821" cy="6859586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384757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A64E1D-8908-4D8C-A0EB-A74BE4A435A1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211326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817360" y="3539139"/>
            <a:ext cx="5222240" cy="241462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3626" y="0"/>
            <a:ext cx="11818374" cy="6858000"/>
          </a:xfrm>
          <a:custGeom>
            <a:avLst/>
            <a:gdLst>
              <a:gd name="connsiteX0" fmla="*/ 0 w 10677832"/>
              <a:gd name="connsiteY0" fmla="*/ 0 h 6858000"/>
              <a:gd name="connsiteX1" fmla="*/ 10677832 w 10677832"/>
              <a:gd name="connsiteY1" fmla="*/ 0 h 6858000"/>
              <a:gd name="connsiteX2" fmla="*/ 10677832 w 10677832"/>
              <a:gd name="connsiteY2" fmla="*/ 6858000 h 6858000"/>
              <a:gd name="connsiteX3" fmla="*/ 0 w 10677832"/>
              <a:gd name="connsiteY3" fmla="*/ 6858000 h 6858000"/>
              <a:gd name="connsiteX4" fmla="*/ 0 w 10677832"/>
              <a:gd name="connsiteY4" fmla="*/ 0 h 6858000"/>
              <a:gd name="connsiteX0" fmla="*/ 114054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140542 w 11818374"/>
              <a:gd name="connsiteY4" fmla="*/ 0 h 6858000"/>
              <a:gd name="connsiteX0" fmla="*/ 1327355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327355 w 11818374"/>
              <a:gd name="connsiteY4" fmla="*/ 0 h 6858000"/>
              <a:gd name="connsiteX0" fmla="*/ 1229032 w 11818374"/>
              <a:gd name="connsiteY0" fmla="*/ 0 h 6858000"/>
              <a:gd name="connsiteX1" fmla="*/ 11818374 w 11818374"/>
              <a:gd name="connsiteY1" fmla="*/ 0 h 6858000"/>
              <a:gd name="connsiteX2" fmla="*/ 11818374 w 11818374"/>
              <a:gd name="connsiteY2" fmla="*/ 6858000 h 6858000"/>
              <a:gd name="connsiteX3" fmla="*/ 0 w 11818374"/>
              <a:gd name="connsiteY3" fmla="*/ 6858000 h 6858000"/>
              <a:gd name="connsiteX4" fmla="*/ 1229032 w 118183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374" h="6858000">
                <a:moveTo>
                  <a:pt x="1229032" y="0"/>
                </a:moveTo>
                <a:lnTo>
                  <a:pt x="11818374" y="0"/>
                </a:lnTo>
                <a:lnTo>
                  <a:pt x="11818374" y="6858000"/>
                </a:lnTo>
                <a:lnTo>
                  <a:pt x="0" y="6858000"/>
                </a:lnTo>
                <a:lnTo>
                  <a:pt x="1229032" y="0"/>
                </a:lnTo>
                <a:close/>
              </a:path>
            </a:pathLst>
          </a:cu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0" y="366077"/>
            <a:ext cx="1235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.</a:t>
            </a:r>
            <a:fld id="{DB125FA9-0D04-4F40-AB50-01ECFE206B8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56" y="6116060"/>
            <a:ext cx="1565788" cy="638596"/>
          </a:xfrm>
          <a:prstGeom prst="rect">
            <a:avLst/>
          </a:prstGeom>
        </p:spPr>
      </p:pic>
      <p:sp>
        <p:nvSpPr>
          <p:cNvPr id="14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573608" y="1081548"/>
            <a:ext cx="10387336" cy="4982699"/>
          </a:xfr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>
              <a:buNone/>
              <a:defRPr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676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4 /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94819" cy="685958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16018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D0D0435-486B-4393-BC19-EAB85C0BA050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4"/>
            <a:ext cx="10444480" cy="4792889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Image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1" name="Image 2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4 / 2 colonn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23834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B3AC866-A831-4F05-A1F2-728C7B7FC21A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613582" y="1137945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12"/>
          </p:nvPr>
        </p:nvSpPr>
        <p:spPr>
          <a:xfrm>
            <a:off x="6912076" y="1216025"/>
            <a:ext cx="5127523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Image 1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5EE914-AB19-40A4-9A73-FC857493A9B5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4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4 / Text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16018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5F3200-1380-48E2-B781-927F45FD3244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4737736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5" name="Image 2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7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chapitre 4 / Texte + 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4821" cy="6859586"/>
          </a:xfrm>
          <a:prstGeom prst="rect">
            <a:avLst/>
          </a:prstGeom>
        </p:spPr>
      </p:pic>
      <p:sp>
        <p:nvSpPr>
          <p:cNvPr id="23" name="Rectangle 2"/>
          <p:cNvSpPr/>
          <p:nvPr userDrawn="1"/>
        </p:nvSpPr>
        <p:spPr>
          <a:xfrm>
            <a:off x="0" y="1"/>
            <a:ext cx="1519725" cy="6875218"/>
          </a:xfrm>
          <a:custGeom>
            <a:avLst/>
            <a:gdLst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2045110 w 2045110"/>
              <a:gd name="connsiteY2" fmla="*/ 6858000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2045110"/>
              <a:gd name="connsiteY0" fmla="*/ 0 h 6858000"/>
              <a:gd name="connsiteX1" fmla="*/ 2045110 w 2045110"/>
              <a:gd name="connsiteY1" fmla="*/ 0 h 6858000"/>
              <a:gd name="connsiteX2" fmla="*/ 176981 w 2045110"/>
              <a:gd name="connsiteY2" fmla="*/ 6818671 h 6858000"/>
              <a:gd name="connsiteX3" fmla="*/ 0 w 2045110"/>
              <a:gd name="connsiteY3" fmla="*/ 6858000 h 6858000"/>
              <a:gd name="connsiteX4" fmla="*/ 0 w 2045110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176981 w 1209368"/>
              <a:gd name="connsiteY2" fmla="*/ 68186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209368"/>
              <a:gd name="connsiteY0" fmla="*/ 0 h 6858000"/>
              <a:gd name="connsiteX1" fmla="*/ 1209368 w 1209368"/>
              <a:gd name="connsiteY1" fmla="*/ 0 h 6858000"/>
              <a:gd name="connsiteX2" fmla="*/ 316681 w 1209368"/>
              <a:gd name="connsiteY2" fmla="*/ 6856771 h 6858000"/>
              <a:gd name="connsiteX3" fmla="*/ 0 w 1209368"/>
              <a:gd name="connsiteY3" fmla="*/ 6858000 h 6858000"/>
              <a:gd name="connsiteX4" fmla="*/ 0 w 12093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39568"/>
              <a:gd name="connsiteY0" fmla="*/ 12700 h 6870700"/>
              <a:gd name="connsiteX1" fmla="*/ 1539568 w 1539568"/>
              <a:gd name="connsiteY1" fmla="*/ 0 h 6870700"/>
              <a:gd name="connsiteX2" fmla="*/ 316681 w 1539568"/>
              <a:gd name="connsiteY2" fmla="*/ 6869471 h 6870700"/>
              <a:gd name="connsiteX3" fmla="*/ 0 w 1539568"/>
              <a:gd name="connsiteY3" fmla="*/ 6870700 h 6870700"/>
              <a:gd name="connsiteX4" fmla="*/ 0 w 1539568"/>
              <a:gd name="connsiteY4" fmla="*/ 12700 h 6870700"/>
              <a:gd name="connsiteX0" fmla="*/ 0 w 1571318"/>
              <a:gd name="connsiteY0" fmla="*/ 0 h 6858000"/>
              <a:gd name="connsiteX1" fmla="*/ 1571318 w 1571318"/>
              <a:gd name="connsiteY1" fmla="*/ 88900 h 6858000"/>
              <a:gd name="connsiteX2" fmla="*/ 316681 w 1571318"/>
              <a:gd name="connsiteY2" fmla="*/ 6856771 h 6858000"/>
              <a:gd name="connsiteX3" fmla="*/ 0 w 1571318"/>
              <a:gd name="connsiteY3" fmla="*/ 6858000 h 6858000"/>
              <a:gd name="connsiteX4" fmla="*/ 0 w 1571318"/>
              <a:gd name="connsiteY4" fmla="*/ 0 h 6858000"/>
              <a:gd name="connsiteX0" fmla="*/ 0 w 1539568"/>
              <a:gd name="connsiteY0" fmla="*/ 0 h 6858000"/>
              <a:gd name="connsiteX1" fmla="*/ 1539568 w 1539568"/>
              <a:gd name="connsiteY1" fmla="*/ 0 h 6858000"/>
              <a:gd name="connsiteX2" fmla="*/ 316681 w 1539568"/>
              <a:gd name="connsiteY2" fmla="*/ 6856771 h 6858000"/>
              <a:gd name="connsiteX3" fmla="*/ 0 w 1539568"/>
              <a:gd name="connsiteY3" fmla="*/ 6858000 h 6858000"/>
              <a:gd name="connsiteX4" fmla="*/ 0 w 1539568"/>
              <a:gd name="connsiteY4" fmla="*/ 0 h 6858000"/>
              <a:gd name="connsiteX0" fmla="*/ 0 w 1183968"/>
              <a:gd name="connsiteY0" fmla="*/ 0 h 6858000"/>
              <a:gd name="connsiteX1" fmla="*/ 1183968 w 1183968"/>
              <a:gd name="connsiteY1" fmla="*/ 0 h 6858000"/>
              <a:gd name="connsiteX2" fmla="*/ 316681 w 1183968"/>
              <a:gd name="connsiteY2" fmla="*/ 6856771 h 6858000"/>
              <a:gd name="connsiteX3" fmla="*/ 0 w 1183968"/>
              <a:gd name="connsiteY3" fmla="*/ 6858000 h 6858000"/>
              <a:gd name="connsiteX4" fmla="*/ 0 w 1183968"/>
              <a:gd name="connsiteY4" fmla="*/ 0 h 6858000"/>
              <a:gd name="connsiteX0" fmla="*/ 0 w 1520518"/>
              <a:gd name="connsiteY0" fmla="*/ 0 h 6858000"/>
              <a:gd name="connsiteX1" fmla="*/ 1520518 w 1520518"/>
              <a:gd name="connsiteY1" fmla="*/ 6350 h 6858000"/>
              <a:gd name="connsiteX2" fmla="*/ 316681 w 1520518"/>
              <a:gd name="connsiteY2" fmla="*/ 6856771 h 6858000"/>
              <a:gd name="connsiteX3" fmla="*/ 0 w 1520518"/>
              <a:gd name="connsiteY3" fmla="*/ 6858000 h 6858000"/>
              <a:gd name="connsiteX4" fmla="*/ 0 w 1520518"/>
              <a:gd name="connsiteY4" fmla="*/ 0 h 6858000"/>
              <a:gd name="connsiteX0" fmla="*/ 0 w 1526868"/>
              <a:gd name="connsiteY0" fmla="*/ 6350 h 6864350"/>
              <a:gd name="connsiteX1" fmla="*/ 1526868 w 1526868"/>
              <a:gd name="connsiteY1" fmla="*/ 0 h 6864350"/>
              <a:gd name="connsiteX2" fmla="*/ 316681 w 1526868"/>
              <a:gd name="connsiteY2" fmla="*/ 6863121 h 6864350"/>
              <a:gd name="connsiteX3" fmla="*/ 0 w 1526868"/>
              <a:gd name="connsiteY3" fmla="*/ 6864350 h 6864350"/>
              <a:gd name="connsiteX4" fmla="*/ 0 w 1526868"/>
              <a:gd name="connsiteY4" fmla="*/ 6350 h 6864350"/>
              <a:gd name="connsiteX0" fmla="*/ 0 w 1505437"/>
              <a:gd name="connsiteY0" fmla="*/ 0 h 6858000"/>
              <a:gd name="connsiteX1" fmla="*/ 1505437 w 1505437"/>
              <a:gd name="connsiteY1" fmla="*/ 86519 h 6858000"/>
              <a:gd name="connsiteX2" fmla="*/ 316681 w 1505437"/>
              <a:gd name="connsiteY2" fmla="*/ 6856771 h 6858000"/>
              <a:gd name="connsiteX3" fmla="*/ 0 w 1505437"/>
              <a:gd name="connsiteY3" fmla="*/ 6858000 h 6858000"/>
              <a:gd name="connsiteX4" fmla="*/ 0 w 1505437"/>
              <a:gd name="connsiteY4" fmla="*/ 0 h 6858000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166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278581 w 1519725"/>
              <a:gd name="connsiteY2" fmla="*/ 6858358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59587"/>
              <a:gd name="connsiteX1" fmla="*/ 1519725 w 1519725"/>
              <a:gd name="connsiteY1" fmla="*/ 0 h 6859587"/>
              <a:gd name="connsiteX2" fmla="*/ 307156 w 1519725"/>
              <a:gd name="connsiteY2" fmla="*/ 6855183 h 6859587"/>
              <a:gd name="connsiteX3" fmla="*/ 0 w 1519725"/>
              <a:gd name="connsiteY3" fmla="*/ 6859587 h 6859587"/>
              <a:gd name="connsiteX4" fmla="*/ 0 w 1519725"/>
              <a:gd name="connsiteY4" fmla="*/ 1587 h 6859587"/>
              <a:gd name="connsiteX0" fmla="*/ 0 w 1519725"/>
              <a:gd name="connsiteY0" fmla="*/ 1587 h 6878630"/>
              <a:gd name="connsiteX1" fmla="*/ 1519725 w 1519725"/>
              <a:gd name="connsiteY1" fmla="*/ 0 h 6878630"/>
              <a:gd name="connsiteX2" fmla="*/ 299341 w 1519725"/>
              <a:gd name="connsiteY2" fmla="*/ 6878630 h 6878630"/>
              <a:gd name="connsiteX3" fmla="*/ 0 w 1519725"/>
              <a:gd name="connsiteY3" fmla="*/ 6859587 h 6878630"/>
              <a:gd name="connsiteX4" fmla="*/ 0 w 1519725"/>
              <a:gd name="connsiteY4" fmla="*/ 1587 h 6878630"/>
              <a:gd name="connsiteX0" fmla="*/ 0 w 1519725"/>
              <a:gd name="connsiteY0" fmla="*/ 1587 h 6862999"/>
              <a:gd name="connsiteX1" fmla="*/ 1519725 w 1519725"/>
              <a:gd name="connsiteY1" fmla="*/ 0 h 6862999"/>
              <a:gd name="connsiteX2" fmla="*/ 299341 w 1519725"/>
              <a:gd name="connsiteY2" fmla="*/ 6862999 h 6862999"/>
              <a:gd name="connsiteX3" fmla="*/ 0 w 1519725"/>
              <a:gd name="connsiteY3" fmla="*/ 6859587 h 6862999"/>
              <a:gd name="connsiteX4" fmla="*/ 0 w 1519725"/>
              <a:gd name="connsiteY4" fmla="*/ 1587 h 6862999"/>
              <a:gd name="connsiteX0" fmla="*/ 0 w 1519725"/>
              <a:gd name="connsiteY0" fmla="*/ 1587 h 6875218"/>
              <a:gd name="connsiteX1" fmla="*/ 1519725 w 1519725"/>
              <a:gd name="connsiteY1" fmla="*/ 0 h 6875218"/>
              <a:gd name="connsiteX2" fmla="*/ 299341 w 1519725"/>
              <a:gd name="connsiteY2" fmla="*/ 6862999 h 6875218"/>
              <a:gd name="connsiteX3" fmla="*/ 0 w 1519725"/>
              <a:gd name="connsiteY3" fmla="*/ 6875218 h 6875218"/>
              <a:gd name="connsiteX4" fmla="*/ 0 w 1519725"/>
              <a:gd name="connsiteY4" fmla="*/ 1587 h 6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725" h="6875218">
                <a:moveTo>
                  <a:pt x="0" y="1587"/>
                </a:moveTo>
                <a:lnTo>
                  <a:pt x="1519725" y="0"/>
                </a:lnTo>
                <a:lnTo>
                  <a:pt x="299341" y="6862999"/>
                </a:lnTo>
                <a:lnTo>
                  <a:pt x="0" y="6875218"/>
                </a:lnTo>
                <a:lnTo>
                  <a:pt x="0" y="1587"/>
                </a:lnTo>
                <a:close/>
              </a:path>
            </a:pathLst>
          </a:cu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 rot="600000">
            <a:off x="973082" y="1825173"/>
            <a:ext cx="95250" cy="1446461"/>
          </a:xfrm>
          <a:prstGeom prst="rect">
            <a:avLst/>
          </a:prstGeom>
          <a:solidFill>
            <a:srgbClr val="F8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 userDrawn="1"/>
        </p:nvSpPr>
        <p:spPr>
          <a:xfrm rot="600000">
            <a:off x="681732" y="3468203"/>
            <a:ext cx="95250" cy="1451293"/>
          </a:xfrm>
          <a:prstGeom prst="rect">
            <a:avLst/>
          </a:prstGeom>
          <a:solidFill>
            <a:srgbClr val="3B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>
          <a:xfrm rot="600000">
            <a:off x="1262125" y="185282"/>
            <a:ext cx="95250" cy="1446461"/>
          </a:xfrm>
          <a:prstGeom prst="rect">
            <a:avLst/>
          </a:prstGeom>
          <a:solidFill>
            <a:srgbClr val="D24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 userDrawn="1"/>
        </p:nvSpPr>
        <p:spPr>
          <a:xfrm rot="600000">
            <a:off x="389981" y="5112853"/>
            <a:ext cx="95250" cy="1451293"/>
          </a:xfrm>
          <a:prstGeom prst="rect">
            <a:avLst/>
          </a:prstGeom>
          <a:solidFill>
            <a:srgbClr val="8BC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47280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94662BB-110D-420E-A4E4-F5AF64C4C82B}" type="datetime1">
              <a:rPr lang="fr-FR" smtClean="0"/>
              <a:t>01/02/2017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211326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817360" y="3539139"/>
            <a:ext cx="5222240" cy="241462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26" name="Image 2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6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0" y="2550335"/>
            <a:ext cx="12199814" cy="737699"/>
          </a:xfrm>
        </p:spPr>
        <p:txBody>
          <a:bodyPr anchor="t">
            <a:normAutofit/>
          </a:bodyPr>
          <a:lstStyle>
            <a:lvl1pPr algn="ctr">
              <a:defRPr sz="5000" baseline="0">
                <a:solidFill>
                  <a:srgbClr val="F05A25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444062"/>
            <a:ext cx="12199814" cy="5354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9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20" y="6246809"/>
            <a:ext cx="7416018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4"/>
            <a:ext cx="10444480" cy="4792889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5" name="Image 1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7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31649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05B1ECA-2121-4420-8373-D51260F33545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613582" y="1137945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>
            <a:spLocks noGrp="1"/>
          </p:cNvSpPr>
          <p:nvPr>
            <p:ph idx="12"/>
          </p:nvPr>
        </p:nvSpPr>
        <p:spPr>
          <a:xfrm>
            <a:off x="6912076" y="1216025"/>
            <a:ext cx="5127523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1 imag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55095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34888B-28FB-49E6-801C-5DF647C18059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4737736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7" name="Imag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8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2 images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62911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95120" y="298450"/>
            <a:ext cx="1044448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57E5A4-4659-467B-82F3-FEF1A6C33AC7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1595120" y="1216025"/>
            <a:ext cx="4736854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515260" y="1148769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12"/>
          </p:nvPr>
        </p:nvSpPr>
        <p:spPr>
          <a:xfrm>
            <a:off x="6817360" y="1216025"/>
            <a:ext cx="5222240" cy="211326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6817360" y="3539139"/>
            <a:ext cx="5222240" cy="241462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Imag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ifi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55095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47164" y="298450"/>
            <a:ext cx="11322510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7164" y="1216024"/>
            <a:ext cx="11322510" cy="4792889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5600DB2-FDF8-498F-8671-84884F8CF1B7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5" name="Image 14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simplifi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595119" y="6246809"/>
            <a:ext cx="7431649" cy="365125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A modifier dans insertion &gt; Entête et pied (pour une modification sur toutes les diapos)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3894" y="298450"/>
            <a:ext cx="11502132" cy="569595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F05A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47164" y="6246810"/>
            <a:ext cx="988346" cy="365125"/>
          </a:xfrm>
        </p:spPr>
        <p:txBody>
          <a:bodyPr/>
          <a:lstStyle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05B1ECA-2121-4420-8373-D51260F33545}" type="datetime1">
              <a:rPr lang="fr-FR" smtClean="0"/>
              <a:t>01/02/2017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53893" y="1216025"/>
            <a:ext cx="5317641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V="1">
            <a:off x="6044733" y="1161093"/>
            <a:ext cx="13358" cy="489389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/>
          <p:cNvSpPr>
            <a:spLocks noGrp="1"/>
          </p:cNvSpPr>
          <p:nvPr>
            <p:ph idx="12"/>
          </p:nvPr>
        </p:nvSpPr>
        <p:spPr>
          <a:xfrm>
            <a:off x="6331290" y="1216025"/>
            <a:ext cx="5708309" cy="4737736"/>
          </a:xfrm>
        </p:spPr>
        <p:txBody>
          <a:bodyPr lIns="0" tIns="0" rIns="0" bIns="0"/>
          <a:lstStyle>
            <a:lvl1pPr>
              <a:lnSpc>
                <a:spcPct val="100000"/>
              </a:lnSpc>
              <a:buClr>
                <a:srgbClr val="F05A25"/>
              </a:buCl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900" indent="-216000">
              <a:lnSpc>
                <a:spcPct val="100000"/>
              </a:lnSpc>
              <a:buClr>
                <a:schemeClr val="tx1">
                  <a:lumMod val="50000"/>
                  <a:lumOff val="50000"/>
                </a:schemeClr>
              </a:buClr>
              <a:buSzPct val="50000"/>
              <a:buFont typeface="Wingdings 2" panose="05020102010507070707" pitchFamily="18" charset="2"/>
              <a:buChar char="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00000" indent="-228600">
              <a:lnSpc>
                <a:spcPct val="100000"/>
              </a:lnSpc>
              <a:buFont typeface="Tahoma" panose="020B0604030504040204" pitchFamily="34" charset="0"/>
              <a:buChar char="&gt;"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00000">
              <a:lnSpc>
                <a:spcPct val="100000"/>
              </a:lnSpc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60000">
              <a:lnSpc>
                <a:spcPct val="10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10898374" y="6277969"/>
            <a:ext cx="57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.</a:t>
            </a:r>
            <a:fld id="{DB125FA9-0D04-4F40-AB50-01ECFE206B88}" type="slidenum">
              <a:rPr lang="fr-FR" sz="2000" smtClean="0">
                <a:solidFill>
                  <a:schemeClr val="bg1">
                    <a:lumMod val="50000"/>
                  </a:schemeClr>
                </a:solidFill>
              </a:rPr>
              <a:pPr algn="ctr"/>
              <a:t>‹N°›</a:t>
            </a:fld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 11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2" y="6331197"/>
            <a:ext cx="283139" cy="283139"/>
          </a:xfrm>
          <a:prstGeom prst="rect">
            <a:avLst/>
          </a:prstGeom>
        </p:spPr>
      </p:pic>
      <p:pic>
        <p:nvPicPr>
          <p:cNvPr id="18" name="Image 1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46" y="6331197"/>
            <a:ext cx="295429" cy="2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6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ECD4-7605-47D2-86F5-4EDD11D1EC0A}" type="datetime1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 modifier dans insertion &gt; Entête et pied (pour une modification sur toutes les diapos)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9D8F-F0DC-4DB0-A573-7D131382A1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4" r:id="rId3"/>
    <p:sldLayoutId id="2147483650" r:id="rId4"/>
    <p:sldLayoutId id="2147483661" r:id="rId5"/>
    <p:sldLayoutId id="2147483662" r:id="rId6"/>
    <p:sldLayoutId id="2147483664" r:id="rId7"/>
    <p:sldLayoutId id="2147483685" r:id="rId8"/>
    <p:sldLayoutId id="2147483686" r:id="rId9"/>
    <p:sldLayoutId id="2147483687" r:id="rId10"/>
    <p:sldLayoutId id="2147483688" r:id="rId11"/>
    <p:sldLayoutId id="2147483663" r:id="rId12"/>
    <p:sldLayoutId id="2147483668" r:id="rId13"/>
    <p:sldLayoutId id="2147483669" r:id="rId14"/>
    <p:sldLayoutId id="2147483670" r:id="rId15"/>
    <p:sldLayoutId id="2147483671" r:id="rId16"/>
    <p:sldLayoutId id="2147483665" r:id="rId17"/>
    <p:sldLayoutId id="2147483672" r:id="rId18"/>
    <p:sldLayoutId id="2147483673" r:id="rId19"/>
    <p:sldLayoutId id="2147483674" r:id="rId20"/>
    <p:sldLayoutId id="2147483675" r:id="rId21"/>
    <p:sldLayoutId id="2147483666" r:id="rId22"/>
    <p:sldLayoutId id="2147483676" r:id="rId23"/>
    <p:sldLayoutId id="2147483677" r:id="rId24"/>
    <p:sldLayoutId id="2147483678" r:id="rId25"/>
    <p:sldLayoutId id="2147483679" r:id="rId26"/>
    <p:sldLayoutId id="2147483667" r:id="rId27"/>
    <p:sldLayoutId id="2147483680" r:id="rId28"/>
    <p:sldLayoutId id="2147483681" r:id="rId29"/>
    <p:sldLayoutId id="2147483682" r:id="rId30"/>
    <p:sldLayoutId id="2147483683" r:id="rId31"/>
    <p:sldLayoutId id="2147483689" r:id="rId3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ail-et-securite.fr/dms/ts/ArticleTS/TS-TS736page11/TS736page11.pdf" TargetMode="External"/><Relationship Id="rId2" Type="http://schemas.openxmlformats.org/officeDocument/2006/relationships/hyperlink" Target="http://www.esst-inrs.fr/3rb/ressources/demarche_change_beb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revention-domicile.fr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INRSFra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inrs.fr/" TargetMode="External"/><Relationship Id="rId5" Type="http://schemas.openxmlformats.org/officeDocument/2006/relationships/hyperlink" Target="https://www.linkedin.com/company/2916825?trk=vsrp_companies_res_name&amp;trkInfo=VSRPsearchId:4243030561452265230718,VSRPtargetId:2916825,VSRPcmpt:primary" TargetMode="External"/><Relationship Id="rId4" Type="http://schemas.openxmlformats.org/officeDocument/2006/relationships/hyperlink" Target="https://twitter.com/INRSfra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18496" y="1338275"/>
            <a:ext cx="12199814" cy="737699"/>
          </a:xfrm>
        </p:spPr>
        <p:txBody>
          <a:bodyPr>
            <a:noAutofit/>
          </a:bodyPr>
          <a:lstStyle/>
          <a:p>
            <a: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 dirty="0" smtClean="0">
                <a:solidFill>
                  <a:srgbClr val="E75137"/>
                </a:solidFill>
                <a:latin typeface="Arial" charset="0"/>
              </a:rPr>
              <a:t>Nouveau CAP Accompagnement Educatif</a:t>
            </a:r>
            <a:br>
              <a:rPr lang="fr-FR" sz="4000" b="1" dirty="0" smtClean="0">
                <a:solidFill>
                  <a:srgbClr val="E75137"/>
                </a:solidFill>
                <a:latin typeface="Arial" charset="0"/>
              </a:rPr>
            </a:br>
            <a:r>
              <a:rPr lang="fr-FR" sz="4000" b="1" dirty="0" smtClean="0">
                <a:solidFill>
                  <a:srgbClr val="E75137"/>
                </a:solidFill>
                <a:latin typeface="Arial" charset="0"/>
              </a:rPr>
              <a:t>Petite Enfance</a:t>
            </a:r>
            <a:r>
              <a:rPr lang="fr-FR" sz="4200" b="1" dirty="0" smtClean="0">
                <a:solidFill>
                  <a:srgbClr val="E75137"/>
                </a:solidFill>
                <a:latin typeface="Arial" charset="0"/>
              </a:rPr>
              <a:t/>
            </a:r>
            <a:br>
              <a:rPr lang="fr-FR" sz="4200" b="1" dirty="0" smtClean="0">
                <a:solidFill>
                  <a:srgbClr val="E75137"/>
                </a:solidFill>
                <a:latin typeface="Arial" charset="0"/>
              </a:rPr>
            </a:br>
            <a:r>
              <a:rPr lang="fr-FR" sz="4200" b="1" dirty="0" smtClean="0">
                <a:solidFill>
                  <a:srgbClr val="E75137"/>
                </a:solidFill>
                <a:latin typeface="Arial" charset="0"/>
              </a:rPr>
              <a:t/>
            </a:r>
            <a:br>
              <a:rPr lang="fr-FR" sz="4200" b="1" dirty="0" smtClean="0">
                <a:solidFill>
                  <a:srgbClr val="E75137"/>
                </a:solidFill>
                <a:latin typeface="Arial" charset="0"/>
              </a:rPr>
            </a:b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E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nseignement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de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la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Santé et Sécurité au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Travail</a:t>
            </a:r>
            <a:b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Formation PRAP Petite Enfance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352015" y="5418486"/>
            <a:ext cx="12199814" cy="535414"/>
          </a:xfrm>
        </p:spPr>
        <p:txBody>
          <a:bodyPr>
            <a:no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Olivier MACAIRE </a:t>
            </a:r>
          </a:p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Paris – 26 janvier 2017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Certification « Acteur PRAP Petite Enfance »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Compétences de la certification « Acteur PRAP Petite Enfance »</a:t>
            </a:r>
            <a:endParaRPr lang="fr-FR" dirty="0"/>
          </a:p>
          <a:p>
            <a:pPr lvl="0"/>
            <a:r>
              <a:rPr lang="fr-FR" dirty="0"/>
              <a:t>Compétence 1 : Etre capable de se situer en tant qu’acteur de prévention des risques liés à l’activité physique dans son entreprise ou son établissement.</a:t>
            </a:r>
          </a:p>
          <a:p>
            <a:pPr lvl="0"/>
            <a:r>
              <a:rPr lang="fr-FR" dirty="0"/>
              <a:t>Compétence 2 : Etre capable d’observer et d’analyser sa situation de travail en s’appuyant sur le fonctionnement du corps humain, afin d’identifier les différentes atteintes à la santé susceptibles d’être encourues.</a:t>
            </a:r>
          </a:p>
          <a:p>
            <a:pPr lvl="0"/>
            <a:r>
              <a:rPr lang="fr-FR" dirty="0"/>
              <a:t>Compétence 3 : Etre capable de participer à la maîtrise du risque dans son entreprise ou son </a:t>
            </a:r>
            <a:r>
              <a:rPr lang="fr-FR" dirty="0" smtClean="0"/>
              <a:t>établissement.</a:t>
            </a:r>
            <a:br>
              <a:rPr lang="fr-FR" dirty="0" smtClean="0"/>
            </a:br>
            <a:r>
              <a:rPr lang="fr-FR" dirty="0" smtClean="0"/>
              <a:t>Cette </a:t>
            </a:r>
            <a:r>
              <a:rPr lang="fr-FR" dirty="0"/>
              <a:t>compétence intègre une sous-compétence spécifique :</a:t>
            </a:r>
          </a:p>
          <a:p>
            <a:pPr lvl="1"/>
            <a:r>
              <a:rPr lang="fr-FR" dirty="0"/>
              <a:t>Maîtriser les techniques de base de manutention adaptées à l'enfant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7" name="Image 6" descr="I:\ES&amp;ST\PRAP\INRS Groupe de travail PRAP\Logos PRAP\PRAP PE\PRAP_PE_VERT_TEX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010" y="119696"/>
            <a:ext cx="840740" cy="1118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8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Organisation de la formation PRAP Petite Enfance</a:t>
            </a:r>
            <a:endParaRPr lang="fr-FR" sz="2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295400" y="1095376"/>
            <a:ext cx="10744200" cy="5279706"/>
          </a:xfrm>
        </p:spPr>
        <p:txBody>
          <a:bodyPr>
            <a:normAutofit/>
          </a:bodyPr>
          <a:lstStyle/>
          <a:p>
            <a:r>
              <a:rPr lang="fr-FR" dirty="0" smtClean="0"/>
              <a:t>Pour obtenir la certification en formation initiale, </a:t>
            </a:r>
            <a:r>
              <a:rPr lang="fr-FR" b="1" dirty="0" smtClean="0"/>
              <a:t>la </a:t>
            </a:r>
            <a:r>
              <a:rPr lang="fr-FR" b="1" dirty="0"/>
              <a:t>formation PRAP PE devra être de 16 heures minimum</a:t>
            </a:r>
            <a:r>
              <a:rPr lang="fr-FR" dirty="0"/>
              <a:t>, réparties sur plusieurs séances, sur le temps d’enseignement professionnel.</a:t>
            </a:r>
          </a:p>
          <a:p>
            <a:r>
              <a:rPr lang="fr-FR" dirty="0"/>
              <a:t>Il est recommandé de commencer la formation acteur PRAP PE dès la 1ère année de formation initiale, avant la 1</a:t>
            </a:r>
            <a:r>
              <a:rPr lang="fr-FR" baseline="30000" dirty="0"/>
              <a:t>ère</a:t>
            </a:r>
            <a:r>
              <a:rPr lang="fr-FR" dirty="0"/>
              <a:t> </a:t>
            </a:r>
            <a:r>
              <a:rPr lang="fr-FR" dirty="0" smtClean="0"/>
              <a:t>PFMP.</a:t>
            </a:r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formation est assurée par 1 ou 2 formateur(s) PRAP 2S à jour de leur MAC de formateur (Maintien et Actualisation des compétences</a:t>
            </a:r>
            <a:r>
              <a:rPr lang="fr-FR" dirty="0" smtClean="0"/>
              <a:t>).</a:t>
            </a:r>
          </a:p>
          <a:p>
            <a:pPr lvl="1"/>
            <a:r>
              <a:rPr lang="fr-FR" dirty="0" smtClean="0"/>
              <a:t>Plus de </a:t>
            </a:r>
            <a:r>
              <a:rPr lang="fr-FR" b="1" dirty="0" smtClean="0"/>
              <a:t>1 000 formateurs PRAP 2S </a:t>
            </a:r>
            <a:r>
              <a:rPr lang="fr-FR" dirty="0" smtClean="0"/>
              <a:t>certifiés au niveau national (EN + Enseignement Privé)</a:t>
            </a:r>
          </a:p>
          <a:p>
            <a:pPr lvl="1"/>
            <a:r>
              <a:rPr lang="fr-FR" dirty="0" smtClean="0"/>
              <a:t>Un manuel spécifique du formateur PRAP PE + Un guide technique</a:t>
            </a:r>
          </a:p>
          <a:p>
            <a:pPr lvl="1"/>
            <a:r>
              <a:rPr lang="fr-FR" dirty="0" smtClean="0"/>
              <a:t>Des outils pédagogiques (évaluations)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7" name="Image 6" descr="I:\ES&amp;ST\PRAP\INRS Groupe de travail PRAP\Logos PRAP\PRAP PE\PRAP_PE_VERT_TEX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40" y="119695"/>
            <a:ext cx="726440" cy="91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9765" y="4495800"/>
            <a:ext cx="1546860" cy="17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9" y="5064845"/>
            <a:ext cx="1914525" cy="13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Organisation de la formation PRAP Petite Enfance</a:t>
            </a:r>
            <a:endParaRPr lang="fr-FR" sz="28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566545" y="1202284"/>
            <a:ext cx="10444480" cy="4923063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/>
              <a:t>déroulé pédagogique possible en 8 séances de 2 heures dont </a:t>
            </a:r>
            <a:r>
              <a:rPr lang="fr-FR" b="1" dirty="0"/>
              <a:t>6 heures </a:t>
            </a:r>
            <a:r>
              <a:rPr lang="fr-FR" dirty="0" smtClean="0"/>
              <a:t>consacrées </a:t>
            </a:r>
            <a:r>
              <a:rPr lang="fr-FR" dirty="0"/>
              <a:t>aux techniques gestuelles enfants (grands et petits)</a:t>
            </a:r>
          </a:p>
          <a:p>
            <a:r>
              <a:rPr lang="fr-FR" dirty="0"/>
              <a:t>Toutes ces techniques sont des bases de référence permettant l’adaptation, en situation réelle, de manière à répondre de manière efficace aux besoins des enfants, </a:t>
            </a:r>
            <a:r>
              <a:rPr lang="fr-FR" u="sng" dirty="0"/>
              <a:t>dans le respect de la bientraitance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3810317"/>
            <a:ext cx="6315075" cy="209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009899" y="5905500"/>
            <a:ext cx="6410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Crédit photos: Hélène Constantin / Académie d’Aix-Marseille</a:t>
            </a:r>
            <a:endParaRPr lang="fr-FR" sz="1200" i="1" dirty="0"/>
          </a:p>
        </p:txBody>
      </p:sp>
      <p:pic>
        <p:nvPicPr>
          <p:cNvPr id="8" name="Image 7" descr="I:\ES&amp;ST\PRAP\INRS Groupe de travail PRAP\Logos PRAP\PRAP PE\PRAP_PE_VERT_TEX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090" y="119694"/>
            <a:ext cx="726440" cy="91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2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Organisation de la formation PRAP Petite Enfance</a:t>
            </a:r>
            <a:endParaRPr lang="fr-FR" sz="2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43025" y="1038224"/>
            <a:ext cx="10744200" cy="5114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/>
              <a:t>Effectifs</a:t>
            </a:r>
            <a:r>
              <a:rPr lang="fr-FR" dirty="0"/>
              <a:t> :</a:t>
            </a:r>
          </a:p>
          <a:p>
            <a:r>
              <a:rPr lang="fr-FR" dirty="0"/>
              <a:t>6 à 12 participants par session.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u="sng" dirty="0" smtClean="0"/>
              <a:t>Certification</a:t>
            </a:r>
            <a:r>
              <a:rPr lang="fr-FR" dirty="0"/>
              <a:t> :</a:t>
            </a:r>
          </a:p>
          <a:p>
            <a:r>
              <a:rPr lang="fr-FR" dirty="0"/>
              <a:t>Le </a:t>
            </a:r>
            <a:r>
              <a:rPr lang="fr-FR" b="1" dirty="0"/>
              <a:t>certificat Acteur PRAP Petite Enfance </a:t>
            </a:r>
            <a:r>
              <a:rPr lang="fr-FR" dirty="0" smtClean="0"/>
              <a:t>est </a:t>
            </a:r>
            <a:r>
              <a:rPr lang="fr-FR" dirty="0"/>
              <a:t>délivré par le formateur PRAP au candidat ayant participé activement à l’ensemble des séances et validé les 2 épreuves : </a:t>
            </a:r>
            <a:endParaRPr lang="fr-FR" dirty="0" smtClean="0"/>
          </a:p>
          <a:p>
            <a:pPr lvl="1"/>
            <a:r>
              <a:rPr lang="fr-FR" dirty="0" smtClean="0"/>
              <a:t>Une analyse </a:t>
            </a:r>
            <a:r>
              <a:rPr lang="fr-FR" dirty="0"/>
              <a:t>d’une situation de travail </a:t>
            </a:r>
            <a:r>
              <a:rPr lang="fr-FR" dirty="0" smtClean="0"/>
              <a:t>(QQOQC + </a:t>
            </a:r>
            <a:r>
              <a:rPr lang="fr-FR" smtClean="0"/>
              <a:t>propositions d’amélioration)</a:t>
            </a:r>
            <a:endParaRPr lang="fr-FR" dirty="0" smtClean="0"/>
          </a:p>
          <a:p>
            <a:pPr lvl="1"/>
            <a:r>
              <a:rPr lang="fr-FR" dirty="0" smtClean="0"/>
              <a:t>Une mise en œuvre d’une </a:t>
            </a:r>
            <a:r>
              <a:rPr lang="fr-FR" dirty="0"/>
              <a:t>technique gestuelle </a:t>
            </a:r>
            <a:r>
              <a:rPr lang="fr-FR" dirty="0" smtClean="0"/>
              <a:t>enfant (aide à la manutention)</a:t>
            </a:r>
            <a:endParaRPr lang="fr-FR" dirty="0"/>
          </a:p>
          <a:p>
            <a:r>
              <a:rPr lang="fr-FR" dirty="0"/>
              <a:t>La déclaration des sessions élèves PRAP Petite Enfance s’effectue à partir de l’outil de gestion </a:t>
            </a:r>
            <a:r>
              <a:rPr lang="fr-FR" b="1" dirty="0" smtClean="0"/>
              <a:t>OGELI </a:t>
            </a:r>
            <a:r>
              <a:rPr lang="fr-FR" dirty="0" smtClean="0"/>
              <a:t>(www.esst-inrs.fr/gestion). </a:t>
            </a:r>
            <a:br>
              <a:rPr lang="fr-FR" dirty="0" smtClean="0"/>
            </a:br>
            <a:r>
              <a:rPr lang="fr-FR" dirty="0" smtClean="0"/>
              <a:t>Les </a:t>
            </a:r>
            <a:r>
              <a:rPr lang="fr-FR" dirty="0"/>
              <a:t>certificats sont adressés par l’INRS après validation par le correspondant </a:t>
            </a:r>
            <a:r>
              <a:rPr lang="fr-FR" dirty="0" smtClean="0"/>
              <a:t>PRAP académique </a:t>
            </a:r>
            <a:r>
              <a:rPr lang="fr-FR" dirty="0"/>
              <a:t>ou régional.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7" name="Image 6" descr="I:\ES&amp;ST\PRAP\INRS Groupe de travail PRAP\Logos PRAP\PRAP PE\PRAP_PE_VERT_TEXT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40" y="119695"/>
            <a:ext cx="726440" cy="91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Ressources complémentaires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99870" y="1076326"/>
            <a:ext cx="10444480" cy="5295900"/>
          </a:xfrm>
        </p:spPr>
        <p:txBody>
          <a:bodyPr/>
          <a:lstStyle/>
          <a:p>
            <a:r>
              <a:rPr lang="fr-FR" dirty="0" smtClean="0"/>
              <a:t>Une fiche pédagogique « Change d’un nourrisson en milieu collectif » réalisée par des formateurs </a:t>
            </a:r>
            <a:r>
              <a:rPr lang="fr-FR" b="1" dirty="0" smtClean="0"/>
              <a:t>2RB </a:t>
            </a:r>
            <a:r>
              <a:rPr lang="fr-FR" dirty="0" smtClean="0"/>
              <a:t>(Réseau ressources risques bios Education Nationale / </a:t>
            </a:r>
            <a:r>
              <a:rPr lang="fr-FR" dirty="0"/>
              <a:t>INRS)</a:t>
            </a:r>
            <a:br>
              <a:rPr lang="fr-FR" dirty="0"/>
            </a:b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www.esst-inrs.fr/3rb/ressources/demarche_change_bebe.pdf</a:t>
            </a:r>
            <a:endParaRPr lang="fr-FR" dirty="0" smtClean="0"/>
          </a:p>
          <a:p>
            <a:r>
              <a:rPr lang="fr-FR" dirty="0" smtClean="0"/>
              <a:t>Un article de la revue </a:t>
            </a:r>
            <a:r>
              <a:rPr lang="fr-FR" b="1" dirty="0" smtClean="0"/>
              <a:t>« Travail </a:t>
            </a:r>
            <a:r>
              <a:rPr lang="fr-FR" b="1" dirty="0"/>
              <a:t>et Sécurité </a:t>
            </a:r>
            <a:r>
              <a:rPr lang="fr-FR" b="1" dirty="0" smtClean="0"/>
              <a:t>» </a:t>
            </a:r>
            <a:r>
              <a:rPr lang="fr-FR" dirty="0" smtClean="0"/>
              <a:t>/</a:t>
            </a:r>
            <a:r>
              <a:rPr lang="fr-FR" b="1" dirty="0" smtClean="0"/>
              <a:t> </a:t>
            </a:r>
            <a:r>
              <a:rPr lang="fr-FR" dirty="0" smtClean="0"/>
              <a:t>Petite Enfance: elle court, elle court, la prévention.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3"/>
              </a:rPr>
              <a:t>http://www.travail-et-securite.fr/dms/ts/ArticleTS/TS-TS736page11/TS736page11.pdf</a:t>
            </a:r>
            <a:endParaRPr lang="fr-FR" dirty="0" smtClean="0"/>
          </a:p>
          <a:p>
            <a:r>
              <a:rPr lang="fr-FR" dirty="0" smtClean="0"/>
              <a:t>Brochure INRS ED 6162 « Salariés en bonne santé, enfants bien gardés »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21" y="4667250"/>
            <a:ext cx="199309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Ressources complémentaires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62075" y="944211"/>
            <a:ext cx="10677525" cy="5199413"/>
          </a:xfrm>
        </p:spPr>
        <p:txBody>
          <a:bodyPr/>
          <a:lstStyle/>
          <a:p>
            <a:r>
              <a:rPr lang="fr-FR" dirty="0" smtClean="0"/>
              <a:t>Le site portail </a:t>
            </a:r>
            <a:r>
              <a:rPr lang="fr-FR" dirty="0" smtClean="0">
                <a:hlinkClick r:id="rId2"/>
              </a:rPr>
              <a:t>www.prevention-domicile.fr</a:t>
            </a:r>
            <a:r>
              <a:rPr lang="fr-FR" dirty="0" smtClean="0"/>
              <a:t> (thématique « garde d’enfants »)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439511"/>
            <a:ext cx="8677275" cy="531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477500" y="2028824"/>
            <a:ext cx="1581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Partenariat:</a:t>
            </a:r>
          </a:p>
          <a:p>
            <a:r>
              <a:rPr lang="fr-FR" i="1" dirty="0" smtClean="0"/>
              <a:t>CNAM TS</a:t>
            </a:r>
          </a:p>
          <a:p>
            <a:r>
              <a:rPr lang="fr-FR" i="1" dirty="0" smtClean="0"/>
              <a:t>INRS</a:t>
            </a:r>
          </a:p>
          <a:p>
            <a:r>
              <a:rPr lang="fr-FR" i="1" dirty="0" smtClean="0"/>
              <a:t>DGE</a:t>
            </a:r>
          </a:p>
          <a:p>
            <a:r>
              <a:rPr lang="fr-FR" i="1" dirty="0" smtClean="0"/>
              <a:t>Groupe IRCEM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9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Ressources complémentaires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238249"/>
            <a:ext cx="7054850" cy="5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4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04274"/>
            <a:ext cx="4314825" cy="538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0" y="2715435"/>
            <a:ext cx="12199814" cy="737699"/>
          </a:xfrm>
        </p:spPr>
        <p:txBody>
          <a:bodyPr>
            <a:normAutofit/>
          </a:bodyPr>
          <a:lstStyle/>
          <a:p>
            <a:r>
              <a:rPr lang="fr-FR" sz="4000" dirty="0" smtClean="0"/>
              <a:t>Notre métier, rendre le vôtre plus sûr</a:t>
            </a:r>
            <a:endParaRPr lang="fr-FR" sz="4000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0" y="3351534"/>
            <a:ext cx="12199814" cy="535414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de votre attention</a:t>
            </a:r>
            <a:endParaRPr lang="fr-FR" sz="32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>
          <a:xfrm>
            <a:off x="5801032" y="5683045"/>
            <a:ext cx="934065" cy="530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882581" y="5683045"/>
            <a:ext cx="609600" cy="530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7639665" y="5683045"/>
            <a:ext cx="580103" cy="530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rId6"/>
          </p:cNvPr>
          <p:cNvSpPr/>
          <p:nvPr/>
        </p:nvSpPr>
        <p:spPr>
          <a:xfrm>
            <a:off x="3824748" y="5683045"/>
            <a:ext cx="1789471" cy="530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453273" y="1971675"/>
            <a:ext cx="522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olivier.macaire@inrs.fr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enjeux de l’Enseignement de la S&amp;ST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43025" y="1209676"/>
            <a:ext cx="10696575" cy="48944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600" dirty="0"/>
              <a:t>Un partenariat qui a plus de 20 ans…</a:t>
            </a:r>
          </a:p>
          <a:p>
            <a:pPr lvl="1">
              <a:defRPr/>
            </a:pPr>
            <a:r>
              <a:rPr lang="fr-FR" sz="2200" dirty="0"/>
              <a:t>Entre le ministère de l’Education Nationale, la CNAM TS et l’INRS</a:t>
            </a:r>
          </a:p>
          <a:p>
            <a:pPr lvl="1">
              <a:defRPr/>
            </a:pPr>
            <a:r>
              <a:rPr lang="fr-FR" sz="2200" dirty="0" smtClean="0"/>
              <a:t>Un </a:t>
            </a:r>
            <a:r>
              <a:rPr lang="fr-FR" sz="2200" dirty="0"/>
              <a:t>nouvel accord cadre signé en 2014 (BOEN juillet 2015), décliné en conventions académiques opérationnelles </a:t>
            </a:r>
            <a:r>
              <a:rPr lang="fr-FR" dirty="0"/>
              <a:t>(formation des profs, </a:t>
            </a:r>
            <a:r>
              <a:rPr lang="fr-FR" dirty="0" smtClean="0"/>
              <a:t>projets académiques, mise à disposition d’outils </a:t>
            </a:r>
            <a:r>
              <a:rPr lang="fr-FR" dirty="0"/>
              <a:t>pédagogiques, </a:t>
            </a:r>
            <a:r>
              <a:rPr lang="fr-FR" dirty="0" smtClean="0"/>
              <a:t>de documentation,…)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sz="2600" dirty="0"/>
              <a:t>3</a:t>
            </a:r>
            <a:r>
              <a:rPr lang="fr-FR" sz="2600" baseline="30000" dirty="0"/>
              <a:t>ème</a:t>
            </a:r>
            <a:r>
              <a:rPr lang="fr-FR" sz="2600" dirty="0"/>
              <a:t> Plan Santé au Travail 2016-2020 (Ministère du Travail) :</a:t>
            </a:r>
          </a:p>
          <a:p>
            <a:pPr marL="0" indent="0">
              <a:buFont typeface="Zapf Dingbats" charset="2"/>
              <a:buNone/>
              <a:defRPr/>
            </a:pPr>
            <a:r>
              <a:rPr lang="fr-FR" sz="2200" dirty="0"/>
              <a:t>« 1.1.2. Agir par la formation / ACTION 1.2. Renforcer la formation initiale et continue en santé sécurité au travail et en management du travail </a:t>
            </a:r>
          </a:p>
          <a:p>
            <a:pPr marL="0" indent="0">
              <a:buFont typeface="Zapf Dingbats" charset="2"/>
              <a:buNone/>
              <a:defRPr/>
            </a:pPr>
            <a:r>
              <a:rPr lang="fr-FR" sz="2200" dirty="0"/>
              <a:t>- </a:t>
            </a:r>
            <a:r>
              <a:rPr lang="fr-FR" sz="2200" b="1" dirty="0"/>
              <a:t>Pérenniser la dynamique d’insertion de la santé sécurité au travail dans l’enseignement initial professionnel</a:t>
            </a:r>
            <a:r>
              <a:rPr lang="fr-FR" sz="2200" dirty="0"/>
              <a:t>, en lien avec les mises en situation réelles et le geste professionnel, dans une perspective intégrée plutôt qu’en créant des modules distincts. »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3" y="373063"/>
            <a:ext cx="18589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enjeux de l’Enseignement de la S&amp;ST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323975" y="1295400"/>
            <a:ext cx="10629900" cy="482781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FR" dirty="0"/>
              <a:t>Développement d'une culture de prévention partagée (équipes pédagogiques et jeunes en formation) </a:t>
            </a:r>
          </a:p>
          <a:p>
            <a:pPr>
              <a:spcAft>
                <a:spcPts val="600"/>
              </a:spcAft>
            </a:pPr>
            <a:r>
              <a:rPr lang="fr-FR" dirty="0"/>
              <a:t>Prévention des risques enseignée en même temps que les gestes professionnels (approche intégrative dans le cadre des enseignements pro – </a:t>
            </a:r>
            <a:r>
              <a:rPr lang="fr-FR" b="1" dirty="0"/>
              <a:t>aller au-delà des consignes de sécurité</a:t>
            </a:r>
            <a:r>
              <a:rPr lang="fr-FR" dirty="0"/>
              <a:t>)</a:t>
            </a:r>
          </a:p>
          <a:p>
            <a:pPr>
              <a:spcAft>
                <a:spcPts val="600"/>
              </a:spcAft>
            </a:pPr>
            <a:r>
              <a:rPr lang="fr-FR" dirty="0"/>
              <a:t>Méthode d’approche de la prévention transposable à tous les métiers (observation, analyse de situations et propositions de </a:t>
            </a:r>
            <a:r>
              <a:rPr lang="fr-FR" dirty="0" smtClean="0"/>
              <a:t>mesures de prévention)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Prise en compte </a:t>
            </a:r>
            <a:r>
              <a:rPr lang="fr-FR" dirty="0" smtClean="0"/>
              <a:t>de la S&amp;ST dans </a:t>
            </a:r>
            <a:r>
              <a:rPr lang="fr-FR" dirty="0"/>
              <a:t>la </a:t>
            </a:r>
            <a:r>
              <a:rPr lang="fr-FR" b="1" dirty="0"/>
              <a:t>compétence professionnelle</a:t>
            </a:r>
          </a:p>
          <a:p>
            <a:pPr>
              <a:spcAft>
                <a:spcPts val="600"/>
              </a:spcAft>
            </a:pPr>
            <a:r>
              <a:rPr lang="fr-FR" dirty="0"/>
              <a:t>Mise en œuvre de cette compétence en situations réelles (lien établissement – entreprise via </a:t>
            </a:r>
            <a:r>
              <a:rPr lang="fr-FR" dirty="0" smtClean="0"/>
              <a:t>notamment les </a:t>
            </a:r>
            <a:r>
              <a:rPr lang="fr-FR" dirty="0"/>
              <a:t>PFMP)</a:t>
            </a:r>
          </a:p>
          <a:p>
            <a:pPr>
              <a:spcAft>
                <a:spcPts val="600"/>
              </a:spcAft>
            </a:pPr>
            <a:r>
              <a:rPr lang="fr-FR" b="1" dirty="0" smtClean="0"/>
              <a:t>L’élève/apprenti </a:t>
            </a:r>
            <a:r>
              <a:rPr lang="fr-FR" b="1" dirty="0"/>
              <a:t>futur salarié est </a:t>
            </a:r>
            <a:r>
              <a:rPr lang="fr-FR" b="1" dirty="0" smtClean="0"/>
              <a:t>un acteur </a:t>
            </a:r>
            <a:r>
              <a:rPr lang="fr-FR" b="1" dirty="0"/>
              <a:t>de la prévention </a:t>
            </a:r>
            <a:r>
              <a:rPr lang="fr-FR" dirty="0"/>
              <a:t>en entreprise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3" y="258763"/>
            <a:ext cx="18589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95120" y="174625"/>
            <a:ext cx="10444480" cy="56959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Compétences </a:t>
            </a:r>
            <a:r>
              <a:rPr lang="fr-FR" sz="2800" b="1" dirty="0" smtClean="0">
                <a:solidFill>
                  <a:srgbClr val="FF0000"/>
                </a:solidFill>
              </a:rPr>
              <a:t>en S&amp;ST </a:t>
            </a:r>
            <a:r>
              <a:rPr lang="fr-FR" sz="2800" b="1" dirty="0">
                <a:solidFill>
                  <a:srgbClr val="FF0000"/>
                </a:solidFill>
              </a:rPr>
              <a:t>par </a:t>
            </a:r>
            <a:r>
              <a:rPr lang="fr-FR" sz="2800" b="1" dirty="0" smtClean="0">
                <a:solidFill>
                  <a:srgbClr val="FF0000"/>
                </a:solidFill>
              </a:rPr>
              <a:t>niveaux de qualification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09922"/>
            <a:ext cx="8039100" cy="526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0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sinistralité du secteur </a:t>
            </a:r>
            <a:r>
              <a:rPr lang="fr-FR" b="1" dirty="0"/>
              <a:t>de la Petite Enfance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47800" y="1028700"/>
            <a:ext cx="10572750" cy="53435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Un secteur avec une </a:t>
            </a:r>
            <a:r>
              <a:rPr lang="fr-FR" dirty="0"/>
              <a:t>sinistralité en constante </a:t>
            </a:r>
            <a:r>
              <a:rPr lang="fr-FR" dirty="0" smtClean="0"/>
              <a:t>augmentation</a:t>
            </a:r>
            <a:r>
              <a:rPr lang="fr-FR" sz="1300" dirty="0" smtClean="0"/>
              <a:t> </a:t>
            </a:r>
            <a:r>
              <a:rPr lang="fr-FR" sz="1700" dirty="0" smtClean="0"/>
              <a:t>(Source Statistiques CNAMTS / Code NAF </a:t>
            </a:r>
            <a:r>
              <a:rPr lang="fr-FR" sz="1700" dirty="0"/>
              <a:t>Niveau 5 </a:t>
            </a:r>
            <a:r>
              <a:rPr lang="fr-FR" sz="1700" dirty="0" smtClean="0"/>
              <a:t>/ 8891A « Accueil de jeunes enfants »)</a:t>
            </a:r>
          </a:p>
          <a:p>
            <a:pPr marL="228600" lvl="1" indent="-228600">
              <a:spcBef>
                <a:spcPts val="1000"/>
              </a:spcBef>
              <a:buClr>
                <a:srgbClr val="F05A25"/>
              </a:buClr>
              <a:buSzTx/>
              <a:buNone/>
            </a:pPr>
            <a:r>
              <a:rPr lang="fr-FR" i="1" dirty="0" smtClean="0"/>
              <a:t>Attention : Statistiques </a:t>
            </a:r>
            <a:r>
              <a:rPr lang="fr-FR" i="1" dirty="0"/>
              <a:t>pas complètement représentatives du </a:t>
            </a:r>
            <a:r>
              <a:rPr lang="fr-FR" i="1" dirty="0" smtClean="0"/>
              <a:t>secteur car il manque </a:t>
            </a:r>
            <a:r>
              <a:rPr lang="fr-FR" i="1" dirty="0"/>
              <a:t>les salariés </a:t>
            </a:r>
            <a:r>
              <a:rPr lang="fr-FR" i="1" dirty="0" smtClean="0"/>
              <a:t>de particuliers employeurs, </a:t>
            </a:r>
            <a:r>
              <a:rPr lang="fr-FR" i="1" dirty="0"/>
              <a:t>les </a:t>
            </a:r>
            <a:r>
              <a:rPr lang="fr-FR" i="1" dirty="0" smtClean="0"/>
              <a:t>ATSEM (agents territoriaux).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Indice de fréquence des AT en 2015 </a:t>
            </a:r>
            <a:r>
              <a:rPr lang="fr-FR" sz="1600" dirty="0" smtClean="0"/>
              <a:t>(nb accidents / effectif salarié)</a:t>
            </a:r>
            <a:r>
              <a:rPr lang="fr-FR" dirty="0" smtClean="0"/>
              <a:t> = 30,5 pour 1 000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+ 6 </a:t>
            </a:r>
            <a:r>
              <a:rPr lang="fr-FR" dirty="0"/>
              <a:t>pts en 4 ans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Augmentation du nombre d’AT de + </a:t>
            </a:r>
            <a:r>
              <a:rPr lang="fr-FR" dirty="0" smtClean="0"/>
              <a:t>30 </a:t>
            </a:r>
            <a:r>
              <a:rPr lang="fr-FR" dirty="0"/>
              <a:t>% entre 2013 et </a:t>
            </a:r>
            <a:r>
              <a:rPr lang="fr-FR" dirty="0" smtClean="0"/>
              <a:t>2015 et de + 20 % des Maladies Professionnelles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 smtClean="0"/>
              <a:t>Principaux </a:t>
            </a:r>
            <a:r>
              <a:rPr lang="fr-FR" dirty="0"/>
              <a:t>risques:</a:t>
            </a:r>
          </a:p>
          <a:p>
            <a:pPr lvl="1">
              <a:spcBef>
                <a:spcPts val="600"/>
              </a:spcBef>
            </a:pPr>
            <a:r>
              <a:rPr lang="fr-FR" dirty="0" smtClean="0"/>
              <a:t>Physiques : manutentions manuelles </a:t>
            </a:r>
            <a:r>
              <a:rPr lang="fr-FR" dirty="0"/>
              <a:t>/ </a:t>
            </a:r>
            <a:r>
              <a:rPr lang="fr-FR" dirty="0" smtClean="0"/>
              <a:t>portages </a:t>
            </a:r>
            <a:r>
              <a:rPr lang="fr-FR" dirty="0"/>
              <a:t>/ </a:t>
            </a:r>
            <a:r>
              <a:rPr lang="fr-FR" dirty="0" smtClean="0"/>
              <a:t>efforts  (+ 50 % des risques)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/>
              <a:t>Chutes de plain-pied (trébuchement), chutes de hauteur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RPS (stress), risques infectieux (biologiques)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Principaux </a:t>
            </a:r>
            <a:r>
              <a:rPr lang="fr-FR" dirty="0"/>
              <a:t>dommages (lésions):</a:t>
            </a:r>
          </a:p>
          <a:p>
            <a:pPr lvl="1">
              <a:spcBef>
                <a:spcPts val="600"/>
              </a:spcBef>
            </a:pPr>
            <a:r>
              <a:rPr lang="fr-FR" dirty="0"/>
              <a:t>Traumatismes internes </a:t>
            </a:r>
            <a:r>
              <a:rPr lang="fr-FR" dirty="0" smtClean="0"/>
              <a:t>/ Douleurs </a:t>
            </a:r>
            <a:r>
              <a:rPr lang="fr-FR" dirty="0"/>
              <a:t>chroniques (</a:t>
            </a:r>
            <a:r>
              <a:rPr lang="fr-FR" b="1" dirty="0" smtClean="0"/>
              <a:t>TMS</a:t>
            </a:r>
            <a:r>
              <a:rPr lang="fr-FR" dirty="0"/>
              <a:t> </a:t>
            </a:r>
            <a:r>
              <a:rPr lang="fr-FR" dirty="0" smtClean="0"/>
              <a:t>des membres supérieurs et inférieurs, maux de dos)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/>
              <a:t>E</a:t>
            </a:r>
            <a:r>
              <a:rPr lang="fr-FR" dirty="0" smtClean="0"/>
              <a:t>ntorses</a:t>
            </a:r>
            <a:r>
              <a:rPr lang="fr-FR" dirty="0"/>
              <a:t>, </a:t>
            </a:r>
            <a:r>
              <a:rPr lang="fr-FR" dirty="0" smtClean="0"/>
              <a:t>foulures, luxations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dirty="0"/>
              <a:t>Maladies (transmission virus)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5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Troubles Musculo-Squelettiques (TMS)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71295" y="1190625"/>
            <a:ext cx="10444480" cy="488496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4" y="933450"/>
            <a:ext cx="414419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95120" y="193675"/>
            <a:ext cx="10444480" cy="569595"/>
          </a:xfrm>
        </p:spPr>
        <p:txBody>
          <a:bodyPr/>
          <a:lstStyle/>
          <a:p>
            <a:r>
              <a:rPr lang="fr-FR" b="1" dirty="0" smtClean="0"/>
              <a:t>Les Troubles Musculo-Squelettiques (TMS)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71295" y="1190625"/>
            <a:ext cx="10444480" cy="4884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professionnels de la petite enfance ont une activité qui expose à des risques </a:t>
            </a:r>
            <a:r>
              <a:rPr lang="fr-FR" dirty="0" smtClean="0"/>
              <a:t>importants de </a:t>
            </a:r>
            <a:r>
              <a:rPr lang="fr-FR" b="1" dirty="0"/>
              <a:t>TMS</a:t>
            </a:r>
            <a:r>
              <a:rPr lang="fr-FR" dirty="0"/>
              <a:t>. </a:t>
            </a:r>
            <a:r>
              <a:rPr lang="fr-FR" dirty="0" smtClean="0"/>
              <a:t>Ce </a:t>
            </a:r>
            <a:r>
              <a:rPr lang="fr-FR" dirty="0"/>
              <a:t>métier soumet à </a:t>
            </a:r>
            <a:r>
              <a:rPr lang="fr-FR" dirty="0" smtClean="0"/>
              <a:t>:</a:t>
            </a:r>
          </a:p>
          <a:p>
            <a:pPr lvl="1"/>
            <a:r>
              <a:rPr lang="fr-FR" b="1" dirty="0" smtClean="0"/>
              <a:t>des </a:t>
            </a:r>
            <a:r>
              <a:rPr lang="fr-FR" b="1" dirty="0"/>
              <a:t>contraintes d’efforts </a:t>
            </a:r>
            <a:r>
              <a:rPr lang="fr-FR" dirty="0"/>
              <a:t>(poids de l'enfant, difficulté à saisir l'enfant, instabilité dans la prise…), </a:t>
            </a:r>
            <a:endParaRPr lang="fr-FR" dirty="0" smtClean="0"/>
          </a:p>
          <a:p>
            <a:pPr lvl="1"/>
            <a:r>
              <a:rPr lang="fr-FR" b="1" dirty="0" smtClean="0"/>
              <a:t>de répétitivité</a:t>
            </a:r>
            <a:r>
              <a:rPr lang="fr-FR" dirty="0" smtClean="0"/>
              <a:t> </a:t>
            </a:r>
            <a:r>
              <a:rPr lang="fr-FR" dirty="0"/>
              <a:t>(plusieurs enfants, toute la journée, les mêmes gestes…), </a:t>
            </a:r>
            <a:endParaRPr lang="fr-FR" dirty="0" smtClean="0"/>
          </a:p>
          <a:p>
            <a:pPr lvl="1"/>
            <a:r>
              <a:rPr lang="fr-FR" b="1" dirty="0"/>
              <a:t>d</a:t>
            </a:r>
            <a:r>
              <a:rPr lang="fr-FR" b="1" dirty="0" smtClean="0"/>
              <a:t>e postures</a:t>
            </a:r>
            <a:r>
              <a:rPr lang="fr-FR" dirty="0" smtClean="0"/>
              <a:t> </a:t>
            </a:r>
            <a:r>
              <a:rPr lang="fr-FR" dirty="0"/>
              <a:t>(rotation du tronc et dos courbé, bras levés au-dessus des épaules…).</a:t>
            </a:r>
          </a:p>
          <a:p>
            <a:endParaRPr lang="fr-FR" dirty="0"/>
          </a:p>
          <a:p>
            <a:r>
              <a:rPr lang="fr-FR" dirty="0"/>
              <a:t>Ces contraintes sont accentuées par :</a:t>
            </a:r>
          </a:p>
          <a:p>
            <a:pPr lvl="1"/>
            <a:r>
              <a:rPr lang="fr-FR" b="1" dirty="0" smtClean="0"/>
              <a:t>l’environnement </a:t>
            </a:r>
            <a:r>
              <a:rPr lang="fr-FR" b="1" dirty="0"/>
              <a:t>de travail </a:t>
            </a:r>
            <a:r>
              <a:rPr lang="fr-FR" dirty="0" smtClean="0"/>
              <a:t>(bruit </a:t>
            </a:r>
            <a:r>
              <a:rPr lang="fr-FR" dirty="0"/>
              <a:t>des enfants, des jeux, le manque d'éclairage, la chaleur, les sols encombrés, l’espace insuffisant…),</a:t>
            </a:r>
          </a:p>
          <a:p>
            <a:pPr lvl="1"/>
            <a:r>
              <a:rPr lang="fr-FR" b="1" dirty="0"/>
              <a:t>l’organisation du </a:t>
            </a:r>
            <a:r>
              <a:rPr lang="fr-FR" b="1" dirty="0" smtClean="0"/>
              <a:t>travail </a:t>
            </a:r>
            <a:r>
              <a:rPr lang="fr-FR" dirty="0" smtClean="0"/>
              <a:t>(horaires variables, temps de travail </a:t>
            </a:r>
            <a:r>
              <a:rPr lang="fr-FR" dirty="0"/>
              <a:t>fractionné, la répartition des </a:t>
            </a:r>
            <a:r>
              <a:rPr lang="fr-FR" dirty="0" smtClean="0"/>
              <a:t>tâches …),</a:t>
            </a:r>
            <a:endParaRPr lang="fr-FR" dirty="0"/>
          </a:p>
          <a:p>
            <a:pPr lvl="1"/>
            <a:r>
              <a:rPr lang="fr-FR" b="1" dirty="0" smtClean="0"/>
              <a:t>la </a:t>
            </a:r>
            <a:r>
              <a:rPr lang="fr-FR" b="1" dirty="0"/>
              <a:t>qualité </a:t>
            </a:r>
            <a:r>
              <a:rPr lang="fr-FR" b="1" dirty="0" smtClean="0"/>
              <a:t>des relations au travail </a:t>
            </a:r>
            <a:r>
              <a:rPr lang="fr-FR" dirty="0"/>
              <a:t>(avec les parents, avec les enfants, avec les collègues, avec la hiérarchie</a:t>
            </a:r>
            <a:r>
              <a:rPr lang="fr-FR" dirty="0" smtClean="0"/>
              <a:t>, …)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2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95120" y="155575"/>
            <a:ext cx="10444480" cy="569595"/>
          </a:xfrm>
        </p:spPr>
        <p:txBody>
          <a:bodyPr/>
          <a:lstStyle/>
          <a:p>
            <a:r>
              <a:rPr lang="fr-FR" b="1" dirty="0" smtClean="0"/>
              <a:t>L’enseignement de la S&amp;ST dans le nouveau CAP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00175" y="981075"/>
            <a:ext cx="10706099" cy="52768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L’ES&amp;ST dans le référentiel de certification du CAP Accompagnement Educatif Petite Enfance</a:t>
            </a:r>
          </a:p>
          <a:p>
            <a:r>
              <a:rPr lang="fr-FR" dirty="0" smtClean="0"/>
              <a:t>Compétence commune transversale T1</a:t>
            </a:r>
          </a:p>
          <a:p>
            <a:pPr lvl="1"/>
            <a:r>
              <a:rPr lang="fr-FR" dirty="0" smtClean="0"/>
              <a:t>« Identifier le cadre de son intervention pour se situer en tant que professionnel »</a:t>
            </a:r>
          </a:p>
          <a:p>
            <a:pPr lvl="2"/>
            <a:r>
              <a:rPr lang="fr-FR" dirty="0" smtClean="0"/>
              <a:t>Se situer en tant </a:t>
            </a:r>
            <a:r>
              <a:rPr lang="fr-FR" dirty="0" smtClean="0">
                <a:solidFill>
                  <a:schemeClr val="accent2"/>
                </a:solidFill>
              </a:rPr>
              <a:t>qu’acteur de prévention des risques professionnels </a:t>
            </a:r>
            <a:r>
              <a:rPr lang="fr-FR" dirty="0" smtClean="0"/>
              <a:t>(enjeux, acteurs) </a:t>
            </a:r>
          </a:p>
          <a:p>
            <a:r>
              <a:rPr lang="fr-FR" dirty="0" smtClean="0"/>
              <a:t> Compétence T2 « Adopter une posture professionnelle adaptée »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«</a:t>
            </a:r>
            <a:r>
              <a:rPr lang="fr-FR" dirty="0" smtClean="0"/>
              <a:t> </a:t>
            </a:r>
            <a:r>
              <a:rPr lang="fr-FR" b="1" dirty="0" smtClean="0">
                <a:solidFill>
                  <a:schemeClr val="accent2"/>
                </a:solidFill>
              </a:rPr>
              <a:t>Prendre en compte la dimension santé et sécurité au travail</a:t>
            </a:r>
            <a:r>
              <a:rPr lang="fr-FR" dirty="0" smtClean="0"/>
              <a:t> </a:t>
            </a:r>
            <a:r>
              <a:rPr lang="fr-FR" dirty="0" smtClean="0">
                <a:solidFill>
                  <a:schemeClr val="accent2"/>
                </a:solidFill>
              </a:rPr>
              <a:t>»</a:t>
            </a:r>
          </a:p>
          <a:p>
            <a:pPr lvl="1">
              <a:buFont typeface="Wingdings" pitchFamily="2" charset="2"/>
              <a:buChar char="è"/>
            </a:pPr>
            <a:r>
              <a:rPr lang="fr-FR" dirty="0" smtClean="0">
                <a:sym typeface="Wingdings" pitchFamily="2" charset="2"/>
              </a:rPr>
              <a:t>Performances attendues : mettre en place une démarche de prévention des risques liés à l’activité physique</a:t>
            </a:r>
            <a:endParaRPr lang="fr-FR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è"/>
            </a:pPr>
            <a:r>
              <a:rPr lang="fr-FR" dirty="0" smtClean="0"/>
              <a:t>Connaissances: les risques </a:t>
            </a:r>
            <a:r>
              <a:rPr lang="fr-FR" dirty="0"/>
              <a:t>du métiers, mesures de protection collective et </a:t>
            </a:r>
            <a:r>
              <a:rPr lang="fr-FR" dirty="0" smtClean="0"/>
              <a:t>individuelle, la prévention des risques liés à l’activité physique (PRAP Petite Enfance), la prévention des </a:t>
            </a:r>
            <a:r>
              <a:rPr lang="fr-FR" dirty="0" err="1" smtClean="0"/>
              <a:t>biocontaminations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Plusieurs compétences de réalisation mobilisent des compétences en S&amp;ST</a:t>
            </a:r>
            <a:br>
              <a:rPr lang="fr-FR" dirty="0" smtClean="0"/>
            </a:br>
            <a:r>
              <a:rPr lang="fr-FR" dirty="0" smtClean="0"/>
              <a:t>Exemple: RC 3 « Réaliser des soins du quotidien et accompagner l’enfant dans ses apprentissages »</a:t>
            </a:r>
          </a:p>
          <a:p>
            <a:pPr marL="378900" lvl="1" indent="0">
              <a:buNone/>
            </a:pPr>
            <a:r>
              <a:rPr lang="fr-FR" dirty="0" smtClean="0">
                <a:sym typeface="Wingdings" pitchFamily="2" charset="2"/>
              </a:rPr>
              <a:t> Connaissances : le portage, l’installation et la mobilisation de l’enfant </a:t>
            </a:r>
            <a:r>
              <a:rPr lang="fr-FR" b="1" dirty="0" smtClean="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fr-FR" b="1" u="sng" dirty="0" smtClean="0">
                <a:solidFill>
                  <a:schemeClr val="accent2"/>
                </a:solidFill>
                <a:sym typeface="Wingdings" pitchFamily="2" charset="2"/>
              </a:rPr>
              <a:t>liens avec la PRAP</a:t>
            </a:r>
            <a:r>
              <a:rPr lang="fr-FR" b="1" dirty="0" smtClean="0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fr-FR" b="1" dirty="0" smtClean="0">
              <a:solidFill>
                <a:schemeClr val="accent2"/>
              </a:solidFill>
            </a:endParaRPr>
          </a:p>
          <a:p>
            <a:pPr lvl="2"/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3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28444" y="174625"/>
            <a:ext cx="10444480" cy="56959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L’intérêt de la </a:t>
            </a:r>
            <a:r>
              <a:rPr lang="fr-FR" sz="2800" b="1" dirty="0"/>
              <a:t>formation PRAP Petite Enfance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428750" y="866775"/>
            <a:ext cx="10610850" cy="5142139"/>
          </a:xfrm>
        </p:spPr>
        <p:txBody>
          <a:bodyPr>
            <a:normAutofit/>
          </a:bodyPr>
          <a:lstStyle/>
          <a:p>
            <a:r>
              <a:rPr lang="fr-FR" sz="2200" dirty="0"/>
              <a:t>Manutention / portage des enfants (petits et grands): </a:t>
            </a:r>
            <a:r>
              <a:rPr lang="fr-FR" sz="2200" dirty="0" smtClean="0"/>
              <a:t>activités importantes </a:t>
            </a:r>
            <a:r>
              <a:rPr lang="fr-FR" sz="2200" dirty="0"/>
              <a:t>et </a:t>
            </a:r>
            <a:r>
              <a:rPr lang="fr-FR" sz="2200" dirty="0" smtClean="0"/>
              <a:t>omniprésentes </a:t>
            </a:r>
            <a:r>
              <a:rPr lang="fr-FR" sz="2200" dirty="0"/>
              <a:t>du métier</a:t>
            </a:r>
          </a:p>
          <a:p>
            <a:pPr lvl="1"/>
            <a:r>
              <a:rPr lang="fr-FR" sz="2200" dirty="0"/>
              <a:t>Les portages, </a:t>
            </a:r>
            <a:r>
              <a:rPr lang="fr-FR" sz="2200" dirty="0" smtClean="0"/>
              <a:t>les gestes (change, habillage, coucher, …) et toutes manipulations doivent </a:t>
            </a:r>
            <a:r>
              <a:rPr lang="fr-FR" sz="2200" dirty="0"/>
              <a:t>se faire en sécurité pour l’enfant et pour le salarié</a:t>
            </a:r>
          </a:p>
          <a:p>
            <a:pPr lvl="1"/>
            <a:r>
              <a:rPr lang="fr-FR" sz="2200" dirty="0"/>
              <a:t>Il existe peu d’aides techniques (hormis les </a:t>
            </a:r>
            <a:r>
              <a:rPr lang="fr-FR" sz="2200" dirty="0" smtClean="0"/>
              <a:t>poussettes, les chariots)</a:t>
            </a:r>
          </a:p>
          <a:p>
            <a:r>
              <a:rPr lang="fr-FR" sz="2200" dirty="0" smtClean="0"/>
              <a:t>Pour la prévention: le bien-être de l’enfant passe par le bien-être de l’aidant (au niveau physique et mental)</a:t>
            </a:r>
          </a:p>
          <a:p>
            <a:pPr marL="228600" lvl="1" indent="-228600">
              <a:spcBef>
                <a:spcPts val="1200"/>
              </a:spcBef>
              <a:buClr>
                <a:srgbClr val="F05A25"/>
              </a:buClr>
              <a:buSzTx/>
              <a:buFont typeface="Arial" panose="020B0604020202020204" pitchFamily="34" charset="0"/>
              <a:buChar char="•"/>
            </a:pPr>
            <a:r>
              <a:rPr lang="fr-FR" sz="2200" dirty="0" smtClean="0"/>
              <a:t>Intérêt de la formation permettant un 1</a:t>
            </a:r>
            <a:r>
              <a:rPr lang="fr-FR" sz="2200" baseline="30000" dirty="0" smtClean="0"/>
              <a:t>er</a:t>
            </a:r>
            <a:r>
              <a:rPr lang="fr-FR" sz="2200" dirty="0" smtClean="0"/>
              <a:t> niveau de protection individuelle grâce à la connaissance:</a:t>
            </a:r>
          </a:p>
          <a:p>
            <a:pPr marL="533700" lvl="2">
              <a:spcBef>
                <a:spcPts val="600"/>
              </a:spcBef>
              <a:buClr>
                <a:srgbClr val="F05A25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des </a:t>
            </a:r>
            <a:r>
              <a:rPr lang="fr-FR" b="1" dirty="0" smtClean="0"/>
              <a:t>principes de sécurité physique et d’économie d’effort</a:t>
            </a:r>
          </a:p>
          <a:p>
            <a:pPr marL="533700" lvl="2">
              <a:spcBef>
                <a:spcPts val="600"/>
              </a:spcBef>
              <a:buClr>
                <a:srgbClr val="F05A25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des </a:t>
            </a:r>
            <a:r>
              <a:rPr lang="fr-FR" b="1" dirty="0" smtClean="0"/>
              <a:t>techniques gestuelles adaptées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D85F-886C-4E45-BE0C-94BD960D7B45}" type="datetime1">
              <a:rPr lang="fr-FR" smtClean="0"/>
              <a:t>01/02/2017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464" y="5105399"/>
            <a:ext cx="5220335" cy="158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562599" y="6581001"/>
            <a:ext cx="6410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Crédit photos: Hélène Constantin / Académie d’Aix-Marseille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4434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6600"/>
      </a:hlink>
      <a:folHlink>
        <a:srgbClr val="FF66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751</Words>
  <Application>Microsoft Office PowerPoint</Application>
  <PresentationFormat>Grand écran</PresentationFormat>
  <Paragraphs>128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</vt:lpstr>
      <vt:lpstr>Wingdings 2</vt:lpstr>
      <vt:lpstr>Zapf Dingbats</vt:lpstr>
      <vt:lpstr>Thème Office</vt:lpstr>
      <vt:lpstr>Nouveau CAP Accompagnement Educatif Petite Enfance  Enseignement de la Santé et Sécurité au Travail Formation PRAP Petite Enfance</vt:lpstr>
      <vt:lpstr>Les enjeux de l’Enseignement de la S&amp;ST</vt:lpstr>
      <vt:lpstr>Les enjeux de l’Enseignement de la S&amp;ST</vt:lpstr>
      <vt:lpstr>Compétences en S&amp;ST par niveaux de qualification</vt:lpstr>
      <vt:lpstr>La sinistralité du secteur de la Petite Enfance</vt:lpstr>
      <vt:lpstr>Les Troubles Musculo-Squelettiques (TMS)</vt:lpstr>
      <vt:lpstr>Les Troubles Musculo-Squelettiques (TMS)</vt:lpstr>
      <vt:lpstr>L’enseignement de la S&amp;ST dans le nouveau CAP</vt:lpstr>
      <vt:lpstr>L’intérêt de la formation PRAP Petite Enfance</vt:lpstr>
      <vt:lpstr>Certification « Acteur PRAP Petite Enfance »</vt:lpstr>
      <vt:lpstr>Organisation de la formation PRAP Petite Enfance</vt:lpstr>
      <vt:lpstr>Organisation de la formation PRAP Petite Enfance</vt:lpstr>
      <vt:lpstr>Organisation de la formation PRAP Petite Enfance</vt:lpstr>
      <vt:lpstr>Ressources complémentaires</vt:lpstr>
      <vt:lpstr>Ressources complémentaires</vt:lpstr>
      <vt:lpstr>Ressources complémentaires</vt:lpstr>
      <vt:lpstr>Présentation PowerPoint</vt:lpstr>
      <vt:lpstr>Notre métier, rendre le vôtre plus sûr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BERNARD</dc:creator>
  <cp:lastModifiedBy>ppetitjean1</cp:lastModifiedBy>
  <cp:revision>153</cp:revision>
  <cp:lastPrinted>2017-01-26T11:04:36Z</cp:lastPrinted>
  <dcterms:created xsi:type="dcterms:W3CDTF">2015-12-11T15:51:50Z</dcterms:created>
  <dcterms:modified xsi:type="dcterms:W3CDTF">2017-02-01T07:08:11Z</dcterms:modified>
</cp:coreProperties>
</file>