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57" r:id="rId17"/>
    <p:sldId id="297" r:id="rId18"/>
  </p:sldIdLst>
  <p:sldSz cx="12192000" cy="6858000"/>
  <p:notesSz cx="12192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31" autoAdjust="0"/>
  </p:normalViewPr>
  <p:slideViewPr>
    <p:cSldViewPr>
      <p:cViewPr varScale="1">
        <p:scale>
          <a:sx n="59" d="100"/>
          <a:sy n="59" d="100"/>
        </p:scale>
        <p:origin x="1152" y="4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7FB2C98-666D-46AB-B812-52158B13F48C}" type="datetimeFigureOut">
              <a:rPr lang="fr-FR" smtClean="0"/>
              <a:pPr/>
              <a:t>15/06/2022</a:t>
            </a:fld>
            <a:endParaRPr lang="fr-FR"/>
          </a:p>
        </p:txBody>
      </p:sp>
      <p:sp>
        <p:nvSpPr>
          <p:cNvPr id="4" name="Espace réservé de l'image des diapositives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26EF97E2-72F9-4621-998B-039AB6E85AB1}" type="slidenum">
              <a:rPr lang="fr-FR" smtClean="0"/>
              <a:pPr/>
              <a:t>‹N°›</a:t>
            </a:fld>
            <a:endParaRPr lang="fr-FR"/>
          </a:p>
        </p:txBody>
      </p:sp>
    </p:spTree>
    <p:extLst>
      <p:ext uri="{BB962C8B-B14F-4D97-AF65-F5344CB8AC3E}">
        <p14:creationId xmlns:p14="http://schemas.microsoft.com/office/powerpoint/2010/main" val="191928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1</a:t>
            </a:fld>
            <a:endParaRPr lang="fr-FR"/>
          </a:p>
        </p:txBody>
      </p:sp>
    </p:spTree>
    <p:extLst>
      <p:ext uri="{BB962C8B-B14F-4D97-AF65-F5344CB8AC3E}">
        <p14:creationId xmlns:p14="http://schemas.microsoft.com/office/powerpoint/2010/main" val="4050214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rgbClr val="FF0000"/>
                </a:solidFill>
                <a:effectLst/>
                <a:latin typeface="+mn-lt"/>
                <a:ea typeface="+mn-ea"/>
                <a:cs typeface="+mn-cs"/>
              </a:rPr>
              <a:t>L’approche pédagogique</a:t>
            </a:r>
            <a:r>
              <a:rPr lang="fr-FR" sz="1200" kern="1200" baseline="0" dirty="0">
                <a:solidFill>
                  <a:srgbClr val="FF0000"/>
                </a:solidFill>
                <a:effectLst/>
                <a:latin typeface="+mn-lt"/>
                <a:ea typeface="+mn-ea"/>
                <a:cs typeface="+mn-cs"/>
              </a:rPr>
              <a:t> se fait par COMPETENCE</a:t>
            </a:r>
            <a:endParaRPr lang="fr-FR" sz="1200" kern="1200" dirty="0">
              <a:solidFill>
                <a:srgbClr val="FF0000"/>
              </a:solidFill>
              <a:effectLst/>
              <a:latin typeface="+mn-lt"/>
              <a:ea typeface="+mn-ea"/>
              <a:cs typeface="+mn-cs"/>
            </a:endParaRPr>
          </a:p>
          <a:p>
            <a:r>
              <a:rPr lang="fr-FR" sz="1200" kern="1200" dirty="0">
                <a:solidFill>
                  <a:schemeClr val="tx1"/>
                </a:solidFill>
                <a:effectLst/>
                <a:latin typeface="+mn-lt"/>
                <a:ea typeface="+mn-ea"/>
                <a:cs typeface="+mn-cs"/>
              </a:rPr>
              <a:t>L’approche pédagogique doit s’appuyer sur des contextes professionnels locaux (lieux de PFMP) déterminés en équipe pour faciliter une progression autour des 4 blocs. Dans chaque contexte, une ou des situations professionnelles peuvent être déterminées en lien avec les compétences à faire acquérir aux élèves. L’approche par la simulation doit être utilisée. </a:t>
            </a:r>
          </a:p>
          <a:p>
            <a:r>
              <a:rPr lang="fr-FR" sz="1200" i="1" kern="1200" dirty="0">
                <a:solidFill>
                  <a:schemeClr val="tx1"/>
                </a:solidFill>
                <a:effectLst/>
                <a:latin typeface="+mn-lt"/>
                <a:ea typeface="+mn-ea"/>
                <a:cs typeface="+mn-cs"/>
              </a:rPr>
              <a:t>Il s’agit donc toujours de partir d’un contexte professionnel local à travailler en équipe – de proposer des situations professionnelles réalistes prises dans le RAP – de choisir les Compétences à mobiliser  dans la situation – à laquelle on accroche des savoirs associés (au service du geste professionnel).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termes de répartition, sur un niveau de classe pas plus de deux professeurs STMS et un professeur de BSE pour plus d’efficacité. Un professeur PLP STMS peut intervenir sur plusieurs blocs.</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Des</a:t>
            </a:r>
            <a:r>
              <a:rPr lang="fr-FR" sz="1200" kern="1200" baseline="0" dirty="0">
                <a:solidFill>
                  <a:schemeClr val="tx1"/>
                </a:solidFill>
                <a:effectLst/>
                <a:latin typeface="+mn-lt"/>
                <a:ea typeface="+mn-ea"/>
                <a:cs typeface="+mn-cs"/>
              </a:rPr>
              <a:t> ressources sont disponibles sur le site et reprise dans le </a:t>
            </a:r>
            <a:r>
              <a:rPr lang="fr-FR" sz="1200" kern="1200" baseline="0" dirty="0" err="1">
                <a:solidFill>
                  <a:schemeClr val="tx1"/>
                </a:solidFill>
                <a:effectLst/>
                <a:latin typeface="+mn-lt"/>
                <a:ea typeface="+mn-ea"/>
                <a:cs typeface="+mn-cs"/>
              </a:rPr>
              <a:t>paddlet</a:t>
            </a:r>
            <a:endParaRPr lang="fr-FR" sz="1200" kern="1200" dirty="0">
              <a:solidFill>
                <a:schemeClr val="tx1"/>
              </a:solidFill>
              <a:effectLst/>
              <a:latin typeface="+mn-lt"/>
              <a:ea typeface="+mn-ea"/>
              <a:cs typeface="+mn-cs"/>
            </a:endParaRP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64B7F6FF-BAE9-4096-9ED9-30A749D01CE5}" type="slidenum">
              <a:rPr lang="fr-FR" smtClean="0"/>
              <a:pPr/>
              <a:t>17</a:t>
            </a:fld>
            <a:endParaRPr lang="fr-FR"/>
          </a:p>
        </p:txBody>
      </p:sp>
    </p:spTree>
    <p:extLst>
      <p:ext uri="{BB962C8B-B14F-4D97-AF65-F5344CB8AC3E}">
        <p14:creationId xmlns:p14="http://schemas.microsoft.com/office/powerpoint/2010/main" val="2935487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3</a:t>
            </a:fld>
            <a:endParaRPr lang="fr-FR"/>
          </a:p>
        </p:txBody>
      </p:sp>
    </p:spTree>
    <p:extLst>
      <p:ext uri="{BB962C8B-B14F-4D97-AF65-F5344CB8AC3E}">
        <p14:creationId xmlns:p14="http://schemas.microsoft.com/office/powerpoint/2010/main" val="3242917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a:solidFill>
                  <a:schemeClr val="tx1"/>
                </a:solidFill>
                <a:effectLst/>
                <a:latin typeface="+mn-lt"/>
                <a:ea typeface="+mn-ea"/>
                <a:cs typeface="+mn-cs"/>
              </a:rPr>
              <a:t>4 blocs de compétences.</a:t>
            </a:r>
          </a:p>
          <a:p>
            <a:r>
              <a:rPr lang="fr-FR" sz="1200" b="0" i="0" kern="1200" dirty="0">
                <a:solidFill>
                  <a:schemeClr val="tx1"/>
                </a:solidFill>
                <a:effectLst/>
                <a:latin typeface="+mn-lt"/>
                <a:ea typeface="+mn-ea"/>
                <a:cs typeface="+mn-cs"/>
              </a:rPr>
              <a:t>Chaque bloc de compétence contient les compétences, les savoirs faires et les savoirs qui répondent à chacun des 4 pôles d’activités.</a:t>
            </a:r>
          </a:p>
          <a:p>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6</a:t>
            </a:fld>
            <a:endParaRPr lang="fr-FR"/>
          </a:p>
        </p:txBody>
      </p:sp>
    </p:spTree>
    <p:extLst>
      <p:ext uri="{BB962C8B-B14F-4D97-AF65-F5344CB8AC3E}">
        <p14:creationId xmlns:p14="http://schemas.microsoft.com/office/powerpoint/2010/main" val="933458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a:t>
            </a:r>
            <a:r>
              <a:rPr lang="fr-FR" baseline="0" dirty="0"/>
              <a:t> faut commenter les évolutions pour mettre en évidence ce qui disparaît : repas,  projet d’animation et ce sur quoi il va falloir insister.</a:t>
            </a:r>
          </a:p>
          <a:p>
            <a:r>
              <a:rPr lang="fr-FR" baseline="0" dirty="0"/>
              <a:t>Attention l’animation n’est plus un pôle à part entière et devra servir la compétence 1 mais ne sera pas traiter tout au long du parcours.</a:t>
            </a:r>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7</a:t>
            </a:fld>
            <a:endParaRPr lang="fr-FR"/>
          </a:p>
        </p:txBody>
      </p:sp>
    </p:spTree>
    <p:extLst>
      <p:ext uri="{BB962C8B-B14F-4D97-AF65-F5344CB8AC3E}">
        <p14:creationId xmlns:p14="http://schemas.microsoft.com/office/powerpoint/2010/main" val="2459308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Certaines</a:t>
            </a:r>
            <a:r>
              <a:rPr lang="fr-FR" baseline="0" dirty="0"/>
              <a:t> de ces évolutions feront l’objet de formation spécifique l’an prochain</a:t>
            </a:r>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8</a:t>
            </a:fld>
            <a:endParaRPr lang="fr-FR"/>
          </a:p>
        </p:txBody>
      </p:sp>
    </p:spTree>
    <p:extLst>
      <p:ext uri="{BB962C8B-B14F-4D97-AF65-F5344CB8AC3E}">
        <p14:creationId xmlns:p14="http://schemas.microsoft.com/office/powerpoint/2010/main" val="2559121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a:solidFill>
                  <a:schemeClr val="tx1"/>
                </a:solidFill>
                <a:effectLst/>
                <a:latin typeface="+mn-lt"/>
                <a:ea typeface="+mn-ea"/>
                <a:cs typeface="+mn-cs"/>
              </a:rPr>
              <a:t>Les savoirs associés sont ventilés selon les compétences à travailler. Quand on a identifié une compétence, on va mobiliser les savoirs en parallèle des gestes professionnels comme nous procédons déjà</a:t>
            </a:r>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9</a:t>
            </a:fld>
            <a:endParaRPr lang="fr-FR"/>
          </a:p>
        </p:txBody>
      </p:sp>
    </p:spTree>
    <p:extLst>
      <p:ext uri="{BB962C8B-B14F-4D97-AF65-F5344CB8AC3E}">
        <p14:creationId xmlns:p14="http://schemas.microsoft.com/office/powerpoint/2010/main" val="4061780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a:solidFill>
                  <a:schemeClr val="tx1"/>
                </a:solidFill>
                <a:effectLst/>
                <a:latin typeface="+mn-lt"/>
                <a:ea typeface="+mn-ea"/>
                <a:cs typeface="+mn-cs"/>
              </a:rPr>
              <a:t>La compétence 1.0 est transversale aux 4 blocs « adopter une posture professionnelle adaptée » mais elle est évaluée 1 x</a:t>
            </a:r>
            <a:r>
              <a:rPr lang="fr-FR" sz="1200" b="0" i="0" kern="1200" baseline="0" dirty="0">
                <a:solidFill>
                  <a:schemeClr val="tx1"/>
                </a:solidFill>
                <a:effectLst/>
                <a:latin typeface="+mn-lt"/>
                <a:ea typeface="+mn-ea"/>
                <a:cs typeface="+mn-cs"/>
              </a:rPr>
              <a:t> dans l’épreuve  </a:t>
            </a:r>
            <a:r>
              <a:rPr lang="fr-FR" sz="1200" b="0" i="0" kern="1200" baseline="0" dirty="0" err="1">
                <a:solidFill>
                  <a:schemeClr val="tx1"/>
                </a:solidFill>
                <a:effectLst/>
                <a:latin typeface="+mn-lt"/>
                <a:ea typeface="+mn-ea"/>
                <a:cs typeface="+mn-cs"/>
              </a:rPr>
              <a:t>E31</a:t>
            </a:r>
            <a:r>
              <a:rPr lang="fr-FR" sz="1200" b="0" i="0" kern="1200" baseline="0" dirty="0">
                <a:solidFill>
                  <a:schemeClr val="tx1"/>
                </a:solidFill>
                <a:effectLst/>
                <a:latin typeface="+mn-lt"/>
                <a:ea typeface="+mn-ea"/>
                <a:cs typeface="+mn-cs"/>
              </a:rPr>
              <a:t> en lien avec le bloc 1</a:t>
            </a: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On retrouve la même écriture que dans l’ancien référentiel en ce qui concerne les sous-compétences avec les indicateurs.</a:t>
            </a:r>
          </a:p>
          <a:p>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10</a:t>
            </a:fld>
            <a:endParaRPr lang="fr-FR"/>
          </a:p>
        </p:txBody>
      </p:sp>
    </p:spTree>
    <p:extLst>
      <p:ext uri="{BB962C8B-B14F-4D97-AF65-F5344CB8AC3E}">
        <p14:creationId xmlns:p14="http://schemas.microsoft.com/office/powerpoint/2010/main" val="268789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compétences intermédiaires de chaque bloc</a:t>
            </a:r>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11</a:t>
            </a:fld>
            <a:endParaRPr lang="fr-FR"/>
          </a:p>
        </p:txBody>
      </p:sp>
    </p:spTree>
    <p:extLst>
      <p:ext uri="{BB962C8B-B14F-4D97-AF65-F5344CB8AC3E}">
        <p14:creationId xmlns:p14="http://schemas.microsoft.com/office/powerpoint/2010/main" val="102201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a:solidFill>
                  <a:schemeClr val="tx1"/>
                </a:solidFill>
                <a:effectLst/>
                <a:latin typeface="+mn-lt"/>
                <a:ea typeface="+mn-ea"/>
                <a:cs typeface="+mn-cs"/>
              </a:rPr>
              <a:t>Dans le LSL du lycée seront </a:t>
            </a:r>
            <a:r>
              <a:rPr lang="fr-FR" sz="1200" b="0" i="0" kern="1200" dirty="0" err="1">
                <a:solidFill>
                  <a:schemeClr val="tx1"/>
                </a:solidFill>
                <a:effectLst/>
                <a:latin typeface="+mn-lt"/>
                <a:ea typeface="+mn-ea"/>
                <a:cs typeface="+mn-cs"/>
              </a:rPr>
              <a:t>renotées</a:t>
            </a:r>
            <a:r>
              <a:rPr lang="fr-FR" sz="1200" b="0" i="0" kern="1200" dirty="0">
                <a:solidFill>
                  <a:schemeClr val="tx1"/>
                </a:solidFill>
                <a:effectLst/>
                <a:latin typeface="+mn-lt"/>
                <a:ea typeface="+mn-ea"/>
                <a:cs typeface="+mn-cs"/>
              </a:rPr>
              <a:t> toutes les compétences de C1.0 à </a:t>
            </a:r>
            <a:r>
              <a:rPr lang="fr-FR" sz="1200" b="0" i="0" kern="1200" dirty="0" err="1">
                <a:solidFill>
                  <a:schemeClr val="tx1"/>
                </a:solidFill>
                <a:effectLst/>
                <a:latin typeface="+mn-lt"/>
                <a:ea typeface="+mn-ea"/>
                <a:cs typeface="+mn-cs"/>
              </a:rPr>
              <a:t>C4.3</a:t>
            </a:r>
            <a:r>
              <a:rPr lang="fr-FR" sz="1200" b="0" i="0" kern="1200" dirty="0">
                <a:solidFill>
                  <a:schemeClr val="tx1"/>
                </a:solidFill>
                <a:effectLst/>
                <a:latin typeface="+mn-lt"/>
                <a:ea typeface="+mn-ea"/>
                <a:cs typeface="+mn-cs"/>
              </a:rPr>
              <a:t>. Elles seront évaluées tout au long du parcours par les enseignants.</a:t>
            </a:r>
          </a:p>
          <a:p>
            <a:r>
              <a:rPr lang="fr-FR" sz="1200" b="0" i="0" kern="1200" dirty="0">
                <a:solidFill>
                  <a:schemeClr val="tx1"/>
                </a:solidFill>
                <a:effectLst/>
                <a:latin typeface="+mn-lt"/>
                <a:ea typeface="+mn-ea"/>
                <a:cs typeface="+mn-cs"/>
              </a:rPr>
              <a:t>Un outil de suivi pourra être proposé par le GRD. </a:t>
            </a:r>
            <a:endParaRPr lang="fr-FR" dirty="0"/>
          </a:p>
        </p:txBody>
      </p:sp>
      <p:sp>
        <p:nvSpPr>
          <p:cNvPr id="4" name="Espace réservé du numéro de diapositive 3"/>
          <p:cNvSpPr>
            <a:spLocks noGrp="1"/>
          </p:cNvSpPr>
          <p:nvPr>
            <p:ph type="sldNum" sz="quarter" idx="10"/>
          </p:nvPr>
        </p:nvSpPr>
        <p:spPr/>
        <p:txBody>
          <a:bodyPr/>
          <a:lstStyle/>
          <a:p>
            <a:fld id="{26EF97E2-72F9-4621-998B-039AB6E85AB1}" type="slidenum">
              <a:rPr lang="fr-FR" smtClean="0"/>
              <a:pPr/>
              <a:t>15</a:t>
            </a:fld>
            <a:endParaRPr lang="fr-FR"/>
          </a:p>
        </p:txBody>
      </p:sp>
    </p:spTree>
    <p:extLst>
      <p:ext uri="{BB962C8B-B14F-4D97-AF65-F5344CB8AC3E}">
        <p14:creationId xmlns:p14="http://schemas.microsoft.com/office/powerpoint/2010/main" val="1117219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1464563" y="239268"/>
            <a:ext cx="790956" cy="490727"/>
          </a:xfrm>
          <a:prstGeom prst="rect">
            <a:avLst/>
          </a:prstGeom>
        </p:spPr>
      </p:pic>
      <p:pic>
        <p:nvPicPr>
          <p:cNvPr id="18" name="bg object 18"/>
          <p:cNvPicPr/>
          <p:nvPr/>
        </p:nvPicPr>
        <p:blipFill>
          <a:blip r:embed="rId3" cstate="print"/>
          <a:stretch>
            <a:fillRect/>
          </a:stretch>
        </p:blipFill>
        <p:spPr>
          <a:xfrm>
            <a:off x="453053" y="212305"/>
            <a:ext cx="593451" cy="520174"/>
          </a:xfrm>
          <a:prstGeom prst="rect">
            <a:avLst/>
          </a:prstGeom>
        </p:spPr>
      </p:pic>
      <p:sp>
        <p:nvSpPr>
          <p:cNvPr id="2" name="Holder 2"/>
          <p:cNvSpPr>
            <a:spLocks noGrp="1"/>
          </p:cNvSpPr>
          <p:nvPr>
            <p:ph type="ctrTitle"/>
          </p:nvPr>
        </p:nvSpPr>
        <p:spPr>
          <a:xfrm>
            <a:off x="2561336" y="1871598"/>
            <a:ext cx="7069327" cy="452119"/>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fr-FR"/>
              <a:t>Formation rénovation bac pro ASSP - Mai 2022 -  GRD - académie de Lyon</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F566253-D650-465C-849B-33A5787A588B}" type="datetime1">
              <a:rPr lang="en-US" smtClean="0"/>
              <a:t>6/15/2022</a:t>
            </a:fld>
            <a:endParaRPr lang="en-US"/>
          </a:p>
        </p:txBody>
      </p:sp>
      <p:sp>
        <p:nvSpPr>
          <p:cNvPr id="6" name="Holder 6"/>
          <p:cNvSpPr>
            <a:spLocks noGrp="1"/>
          </p:cNvSpPr>
          <p:nvPr>
            <p:ph type="sldNum" sz="quarter" idx="7"/>
          </p:nvPr>
        </p:nvSpPr>
        <p:spPr/>
        <p:txBody>
          <a:bodyPr lIns="0" tIns="0" rIns="0" bIns="0"/>
          <a:lstStyle>
            <a:lvl1pPr>
              <a:defRPr sz="1000" b="1" i="0">
                <a:solidFill>
                  <a:schemeClr val="tx1"/>
                </a:solidFill>
                <a:latin typeface="Arial"/>
                <a:cs typeface="Arial"/>
              </a:defRPr>
            </a:lvl1pPr>
          </a:lstStyle>
          <a:p>
            <a:pPr marL="38100">
              <a:lnSpc>
                <a:spcPct val="100000"/>
              </a:lnSpc>
            </a:pPr>
            <a:fld id="{81D60167-4931-47E6-BA6A-407CBD079E47}" type="slidenum">
              <a:rPr spc="-5" dirty="0"/>
              <a:pPr marL="38100">
                <a:lnSpc>
                  <a:spcPct val="100000"/>
                </a:lnSpc>
              </a:pPr>
              <a:t>‹N°›</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rgbClr val="00517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fr-FR"/>
              <a:t>Formation rénovation bac pro ASSP - Mai 2022 -  GRD - académie de Lyon</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223E8EE-70A7-4097-B0E1-08CA5B9D33F0}" type="datetime1">
              <a:rPr lang="en-US" smtClean="0"/>
              <a:t>6/15/2022</a:t>
            </a:fld>
            <a:endParaRPr lang="en-US"/>
          </a:p>
        </p:txBody>
      </p:sp>
      <p:sp>
        <p:nvSpPr>
          <p:cNvPr id="6" name="Holder 6"/>
          <p:cNvSpPr>
            <a:spLocks noGrp="1"/>
          </p:cNvSpPr>
          <p:nvPr>
            <p:ph type="sldNum" sz="quarter" idx="7"/>
          </p:nvPr>
        </p:nvSpPr>
        <p:spPr/>
        <p:txBody>
          <a:bodyPr lIns="0" tIns="0" rIns="0" bIns="0"/>
          <a:lstStyle>
            <a:lvl1pPr>
              <a:defRPr sz="1000" b="1" i="0">
                <a:solidFill>
                  <a:schemeClr val="tx1"/>
                </a:solidFill>
                <a:latin typeface="Arial"/>
                <a:cs typeface="Arial"/>
              </a:defRPr>
            </a:lvl1pPr>
          </a:lstStyle>
          <a:p>
            <a:pPr marL="38100">
              <a:lnSpc>
                <a:spcPct val="100000"/>
              </a:lnSpc>
            </a:pPr>
            <a:fld id="{81D60167-4931-47E6-BA6A-407CBD079E47}" type="slidenum">
              <a:rPr spc="-5" dirty="0"/>
              <a:pPr marL="38100">
                <a:lnSpc>
                  <a:spcPct val="100000"/>
                </a:lnSpc>
              </a:pPr>
              <a:t>‹N°›</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32054" y="6380226"/>
            <a:ext cx="11280775" cy="0"/>
          </a:xfrm>
          <a:custGeom>
            <a:avLst/>
            <a:gdLst/>
            <a:ahLst/>
            <a:cxnLst/>
            <a:rect l="l" t="t" r="r" b="b"/>
            <a:pathLst>
              <a:path w="11280775">
                <a:moveTo>
                  <a:pt x="0" y="0"/>
                </a:moveTo>
                <a:lnTo>
                  <a:pt x="11232769" y="0"/>
                </a:lnTo>
              </a:path>
              <a:path w="11280775">
                <a:moveTo>
                  <a:pt x="48767" y="0"/>
                </a:moveTo>
                <a:lnTo>
                  <a:pt x="11280775" y="0"/>
                </a:lnTo>
              </a:path>
            </a:pathLst>
          </a:custGeom>
          <a:ln w="10668">
            <a:solidFill>
              <a:srgbClr val="000000"/>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462982" y="247476"/>
            <a:ext cx="751958" cy="547035"/>
          </a:xfrm>
          <a:prstGeom prst="rect">
            <a:avLst/>
          </a:prstGeom>
        </p:spPr>
      </p:pic>
      <p:sp>
        <p:nvSpPr>
          <p:cNvPr id="2" name="Holder 2"/>
          <p:cNvSpPr>
            <a:spLocks noGrp="1"/>
          </p:cNvSpPr>
          <p:nvPr>
            <p:ph type="title"/>
          </p:nvPr>
        </p:nvSpPr>
        <p:spPr/>
        <p:txBody>
          <a:bodyPr lIns="0" tIns="0" rIns="0" bIns="0"/>
          <a:lstStyle>
            <a:lvl1pPr>
              <a:defRPr sz="2350" b="1" i="0">
                <a:solidFill>
                  <a:srgbClr val="00517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197600" y="1392377"/>
            <a:ext cx="5409565" cy="3727450"/>
          </a:xfrm>
          <a:prstGeom prst="rect">
            <a:avLst/>
          </a:prstGeom>
        </p:spPr>
        <p:txBody>
          <a:bodyPr wrap="square" lIns="0" tIns="0" rIns="0" bIns="0">
            <a:spAutoFit/>
          </a:bodyPr>
          <a:lstStyle>
            <a:lvl1pPr>
              <a:defRPr sz="1850" b="1"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fr-FR"/>
              <a:t>Formation rénovation bac pro ASSP - Mai 2022 -  GRD - académie de Lyon</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C43D8609-7027-4A7A-A748-49DA7E9BC9E6}" type="datetime1">
              <a:rPr lang="en-US" smtClean="0"/>
              <a:t>6/15/2022</a:t>
            </a:fld>
            <a:endParaRPr lang="en-US"/>
          </a:p>
        </p:txBody>
      </p:sp>
      <p:sp>
        <p:nvSpPr>
          <p:cNvPr id="7" name="Holder 7"/>
          <p:cNvSpPr>
            <a:spLocks noGrp="1"/>
          </p:cNvSpPr>
          <p:nvPr>
            <p:ph type="sldNum" sz="quarter" idx="7"/>
          </p:nvPr>
        </p:nvSpPr>
        <p:spPr/>
        <p:txBody>
          <a:bodyPr lIns="0" tIns="0" rIns="0" bIns="0"/>
          <a:lstStyle>
            <a:lvl1pPr>
              <a:defRPr sz="1000" b="1" i="0">
                <a:solidFill>
                  <a:schemeClr val="tx1"/>
                </a:solidFill>
                <a:latin typeface="Arial"/>
                <a:cs typeface="Arial"/>
              </a:defRPr>
            </a:lvl1pPr>
          </a:lstStyle>
          <a:p>
            <a:pPr marL="38100">
              <a:lnSpc>
                <a:spcPct val="100000"/>
              </a:lnSpc>
            </a:pPr>
            <a:fld id="{81D60167-4931-47E6-BA6A-407CBD079E47}" type="slidenum">
              <a:rPr spc="-5" dirty="0"/>
              <a:pPr marL="38100">
                <a:lnSpc>
                  <a:spcPct val="100000"/>
                </a:lnSpc>
              </a:pPr>
              <a:t>‹N°›</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rgbClr val="00517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fr-FR"/>
              <a:t>Formation rénovation bac pro ASSP - Mai 2022 -  GRD - académie de Lyon</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62C43C56-84E2-466C-8A44-DDDD9D935973}" type="datetime1">
              <a:rPr lang="en-US" smtClean="0"/>
              <a:t>6/15/2022</a:t>
            </a:fld>
            <a:endParaRPr lang="en-US"/>
          </a:p>
        </p:txBody>
      </p:sp>
      <p:sp>
        <p:nvSpPr>
          <p:cNvPr id="5" name="Holder 5"/>
          <p:cNvSpPr>
            <a:spLocks noGrp="1"/>
          </p:cNvSpPr>
          <p:nvPr>
            <p:ph type="sldNum" sz="quarter" idx="7"/>
          </p:nvPr>
        </p:nvSpPr>
        <p:spPr/>
        <p:txBody>
          <a:bodyPr lIns="0" tIns="0" rIns="0" bIns="0"/>
          <a:lstStyle>
            <a:lvl1pPr>
              <a:defRPr sz="1000" b="1" i="0">
                <a:solidFill>
                  <a:schemeClr val="tx1"/>
                </a:solidFill>
                <a:latin typeface="Arial"/>
                <a:cs typeface="Arial"/>
              </a:defRPr>
            </a:lvl1pPr>
          </a:lstStyle>
          <a:p>
            <a:pPr marL="38100">
              <a:lnSpc>
                <a:spcPct val="100000"/>
              </a:lnSpc>
            </a:pPr>
            <a:fld id="{81D60167-4931-47E6-BA6A-407CBD079E47}" type="slidenum">
              <a:rPr spc="-5" dirty="0"/>
              <a:pPr marL="38100">
                <a:lnSpc>
                  <a:spcPct val="100000"/>
                </a:lnSpc>
              </a:pPr>
              <a:t>‹N°›</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1464563" y="239268"/>
            <a:ext cx="790956" cy="490727"/>
          </a:xfrm>
          <a:prstGeom prst="rect">
            <a:avLst/>
          </a:prstGeom>
        </p:spPr>
      </p:pic>
      <p:pic>
        <p:nvPicPr>
          <p:cNvPr id="18" name="bg object 18"/>
          <p:cNvPicPr/>
          <p:nvPr/>
        </p:nvPicPr>
        <p:blipFill>
          <a:blip r:embed="rId3" cstate="print"/>
          <a:stretch>
            <a:fillRect/>
          </a:stretch>
        </p:blipFill>
        <p:spPr>
          <a:xfrm>
            <a:off x="453053" y="212305"/>
            <a:ext cx="593451" cy="520174"/>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fr-FR"/>
              <a:t>Formation rénovation bac pro ASSP - Mai 2022 -  GRD - académie de Lyon</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FE67A8B7-7826-4135-B91E-AFFD4F4D09D3}" type="datetime1">
              <a:rPr lang="en-US" smtClean="0"/>
              <a:t>6/15/2022</a:t>
            </a:fld>
            <a:endParaRPr lang="en-US"/>
          </a:p>
        </p:txBody>
      </p:sp>
      <p:sp>
        <p:nvSpPr>
          <p:cNvPr id="4" name="Holder 4"/>
          <p:cNvSpPr>
            <a:spLocks noGrp="1"/>
          </p:cNvSpPr>
          <p:nvPr>
            <p:ph type="sldNum" sz="quarter" idx="7"/>
          </p:nvPr>
        </p:nvSpPr>
        <p:spPr/>
        <p:txBody>
          <a:bodyPr lIns="0" tIns="0" rIns="0" bIns="0"/>
          <a:lstStyle>
            <a:lvl1pPr>
              <a:defRPr sz="1000" b="1" i="0">
                <a:solidFill>
                  <a:schemeClr val="tx1"/>
                </a:solidFill>
                <a:latin typeface="Arial"/>
                <a:cs typeface="Arial"/>
              </a:defRPr>
            </a:lvl1pPr>
          </a:lstStyle>
          <a:p>
            <a:pPr marL="38100">
              <a:lnSpc>
                <a:spcPct val="100000"/>
              </a:lnSpc>
            </a:pPr>
            <a:fld id="{81D60167-4931-47E6-BA6A-407CBD079E47}" type="slidenum">
              <a:rPr spc="-5" dirty="0"/>
              <a:pPr marL="38100">
                <a:lnSpc>
                  <a:spcPct val="100000"/>
                </a:lnSpc>
              </a:pPr>
              <a:t>‹N°›</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FD818403-12D2-4E9B-9570-31C9C63C1B68}" type="datetime1">
              <a:rPr lang="en-US" smtClean="0"/>
              <a:t>6/15/2022</a:t>
            </a:fld>
            <a:endParaRPr lang="fr-FR"/>
          </a:p>
        </p:txBody>
      </p:sp>
      <p:sp>
        <p:nvSpPr>
          <p:cNvPr id="5" name="Espace réservé du pied de page 4"/>
          <p:cNvSpPr>
            <a:spLocks noGrp="1"/>
          </p:cNvSpPr>
          <p:nvPr>
            <p:ph type="ftr" sz="quarter" idx="11"/>
          </p:nvPr>
        </p:nvSpPr>
        <p:spPr/>
        <p:txBody>
          <a:bodyPr/>
          <a:lstStyle/>
          <a:p>
            <a:r>
              <a:rPr lang="fr-FR"/>
              <a:t>Formation rénovation bac pro ASSP - Mai 2022 -  GRD - académie de Lyon</a:t>
            </a: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pPr/>
              <a:t>‹N°›</a:t>
            </a:fld>
            <a:endParaRPr lang="fr-FR"/>
          </a:p>
        </p:txBody>
      </p:sp>
    </p:spTree>
    <p:extLst>
      <p:ext uri="{BB962C8B-B14F-4D97-AF65-F5344CB8AC3E}">
        <p14:creationId xmlns:p14="http://schemas.microsoft.com/office/powerpoint/2010/main" val="12634106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96578" y="818210"/>
            <a:ext cx="1543050" cy="386080"/>
          </a:xfrm>
          <a:prstGeom prst="rect">
            <a:avLst/>
          </a:prstGeom>
        </p:spPr>
        <p:txBody>
          <a:bodyPr wrap="square" lIns="0" tIns="0" rIns="0" bIns="0">
            <a:spAutoFit/>
          </a:bodyPr>
          <a:lstStyle>
            <a:lvl1pPr>
              <a:defRPr sz="2350" b="1" i="0">
                <a:solidFill>
                  <a:srgbClr val="00517D"/>
                </a:solidFill>
                <a:latin typeface="Arial"/>
                <a:cs typeface="Arial"/>
              </a:defRPr>
            </a:lvl1pPr>
          </a:lstStyle>
          <a:p>
            <a:endParaRPr/>
          </a:p>
        </p:txBody>
      </p:sp>
      <p:sp>
        <p:nvSpPr>
          <p:cNvPr id="3" name="Holder 3"/>
          <p:cNvSpPr>
            <a:spLocks noGrp="1"/>
          </p:cNvSpPr>
          <p:nvPr>
            <p:ph type="body" idx="1"/>
          </p:nvPr>
        </p:nvSpPr>
        <p:spPr>
          <a:xfrm>
            <a:off x="1232903" y="2153666"/>
            <a:ext cx="9728835" cy="37941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r>
              <a:rPr lang="fr-FR"/>
              <a:t>Formation rénovation bac pro ASSP - Mai 2022 -  GRD - académie de Lyon</a:t>
            </a:r>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96D05D4F-26FD-4219-AE5D-C5A46C8A608C}" type="datetime1">
              <a:rPr lang="en-US" smtClean="0"/>
              <a:t>6/15/2022</a:t>
            </a:fld>
            <a:endParaRPr lang="en-US"/>
          </a:p>
        </p:txBody>
      </p:sp>
      <p:sp>
        <p:nvSpPr>
          <p:cNvPr id="6" name="Holder 6"/>
          <p:cNvSpPr>
            <a:spLocks noGrp="1"/>
          </p:cNvSpPr>
          <p:nvPr>
            <p:ph type="sldNum" sz="quarter" idx="7"/>
          </p:nvPr>
        </p:nvSpPr>
        <p:spPr>
          <a:xfrm>
            <a:off x="11486388" y="6539680"/>
            <a:ext cx="216534" cy="167004"/>
          </a:xfrm>
          <a:prstGeom prst="rect">
            <a:avLst/>
          </a:prstGeom>
        </p:spPr>
        <p:txBody>
          <a:bodyPr wrap="square" lIns="0" tIns="0" rIns="0" bIns="0">
            <a:spAutoFit/>
          </a:bodyPr>
          <a:lstStyle>
            <a:lvl1pPr>
              <a:defRPr sz="1000" b="1" i="0">
                <a:solidFill>
                  <a:schemeClr val="tx1"/>
                </a:solidFill>
                <a:latin typeface="Arial"/>
                <a:cs typeface="Arial"/>
              </a:defRPr>
            </a:lvl1pPr>
          </a:lstStyle>
          <a:p>
            <a:pPr marL="38100">
              <a:lnSpc>
                <a:spcPct val="100000"/>
              </a:lnSpc>
            </a:pPr>
            <a:fld id="{81D60167-4931-47E6-BA6A-407CBD079E47}" type="slidenum">
              <a:rPr spc="-5" dirty="0"/>
              <a:pPr marL="38100">
                <a:lnSpc>
                  <a:spcPct val="100000"/>
                </a:lnSpc>
              </a:pPr>
              <a:t>‹N°›</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2.jpe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454306" y="454664"/>
            <a:ext cx="1688282" cy="1471114"/>
          </a:xfrm>
          <a:prstGeom prst="rect">
            <a:avLst/>
          </a:prstGeom>
        </p:spPr>
      </p:pic>
      <p:sp>
        <p:nvSpPr>
          <p:cNvPr id="5" name="object 5"/>
          <p:cNvSpPr txBox="1">
            <a:spLocks noGrp="1"/>
          </p:cNvSpPr>
          <p:nvPr>
            <p:ph type="title"/>
          </p:nvPr>
        </p:nvSpPr>
        <p:spPr>
          <a:xfrm>
            <a:off x="3505200" y="2045284"/>
            <a:ext cx="5410200" cy="679032"/>
          </a:xfrm>
          <a:prstGeom prst="rect">
            <a:avLst/>
          </a:prstGeom>
        </p:spPr>
        <p:txBody>
          <a:bodyPr vert="horz" wrap="square" lIns="0" tIns="17145" rIns="0" bIns="0" rtlCol="0">
            <a:spAutoFit/>
          </a:bodyPr>
          <a:lstStyle/>
          <a:p>
            <a:pPr marL="12700" algn="ctr">
              <a:lnSpc>
                <a:spcPct val="100000"/>
              </a:lnSpc>
              <a:spcBef>
                <a:spcPts val="135"/>
              </a:spcBef>
            </a:pPr>
            <a:r>
              <a:rPr lang="fr-FR" sz="4300" dirty="0"/>
              <a:t>RENOVATION </a:t>
            </a:r>
            <a:endParaRPr sz="4300" dirty="0"/>
          </a:p>
        </p:txBody>
      </p:sp>
      <p:sp>
        <p:nvSpPr>
          <p:cNvPr id="6" name="object 6"/>
          <p:cNvSpPr txBox="1"/>
          <p:nvPr/>
        </p:nvSpPr>
        <p:spPr>
          <a:xfrm>
            <a:off x="1912366" y="3254502"/>
            <a:ext cx="8368030" cy="1830705"/>
          </a:xfrm>
          <a:prstGeom prst="rect">
            <a:avLst/>
          </a:prstGeom>
        </p:spPr>
        <p:txBody>
          <a:bodyPr vert="horz" wrap="square" lIns="0" tIns="13335" rIns="0" bIns="0" rtlCol="0">
            <a:spAutoFit/>
          </a:bodyPr>
          <a:lstStyle/>
          <a:p>
            <a:pPr algn="ctr">
              <a:lnSpc>
                <a:spcPct val="100000"/>
              </a:lnSpc>
              <a:spcBef>
                <a:spcPts val="105"/>
              </a:spcBef>
            </a:pPr>
            <a:r>
              <a:rPr sz="3200" b="1" spc="-20" dirty="0">
                <a:latin typeface="Arial"/>
                <a:cs typeface="Arial"/>
              </a:rPr>
              <a:t>BACCALAURÉAT</a:t>
            </a:r>
            <a:r>
              <a:rPr sz="3200" b="1" spc="-55" dirty="0">
                <a:latin typeface="Arial"/>
                <a:cs typeface="Arial"/>
              </a:rPr>
              <a:t> </a:t>
            </a:r>
            <a:r>
              <a:rPr sz="3200" b="1" dirty="0">
                <a:latin typeface="Arial"/>
                <a:cs typeface="Arial"/>
              </a:rPr>
              <a:t>PROFESSIONNEL</a:t>
            </a:r>
            <a:endParaRPr sz="3200">
              <a:latin typeface="Arial"/>
              <a:cs typeface="Arial"/>
            </a:endParaRPr>
          </a:p>
          <a:p>
            <a:pPr>
              <a:lnSpc>
                <a:spcPct val="100000"/>
              </a:lnSpc>
              <a:spcBef>
                <a:spcPts val="55"/>
              </a:spcBef>
            </a:pPr>
            <a:endParaRPr sz="3000">
              <a:latin typeface="Arial"/>
              <a:cs typeface="Arial"/>
            </a:endParaRPr>
          </a:p>
          <a:p>
            <a:pPr marL="12700" marR="5080" algn="ctr">
              <a:lnSpc>
                <a:spcPts val="3460"/>
              </a:lnSpc>
            </a:pPr>
            <a:r>
              <a:rPr sz="3200" b="1" spc="-40" dirty="0">
                <a:latin typeface="Arial"/>
                <a:cs typeface="Arial"/>
              </a:rPr>
              <a:t>ACCOMPAGNEMENT,</a:t>
            </a:r>
            <a:r>
              <a:rPr sz="3200" b="1" spc="-45" dirty="0">
                <a:latin typeface="Arial"/>
                <a:cs typeface="Arial"/>
              </a:rPr>
              <a:t> </a:t>
            </a:r>
            <a:r>
              <a:rPr sz="3200" b="1" dirty="0">
                <a:latin typeface="Arial"/>
                <a:cs typeface="Arial"/>
              </a:rPr>
              <a:t>SOINS</a:t>
            </a:r>
            <a:r>
              <a:rPr sz="3200" b="1" spc="-20" dirty="0">
                <a:latin typeface="Arial"/>
                <a:cs typeface="Arial"/>
              </a:rPr>
              <a:t> </a:t>
            </a:r>
            <a:r>
              <a:rPr sz="3200" b="1" dirty="0">
                <a:latin typeface="Arial"/>
                <a:cs typeface="Arial"/>
              </a:rPr>
              <a:t>ET</a:t>
            </a:r>
            <a:r>
              <a:rPr sz="3200" b="1" spc="-5" dirty="0">
                <a:latin typeface="Arial"/>
                <a:cs typeface="Arial"/>
              </a:rPr>
              <a:t> </a:t>
            </a:r>
            <a:r>
              <a:rPr sz="3200" b="1" spc="-10" dirty="0">
                <a:latin typeface="Arial"/>
                <a:cs typeface="Arial"/>
              </a:rPr>
              <a:t>SERVICES </a:t>
            </a:r>
            <a:r>
              <a:rPr sz="3200" b="1" spc="-869" dirty="0">
                <a:latin typeface="Arial"/>
                <a:cs typeface="Arial"/>
              </a:rPr>
              <a:t> </a:t>
            </a:r>
            <a:r>
              <a:rPr sz="3200" b="1" dirty="0">
                <a:latin typeface="Arial"/>
                <a:cs typeface="Arial"/>
              </a:rPr>
              <a:t>À</a:t>
            </a:r>
            <a:r>
              <a:rPr sz="3200" b="1" spc="-5" dirty="0">
                <a:latin typeface="Arial"/>
                <a:cs typeface="Arial"/>
              </a:rPr>
              <a:t> </a:t>
            </a:r>
            <a:r>
              <a:rPr sz="3200" b="1" dirty="0">
                <a:latin typeface="Arial"/>
                <a:cs typeface="Arial"/>
              </a:rPr>
              <a:t>LA</a:t>
            </a:r>
            <a:r>
              <a:rPr sz="3200" b="1" spc="-130" dirty="0">
                <a:latin typeface="Arial"/>
                <a:cs typeface="Arial"/>
              </a:rPr>
              <a:t> </a:t>
            </a:r>
            <a:r>
              <a:rPr sz="3200" b="1" dirty="0">
                <a:latin typeface="Arial"/>
                <a:cs typeface="Arial"/>
              </a:rPr>
              <a:t>PERSONNE</a:t>
            </a:r>
            <a:r>
              <a:rPr sz="3200" b="1" spc="-30" dirty="0">
                <a:latin typeface="Arial"/>
                <a:cs typeface="Arial"/>
              </a:rPr>
              <a:t> </a:t>
            </a:r>
            <a:r>
              <a:rPr sz="3200" b="1" dirty="0">
                <a:latin typeface="Arial"/>
                <a:cs typeface="Arial"/>
              </a:rPr>
              <a:t>(ASSP)</a:t>
            </a:r>
            <a:endParaRPr sz="3200">
              <a:latin typeface="Arial"/>
              <a:cs typeface="Arial"/>
            </a:endParaRPr>
          </a:p>
        </p:txBody>
      </p:sp>
      <p:sp>
        <p:nvSpPr>
          <p:cNvPr id="9" name="object 9"/>
          <p:cNvSpPr txBox="1"/>
          <p:nvPr/>
        </p:nvSpPr>
        <p:spPr>
          <a:xfrm>
            <a:off x="10068814" y="6527698"/>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1</a:t>
            </a:r>
            <a:endParaRPr sz="1000">
              <a:latin typeface="Arial"/>
              <a:cs typeface="Arial"/>
            </a:endParaRPr>
          </a:p>
        </p:txBody>
      </p:sp>
      <p:sp>
        <p:nvSpPr>
          <p:cNvPr id="11" name="Espace réservé du pied de page 10">
            <a:extLst>
              <a:ext uri="{FF2B5EF4-FFF2-40B4-BE49-F238E27FC236}">
                <a16:creationId xmlns:a16="http://schemas.microsoft.com/office/drawing/2014/main" id="{45DF8408-CE32-4BA9-BC51-9A34CB831B19}"/>
              </a:ext>
            </a:extLst>
          </p:cNvPr>
          <p:cNvSpPr>
            <a:spLocks noGrp="1"/>
          </p:cNvSpPr>
          <p:nvPr>
            <p:ph type="ftr" sz="quarter" idx="5"/>
          </p:nvPr>
        </p:nvSpPr>
        <p:spPr>
          <a:xfrm>
            <a:off x="1593596" y="6428499"/>
            <a:ext cx="8686800" cy="276999"/>
          </a:xfrm>
        </p:spPr>
        <p:txBody>
          <a:bodyPr/>
          <a:lstStyle/>
          <a:p>
            <a:r>
              <a:rPr lang="fr-FR"/>
              <a:t>Formation rénovation bac pro ASSP - Mai 2022 -  GRD - académie de Lyon</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ject 4"/>
          <p:cNvPicPr/>
          <p:nvPr/>
        </p:nvPicPr>
        <p:blipFill>
          <a:blip r:embed="rId3" cstate="print"/>
          <a:stretch>
            <a:fillRect/>
          </a:stretch>
        </p:blipFill>
        <p:spPr>
          <a:xfrm>
            <a:off x="453053" y="212305"/>
            <a:ext cx="593451" cy="520174"/>
          </a:xfrm>
          <a:prstGeom prst="rect">
            <a:avLst/>
          </a:prstGeom>
        </p:spPr>
      </p:pic>
      <p:grpSp>
        <p:nvGrpSpPr>
          <p:cNvPr id="7" name="object 7"/>
          <p:cNvGrpSpPr/>
          <p:nvPr/>
        </p:nvGrpSpPr>
        <p:grpSpPr>
          <a:xfrm>
            <a:off x="1140064" y="378213"/>
            <a:ext cx="9070340" cy="5853430"/>
            <a:chOff x="1140064" y="378213"/>
            <a:chExt cx="9070340" cy="5853430"/>
          </a:xfrm>
        </p:grpSpPr>
        <p:pic>
          <p:nvPicPr>
            <p:cNvPr id="8" name="object 8"/>
            <p:cNvPicPr/>
            <p:nvPr/>
          </p:nvPicPr>
          <p:blipFill>
            <a:blip r:embed="rId4" cstate="print"/>
            <a:stretch>
              <a:fillRect/>
            </a:stretch>
          </p:blipFill>
          <p:spPr>
            <a:xfrm>
              <a:off x="2815755" y="378213"/>
              <a:ext cx="7394461" cy="5853422"/>
            </a:xfrm>
            <a:prstGeom prst="rect">
              <a:avLst/>
            </a:prstGeom>
          </p:spPr>
        </p:pic>
        <p:sp>
          <p:nvSpPr>
            <p:cNvPr id="9" name="object 9"/>
            <p:cNvSpPr/>
            <p:nvPr/>
          </p:nvSpPr>
          <p:spPr>
            <a:xfrm>
              <a:off x="1153018" y="1619244"/>
              <a:ext cx="2057400" cy="1365885"/>
            </a:xfrm>
            <a:custGeom>
              <a:avLst/>
              <a:gdLst/>
              <a:ahLst/>
              <a:cxnLst/>
              <a:rect l="l" t="t" r="r" b="b"/>
              <a:pathLst>
                <a:path w="2057400" h="1365885">
                  <a:moveTo>
                    <a:pt x="1039017" y="0"/>
                  </a:moveTo>
                  <a:lnTo>
                    <a:pt x="987966" y="389"/>
                  </a:lnTo>
                  <a:lnTo>
                    <a:pt x="936929" y="2175"/>
                  </a:lnTo>
                  <a:lnTo>
                    <a:pt x="886005" y="5364"/>
                  </a:lnTo>
                  <a:lnTo>
                    <a:pt x="835293" y="9964"/>
                  </a:lnTo>
                  <a:lnTo>
                    <a:pt x="784894" y="15983"/>
                  </a:lnTo>
                  <a:lnTo>
                    <a:pt x="734907" y="23427"/>
                  </a:lnTo>
                  <a:lnTo>
                    <a:pt x="685431" y="32305"/>
                  </a:lnTo>
                  <a:lnTo>
                    <a:pt x="636566" y="42623"/>
                  </a:lnTo>
                  <a:lnTo>
                    <a:pt x="588411" y="54389"/>
                  </a:lnTo>
                  <a:lnTo>
                    <a:pt x="541067" y="67611"/>
                  </a:lnTo>
                  <a:lnTo>
                    <a:pt x="494632" y="82295"/>
                  </a:lnTo>
                  <a:lnTo>
                    <a:pt x="449207" y="98450"/>
                  </a:lnTo>
                  <a:lnTo>
                    <a:pt x="404890" y="116083"/>
                  </a:lnTo>
                  <a:lnTo>
                    <a:pt x="352431" y="139646"/>
                  </a:lnTo>
                  <a:lnTo>
                    <a:pt x="303498" y="164696"/>
                  </a:lnTo>
                  <a:lnTo>
                    <a:pt x="258118" y="191129"/>
                  </a:lnTo>
                  <a:lnTo>
                    <a:pt x="216317" y="218840"/>
                  </a:lnTo>
                  <a:lnTo>
                    <a:pt x="178119" y="247724"/>
                  </a:lnTo>
                  <a:lnTo>
                    <a:pt x="143552" y="277678"/>
                  </a:lnTo>
                  <a:lnTo>
                    <a:pt x="112639" y="308595"/>
                  </a:lnTo>
                  <a:lnTo>
                    <a:pt x="85407" y="340372"/>
                  </a:lnTo>
                  <a:lnTo>
                    <a:pt x="61882" y="372903"/>
                  </a:lnTo>
                  <a:lnTo>
                    <a:pt x="42089" y="406084"/>
                  </a:lnTo>
                  <a:lnTo>
                    <a:pt x="13801" y="473978"/>
                  </a:lnTo>
                  <a:lnTo>
                    <a:pt x="748" y="543214"/>
                  </a:lnTo>
                  <a:lnTo>
                    <a:pt x="0" y="578075"/>
                  </a:lnTo>
                  <a:lnTo>
                    <a:pt x="3136" y="612957"/>
                  </a:lnTo>
                  <a:lnTo>
                    <a:pt x="21170" y="682367"/>
                  </a:lnTo>
                  <a:lnTo>
                    <a:pt x="55054" y="750608"/>
                  </a:lnTo>
                  <a:lnTo>
                    <a:pt x="78004" y="784028"/>
                  </a:lnTo>
                  <a:lnTo>
                    <a:pt x="104993" y="816841"/>
                  </a:lnTo>
                  <a:lnTo>
                    <a:pt x="136047" y="848943"/>
                  </a:lnTo>
                  <a:lnTo>
                    <a:pt x="171192" y="880230"/>
                  </a:lnTo>
                  <a:lnTo>
                    <a:pt x="210453" y="910595"/>
                  </a:lnTo>
                  <a:lnTo>
                    <a:pt x="244604" y="933991"/>
                  </a:lnTo>
                  <a:lnTo>
                    <a:pt x="280662" y="956192"/>
                  </a:lnTo>
                  <a:lnTo>
                    <a:pt x="318527" y="977181"/>
                  </a:lnTo>
                  <a:lnTo>
                    <a:pt x="358099" y="996939"/>
                  </a:lnTo>
                  <a:lnTo>
                    <a:pt x="399276" y="1015447"/>
                  </a:lnTo>
                  <a:lnTo>
                    <a:pt x="441958" y="1032687"/>
                  </a:lnTo>
                  <a:lnTo>
                    <a:pt x="486044" y="1048639"/>
                  </a:lnTo>
                  <a:lnTo>
                    <a:pt x="531435" y="1063286"/>
                  </a:lnTo>
                  <a:lnTo>
                    <a:pt x="578028" y="1076609"/>
                  </a:lnTo>
                  <a:lnTo>
                    <a:pt x="625725" y="1088589"/>
                  </a:lnTo>
                  <a:lnTo>
                    <a:pt x="674424" y="1099207"/>
                  </a:lnTo>
                  <a:lnTo>
                    <a:pt x="724024" y="1108446"/>
                  </a:lnTo>
                  <a:lnTo>
                    <a:pt x="774426" y="1116286"/>
                  </a:lnTo>
                  <a:lnTo>
                    <a:pt x="825527" y="1122708"/>
                  </a:lnTo>
                  <a:lnTo>
                    <a:pt x="877229" y="1127695"/>
                  </a:lnTo>
                  <a:lnTo>
                    <a:pt x="929430" y="1131228"/>
                  </a:lnTo>
                  <a:lnTo>
                    <a:pt x="982030" y="1133287"/>
                  </a:lnTo>
                  <a:lnTo>
                    <a:pt x="1034927" y="1133855"/>
                  </a:lnTo>
                  <a:lnTo>
                    <a:pt x="1088023" y="1132912"/>
                  </a:lnTo>
                  <a:lnTo>
                    <a:pt x="1141215" y="1130441"/>
                  </a:lnTo>
                  <a:lnTo>
                    <a:pt x="1194403" y="1126422"/>
                  </a:lnTo>
                  <a:lnTo>
                    <a:pt x="1247488" y="1120837"/>
                  </a:lnTo>
                  <a:lnTo>
                    <a:pt x="1300367" y="1113668"/>
                  </a:lnTo>
                  <a:lnTo>
                    <a:pt x="1745629" y="1365763"/>
                  </a:lnTo>
                  <a:lnTo>
                    <a:pt x="1652284" y="1017783"/>
                  </a:lnTo>
                  <a:lnTo>
                    <a:pt x="1704739" y="994221"/>
                  </a:lnTo>
                  <a:lnTo>
                    <a:pt x="1753667" y="969171"/>
                  </a:lnTo>
                  <a:lnTo>
                    <a:pt x="1799043" y="942738"/>
                  </a:lnTo>
                  <a:lnTo>
                    <a:pt x="1840842" y="915027"/>
                  </a:lnTo>
                  <a:lnTo>
                    <a:pt x="1879038" y="886142"/>
                  </a:lnTo>
                  <a:lnTo>
                    <a:pt x="1913605" y="856189"/>
                  </a:lnTo>
                  <a:lnTo>
                    <a:pt x="1944518" y="825271"/>
                  </a:lnTo>
                  <a:lnTo>
                    <a:pt x="1971750" y="793495"/>
                  </a:lnTo>
                  <a:lnTo>
                    <a:pt x="1995277" y="760963"/>
                  </a:lnTo>
                  <a:lnTo>
                    <a:pt x="2015072" y="727782"/>
                  </a:lnTo>
                  <a:lnTo>
                    <a:pt x="2043363" y="659889"/>
                  </a:lnTo>
                  <a:lnTo>
                    <a:pt x="2056420" y="590652"/>
                  </a:lnTo>
                  <a:lnTo>
                    <a:pt x="2057172" y="555792"/>
                  </a:lnTo>
                  <a:lnTo>
                    <a:pt x="2054037" y="520910"/>
                  </a:lnTo>
                  <a:lnTo>
                    <a:pt x="2036007" y="451499"/>
                  </a:lnTo>
                  <a:lnTo>
                    <a:pt x="2002126" y="383259"/>
                  </a:lnTo>
                  <a:lnTo>
                    <a:pt x="1979176" y="349839"/>
                  </a:lnTo>
                  <a:lnTo>
                    <a:pt x="1952187" y="317025"/>
                  </a:lnTo>
                  <a:lnTo>
                    <a:pt x="1921132" y="284923"/>
                  </a:lnTo>
                  <a:lnTo>
                    <a:pt x="1885985" y="253637"/>
                  </a:lnTo>
                  <a:lnTo>
                    <a:pt x="1846721" y="223271"/>
                  </a:lnTo>
                  <a:lnTo>
                    <a:pt x="1812455" y="199799"/>
                  </a:lnTo>
                  <a:lnTo>
                    <a:pt x="1776410" y="177589"/>
                  </a:lnTo>
                  <a:lnTo>
                    <a:pt x="1738686" y="156649"/>
                  </a:lnTo>
                  <a:lnTo>
                    <a:pt x="1699381" y="136987"/>
                  </a:lnTo>
                  <a:lnTo>
                    <a:pt x="1658597" y="118609"/>
                  </a:lnTo>
                  <a:lnTo>
                    <a:pt x="1616432" y="101524"/>
                  </a:lnTo>
                  <a:lnTo>
                    <a:pt x="1572987" y="85738"/>
                  </a:lnTo>
                  <a:lnTo>
                    <a:pt x="1528359" y="71260"/>
                  </a:lnTo>
                  <a:lnTo>
                    <a:pt x="1482650" y="58096"/>
                  </a:lnTo>
                  <a:lnTo>
                    <a:pt x="1435959" y="46254"/>
                  </a:lnTo>
                  <a:lnTo>
                    <a:pt x="1388385" y="35742"/>
                  </a:lnTo>
                  <a:lnTo>
                    <a:pt x="1340028" y="26566"/>
                  </a:lnTo>
                  <a:lnTo>
                    <a:pt x="1290987" y="18734"/>
                  </a:lnTo>
                  <a:lnTo>
                    <a:pt x="1241363" y="12254"/>
                  </a:lnTo>
                  <a:lnTo>
                    <a:pt x="1191254" y="7134"/>
                  </a:lnTo>
                  <a:lnTo>
                    <a:pt x="1140760" y="3379"/>
                  </a:lnTo>
                  <a:lnTo>
                    <a:pt x="1089981" y="999"/>
                  </a:lnTo>
                  <a:lnTo>
                    <a:pt x="1039017" y="0"/>
                  </a:lnTo>
                  <a:close/>
                </a:path>
              </a:pathLst>
            </a:custGeom>
            <a:solidFill>
              <a:srgbClr val="FFFFFF"/>
            </a:solidFill>
          </p:spPr>
          <p:txBody>
            <a:bodyPr wrap="square" lIns="0" tIns="0" rIns="0" bIns="0" rtlCol="0"/>
            <a:lstStyle/>
            <a:p>
              <a:endParaRPr/>
            </a:p>
          </p:txBody>
        </p:sp>
        <p:sp>
          <p:nvSpPr>
            <p:cNvPr id="10" name="object 10"/>
            <p:cNvSpPr/>
            <p:nvPr/>
          </p:nvSpPr>
          <p:spPr>
            <a:xfrm>
              <a:off x="1153018" y="1619244"/>
              <a:ext cx="2057400" cy="1365885"/>
            </a:xfrm>
            <a:custGeom>
              <a:avLst/>
              <a:gdLst/>
              <a:ahLst/>
              <a:cxnLst/>
              <a:rect l="l" t="t" r="r" b="b"/>
              <a:pathLst>
                <a:path w="2057400" h="1365885">
                  <a:moveTo>
                    <a:pt x="1745629" y="1365763"/>
                  </a:moveTo>
                  <a:lnTo>
                    <a:pt x="1652284" y="1017783"/>
                  </a:lnTo>
                  <a:lnTo>
                    <a:pt x="1704739" y="994221"/>
                  </a:lnTo>
                  <a:lnTo>
                    <a:pt x="1753667" y="969171"/>
                  </a:lnTo>
                  <a:lnTo>
                    <a:pt x="1799043" y="942738"/>
                  </a:lnTo>
                  <a:lnTo>
                    <a:pt x="1840842" y="915027"/>
                  </a:lnTo>
                  <a:lnTo>
                    <a:pt x="1879038" y="886142"/>
                  </a:lnTo>
                  <a:lnTo>
                    <a:pt x="1913605" y="856189"/>
                  </a:lnTo>
                  <a:lnTo>
                    <a:pt x="1944518" y="825271"/>
                  </a:lnTo>
                  <a:lnTo>
                    <a:pt x="1971750" y="793495"/>
                  </a:lnTo>
                  <a:lnTo>
                    <a:pt x="1995277" y="760963"/>
                  </a:lnTo>
                  <a:lnTo>
                    <a:pt x="2015072" y="727782"/>
                  </a:lnTo>
                  <a:lnTo>
                    <a:pt x="2043363" y="659889"/>
                  </a:lnTo>
                  <a:lnTo>
                    <a:pt x="2056420" y="590652"/>
                  </a:lnTo>
                  <a:lnTo>
                    <a:pt x="2057172" y="555792"/>
                  </a:lnTo>
                  <a:lnTo>
                    <a:pt x="2054037" y="520910"/>
                  </a:lnTo>
                  <a:lnTo>
                    <a:pt x="2036007" y="451499"/>
                  </a:lnTo>
                  <a:lnTo>
                    <a:pt x="2002126" y="383259"/>
                  </a:lnTo>
                  <a:lnTo>
                    <a:pt x="1979176" y="349839"/>
                  </a:lnTo>
                  <a:lnTo>
                    <a:pt x="1952187" y="317025"/>
                  </a:lnTo>
                  <a:lnTo>
                    <a:pt x="1921132" y="284923"/>
                  </a:lnTo>
                  <a:lnTo>
                    <a:pt x="1885985" y="253637"/>
                  </a:lnTo>
                  <a:lnTo>
                    <a:pt x="1846721" y="223271"/>
                  </a:lnTo>
                  <a:lnTo>
                    <a:pt x="1812455" y="199799"/>
                  </a:lnTo>
                  <a:lnTo>
                    <a:pt x="1776410" y="177589"/>
                  </a:lnTo>
                  <a:lnTo>
                    <a:pt x="1738686" y="156649"/>
                  </a:lnTo>
                  <a:lnTo>
                    <a:pt x="1699381" y="136987"/>
                  </a:lnTo>
                  <a:lnTo>
                    <a:pt x="1658597" y="118609"/>
                  </a:lnTo>
                  <a:lnTo>
                    <a:pt x="1616432" y="101524"/>
                  </a:lnTo>
                  <a:lnTo>
                    <a:pt x="1572987" y="85738"/>
                  </a:lnTo>
                  <a:lnTo>
                    <a:pt x="1528359" y="71260"/>
                  </a:lnTo>
                  <a:lnTo>
                    <a:pt x="1482650" y="58096"/>
                  </a:lnTo>
                  <a:lnTo>
                    <a:pt x="1435959" y="46254"/>
                  </a:lnTo>
                  <a:lnTo>
                    <a:pt x="1388385" y="35742"/>
                  </a:lnTo>
                  <a:lnTo>
                    <a:pt x="1340028" y="26566"/>
                  </a:lnTo>
                  <a:lnTo>
                    <a:pt x="1290987" y="18734"/>
                  </a:lnTo>
                  <a:lnTo>
                    <a:pt x="1241363" y="12254"/>
                  </a:lnTo>
                  <a:lnTo>
                    <a:pt x="1191254" y="7134"/>
                  </a:lnTo>
                  <a:lnTo>
                    <a:pt x="1140760" y="3379"/>
                  </a:lnTo>
                  <a:lnTo>
                    <a:pt x="1089981" y="999"/>
                  </a:lnTo>
                  <a:lnTo>
                    <a:pt x="1039017" y="0"/>
                  </a:lnTo>
                  <a:lnTo>
                    <a:pt x="987966" y="389"/>
                  </a:lnTo>
                  <a:lnTo>
                    <a:pt x="936929" y="2175"/>
                  </a:lnTo>
                  <a:lnTo>
                    <a:pt x="886005" y="5364"/>
                  </a:lnTo>
                  <a:lnTo>
                    <a:pt x="835293" y="9964"/>
                  </a:lnTo>
                  <a:lnTo>
                    <a:pt x="784894" y="15983"/>
                  </a:lnTo>
                  <a:lnTo>
                    <a:pt x="734907" y="23427"/>
                  </a:lnTo>
                  <a:lnTo>
                    <a:pt x="685431" y="32305"/>
                  </a:lnTo>
                  <a:lnTo>
                    <a:pt x="636566" y="42623"/>
                  </a:lnTo>
                  <a:lnTo>
                    <a:pt x="588411" y="54389"/>
                  </a:lnTo>
                  <a:lnTo>
                    <a:pt x="541067" y="67611"/>
                  </a:lnTo>
                  <a:lnTo>
                    <a:pt x="494632" y="82295"/>
                  </a:lnTo>
                  <a:lnTo>
                    <a:pt x="449207" y="98450"/>
                  </a:lnTo>
                  <a:lnTo>
                    <a:pt x="404890" y="116083"/>
                  </a:lnTo>
                  <a:lnTo>
                    <a:pt x="352431" y="139646"/>
                  </a:lnTo>
                  <a:lnTo>
                    <a:pt x="303498" y="164696"/>
                  </a:lnTo>
                  <a:lnTo>
                    <a:pt x="258118" y="191129"/>
                  </a:lnTo>
                  <a:lnTo>
                    <a:pt x="216317" y="218840"/>
                  </a:lnTo>
                  <a:lnTo>
                    <a:pt x="178119" y="247724"/>
                  </a:lnTo>
                  <a:lnTo>
                    <a:pt x="143552" y="277678"/>
                  </a:lnTo>
                  <a:lnTo>
                    <a:pt x="112639" y="308595"/>
                  </a:lnTo>
                  <a:lnTo>
                    <a:pt x="85407" y="340372"/>
                  </a:lnTo>
                  <a:lnTo>
                    <a:pt x="61882" y="372903"/>
                  </a:lnTo>
                  <a:lnTo>
                    <a:pt x="42089" y="406084"/>
                  </a:lnTo>
                  <a:lnTo>
                    <a:pt x="13801" y="473978"/>
                  </a:lnTo>
                  <a:lnTo>
                    <a:pt x="748" y="543214"/>
                  </a:lnTo>
                  <a:lnTo>
                    <a:pt x="0" y="578075"/>
                  </a:lnTo>
                  <a:lnTo>
                    <a:pt x="3136" y="612957"/>
                  </a:lnTo>
                  <a:lnTo>
                    <a:pt x="21170" y="682367"/>
                  </a:lnTo>
                  <a:lnTo>
                    <a:pt x="55054" y="750608"/>
                  </a:lnTo>
                  <a:lnTo>
                    <a:pt x="78004" y="784028"/>
                  </a:lnTo>
                  <a:lnTo>
                    <a:pt x="104993" y="816841"/>
                  </a:lnTo>
                  <a:lnTo>
                    <a:pt x="136047" y="848943"/>
                  </a:lnTo>
                  <a:lnTo>
                    <a:pt x="171192" y="880230"/>
                  </a:lnTo>
                  <a:lnTo>
                    <a:pt x="210453" y="910595"/>
                  </a:lnTo>
                  <a:lnTo>
                    <a:pt x="244604" y="933991"/>
                  </a:lnTo>
                  <a:lnTo>
                    <a:pt x="280662" y="956192"/>
                  </a:lnTo>
                  <a:lnTo>
                    <a:pt x="318527" y="977181"/>
                  </a:lnTo>
                  <a:lnTo>
                    <a:pt x="358099" y="996939"/>
                  </a:lnTo>
                  <a:lnTo>
                    <a:pt x="399276" y="1015447"/>
                  </a:lnTo>
                  <a:lnTo>
                    <a:pt x="441958" y="1032687"/>
                  </a:lnTo>
                  <a:lnTo>
                    <a:pt x="486044" y="1048639"/>
                  </a:lnTo>
                  <a:lnTo>
                    <a:pt x="531435" y="1063286"/>
                  </a:lnTo>
                  <a:lnTo>
                    <a:pt x="578028" y="1076609"/>
                  </a:lnTo>
                  <a:lnTo>
                    <a:pt x="625725" y="1088589"/>
                  </a:lnTo>
                  <a:lnTo>
                    <a:pt x="674424" y="1099207"/>
                  </a:lnTo>
                  <a:lnTo>
                    <a:pt x="724024" y="1108446"/>
                  </a:lnTo>
                  <a:lnTo>
                    <a:pt x="774426" y="1116286"/>
                  </a:lnTo>
                  <a:lnTo>
                    <a:pt x="825527" y="1122708"/>
                  </a:lnTo>
                  <a:lnTo>
                    <a:pt x="877229" y="1127695"/>
                  </a:lnTo>
                  <a:lnTo>
                    <a:pt x="929430" y="1131228"/>
                  </a:lnTo>
                  <a:lnTo>
                    <a:pt x="982030" y="1133287"/>
                  </a:lnTo>
                  <a:lnTo>
                    <a:pt x="1034927" y="1133855"/>
                  </a:lnTo>
                  <a:lnTo>
                    <a:pt x="1088023" y="1132912"/>
                  </a:lnTo>
                  <a:lnTo>
                    <a:pt x="1141215" y="1130441"/>
                  </a:lnTo>
                  <a:lnTo>
                    <a:pt x="1194403" y="1126422"/>
                  </a:lnTo>
                  <a:lnTo>
                    <a:pt x="1247488" y="1120837"/>
                  </a:lnTo>
                  <a:lnTo>
                    <a:pt x="1300367" y="1113668"/>
                  </a:lnTo>
                  <a:lnTo>
                    <a:pt x="1745629" y="1365763"/>
                  </a:lnTo>
                  <a:close/>
                </a:path>
              </a:pathLst>
            </a:custGeom>
            <a:ln w="25908">
              <a:solidFill>
                <a:srgbClr val="006FC0"/>
              </a:solidFill>
            </a:ln>
          </p:spPr>
          <p:txBody>
            <a:bodyPr wrap="square" lIns="0" tIns="0" rIns="0" bIns="0" rtlCol="0"/>
            <a:lstStyle/>
            <a:p>
              <a:endParaRPr/>
            </a:p>
          </p:txBody>
        </p:sp>
      </p:grpSp>
      <p:sp>
        <p:nvSpPr>
          <p:cNvPr id="11" name="object 11"/>
          <p:cNvSpPr txBox="1">
            <a:spLocks noGrp="1"/>
          </p:cNvSpPr>
          <p:nvPr>
            <p:ph type="title"/>
          </p:nvPr>
        </p:nvSpPr>
        <p:spPr>
          <a:xfrm>
            <a:off x="1541780" y="1924634"/>
            <a:ext cx="1277620" cy="513080"/>
          </a:xfrm>
          <a:prstGeom prst="rect">
            <a:avLst/>
          </a:prstGeom>
        </p:spPr>
        <p:txBody>
          <a:bodyPr vert="horz" wrap="square" lIns="0" tIns="12065" rIns="0" bIns="0" rtlCol="0">
            <a:spAutoFit/>
          </a:bodyPr>
          <a:lstStyle/>
          <a:p>
            <a:pPr algn="ctr">
              <a:lnSpc>
                <a:spcPct val="100000"/>
              </a:lnSpc>
              <a:spcBef>
                <a:spcPts val="95"/>
              </a:spcBef>
            </a:pPr>
            <a:r>
              <a:rPr sz="1600" b="0" spc="-5" dirty="0">
                <a:solidFill>
                  <a:srgbClr val="000000"/>
                </a:solidFill>
                <a:latin typeface="Arial MT"/>
                <a:cs typeface="Arial MT"/>
              </a:rPr>
              <a:t>Compétences</a:t>
            </a:r>
            <a:endParaRPr sz="1600">
              <a:latin typeface="Arial MT"/>
              <a:cs typeface="Arial MT"/>
            </a:endParaRPr>
          </a:p>
          <a:p>
            <a:pPr algn="ctr">
              <a:lnSpc>
                <a:spcPct val="100000"/>
              </a:lnSpc>
              <a:spcBef>
                <a:spcPts val="5"/>
              </a:spcBef>
            </a:pPr>
            <a:r>
              <a:rPr sz="1600" b="0" spc="-5" dirty="0">
                <a:solidFill>
                  <a:srgbClr val="000000"/>
                </a:solidFill>
                <a:latin typeface="Arial MT"/>
                <a:cs typeface="Arial MT"/>
              </a:rPr>
              <a:t>terminales</a:t>
            </a:r>
            <a:endParaRPr sz="1600">
              <a:latin typeface="Arial MT"/>
              <a:cs typeface="Arial MT"/>
            </a:endParaRPr>
          </a:p>
        </p:txBody>
      </p:sp>
      <p:sp>
        <p:nvSpPr>
          <p:cNvPr id="12" name="Espace réservé du pied de page 11">
            <a:extLst>
              <a:ext uri="{FF2B5EF4-FFF2-40B4-BE49-F238E27FC236}">
                <a16:creationId xmlns:a16="http://schemas.microsoft.com/office/drawing/2014/main" id="{7ECE9563-F032-45DF-A9F1-CE4753CB8E5A}"/>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453053" y="212305"/>
            <a:ext cx="593451" cy="520174"/>
          </a:xfrm>
          <a:prstGeom prst="rect">
            <a:avLst/>
          </a:prstGeom>
        </p:spPr>
      </p:pic>
      <p:graphicFrame>
        <p:nvGraphicFramePr>
          <p:cNvPr id="7" name="object 7"/>
          <p:cNvGraphicFramePr>
            <a:graphicFrameLocks noGrp="1"/>
          </p:cNvGraphicFramePr>
          <p:nvPr/>
        </p:nvGraphicFramePr>
        <p:xfrm>
          <a:off x="635088" y="1030858"/>
          <a:ext cx="9511029" cy="4995098"/>
        </p:xfrm>
        <a:graphic>
          <a:graphicData uri="http://schemas.openxmlformats.org/drawingml/2006/table">
            <a:tbl>
              <a:tblPr firstRow="1" bandRow="1">
                <a:tableStyleId>{2D5ABB26-0587-4C30-8999-92F81FD0307C}</a:tableStyleId>
              </a:tblPr>
              <a:tblGrid>
                <a:gridCol w="788670">
                  <a:extLst>
                    <a:ext uri="{9D8B030D-6E8A-4147-A177-3AD203B41FA5}">
                      <a16:colId xmlns:a16="http://schemas.microsoft.com/office/drawing/2014/main" val="20000"/>
                    </a:ext>
                  </a:extLst>
                </a:gridCol>
                <a:gridCol w="7860030">
                  <a:extLst>
                    <a:ext uri="{9D8B030D-6E8A-4147-A177-3AD203B41FA5}">
                      <a16:colId xmlns:a16="http://schemas.microsoft.com/office/drawing/2014/main" val="20001"/>
                    </a:ext>
                  </a:extLst>
                </a:gridCol>
                <a:gridCol w="862329">
                  <a:extLst>
                    <a:ext uri="{9D8B030D-6E8A-4147-A177-3AD203B41FA5}">
                      <a16:colId xmlns:a16="http://schemas.microsoft.com/office/drawing/2014/main" val="20002"/>
                    </a:ext>
                  </a:extLst>
                </a:gridCol>
              </a:tblGrid>
              <a:tr h="567054">
                <a:tc gridSpan="3">
                  <a:txBody>
                    <a:bodyPr/>
                    <a:lstStyle/>
                    <a:p>
                      <a:pPr marL="63500" algn="ctr">
                        <a:lnSpc>
                          <a:spcPct val="100000"/>
                        </a:lnSpc>
                        <a:spcBef>
                          <a:spcPts val="1490"/>
                        </a:spcBef>
                      </a:pPr>
                      <a:r>
                        <a:rPr sz="1800" b="1" dirty="0">
                          <a:latin typeface="Arial"/>
                          <a:cs typeface="Arial"/>
                        </a:rPr>
                        <a:t>BLOC</a:t>
                      </a:r>
                      <a:r>
                        <a:rPr sz="1800" b="1" spc="-55" dirty="0">
                          <a:latin typeface="Arial"/>
                          <a:cs typeface="Arial"/>
                        </a:rPr>
                        <a:t> </a:t>
                      </a:r>
                      <a:r>
                        <a:rPr sz="1800" b="1" spc="-5" dirty="0">
                          <a:latin typeface="Arial"/>
                          <a:cs typeface="Arial"/>
                        </a:rPr>
                        <a:t>1</a:t>
                      </a:r>
                      <a:endParaRPr sz="1800">
                        <a:latin typeface="Arial"/>
                        <a:cs typeface="Arial"/>
                      </a:endParaRPr>
                    </a:p>
                  </a:txBody>
                  <a:tcPr marL="0" marR="0" marT="1892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309115">
                <a:tc rowSpan="3">
                  <a:txBody>
                    <a:bodyPr/>
                    <a:lstStyle/>
                    <a:p>
                      <a:pPr>
                        <a:lnSpc>
                          <a:spcPct val="100000"/>
                        </a:lnSpc>
                        <a:spcBef>
                          <a:spcPts val="35"/>
                        </a:spcBef>
                      </a:pPr>
                      <a:endParaRPr sz="1600">
                        <a:latin typeface="Times New Roman"/>
                        <a:cs typeface="Times New Roman"/>
                      </a:endParaRPr>
                    </a:p>
                    <a:p>
                      <a:pPr algn="ctr">
                        <a:lnSpc>
                          <a:spcPct val="100000"/>
                        </a:lnSpc>
                      </a:pPr>
                      <a:r>
                        <a:rPr sz="1800" b="1" dirty="0">
                          <a:latin typeface="Arial"/>
                          <a:cs typeface="Arial"/>
                        </a:rPr>
                        <a:t>COMPETENCES</a:t>
                      </a:r>
                      <a:r>
                        <a:rPr sz="1800" b="1" spc="-40" dirty="0">
                          <a:latin typeface="Arial"/>
                          <a:cs typeface="Arial"/>
                        </a:rPr>
                        <a:t> </a:t>
                      </a:r>
                      <a:r>
                        <a:rPr sz="1800" b="1" spc="-5" dirty="0">
                          <a:latin typeface="Arial"/>
                          <a:cs typeface="Arial"/>
                        </a:rPr>
                        <a:t>TERMINALES</a:t>
                      </a:r>
                      <a:endParaRPr sz="1800">
                        <a:latin typeface="Arial"/>
                        <a:cs typeface="Arial"/>
                      </a:endParaRPr>
                    </a:p>
                  </a:txBody>
                  <a:tcPr marL="0" marR="0" marT="444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1600">
                        <a:latin typeface="Times New Roman"/>
                        <a:cs typeface="Times New Roman"/>
                      </a:endParaRPr>
                    </a:p>
                    <a:p>
                      <a:pPr marL="135890">
                        <a:lnSpc>
                          <a:spcPct val="100000"/>
                        </a:lnSpc>
                      </a:pPr>
                      <a:r>
                        <a:rPr sz="1800" spc="-5" dirty="0">
                          <a:latin typeface="Arial MT"/>
                          <a:cs typeface="Arial MT"/>
                        </a:rPr>
                        <a:t>C1.0</a:t>
                      </a:r>
                      <a:r>
                        <a:rPr sz="1800" spc="105" dirty="0">
                          <a:latin typeface="Arial MT"/>
                          <a:cs typeface="Arial MT"/>
                        </a:rPr>
                        <a:t> </a:t>
                      </a:r>
                      <a:r>
                        <a:rPr sz="1800" dirty="0">
                          <a:latin typeface="Arial MT"/>
                          <a:cs typeface="Arial MT"/>
                        </a:rPr>
                        <a:t>-</a:t>
                      </a:r>
                      <a:r>
                        <a:rPr sz="1800" spc="15" dirty="0">
                          <a:latin typeface="Arial MT"/>
                          <a:cs typeface="Arial MT"/>
                        </a:rPr>
                        <a:t> </a:t>
                      </a:r>
                      <a:r>
                        <a:rPr sz="1800" spc="-5" dirty="0">
                          <a:latin typeface="Arial MT"/>
                          <a:cs typeface="Arial MT"/>
                        </a:rPr>
                        <a:t>Adopter</a:t>
                      </a:r>
                      <a:r>
                        <a:rPr sz="1800" spc="135" dirty="0">
                          <a:latin typeface="Arial MT"/>
                          <a:cs typeface="Arial MT"/>
                        </a:rPr>
                        <a:t> </a:t>
                      </a:r>
                      <a:r>
                        <a:rPr sz="1800" spc="-5" dirty="0">
                          <a:latin typeface="Arial MT"/>
                          <a:cs typeface="Arial MT"/>
                        </a:rPr>
                        <a:t>une</a:t>
                      </a:r>
                      <a:r>
                        <a:rPr sz="1800" spc="114" dirty="0">
                          <a:latin typeface="Arial MT"/>
                          <a:cs typeface="Arial MT"/>
                        </a:rPr>
                        <a:t> </a:t>
                      </a:r>
                      <a:r>
                        <a:rPr sz="1800" spc="-5" dirty="0">
                          <a:latin typeface="Arial MT"/>
                          <a:cs typeface="Arial MT"/>
                        </a:rPr>
                        <a:t>posture</a:t>
                      </a:r>
                      <a:r>
                        <a:rPr sz="1800" spc="120" dirty="0">
                          <a:latin typeface="Arial MT"/>
                          <a:cs typeface="Arial MT"/>
                        </a:rPr>
                        <a:t> </a:t>
                      </a:r>
                      <a:r>
                        <a:rPr sz="1800" spc="-5" dirty="0">
                          <a:latin typeface="Arial MT"/>
                          <a:cs typeface="Arial MT"/>
                        </a:rPr>
                        <a:t>professionnelle</a:t>
                      </a:r>
                      <a:r>
                        <a:rPr sz="1800" spc="140" dirty="0">
                          <a:latin typeface="Arial MT"/>
                          <a:cs typeface="Arial MT"/>
                        </a:rPr>
                        <a:t> </a:t>
                      </a:r>
                      <a:r>
                        <a:rPr sz="1800" spc="-5" dirty="0">
                          <a:latin typeface="Arial MT"/>
                          <a:cs typeface="Arial MT"/>
                        </a:rPr>
                        <a:t>adaptée*</a:t>
                      </a:r>
                      <a:endParaRPr sz="1800">
                        <a:latin typeface="Arial MT"/>
                        <a:cs typeface="Arial MT"/>
                      </a:endParaRPr>
                    </a:p>
                    <a:p>
                      <a:pPr marL="135890" marR="1129030">
                        <a:lnSpc>
                          <a:spcPct val="100000"/>
                        </a:lnSpc>
                      </a:pPr>
                      <a:r>
                        <a:rPr sz="1800" spc="-5" dirty="0">
                          <a:latin typeface="Arial MT"/>
                          <a:cs typeface="Arial MT"/>
                        </a:rPr>
                        <a:t>C1.1</a:t>
                      </a:r>
                      <a:r>
                        <a:rPr sz="1800" spc="95" dirty="0">
                          <a:latin typeface="Arial MT"/>
                          <a:cs typeface="Arial MT"/>
                        </a:rPr>
                        <a:t> </a:t>
                      </a:r>
                      <a:r>
                        <a:rPr sz="1800" dirty="0">
                          <a:latin typeface="Arial MT"/>
                          <a:cs typeface="Arial MT"/>
                        </a:rPr>
                        <a:t>-</a:t>
                      </a:r>
                      <a:r>
                        <a:rPr sz="1800" spc="-5" dirty="0">
                          <a:latin typeface="Arial MT"/>
                          <a:cs typeface="Arial MT"/>
                        </a:rPr>
                        <a:t> </a:t>
                      </a:r>
                      <a:r>
                        <a:rPr sz="1800" spc="-15" dirty="0">
                          <a:latin typeface="Arial MT"/>
                          <a:cs typeface="Arial MT"/>
                        </a:rPr>
                        <a:t>Accueillir,</a:t>
                      </a:r>
                      <a:r>
                        <a:rPr sz="1800" spc="120" dirty="0">
                          <a:latin typeface="Arial MT"/>
                          <a:cs typeface="Arial MT"/>
                        </a:rPr>
                        <a:t> </a:t>
                      </a:r>
                      <a:r>
                        <a:rPr sz="1800" spc="-5" dirty="0">
                          <a:latin typeface="Arial MT"/>
                          <a:cs typeface="Arial MT"/>
                        </a:rPr>
                        <a:t>communiquer</a:t>
                      </a:r>
                      <a:r>
                        <a:rPr sz="1800" spc="125" dirty="0">
                          <a:latin typeface="Arial MT"/>
                          <a:cs typeface="Arial MT"/>
                        </a:rPr>
                        <a:t> </a:t>
                      </a:r>
                      <a:r>
                        <a:rPr sz="1800" spc="-5" dirty="0">
                          <a:latin typeface="Arial MT"/>
                          <a:cs typeface="Arial MT"/>
                        </a:rPr>
                        <a:t>avec</a:t>
                      </a:r>
                      <a:r>
                        <a:rPr sz="1800" spc="100" dirty="0">
                          <a:latin typeface="Arial MT"/>
                          <a:cs typeface="Arial MT"/>
                        </a:rPr>
                        <a:t> </a:t>
                      </a:r>
                      <a:r>
                        <a:rPr sz="1800" spc="-5" dirty="0">
                          <a:latin typeface="Arial MT"/>
                          <a:cs typeface="Arial MT"/>
                        </a:rPr>
                        <a:t>la</a:t>
                      </a:r>
                      <a:r>
                        <a:rPr sz="1800" spc="110" dirty="0">
                          <a:latin typeface="Arial MT"/>
                          <a:cs typeface="Arial MT"/>
                        </a:rPr>
                        <a:t> </a:t>
                      </a:r>
                      <a:r>
                        <a:rPr sz="1800" spc="-5" dirty="0">
                          <a:latin typeface="Arial MT"/>
                          <a:cs typeface="Arial MT"/>
                        </a:rPr>
                        <a:t>personne,</a:t>
                      </a:r>
                      <a:r>
                        <a:rPr sz="1800" spc="114" dirty="0">
                          <a:latin typeface="Arial MT"/>
                          <a:cs typeface="Arial MT"/>
                        </a:rPr>
                        <a:t> </a:t>
                      </a:r>
                      <a:r>
                        <a:rPr sz="1800" spc="-5" dirty="0">
                          <a:latin typeface="Arial MT"/>
                          <a:cs typeface="Arial MT"/>
                        </a:rPr>
                        <a:t>sa</a:t>
                      </a:r>
                      <a:r>
                        <a:rPr sz="1800" spc="100" dirty="0">
                          <a:latin typeface="Arial MT"/>
                          <a:cs typeface="Arial MT"/>
                        </a:rPr>
                        <a:t> </a:t>
                      </a:r>
                      <a:r>
                        <a:rPr sz="1800" spc="-5" dirty="0">
                          <a:latin typeface="Arial MT"/>
                          <a:cs typeface="Arial MT"/>
                        </a:rPr>
                        <a:t>famille,</a:t>
                      </a:r>
                      <a:r>
                        <a:rPr sz="1800" spc="120" dirty="0">
                          <a:latin typeface="Arial MT"/>
                          <a:cs typeface="Arial MT"/>
                        </a:rPr>
                        <a:t> </a:t>
                      </a:r>
                      <a:r>
                        <a:rPr sz="1800" spc="-5" dirty="0">
                          <a:latin typeface="Arial MT"/>
                          <a:cs typeface="Arial MT"/>
                        </a:rPr>
                        <a:t>son </a:t>
                      </a:r>
                      <a:r>
                        <a:rPr sz="1800" spc="-484" dirty="0">
                          <a:latin typeface="Arial MT"/>
                          <a:cs typeface="Arial MT"/>
                        </a:rPr>
                        <a:t> </a:t>
                      </a:r>
                      <a:r>
                        <a:rPr sz="1800" spc="-5" dirty="0">
                          <a:latin typeface="Arial MT"/>
                          <a:cs typeface="Arial MT"/>
                        </a:rPr>
                        <a:t>entourage</a:t>
                      </a:r>
                      <a:endParaRPr sz="1800">
                        <a:latin typeface="Arial MT"/>
                        <a:cs typeface="Arial MT"/>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3">
                  <a:txBody>
                    <a:bodyPr/>
                    <a:lstStyle/>
                    <a:p>
                      <a:pPr marL="1155065">
                        <a:lnSpc>
                          <a:spcPct val="100000"/>
                        </a:lnSpc>
                        <a:spcBef>
                          <a:spcPts val="500"/>
                        </a:spcBef>
                      </a:pPr>
                      <a:r>
                        <a:rPr sz="1600" spc="-5" dirty="0">
                          <a:latin typeface="Arial MT"/>
                          <a:cs typeface="Arial MT"/>
                        </a:rPr>
                        <a:t>Sa</a:t>
                      </a:r>
                      <a:r>
                        <a:rPr sz="1800" spc="-5" dirty="0">
                          <a:latin typeface="Arial MT"/>
                          <a:cs typeface="Arial MT"/>
                        </a:rPr>
                        <a:t>voirs</a:t>
                      </a:r>
                      <a:r>
                        <a:rPr sz="1800" spc="-10" dirty="0">
                          <a:latin typeface="Arial MT"/>
                          <a:cs typeface="Arial MT"/>
                        </a:rPr>
                        <a:t> </a:t>
                      </a:r>
                      <a:r>
                        <a:rPr sz="1800" spc="-5" dirty="0">
                          <a:latin typeface="Arial MT"/>
                          <a:cs typeface="Arial MT"/>
                        </a:rPr>
                        <a:t>associés</a:t>
                      </a:r>
                      <a:r>
                        <a:rPr sz="1800" dirty="0">
                          <a:latin typeface="Arial MT"/>
                          <a:cs typeface="Arial MT"/>
                        </a:rPr>
                        <a:t> </a:t>
                      </a:r>
                      <a:r>
                        <a:rPr sz="1800" spc="-5" dirty="0">
                          <a:latin typeface="Arial MT"/>
                          <a:cs typeface="Arial MT"/>
                        </a:rPr>
                        <a:t>du</a:t>
                      </a:r>
                      <a:r>
                        <a:rPr sz="1800" dirty="0">
                          <a:latin typeface="Arial MT"/>
                          <a:cs typeface="Arial MT"/>
                        </a:rPr>
                        <a:t> </a:t>
                      </a:r>
                      <a:r>
                        <a:rPr sz="1800" spc="-5" dirty="0">
                          <a:latin typeface="Arial MT"/>
                          <a:cs typeface="Arial MT"/>
                        </a:rPr>
                        <a:t>bloc 1</a:t>
                      </a:r>
                      <a:endParaRPr sz="1800">
                        <a:latin typeface="Arial MT"/>
                        <a:cs typeface="Arial MT"/>
                      </a:endParaRPr>
                    </a:p>
                  </a:txBody>
                  <a:tcPr marL="0" marR="0" marT="6350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417701">
                <a:tc vMerge="1">
                  <a:txBody>
                    <a:bodyPr/>
                    <a:lstStyle/>
                    <a:p>
                      <a:endParaRPr/>
                    </a:p>
                  </a:txBody>
                  <a:tcPr marL="0" marR="0" marT="444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2000">
                        <a:latin typeface="Times New Roman"/>
                        <a:cs typeface="Times New Roman"/>
                      </a:endParaRPr>
                    </a:p>
                    <a:p>
                      <a:pPr marL="68580" marR="482600">
                        <a:lnSpc>
                          <a:spcPct val="100000"/>
                        </a:lnSpc>
                      </a:pPr>
                      <a:r>
                        <a:rPr sz="1800" spc="-5" dirty="0">
                          <a:latin typeface="Arial MT"/>
                          <a:cs typeface="Arial MT"/>
                        </a:rPr>
                        <a:t>C1.2</a:t>
                      </a:r>
                      <a:r>
                        <a:rPr sz="1800" spc="60" dirty="0">
                          <a:latin typeface="Arial MT"/>
                          <a:cs typeface="Arial MT"/>
                        </a:rPr>
                        <a:t> </a:t>
                      </a:r>
                      <a:r>
                        <a:rPr sz="1800" dirty="0">
                          <a:latin typeface="Arial MT"/>
                          <a:cs typeface="Arial MT"/>
                        </a:rPr>
                        <a:t>-</a:t>
                      </a:r>
                      <a:r>
                        <a:rPr sz="1800" spc="50" dirty="0">
                          <a:latin typeface="Arial MT"/>
                          <a:cs typeface="Arial MT"/>
                        </a:rPr>
                        <a:t> </a:t>
                      </a:r>
                      <a:r>
                        <a:rPr sz="1800" spc="-5" dirty="0">
                          <a:latin typeface="Arial MT"/>
                          <a:cs typeface="Arial MT"/>
                        </a:rPr>
                        <a:t>Participer</a:t>
                      </a:r>
                      <a:r>
                        <a:rPr sz="1800" spc="75" dirty="0">
                          <a:latin typeface="Arial MT"/>
                          <a:cs typeface="Arial MT"/>
                        </a:rPr>
                        <a:t> </a:t>
                      </a:r>
                      <a:r>
                        <a:rPr sz="1800" spc="-5" dirty="0">
                          <a:latin typeface="Arial MT"/>
                          <a:cs typeface="Arial MT"/>
                        </a:rPr>
                        <a:t>à</a:t>
                      </a:r>
                      <a:r>
                        <a:rPr sz="1800" spc="45" dirty="0">
                          <a:latin typeface="Arial MT"/>
                          <a:cs typeface="Arial MT"/>
                        </a:rPr>
                        <a:t> </a:t>
                      </a:r>
                      <a:r>
                        <a:rPr sz="1800" spc="-5" dirty="0">
                          <a:latin typeface="Arial MT"/>
                          <a:cs typeface="Arial MT"/>
                        </a:rPr>
                        <a:t>la</a:t>
                      </a:r>
                      <a:r>
                        <a:rPr sz="1800" spc="55" dirty="0">
                          <a:latin typeface="Arial MT"/>
                          <a:cs typeface="Arial MT"/>
                        </a:rPr>
                        <a:t> </a:t>
                      </a:r>
                      <a:r>
                        <a:rPr sz="1800" spc="-5" dirty="0">
                          <a:latin typeface="Arial MT"/>
                          <a:cs typeface="Arial MT"/>
                        </a:rPr>
                        <a:t>conception,</a:t>
                      </a:r>
                      <a:r>
                        <a:rPr sz="1800" spc="80" dirty="0">
                          <a:latin typeface="Arial MT"/>
                          <a:cs typeface="Arial MT"/>
                        </a:rPr>
                        <a:t> </a:t>
                      </a:r>
                      <a:r>
                        <a:rPr sz="1800" spc="-5" dirty="0">
                          <a:latin typeface="Arial MT"/>
                          <a:cs typeface="Arial MT"/>
                        </a:rPr>
                        <a:t>au</a:t>
                      </a:r>
                      <a:r>
                        <a:rPr sz="1800" spc="55" dirty="0">
                          <a:latin typeface="Arial MT"/>
                          <a:cs typeface="Arial MT"/>
                        </a:rPr>
                        <a:t> </a:t>
                      </a:r>
                      <a:r>
                        <a:rPr sz="1800" spc="-5" dirty="0">
                          <a:latin typeface="Arial MT"/>
                          <a:cs typeface="Arial MT"/>
                        </a:rPr>
                        <a:t>suivi,</a:t>
                      </a:r>
                      <a:r>
                        <a:rPr sz="1800" spc="65" dirty="0">
                          <a:latin typeface="Arial MT"/>
                          <a:cs typeface="Arial MT"/>
                        </a:rPr>
                        <a:t> </a:t>
                      </a:r>
                      <a:r>
                        <a:rPr sz="1800" spc="-5" dirty="0">
                          <a:latin typeface="Arial MT"/>
                          <a:cs typeface="Arial MT"/>
                        </a:rPr>
                        <a:t>à</a:t>
                      </a:r>
                      <a:r>
                        <a:rPr sz="1800" spc="60" dirty="0">
                          <a:latin typeface="Arial MT"/>
                          <a:cs typeface="Arial MT"/>
                        </a:rPr>
                        <a:t> </a:t>
                      </a:r>
                      <a:r>
                        <a:rPr sz="1800" spc="-5" dirty="0">
                          <a:latin typeface="Arial MT"/>
                          <a:cs typeface="Arial MT"/>
                        </a:rPr>
                        <a:t>la</a:t>
                      </a:r>
                      <a:r>
                        <a:rPr sz="1800" spc="45" dirty="0">
                          <a:latin typeface="Arial MT"/>
                          <a:cs typeface="Arial MT"/>
                        </a:rPr>
                        <a:t> </a:t>
                      </a:r>
                      <a:r>
                        <a:rPr sz="1800" spc="-5" dirty="0">
                          <a:latin typeface="Arial MT"/>
                          <a:cs typeface="Arial MT"/>
                        </a:rPr>
                        <a:t>mise</a:t>
                      </a:r>
                      <a:r>
                        <a:rPr sz="1800" spc="55" dirty="0">
                          <a:latin typeface="Arial MT"/>
                          <a:cs typeface="Arial MT"/>
                        </a:rPr>
                        <a:t> </a:t>
                      </a:r>
                      <a:r>
                        <a:rPr sz="1800" spc="-5" dirty="0">
                          <a:latin typeface="Arial MT"/>
                          <a:cs typeface="Arial MT"/>
                        </a:rPr>
                        <a:t>en</a:t>
                      </a:r>
                      <a:r>
                        <a:rPr sz="1800" spc="60" dirty="0">
                          <a:latin typeface="Arial MT"/>
                          <a:cs typeface="Arial MT"/>
                        </a:rPr>
                        <a:t> </a:t>
                      </a:r>
                      <a:r>
                        <a:rPr sz="1800" dirty="0">
                          <a:latin typeface="Arial MT"/>
                          <a:cs typeface="Arial MT"/>
                        </a:rPr>
                        <a:t>œuvre</a:t>
                      </a:r>
                      <a:r>
                        <a:rPr sz="1800" spc="60" dirty="0">
                          <a:latin typeface="Arial MT"/>
                          <a:cs typeface="Arial MT"/>
                        </a:rPr>
                        <a:t> </a:t>
                      </a:r>
                      <a:r>
                        <a:rPr sz="1800" spc="-5" dirty="0">
                          <a:latin typeface="Arial MT"/>
                          <a:cs typeface="Arial MT"/>
                        </a:rPr>
                        <a:t>et</a:t>
                      </a:r>
                      <a:r>
                        <a:rPr sz="1800" spc="55" dirty="0">
                          <a:latin typeface="Arial MT"/>
                          <a:cs typeface="Arial MT"/>
                        </a:rPr>
                        <a:t> </a:t>
                      </a:r>
                      <a:r>
                        <a:rPr sz="1800" spc="-5" dirty="0">
                          <a:latin typeface="Arial MT"/>
                          <a:cs typeface="Arial MT"/>
                        </a:rPr>
                        <a:t>à </a:t>
                      </a:r>
                      <a:r>
                        <a:rPr sz="1800" dirty="0">
                          <a:latin typeface="Arial MT"/>
                          <a:cs typeface="Arial MT"/>
                        </a:rPr>
                        <a:t> </a:t>
                      </a:r>
                      <a:r>
                        <a:rPr sz="1800" spc="-10" dirty="0">
                          <a:latin typeface="Arial MT"/>
                          <a:cs typeface="Arial MT"/>
                        </a:rPr>
                        <a:t>l’évaluation</a:t>
                      </a:r>
                      <a:r>
                        <a:rPr sz="1800" spc="85" dirty="0">
                          <a:latin typeface="Arial MT"/>
                          <a:cs typeface="Arial MT"/>
                        </a:rPr>
                        <a:t> </a:t>
                      </a:r>
                      <a:r>
                        <a:rPr sz="1800" spc="-5" dirty="0">
                          <a:latin typeface="Arial MT"/>
                          <a:cs typeface="Arial MT"/>
                        </a:rPr>
                        <a:t>du</a:t>
                      </a:r>
                      <a:r>
                        <a:rPr sz="1800" spc="60" dirty="0">
                          <a:latin typeface="Arial MT"/>
                          <a:cs typeface="Arial MT"/>
                        </a:rPr>
                        <a:t> </a:t>
                      </a:r>
                      <a:r>
                        <a:rPr sz="1800" spc="-5" dirty="0">
                          <a:latin typeface="Arial MT"/>
                          <a:cs typeface="Arial MT"/>
                        </a:rPr>
                        <a:t>projet</a:t>
                      </a:r>
                      <a:r>
                        <a:rPr sz="1800" spc="75" dirty="0">
                          <a:latin typeface="Arial MT"/>
                          <a:cs typeface="Arial MT"/>
                        </a:rPr>
                        <a:t> </a:t>
                      </a:r>
                      <a:r>
                        <a:rPr sz="1800" spc="-5" dirty="0">
                          <a:latin typeface="Arial MT"/>
                          <a:cs typeface="Arial MT"/>
                        </a:rPr>
                        <a:t>individualisé,</a:t>
                      </a:r>
                      <a:r>
                        <a:rPr sz="1800" spc="100" dirty="0">
                          <a:latin typeface="Arial MT"/>
                          <a:cs typeface="Arial MT"/>
                        </a:rPr>
                        <a:t> </a:t>
                      </a:r>
                      <a:r>
                        <a:rPr sz="1800" spc="-5" dirty="0">
                          <a:latin typeface="Arial MT"/>
                          <a:cs typeface="Arial MT"/>
                        </a:rPr>
                        <a:t>du</a:t>
                      </a:r>
                      <a:r>
                        <a:rPr sz="1800" spc="65" dirty="0">
                          <a:latin typeface="Arial MT"/>
                          <a:cs typeface="Arial MT"/>
                        </a:rPr>
                        <a:t> </a:t>
                      </a:r>
                      <a:r>
                        <a:rPr sz="1800" spc="-5" dirty="0">
                          <a:latin typeface="Arial MT"/>
                          <a:cs typeface="Arial MT"/>
                        </a:rPr>
                        <a:t>projet</a:t>
                      </a:r>
                      <a:r>
                        <a:rPr sz="1800" spc="70" dirty="0">
                          <a:latin typeface="Arial MT"/>
                          <a:cs typeface="Arial MT"/>
                        </a:rPr>
                        <a:t> </a:t>
                      </a:r>
                      <a:r>
                        <a:rPr sz="1800" spc="-5" dirty="0">
                          <a:latin typeface="Arial MT"/>
                          <a:cs typeface="Arial MT"/>
                        </a:rPr>
                        <a:t>de</a:t>
                      </a:r>
                      <a:r>
                        <a:rPr sz="1800" spc="60" dirty="0">
                          <a:latin typeface="Arial MT"/>
                          <a:cs typeface="Arial MT"/>
                        </a:rPr>
                        <a:t> </a:t>
                      </a:r>
                      <a:r>
                        <a:rPr sz="1800" spc="-5" dirty="0">
                          <a:latin typeface="Arial MT"/>
                          <a:cs typeface="Arial MT"/>
                        </a:rPr>
                        <a:t>vie</a:t>
                      </a:r>
                      <a:r>
                        <a:rPr sz="1800" spc="60" dirty="0">
                          <a:latin typeface="Arial MT"/>
                          <a:cs typeface="Arial MT"/>
                        </a:rPr>
                        <a:t> </a:t>
                      </a:r>
                      <a:r>
                        <a:rPr sz="1800" spc="-5" dirty="0">
                          <a:latin typeface="Arial MT"/>
                          <a:cs typeface="Arial MT"/>
                        </a:rPr>
                        <a:t>en</a:t>
                      </a:r>
                      <a:r>
                        <a:rPr sz="1800" spc="60" dirty="0">
                          <a:latin typeface="Arial MT"/>
                          <a:cs typeface="Arial MT"/>
                        </a:rPr>
                        <a:t> </a:t>
                      </a:r>
                      <a:r>
                        <a:rPr sz="1800" spc="-5" dirty="0">
                          <a:latin typeface="Arial MT"/>
                          <a:cs typeface="Arial MT"/>
                        </a:rPr>
                        <a:t>lien</a:t>
                      </a:r>
                      <a:r>
                        <a:rPr sz="1800" spc="70" dirty="0">
                          <a:latin typeface="Arial MT"/>
                          <a:cs typeface="Arial MT"/>
                        </a:rPr>
                        <a:t> </a:t>
                      </a:r>
                      <a:r>
                        <a:rPr sz="1800" spc="-5" dirty="0">
                          <a:latin typeface="Arial MT"/>
                          <a:cs typeface="Arial MT"/>
                        </a:rPr>
                        <a:t>avec</a:t>
                      </a:r>
                      <a:r>
                        <a:rPr sz="1800" spc="50" dirty="0">
                          <a:latin typeface="Arial MT"/>
                          <a:cs typeface="Arial MT"/>
                        </a:rPr>
                        <a:t> </a:t>
                      </a:r>
                      <a:r>
                        <a:rPr sz="1800" spc="-10" dirty="0">
                          <a:latin typeface="Arial MT"/>
                          <a:cs typeface="Arial MT"/>
                        </a:rPr>
                        <a:t>l’équipe </a:t>
                      </a:r>
                      <a:r>
                        <a:rPr sz="1800" spc="-484" dirty="0">
                          <a:latin typeface="Arial MT"/>
                          <a:cs typeface="Arial MT"/>
                        </a:rPr>
                        <a:t> </a:t>
                      </a:r>
                      <a:r>
                        <a:rPr sz="1800" spc="-5" dirty="0">
                          <a:latin typeface="Arial MT"/>
                          <a:cs typeface="Arial MT"/>
                        </a:rPr>
                        <a:t>pluriprofessionnelle</a:t>
                      </a:r>
                      <a:endParaRPr sz="1800">
                        <a:latin typeface="Arial MT"/>
                        <a:cs typeface="Arial MT"/>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6350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1701228">
                <a:tc vMerge="1">
                  <a:txBody>
                    <a:bodyPr/>
                    <a:lstStyle/>
                    <a:p>
                      <a:endParaRPr/>
                    </a:p>
                  </a:txBody>
                  <a:tcPr marL="0" marR="0" marT="444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2950">
                        <a:latin typeface="Times New Roman"/>
                        <a:cs typeface="Times New Roman"/>
                      </a:endParaRPr>
                    </a:p>
                    <a:p>
                      <a:pPr marL="68580" marR="793115" algn="just">
                        <a:lnSpc>
                          <a:spcPct val="100000"/>
                        </a:lnSpc>
                      </a:pPr>
                      <a:r>
                        <a:rPr sz="1800" spc="-5" dirty="0">
                          <a:latin typeface="Arial MT"/>
                          <a:cs typeface="Arial MT"/>
                        </a:rPr>
                        <a:t>C1.3 </a:t>
                      </a:r>
                      <a:r>
                        <a:rPr sz="1800" dirty="0">
                          <a:latin typeface="Arial MT"/>
                          <a:cs typeface="Arial MT"/>
                        </a:rPr>
                        <a:t>- </a:t>
                      </a:r>
                      <a:r>
                        <a:rPr sz="1800" spc="-5" dirty="0">
                          <a:latin typeface="Arial MT"/>
                          <a:cs typeface="Arial MT"/>
                        </a:rPr>
                        <a:t>Concevoir </a:t>
                      </a:r>
                      <a:r>
                        <a:rPr sz="1800" dirty="0">
                          <a:latin typeface="Arial MT"/>
                          <a:cs typeface="Arial MT"/>
                        </a:rPr>
                        <a:t>et mettre </a:t>
                      </a:r>
                      <a:r>
                        <a:rPr sz="1800" spc="-5" dirty="0">
                          <a:latin typeface="Arial MT"/>
                          <a:cs typeface="Arial MT"/>
                        </a:rPr>
                        <a:t>en </a:t>
                      </a:r>
                      <a:r>
                        <a:rPr sz="1800" dirty="0">
                          <a:latin typeface="Arial MT"/>
                          <a:cs typeface="Arial MT"/>
                        </a:rPr>
                        <a:t>œuvre </a:t>
                      </a:r>
                      <a:r>
                        <a:rPr sz="1800" spc="-5" dirty="0">
                          <a:latin typeface="Arial MT"/>
                          <a:cs typeface="Arial MT"/>
                        </a:rPr>
                        <a:t>des activités d’acquisition ou </a:t>
                      </a:r>
                      <a:r>
                        <a:rPr sz="1800" spc="-10" dirty="0">
                          <a:latin typeface="Arial MT"/>
                          <a:cs typeface="Arial MT"/>
                        </a:rPr>
                        <a:t>de </a:t>
                      </a:r>
                      <a:r>
                        <a:rPr sz="1800" spc="-490" dirty="0">
                          <a:latin typeface="Arial MT"/>
                          <a:cs typeface="Arial MT"/>
                        </a:rPr>
                        <a:t> </a:t>
                      </a:r>
                      <a:r>
                        <a:rPr sz="1800" spc="-5" dirty="0">
                          <a:latin typeface="Arial MT"/>
                          <a:cs typeface="Arial MT"/>
                        </a:rPr>
                        <a:t>maintien de </a:t>
                      </a:r>
                      <a:r>
                        <a:rPr sz="1800" spc="-10" dirty="0">
                          <a:latin typeface="Arial MT"/>
                          <a:cs typeface="Arial MT"/>
                        </a:rPr>
                        <a:t>l’autonomie </a:t>
                      </a:r>
                      <a:r>
                        <a:rPr sz="1800" spc="-5" dirty="0">
                          <a:latin typeface="Arial MT"/>
                          <a:cs typeface="Arial MT"/>
                        </a:rPr>
                        <a:t>et de la vie sociale pour une personne ou </a:t>
                      </a:r>
                      <a:r>
                        <a:rPr sz="1800" spc="-10" dirty="0">
                          <a:latin typeface="Arial MT"/>
                          <a:cs typeface="Arial MT"/>
                        </a:rPr>
                        <a:t>un </a:t>
                      </a:r>
                      <a:r>
                        <a:rPr sz="1800" spc="-490" dirty="0">
                          <a:latin typeface="Arial MT"/>
                          <a:cs typeface="Arial MT"/>
                        </a:rPr>
                        <a:t> </a:t>
                      </a:r>
                      <a:r>
                        <a:rPr sz="1800" spc="-5" dirty="0">
                          <a:latin typeface="Arial MT"/>
                          <a:cs typeface="Arial MT"/>
                        </a:rPr>
                        <a:t>groupe</a:t>
                      </a:r>
                      <a:endParaRPr sz="1800">
                        <a:latin typeface="Arial MT"/>
                        <a:cs typeface="Arial MT"/>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6350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
        <p:nvSpPr>
          <p:cNvPr id="8" name="object 8"/>
          <p:cNvSpPr txBox="1">
            <a:spLocks noGrp="1"/>
          </p:cNvSpPr>
          <p:nvPr>
            <p:ph type="title"/>
          </p:nvPr>
        </p:nvSpPr>
        <p:spPr>
          <a:xfrm>
            <a:off x="2383282" y="257047"/>
            <a:ext cx="860742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0000"/>
                </a:solidFill>
              </a:rPr>
              <a:t>Bloc </a:t>
            </a:r>
            <a:r>
              <a:rPr sz="1800" spc="-5" dirty="0">
                <a:solidFill>
                  <a:srgbClr val="000000"/>
                </a:solidFill>
              </a:rPr>
              <a:t>1</a:t>
            </a:r>
            <a:r>
              <a:rPr sz="1800" dirty="0">
                <a:solidFill>
                  <a:srgbClr val="000000"/>
                </a:solidFill>
              </a:rPr>
              <a:t> :</a:t>
            </a:r>
            <a:r>
              <a:rPr sz="1800" spc="-10" dirty="0">
                <a:solidFill>
                  <a:srgbClr val="000000"/>
                </a:solidFill>
              </a:rPr>
              <a:t> </a:t>
            </a:r>
            <a:r>
              <a:rPr sz="1800" spc="-5" dirty="0">
                <a:solidFill>
                  <a:srgbClr val="000000"/>
                </a:solidFill>
              </a:rPr>
              <a:t>accompagner</a:t>
            </a:r>
            <a:r>
              <a:rPr sz="1800" spc="5" dirty="0">
                <a:solidFill>
                  <a:srgbClr val="000000"/>
                </a:solidFill>
              </a:rPr>
              <a:t> </a:t>
            </a:r>
            <a:r>
              <a:rPr sz="1800" dirty="0">
                <a:solidFill>
                  <a:srgbClr val="000000"/>
                </a:solidFill>
              </a:rPr>
              <a:t>la personne</a:t>
            </a:r>
            <a:r>
              <a:rPr sz="1800" spc="-15" dirty="0">
                <a:solidFill>
                  <a:srgbClr val="000000"/>
                </a:solidFill>
              </a:rPr>
              <a:t> </a:t>
            </a:r>
            <a:r>
              <a:rPr sz="1800" dirty="0">
                <a:solidFill>
                  <a:srgbClr val="000000"/>
                </a:solidFill>
              </a:rPr>
              <a:t>dans une</a:t>
            </a:r>
            <a:r>
              <a:rPr sz="1800" spc="-10" dirty="0">
                <a:solidFill>
                  <a:srgbClr val="000000"/>
                </a:solidFill>
              </a:rPr>
              <a:t> </a:t>
            </a:r>
            <a:r>
              <a:rPr sz="1800" dirty="0">
                <a:solidFill>
                  <a:srgbClr val="000000"/>
                </a:solidFill>
              </a:rPr>
              <a:t>approche globale</a:t>
            </a:r>
            <a:r>
              <a:rPr sz="1800" spc="-15" dirty="0">
                <a:solidFill>
                  <a:srgbClr val="000000"/>
                </a:solidFill>
              </a:rPr>
              <a:t> </a:t>
            </a:r>
            <a:r>
              <a:rPr sz="1800" spc="-5" dirty="0">
                <a:solidFill>
                  <a:srgbClr val="000000"/>
                </a:solidFill>
              </a:rPr>
              <a:t>et</a:t>
            </a:r>
            <a:r>
              <a:rPr sz="1800" dirty="0">
                <a:solidFill>
                  <a:srgbClr val="000000"/>
                </a:solidFill>
              </a:rPr>
              <a:t> </a:t>
            </a:r>
            <a:r>
              <a:rPr sz="1800" spc="-5" dirty="0">
                <a:solidFill>
                  <a:srgbClr val="000000"/>
                </a:solidFill>
              </a:rPr>
              <a:t>individualisée</a:t>
            </a:r>
            <a:endParaRPr sz="1800"/>
          </a:p>
        </p:txBody>
      </p:sp>
      <p:sp>
        <p:nvSpPr>
          <p:cNvPr id="9" name="Espace réservé du pied de page 8">
            <a:extLst>
              <a:ext uri="{FF2B5EF4-FFF2-40B4-BE49-F238E27FC236}">
                <a16:creationId xmlns:a16="http://schemas.microsoft.com/office/drawing/2014/main" id="{9823AC49-62F5-4576-BD95-1F94AD5295F4}"/>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2" cstate="print"/>
          <a:stretch>
            <a:fillRect/>
          </a:stretch>
        </p:blipFill>
        <p:spPr>
          <a:xfrm>
            <a:off x="453053" y="212305"/>
            <a:ext cx="593451" cy="520174"/>
          </a:xfrm>
          <a:prstGeom prst="rect">
            <a:avLst/>
          </a:prstGeom>
        </p:spPr>
      </p:pic>
      <p:graphicFrame>
        <p:nvGraphicFramePr>
          <p:cNvPr id="7" name="object 7"/>
          <p:cNvGraphicFramePr>
            <a:graphicFrameLocks noGrp="1"/>
          </p:cNvGraphicFramePr>
          <p:nvPr/>
        </p:nvGraphicFramePr>
        <p:xfrm>
          <a:off x="812520" y="926591"/>
          <a:ext cx="8893173" cy="5249493"/>
        </p:xfrm>
        <a:graphic>
          <a:graphicData uri="http://schemas.openxmlformats.org/drawingml/2006/table">
            <a:tbl>
              <a:tblPr firstRow="1" bandRow="1">
                <a:tableStyleId>{2D5ABB26-0587-4C30-8999-92F81FD0307C}</a:tableStyleId>
              </a:tblPr>
              <a:tblGrid>
                <a:gridCol w="830580">
                  <a:extLst>
                    <a:ext uri="{9D8B030D-6E8A-4147-A177-3AD203B41FA5}">
                      <a16:colId xmlns:a16="http://schemas.microsoft.com/office/drawing/2014/main" val="20000"/>
                    </a:ext>
                  </a:extLst>
                </a:gridCol>
                <a:gridCol w="7379334">
                  <a:extLst>
                    <a:ext uri="{9D8B030D-6E8A-4147-A177-3AD203B41FA5}">
                      <a16:colId xmlns:a16="http://schemas.microsoft.com/office/drawing/2014/main" val="20001"/>
                    </a:ext>
                  </a:extLst>
                </a:gridCol>
                <a:gridCol w="683259">
                  <a:extLst>
                    <a:ext uri="{9D8B030D-6E8A-4147-A177-3AD203B41FA5}">
                      <a16:colId xmlns:a16="http://schemas.microsoft.com/office/drawing/2014/main" val="20002"/>
                    </a:ext>
                  </a:extLst>
                </a:gridCol>
              </a:tblGrid>
              <a:tr h="591693">
                <a:tc gridSpan="3">
                  <a:txBody>
                    <a:bodyPr/>
                    <a:lstStyle/>
                    <a:p>
                      <a:pPr marL="125095" algn="ctr">
                        <a:lnSpc>
                          <a:spcPct val="100000"/>
                        </a:lnSpc>
                        <a:spcBef>
                          <a:spcPts val="1105"/>
                        </a:spcBef>
                      </a:pPr>
                      <a:r>
                        <a:rPr sz="1800" b="1" dirty="0">
                          <a:latin typeface="Arial"/>
                          <a:cs typeface="Arial"/>
                        </a:rPr>
                        <a:t>BLOC</a:t>
                      </a:r>
                      <a:r>
                        <a:rPr sz="1800" b="1" spc="-45" dirty="0">
                          <a:latin typeface="Arial"/>
                          <a:cs typeface="Arial"/>
                        </a:rPr>
                        <a:t> </a:t>
                      </a:r>
                      <a:r>
                        <a:rPr sz="1800" b="1" spc="-5" dirty="0">
                          <a:latin typeface="Arial"/>
                          <a:cs typeface="Arial"/>
                        </a:rPr>
                        <a:t>2</a:t>
                      </a:r>
                      <a:endParaRPr sz="1800">
                        <a:latin typeface="Arial"/>
                        <a:cs typeface="Arial"/>
                      </a:endParaRPr>
                    </a:p>
                  </a:txBody>
                  <a:tcPr marL="0" marR="0" marT="140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34085">
                <a:tc rowSpan="4">
                  <a:txBody>
                    <a:bodyPr/>
                    <a:lstStyle/>
                    <a:p>
                      <a:pPr>
                        <a:lnSpc>
                          <a:spcPct val="100000"/>
                        </a:lnSpc>
                        <a:spcBef>
                          <a:spcPts val="30"/>
                        </a:spcBef>
                      </a:pPr>
                      <a:endParaRPr sz="1750">
                        <a:latin typeface="Times New Roman"/>
                        <a:cs typeface="Times New Roman"/>
                      </a:endParaRPr>
                    </a:p>
                    <a:p>
                      <a:pPr algn="ctr">
                        <a:lnSpc>
                          <a:spcPct val="100000"/>
                        </a:lnSpc>
                      </a:pPr>
                      <a:r>
                        <a:rPr sz="1800" b="1" dirty="0">
                          <a:latin typeface="Arial"/>
                          <a:cs typeface="Arial"/>
                        </a:rPr>
                        <a:t>COMPETENCES</a:t>
                      </a:r>
                      <a:r>
                        <a:rPr sz="1800" b="1" spc="-30" dirty="0">
                          <a:latin typeface="Arial"/>
                          <a:cs typeface="Arial"/>
                        </a:rPr>
                        <a:t> </a:t>
                      </a:r>
                      <a:r>
                        <a:rPr sz="1800" b="1" spc="-10" dirty="0">
                          <a:latin typeface="Arial"/>
                          <a:cs typeface="Arial"/>
                        </a:rPr>
                        <a:t>TERMINALES</a:t>
                      </a:r>
                      <a:endParaRPr sz="1800">
                        <a:latin typeface="Arial"/>
                        <a:cs typeface="Arial"/>
                      </a:endParaRPr>
                    </a:p>
                  </a:txBody>
                  <a:tcPr marL="0" marR="0" marT="381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0"/>
                        </a:spcBef>
                      </a:pPr>
                      <a:endParaRPr sz="1550">
                        <a:latin typeface="Times New Roman"/>
                        <a:cs typeface="Times New Roman"/>
                      </a:endParaRPr>
                    </a:p>
                    <a:p>
                      <a:pPr marL="123825" marR="149860">
                        <a:lnSpc>
                          <a:spcPts val="1910"/>
                        </a:lnSpc>
                      </a:pPr>
                      <a:r>
                        <a:rPr sz="1600" spc="-10" dirty="0">
                          <a:latin typeface="Arial MT"/>
                          <a:cs typeface="Arial MT"/>
                        </a:rPr>
                        <a:t>C2.1</a:t>
                      </a:r>
                      <a:r>
                        <a:rPr sz="1600" spc="65" dirty="0">
                          <a:latin typeface="Arial MT"/>
                          <a:cs typeface="Arial MT"/>
                        </a:rPr>
                        <a:t> </a:t>
                      </a:r>
                      <a:r>
                        <a:rPr sz="1600" spc="-5" dirty="0">
                          <a:latin typeface="Arial MT"/>
                          <a:cs typeface="Arial MT"/>
                        </a:rPr>
                        <a:t>-</a:t>
                      </a:r>
                      <a:r>
                        <a:rPr sz="1600" spc="70" dirty="0">
                          <a:latin typeface="Arial MT"/>
                          <a:cs typeface="Arial MT"/>
                        </a:rPr>
                        <a:t> </a:t>
                      </a:r>
                      <a:r>
                        <a:rPr sz="1600" spc="-5" dirty="0">
                          <a:latin typeface="Arial MT"/>
                          <a:cs typeface="Arial MT"/>
                        </a:rPr>
                        <a:t>Réaliser</a:t>
                      </a:r>
                      <a:r>
                        <a:rPr sz="1600" spc="55" dirty="0">
                          <a:latin typeface="Arial MT"/>
                          <a:cs typeface="Arial MT"/>
                        </a:rPr>
                        <a:t> </a:t>
                      </a:r>
                      <a:r>
                        <a:rPr sz="1600" spc="-5" dirty="0">
                          <a:latin typeface="Arial MT"/>
                          <a:cs typeface="Arial MT"/>
                        </a:rPr>
                        <a:t>les</a:t>
                      </a:r>
                      <a:r>
                        <a:rPr sz="1600" spc="50" dirty="0">
                          <a:latin typeface="Arial MT"/>
                          <a:cs typeface="Arial MT"/>
                        </a:rPr>
                        <a:t> </a:t>
                      </a:r>
                      <a:r>
                        <a:rPr sz="1600" spc="-5" dirty="0">
                          <a:latin typeface="Arial MT"/>
                          <a:cs typeface="Arial MT"/>
                        </a:rPr>
                        <a:t>activités</a:t>
                      </a:r>
                      <a:r>
                        <a:rPr sz="1600" spc="65" dirty="0">
                          <a:latin typeface="Arial MT"/>
                          <a:cs typeface="Arial MT"/>
                        </a:rPr>
                        <a:t> </a:t>
                      </a:r>
                      <a:r>
                        <a:rPr sz="1600" spc="-5" dirty="0">
                          <a:latin typeface="Arial MT"/>
                          <a:cs typeface="Arial MT"/>
                        </a:rPr>
                        <a:t>liées</a:t>
                      </a:r>
                      <a:r>
                        <a:rPr sz="1600" spc="45" dirty="0">
                          <a:latin typeface="Arial MT"/>
                          <a:cs typeface="Arial MT"/>
                        </a:rPr>
                        <a:t> </a:t>
                      </a:r>
                      <a:r>
                        <a:rPr sz="1600" spc="-5" dirty="0">
                          <a:latin typeface="Arial MT"/>
                          <a:cs typeface="Arial MT"/>
                        </a:rPr>
                        <a:t>à</a:t>
                      </a:r>
                      <a:r>
                        <a:rPr sz="1600" spc="70" dirty="0">
                          <a:latin typeface="Arial MT"/>
                          <a:cs typeface="Arial MT"/>
                        </a:rPr>
                        <a:t> </a:t>
                      </a:r>
                      <a:r>
                        <a:rPr sz="1600" spc="-10" dirty="0">
                          <a:latin typeface="Arial MT"/>
                          <a:cs typeface="Arial MT"/>
                        </a:rPr>
                        <a:t>l’hygiène,</a:t>
                      </a:r>
                      <a:r>
                        <a:rPr sz="1600" spc="70" dirty="0">
                          <a:latin typeface="Arial MT"/>
                          <a:cs typeface="Arial MT"/>
                        </a:rPr>
                        <a:t> </a:t>
                      </a:r>
                      <a:r>
                        <a:rPr sz="1600" spc="-5" dirty="0">
                          <a:latin typeface="Arial MT"/>
                          <a:cs typeface="Arial MT"/>
                        </a:rPr>
                        <a:t>au</a:t>
                      </a:r>
                      <a:r>
                        <a:rPr sz="1600" spc="70" dirty="0">
                          <a:latin typeface="Arial MT"/>
                          <a:cs typeface="Arial MT"/>
                        </a:rPr>
                        <a:t> </a:t>
                      </a:r>
                      <a:r>
                        <a:rPr sz="1600" spc="-5" dirty="0">
                          <a:latin typeface="Arial MT"/>
                          <a:cs typeface="Arial MT"/>
                        </a:rPr>
                        <a:t>confort</a:t>
                      </a:r>
                      <a:r>
                        <a:rPr sz="1600" spc="75" dirty="0">
                          <a:latin typeface="Arial MT"/>
                          <a:cs typeface="Arial MT"/>
                        </a:rPr>
                        <a:t> </a:t>
                      </a:r>
                      <a:r>
                        <a:rPr sz="1600" spc="-5" dirty="0">
                          <a:latin typeface="Arial MT"/>
                          <a:cs typeface="Arial MT"/>
                        </a:rPr>
                        <a:t>de</a:t>
                      </a:r>
                      <a:r>
                        <a:rPr sz="1600" spc="65" dirty="0">
                          <a:latin typeface="Arial MT"/>
                          <a:cs typeface="Arial MT"/>
                        </a:rPr>
                        <a:t> </a:t>
                      </a:r>
                      <a:r>
                        <a:rPr sz="1600" dirty="0">
                          <a:latin typeface="Arial MT"/>
                          <a:cs typeface="Arial MT"/>
                        </a:rPr>
                        <a:t>la</a:t>
                      </a:r>
                      <a:r>
                        <a:rPr sz="1600" spc="55" dirty="0">
                          <a:latin typeface="Arial MT"/>
                          <a:cs typeface="Arial MT"/>
                        </a:rPr>
                        <a:t> </a:t>
                      </a:r>
                      <a:r>
                        <a:rPr sz="1600" spc="-5" dirty="0">
                          <a:latin typeface="Arial MT"/>
                          <a:cs typeface="Arial MT"/>
                        </a:rPr>
                        <a:t>personne</a:t>
                      </a:r>
                      <a:r>
                        <a:rPr sz="1600" spc="70" dirty="0">
                          <a:latin typeface="Arial MT"/>
                          <a:cs typeface="Arial MT"/>
                        </a:rPr>
                        <a:t> </a:t>
                      </a:r>
                      <a:r>
                        <a:rPr sz="1600" spc="-5" dirty="0">
                          <a:latin typeface="Arial MT"/>
                          <a:cs typeface="Arial MT"/>
                        </a:rPr>
                        <a:t>et</a:t>
                      </a:r>
                      <a:r>
                        <a:rPr sz="1600" spc="65" dirty="0">
                          <a:latin typeface="Arial MT"/>
                          <a:cs typeface="Arial MT"/>
                        </a:rPr>
                        <a:t> </a:t>
                      </a:r>
                      <a:r>
                        <a:rPr sz="1600" spc="-5" dirty="0">
                          <a:latin typeface="Arial MT"/>
                          <a:cs typeface="Arial MT"/>
                        </a:rPr>
                        <a:t>à</a:t>
                      </a:r>
                      <a:r>
                        <a:rPr sz="1600" spc="75" dirty="0">
                          <a:latin typeface="Arial MT"/>
                          <a:cs typeface="Arial MT"/>
                        </a:rPr>
                        <a:t> </a:t>
                      </a:r>
                      <a:r>
                        <a:rPr sz="1600" dirty="0">
                          <a:latin typeface="Arial MT"/>
                          <a:cs typeface="Arial MT"/>
                        </a:rPr>
                        <a:t>la </a:t>
                      </a:r>
                      <a:r>
                        <a:rPr sz="1600" spc="-430" dirty="0">
                          <a:latin typeface="Arial MT"/>
                          <a:cs typeface="Arial MT"/>
                        </a:rPr>
                        <a:t> </a:t>
                      </a:r>
                      <a:r>
                        <a:rPr sz="1600" spc="-5" dirty="0">
                          <a:latin typeface="Arial MT"/>
                          <a:cs typeface="Arial MT"/>
                        </a:rPr>
                        <a:t>sécurisation</a:t>
                      </a:r>
                      <a:endParaRPr sz="1600">
                        <a:latin typeface="Arial MT"/>
                        <a:cs typeface="Arial MT"/>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4">
                  <a:txBody>
                    <a:bodyPr/>
                    <a:lstStyle/>
                    <a:p>
                      <a:pPr marL="1268095">
                        <a:lnSpc>
                          <a:spcPct val="100000"/>
                        </a:lnSpc>
                        <a:spcBef>
                          <a:spcPts val="1470"/>
                        </a:spcBef>
                      </a:pPr>
                      <a:r>
                        <a:rPr sz="1800" spc="-5" dirty="0">
                          <a:latin typeface="Arial MT"/>
                          <a:cs typeface="Arial MT"/>
                        </a:rPr>
                        <a:t>Savoirs</a:t>
                      </a:r>
                      <a:r>
                        <a:rPr sz="1800" dirty="0">
                          <a:latin typeface="Arial MT"/>
                          <a:cs typeface="Arial MT"/>
                        </a:rPr>
                        <a:t> </a:t>
                      </a:r>
                      <a:r>
                        <a:rPr sz="1800" spc="-5" dirty="0">
                          <a:latin typeface="Arial MT"/>
                          <a:cs typeface="Arial MT"/>
                        </a:rPr>
                        <a:t>associés</a:t>
                      </a:r>
                      <a:r>
                        <a:rPr sz="1800" dirty="0">
                          <a:latin typeface="Arial MT"/>
                          <a:cs typeface="Arial MT"/>
                        </a:rPr>
                        <a:t> </a:t>
                      </a:r>
                      <a:r>
                        <a:rPr sz="1800" spc="-5" dirty="0">
                          <a:latin typeface="Arial MT"/>
                          <a:cs typeface="Arial MT"/>
                        </a:rPr>
                        <a:t>du</a:t>
                      </a:r>
                      <a:r>
                        <a:rPr sz="1800" spc="-20" dirty="0">
                          <a:latin typeface="Arial MT"/>
                          <a:cs typeface="Arial MT"/>
                        </a:rPr>
                        <a:t> </a:t>
                      </a:r>
                      <a:r>
                        <a:rPr sz="1800" spc="-5" dirty="0">
                          <a:latin typeface="Arial MT"/>
                          <a:cs typeface="Arial MT"/>
                        </a:rPr>
                        <a:t>bloc</a:t>
                      </a:r>
                      <a:r>
                        <a:rPr sz="1800" spc="5" dirty="0">
                          <a:latin typeface="Arial MT"/>
                          <a:cs typeface="Arial MT"/>
                        </a:rPr>
                        <a:t> </a:t>
                      </a:r>
                      <a:r>
                        <a:rPr sz="1800" spc="-5" dirty="0">
                          <a:latin typeface="Arial MT"/>
                          <a:cs typeface="Arial MT"/>
                        </a:rPr>
                        <a:t>2</a:t>
                      </a:r>
                      <a:endParaRPr sz="1800">
                        <a:latin typeface="Arial MT"/>
                        <a:cs typeface="Arial MT"/>
                      </a:endParaRPr>
                    </a:p>
                  </a:txBody>
                  <a:tcPr marL="0" marR="0" marT="18669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743712">
                <a:tc vMerge="1">
                  <a:txBody>
                    <a:bodyPr/>
                    <a:lstStyle/>
                    <a:p>
                      <a:endParaRPr/>
                    </a:p>
                  </a:txBody>
                  <a:tcPr marL="0" marR="0" marT="381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5"/>
                        </a:spcBef>
                      </a:pPr>
                      <a:endParaRPr sz="1600">
                        <a:latin typeface="Times New Roman"/>
                        <a:cs typeface="Times New Roman"/>
                      </a:endParaRPr>
                    </a:p>
                    <a:p>
                      <a:pPr marL="57150">
                        <a:lnSpc>
                          <a:spcPct val="100000"/>
                        </a:lnSpc>
                      </a:pPr>
                      <a:r>
                        <a:rPr sz="1600" spc="-10" dirty="0">
                          <a:latin typeface="Arial MT"/>
                          <a:cs typeface="Arial MT"/>
                        </a:rPr>
                        <a:t>C2.2</a:t>
                      </a:r>
                      <a:r>
                        <a:rPr sz="1600" spc="5" dirty="0">
                          <a:latin typeface="Arial MT"/>
                          <a:cs typeface="Arial MT"/>
                        </a:rPr>
                        <a:t> </a:t>
                      </a:r>
                      <a:r>
                        <a:rPr sz="1600" spc="-5" dirty="0">
                          <a:latin typeface="Arial MT"/>
                          <a:cs typeface="Arial MT"/>
                        </a:rPr>
                        <a:t>-</a:t>
                      </a:r>
                      <a:r>
                        <a:rPr sz="1600" spc="10" dirty="0">
                          <a:latin typeface="Arial MT"/>
                          <a:cs typeface="Arial MT"/>
                        </a:rPr>
                        <a:t> </a:t>
                      </a:r>
                      <a:r>
                        <a:rPr sz="1600" spc="-5" dirty="0">
                          <a:latin typeface="Arial MT"/>
                          <a:cs typeface="Arial MT"/>
                        </a:rPr>
                        <a:t>Surveiller</a:t>
                      </a:r>
                      <a:r>
                        <a:rPr sz="1600" spc="-15" dirty="0">
                          <a:latin typeface="Arial MT"/>
                          <a:cs typeface="Arial MT"/>
                        </a:rPr>
                        <a:t> </a:t>
                      </a:r>
                      <a:r>
                        <a:rPr sz="1600" spc="-5" dirty="0">
                          <a:latin typeface="Arial MT"/>
                          <a:cs typeface="Arial MT"/>
                        </a:rPr>
                        <a:t>l’état de</a:t>
                      </a:r>
                      <a:r>
                        <a:rPr sz="1600" spc="5" dirty="0">
                          <a:latin typeface="Arial MT"/>
                          <a:cs typeface="Arial MT"/>
                        </a:rPr>
                        <a:t> </a:t>
                      </a:r>
                      <a:r>
                        <a:rPr sz="1600" spc="-5" dirty="0">
                          <a:latin typeface="Arial MT"/>
                          <a:cs typeface="Arial MT"/>
                        </a:rPr>
                        <a:t>santé</a:t>
                      </a:r>
                      <a:r>
                        <a:rPr sz="1600" spc="10" dirty="0">
                          <a:latin typeface="Arial MT"/>
                          <a:cs typeface="Arial MT"/>
                        </a:rPr>
                        <a:t> </a:t>
                      </a:r>
                      <a:r>
                        <a:rPr sz="1600" spc="-5" dirty="0">
                          <a:latin typeface="Arial MT"/>
                          <a:cs typeface="Arial MT"/>
                        </a:rPr>
                        <a:t>de</a:t>
                      </a:r>
                      <a:r>
                        <a:rPr sz="1600" spc="5" dirty="0">
                          <a:latin typeface="Arial MT"/>
                          <a:cs typeface="Arial MT"/>
                        </a:rPr>
                        <a:t> </a:t>
                      </a:r>
                      <a:r>
                        <a:rPr sz="1600" dirty="0">
                          <a:latin typeface="Arial MT"/>
                          <a:cs typeface="Arial MT"/>
                        </a:rPr>
                        <a:t>la</a:t>
                      </a:r>
                      <a:r>
                        <a:rPr sz="1600" spc="-10" dirty="0">
                          <a:latin typeface="Arial MT"/>
                          <a:cs typeface="Arial MT"/>
                        </a:rPr>
                        <a:t> </a:t>
                      </a:r>
                      <a:r>
                        <a:rPr sz="1600" spc="-5" dirty="0">
                          <a:latin typeface="Arial MT"/>
                          <a:cs typeface="Arial MT"/>
                        </a:rPr>
                        <a:t>personne</a:t>
                      </a:r>
                      <a:r>
                        <a:rPr sz="1600" spc="10" dirty="0">
                          <a:latin typeface="Arial MT"/>
                          <a:cs typeface="Arial MT"/>
                        </a:rPr>
                        <a:t> </a:t>
                      </a:r>
                      <a:r>
                        <a:rPr sz="1600" spc="-5" dirty="0">
                          <a:latin typeface="Arial MT"/>
                          <a:cs typeface="Arial MT"/>
                        </a:rPr>
                        <a:t>et</a:t>
                      </a:r>
                      <a:r>
                        <a:rPr sz="1600" dirty="0">
                          <a:latin typeface="Arial MT"/>
                          <a:cs typeface="Arial MT"/>
                        </a:rPr>
                        <a:t> </a:t>
                      </a:r>
                      <a:r>
                        <a:rPr sz="1600" spc="-5" dirty="0">
                          <a:latin typeface="Arial MT"/>
                          <a:cs typeface="Arial MT"/>
                        </a:rPr>
                        <a:t>intervenir</a:t>
                      </a:r>
                      <a:r>
                        <a:rPr sz="1600" dirty="0">
                          <a:latin typeface="Arial MT"/>
                          <a:cs typeface="Arial MT"/>
                        </a:rPr>
                        <a:t> </a:t>
                      </a:r>
                      <a:r>
                        <a:rPr sz="1600" spc="-5" dirty="0">
                          <a:latin typeface="Arial MT"/>
                          <a:cs typeface="Arial MT"/>
                        </a:rPr>
                        <a:t>en</a:t>
                      </a:r>
                      <a:r>
                        <a:rPr sz="1600" spc="10" dirty="0">
                          <a:latin typeface="Arial MT"/>
                          <a:cs typeface="Arial MT"/>
                        </a:rPr>
                        <a:t> </a:t>
                      </a:r>
                      <a:r>
                        <a:rPr sz="1600" spc="-5" dirty="0">
                          <a:latin typeface="Arial MT"/>
                          <a:cs typeface="Arial MT"/>
                        </a:rPr>
                        <a:t>conséquence</a:t>
                      </a:r>
                      <a:endParaRPr sz="1600">
                        <a:latin typeface="Arial MT"/>
                        <a:cs typeface="Arial MT"/>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18669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1401190">
                <a:tc vMerge="1">
                  <a:txBody>
                    <a:bodyPr/>
                    <a:lstStyle/>
                    <a:p>
                      <a:endParaRPr/>
                    </a:p>
                  </a:txBody>
                  <a:tcPr marL="0" marR="0" marT="381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5"/>
                        </a:spcBef>
                      </a:pPr>
                      <a:endParaRPr sz="2250">
                        <a:latin typeface="Times New Roman"/>
                        <a:cs typeface="Times New Roman"/>
                      </a:endParaRPr>
                    </a:p>
                    <a:p>
                      <a:pPr marL="57150" marR="218440">
                        <a:lnSpc>
                          <a:spcPct val="100000"/>
                        </a:lnSpc>
                      </a:pPr>
                      <a:r>
                        <a:rPr sz="1600" spc="-10" dirty="0">
                          <a:latin typeface="Arial MT"/>
                          <a:cs typeface="Arial MT"/>
                        </a:rPr>
                        <a:t>C2.3</a:t>
                      </a:r>
                      <a:r>
                        <a:rPr sz="1600" spc="15" dirty="0">
                          <a:latin typeface="Arial MT"/>
                          <a:cs typeface="Arial MT"/>
                        </a:rPr>
                        <a:t> </a:t>
                      </a:r>
                      <a:r>
                        <a:rPr sz="1600" spc="-5" dirty="0">
                          <a:latin typeface="Arial MT"/>
                          <a:cs typeface="Arial MT"/>
                        </a:rPr>
                        <a:t>-</a:t>
                      </a:r>
                      <a:r>
                        <a:rPr sz="1600" spc="-75" dirty="0">
                          <a:latin typeface="Arial MT"/>
                          <a:cs typeface="Arial MT"/>
                        </a:rPr>
                        <a:t> </a:t>
                      </a:r>
                      <a:r>
                        <a:rPr sz="1600" spc="-5" dirty="0">
                          <a:latin typeface="Arial MT"/>
                          <a:cs typeface="Arial MT"/>
                        </a:rPr>
                        <a:t>Assurer</a:t>
                      </a:r>
                      <a:r>
                        <a:rPr sz="1600" spc="5" dirty="0">
                          <a:latin typeface="Arial MT"/>
                          <a:cs typeface="Arial MT"/>
                        </a:rPr>
                        <a:t> </a:t>
                      </a:r>
                      <a:r>
                        <a:rPr sz="1600" spc="-10" dirty="0">
                          <a:latin typeface="Arial MT"/>
                          <a:cs typeface="Arial MT"/>
                        </a:rPr>
                        <a:t>l’hygiène </a:t>
                      </a:r>
                      <a:r>
                        <a:rPr sz="1600" spc="-5" dirty="0">
                          <a:latin typeface="Arial MT"/>
                          <a:cs typeface="Arial MT"/>
                        </a:rPr>
                        <a:t>de</a:t>
                      </a:r>
                      <a:r>
                        <a:rPr sz="1600" spc="5" dirty="0">
                          <a:latin typeface="Arial MT"/>
                          <a:cs typeface="Arial MT"/>
                        </a:rPr>
                        <a:t> </a:t>
                      </a:r>
                      <a:r>
                        <a:rPr sz="1600" spc="-5" dirty="0">
                          <a:latin typeface="Arial MT"/>
                          <a:cs typeface="Arial MT"/>
                        </a:rPr>
                        <a:t>l’environnement</a:t>
                      </a:r>
                      <a:r>
                        <a:rPr sz="1600" dirty="0">
                          <a:latin typeface="Arial MT"/>
                          <a:cs typeface="Arial MT"/>
                        </a:rPr>
                        <a:t> </a:t>
                      </a:r>
                      <a:r>
                        <a:rPr sz="1600" spc="-5" dirty="0">
                          <a:latin typeface="Arial MT"/>
                          <a:cs typeface="Arial MT"/>
                        </a:rPr>
                        <a:t>proche</a:t>
                      </a:r>
                      <a:r>
                        <a:rPr sz="1600" dirty="0">
                          <a:latin typeface="Arial MT"/>
                          <a:cs typeface="Arial MT"/>
                        </a:rPr>
                        <a:t> </a:t>
                      </a:r>
                      <a:r>
                        <a:rPr sz="1600" spc="-5" dirty="0">
                          <a:latin typeface="Arial MT"/>
                          <a:cs typeface="Arial MT"/>
                        </a:rPr>
                        <a:t>de</a:t>
                      </a:r>
                      <a:r>
                        <a:rPr sz="1600" spc="15" dirty="0">
                          <a:latin typeface="Arial MT"/>
                          <a:cs typeface="Arial MT"/>
                        </a:rPr>
                        <a:t> </a:t>
                      </a:r>
                      <a:r>
                        <a:rPr sz="1600" spc="-5" dirty="0">
                          <a:latin typeface="Arial MT"/>
                          <a:cs typeface="Arial MT"/>
                        </a:rPr>
                        <a:t>la </a:t>
                      </a:r>
                      <a:r>
                        <a:rPr sz="1600" spc="-10" dirty="0">
                          <a:latin typeface="Arial MT"/>
                          <a:cs typeface="Arial MT"/>
                        </a:rPr>
                        <a:t>personne</a:t>
                      </a:r>
                      <a:r>
                        <a:rPr sz="1600" spc="10" dirty="0">
                          <a:latin typeface="Arial MT"/>
                          <a:cs typeface="Arial MT"/>
                        </a:rPr>
                        <a:t> </a:t>
                      </a:r>
                      <a:r>
                        <a:rPr sz="1600" spc="-5" dirty="0">
                          <a:latin typeface="Arial MT"/>
                          <a:cs typeface="Arial MT"/>
                        </a:rPr>
                        <a:t>et</a:t>
                      </a:r>
                      <a:r>
                        <a:rPr sz="1600" spc="10" dirty="0">
                          <a:latin typeface="Arial MT"/>
                          <a:cs typeface="Arial MT"/>
                        </a:rPr>
                        <a:t> </a:t>
                      </a:r>
                      <a:r>
                        <a:rPr sz="1600" spc="-5" dirty="0">
                          <a:latin typeface="Arial MT"/>
                          <a:cs typeface="Arial MT"/>
                        </a:rPr>
                        <a:t>veiller</a:t>
                      </a:r>
                      <a:r>
                        <a:rPr sz="1600" spc="-25" dirty="0">
                          <a:latin typeface="Arial MT"/>
                          <a:cs typeface="Arial MT"/>
                        </a:rPr>
                        <a:t> </a:t>
                      </a:r>
                      <a:r>
                        <a:rPr sz="1600" spc="-10" dirty="0">
                          <a:latin typeface="Arial MT"/>
                          <a:cs typeface="Arial MT"/>
                        </a:rPr>
                        <a:t>au </a:t>
                      </a:r>
                      <a:r>
                        <a:rPr sz="1600" spc="-430" dirty="0">
                          <a:latin typeface="Arial MT"/>
                          <a:cs typeface="Arial MT"/>
                        </a:rPr>
                        <a:t> </a:t>
                      </a:r>
                      <a:r>
                        <a:rPr sz="1600" spc="-5" dirty="0">
                          <a:latin typeface="Arial MT"/>
                          <a:cs typeface="Arial MT"/>
                        </a:rPr>
                        <a:t>bon</a:t>
                      </a:r>
                      <a:r>
                        <a:rPr sz="1600" spc="-10" dirty="0">
                          <a:latin typeface="Arial MT"/>
                          <a:cs typeface="Arial MT"/>
                        </a:rPr>
                        <a:t> </a:t>
                      </a:r>
                      <a:r>
                        <a:rPr sz="1600" spc="-5" dirty="0">
                          <a:latin typeface="Arial MT"/>
                          <a:cs typeface="Arial MT"/>
                        </a:rPr>
                        <a:t>état</a:t>
                      </a:r>
                      <a:r>
                        <a:rPr sz="1600" spc="20" dirty="0">
                          <a:latin typeface="Arial MT"/>
                          <a:cs typeface="Arial MT"/>
                        </a:rPr>
                        <a:t> </a:t>
                      </a:r>
                      <a:r>
                        <a:rPr sz="1600" spc="-5" dirty="0">
                          <a:latin typeface="Arial MT"/>
                          <a:cs typeface="Arial MT"/>
                        </a:rPr>
                        <a:t>de fonctionnement</a:t>
                      </a:r>
                      <a:r>
                        <a:rPr sz="1600" spc="5" dirty="0">
                          <a:latin typeface="Arial MT"/>
                          <a:cs typeface="Arial MT"/>
                        </a:rPr>
                        <a:t> </a:t>
                      </a:r>
                      <a:r>
                        <a:rPr sz="1600" spc="-5" dirty="0">
                          <a:latin typeface="Arial MT"/>
                          <a:cs typeface="Arial MT"/>
                        </a:rPr>
                        <a:t>du</a:t>
                      </a:r>
                      <a:r>
                        <a:rPr sz="1600" spc="5" dirty="0">
                          <a:latin typeface="Arial MT"/>
                          <a:cs typeface="Arial MT"/>
                        </a:rPr>
                        <a:t> </a:t>
                      </a:r>
                      <a:r>
                        <a:rPr sz="1600" spc="-5" dirty="0">
                          <a:latin typeface="Arial MT"/>
                          <a:cs typeface="Arial MT"/>
                        </a:rPr>
                        <a:t>lit,</a:t>
                      </a:r>
                      <a:r>
                        <a:rPr sz="1600" spc="-15" dirty="0">
                          <a:latin typeface="Arial MT"/>
                          <a:cs typeface="Arial MT"/>
                        </a:rPr>
                        <a:t> </a:t>
                      </a:r>
                      <a:r>
                        <a:rPr sz="1600" spc="-5" dirty="0">
                          <a:latin typeface="Arial MT"/>
                          <a:cs typeface="Arial MT"/>
                        </a:rPr>
                        <a:t>des</a:t>
                      </a:r>
                      <a:r>
                        <a:rPr sz="1600" spc="5" dirty="0">
                          <a:latin typeface="Arial MT"/>
                          <a:cs typeface="Arial MT"/>
                        </a:rPr>
                        <a:t> </a:t>
                      </a:r>
                      <a:r>
                        <a:rPr sz="1600" spc="-5" dirty="0">
                          <a:latin typeface="Arial MT"/>
                          <a:cs typeface="Arial MT"/>
                        </a:rPr>
                        <a:t>aides</a:t>
                      </a:r>
                      <a:r>
                        <a:rPr sz="1600" spc="-10" dirty="0">
                          <a:latin typeface="Arial MT"/>
                          <a:cs typeface="Arial MT"/>
                        </a:rPr>
                        <a:t> </a:t>
                      </a:r>
                      <a:r>
                        <a:rPr sz="1600" spc="-5" dirty="0">
                          <a:latin typeface="Arial MT"/>
                          <a:cs typeface="Arial MT"/>
                        </a:rPr>
                        <a:t>techniques,</a:t>
                      </a:r>
                      <a:r>
                        <a:rPr sz="1600" spc="-15" dirty="0">
                          <a:latin typeface="Arial MT"/>
                          <a:cs typeface="Arial MT"/>
                        </a:rPr>
                        <a:t> </a:t>
                      </a:r>
                      <a:r>
                        <a:rPr sz="1600" spc="-5" dirty="0">
                          <a:latin typeface="Arial MT"/>
                          <a:cs typeface="Arial MT"/>
                        </a:rPr>
                        <a:t>des</a:t>
                      </a:r>
                      <a:r>
                        <a:rPr sz="1600" spc="5" dirty="0">
                          <a:latin typeface="Arial MT"/>
                          <a:cs typeface="Arial MT"/>
                        </a:rPr>
                        <a:t> </a:t>
                      </a:r>
                      <a:r>
                        <a:rPr sz="1600" spc="-5" dirty="0">
                          <a:latin typeface="Arial MT"/>
                          <a:cs typeface="Arial MT"/>
                        </a:rPr>
                        <a:t>dispositifs </a:t>
                      </a:r>
                      <a:r>
                        <a:rPr sz="1600" dirty="0">
                          <a:latin typeface="Arial MT"/>
                          <a:cs typeface="Arial MT"/>
                        </a:rPr>
                        <a:t> </a:t>
                      </a:r>
                      <a:r>
                        <a:rPr sz="1600" spc="-5" dirty="0">
                          <a:latin typeface="Arial MT"/>
                          <a:cs typeface="Arial MT"/>
                        </a:rPr>
                        <a:t>médicaux </a:t>
                      </a:r>
                      <a:r>
                        <a:rPr sz="1600" spc="-10" dirty="0">
                          <a:latin typeface="Arial MT"/>
                          <a:cs typeface="Arial MT"/>
                        </a:rPr>
                        <a:t>dans</a:t>
                      </a:r>
                      <a:r>
                        <a:rPr sz="1600" spc="-5" dirty="0">
                          <a:latin typeface="Arial MT"/>
                          <a:cs typeface="Arial MT"/>
                        </a:rPr>
                        <a:t> l’environnement</a:t>
                      </a:r>
                      <a:r>
                        <a:rPr sz="1600" spc="-10" dirty="0">
                          <a:latin typeface="Arial MT"/>
                          <a:cs typeface="Arial MT"/>
                        </a:rPr>
                        <a:t> </a:t>
                      </a:r>
                      <a:r>
                        <a:rPr sz="1600" spc="-5" dirty="0">
                          <a:latin typeface="Arial MT"/>
                          <a:cs typeface="Arial MT"/>
                        </a:rPr>
                        <a:t>de</a:t>
                      </a:r>
                      <a:r>
                        <a:rPr sz="1600" spc="5" dirty="0">
                          <a:latin typeface="Arial MT"/>
                          <a:cs typeface="Arial MT"/>
                        </a:rPr>
                        <a:t> </a:t>
                      </a:r>
                      <a:r>
                        <a:rPr sz="1600" spc="-5" dirty="0">
                          <a:latin typeface="Arial MT"/>
                          <a:cs typeface="Arial MT"/>
                        </a:rPr>
                        <a:t>la</a:t>
                      </a:r>
                      <a:r>
                        <a:rPr sz="1600" spc="-15" dirty="0">
                          <a:latin typeface="Arial MT"/>
                          <a:cs typeface="Arial MT"/>
                        </a:rPr>
                        <a:t> </a:t>
                      </a:r>
                      <a:r>
                        <a:rPr sz="1600" spc="-10" dirty="0">
                          <a:latin typeface="Arial MT"/>
                          <a:cs typeface="Arial MT"/>
                        </a:rPr>
                        <a:t>personne</a:t>
                      </a:r>
                      <a:endParaRPr sz="1600">
                        <a:latin typeface="Arial MT"/>
                        <a:cs typeface="Arial MT"/>
                      </a:endParaRPr>
                    </a:p>
                  </a:txBody>
                  <a:tcPr marL="0" marR="0" marT="1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18669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1578813">
                <a:tc vMerge="1">
                  <a:txBody>
                    <a:bodyPr/>
                    <a:lstStyle/>
                    <a:p>
                      <a:endParaRPr/>
                    </a:p>
                  </a:txBody>
                  <a:tcPr marL="0" marR="0" marT="381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5"/>
                        </a:spcBef>
                      </a:pPr>
                      <a:endParaRPr sz="2000">
                        <a:latin typeface="Times New Roman"/>
                        <a:cs typeface="Times New Roman"/>
                      </a:endParaRPr>
                    </a:p>
                    <a:p>
                      <a:pPr marL="57150" marR="289560" algn="just">
                        <a:lnSpc>
                          <a:spcPct val="100000"/>
                        </a:lnSpc>
                      </a:pPr>
                      <a:r>
                        <a:rPr sz="1600" spc="-10" dirty="0">
                          <a:latin typeface="Arial MT"/>
                          <a:cs typeface="Arial MT"/>
                        </a:rPr>
                        <a:t>C2.4 </a:t>
                      </a:r>
                      <a:r>
                        <a:rPr sz="1600" spc="-5" dirty="0">
                          <a:latin typeface="Arial MT"/>
                          <a:cs typeface="Arial MT"/>
                        </a:rPr>
                        <a:t>- Distribuer des repas équilibrés conformes aux besoins de </a:t>
                      </a:r>
                      <a:r>
                        <a:rPr sz="1600" dirty="0">
                          <a:latin typeface="Arial MT"/>
                          <a:cs typeface="Arial MT"/>
                        </a:rPr>
                        <a:t>la </a:t>
                      </a:r>
                      <a:r>
                        <a:rPr sz="1600" spc="-5" dirty="0">
                          <a:latin typeface="Arial MT"/>
                          <a:cs typeface="Arial MT"/>
                        </a:rPr>
                        <a:t>personne </a:t>
                      </a:r>
                      <a:r>
                        <a:rPr sz="1600" dirty="0">
                          <a:latin typeface="Arial MT"/>
                          <a:cs typeface="Arial MT"/>
                        </a:rPr>
                        <a:t> </a:t>
                      </a:r>
                      <a:r>
                        <a:rPr sz="1600" spc="-5" dirty="0">
                          <a:latin typeface="Arial MT"/>
                          <a:cs typeface="Arial MT"/>
                        </a:rPr>
                        <a:t>(régimes, allergies, texture …), installer </a:t>
                      </a:r>
                      <a:r>
                        <a:rPr sz="1600" dirty="0">
                          <a:latin typeface="Arial MT"/>
                          <a:cs typeface="Arial MT"/>
                        </a:rPr>
                        <a:t>la </a:t>
                      </a:r>
                      <a:r>
                        <a:rPr sz="1600" spc="-5" dirty="0">
                          <a:latin typeface="Arial MT"/>
                          <a:cs typeface="Arial MT"/>
                        </a:rPr>
                        <a:t>personne et accompagner </a:t>
                      </a:r>
                      <a:r>
                        <a:rPr sz="1600" dirty="0">
                          <a:latin typeface="Arial MT"/>
                          <a:cs typeface="Arial MT"/>
                        </a:rPr>
                        <a:t>la </a:t>
                      </a:r>
                      <a:r>
                        <a:rPr sz="1600" spc="-5" dirty="0">
                          <a:latin typeface="Arial MT"/>
                          <a:cs typeface="Arial MT"/>
                        </a:rPr>
                        <a:t>prise </a:t>
                      </a:r>
                      <a:r>
                        <a:rPr sz="1600" dirty="0">
                          <a:latin typeface="Arial MT"/>
                          <a:cs typeface="Arial MT"/>
                        </a:rPr>
                        <a:t> </a:t>
                      </a:r>
                      <a:r>
                        <a:rPr sz="1600" spc="-5" dirty="0">
                          <a:latin typeface="Arial MT"/>
                          <a:cs typeface="Arial MT"/>
                        </a:rPr>
                        <a:t>des</a:t>
                      </a:r>
                      <a:r>
                        <a:rPr sz="1600" spc="95" dirty="0">
                          <a:latin typeface="Arial MT"/>
                          <a:cs typeface="Arial MT"/>
                        </a:rPr>
                        <a:t> </a:t>
                      </a:r>
                      <a:r>
                        <a:rPr sz="1600" spc="-5" dirty="0">
                          <a:latin typeface="Arial MT"/>
                          <a:cs typeface="Arial MT"/>
                        </a:rPr>
                        <a:t>repas</a:t>
                      </a:r>
                      <a:endParaRPr sz="1600">
                        <a:latin typeface="Arial MT"/>
                        <a:cs typeface="Arial MT"/>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18669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sp>
        <p:nvSpPr>
          <p:cNvPr id="8" name="object 8"/>
          <p:cNvSpPr txBox="1">
            <a:spLocks noGrp="1"/>
          </p:cNvSpPr>
          <p:nvPr>
            <p:ph type="title"/>
          </p:nvPr>
        </p:nvSpPr>
        <p:spPr>
          <a:xfrm>
            <a:off x="2712466" y="164084"/>
            <a:ext cx="7236459" cy="574675"/>
          </a:xfrm>
          <a:prstGeom prst="rect">
            <a:avLst/>
          </a:prstGeom>
        </p:spPr>
        <p:txBody>
          <a:bodyPr vert="horz" wrap="square" lIns="0" tIns="12700" rIns="0" bIns="0" rtlCol="0">
            <a:spAutoFit/>
          </a:bodyPr>
          <a:lstStyle/>
          <a:p>
            <a:pPr marL="12700" marR="5080">
              <a:lnSpc>
                <a:spcPct val="100000"/>
              </a:lnSpc>
              <a:spcBef>
                <a:spcPts val="100"/>
              </a:spcBef>
            </a:pPr>
            <a:r>
              <a:rPr sz="1800" spc="-5" dirty="0">
                <a:solidFill>
                  <a:srgbClr val="000000"/>
                </a:solidFill>
              </a:rPr>
              <a:t>Bloc </a:t>
            </a:r>
            <a:r>
              <a:rPr sz="1800" dirty="0">
                <a:solidFill>
                  <a:srgbClr val="000000"/>
                </a:solidFill>
              </a:rPr>
              <a:t>2</a:t>
            </a:r>
            <a:r>
              <a:rPr sz="1800" spc="-5" dirty="0">
                <a:solidFill>
                  <a:srgbClr val="000000"/>
                </a:solidFill>
              </a:rPr>
              <a:t> </a:t>
            </a:r>
            <a:r>
              <a:rPr sz="1800" dirty="0">
                <a:solidFill>
                  <a:srgbClr val="000000"/>
                </a:solidFill>
              </a:rPr>
              <a:t>:</a:t>
            </a:r>
            <a:r>
              <a:rPr sz="1800" spc="-10" dirty="0">
                <a:solidFill>
                  <a:srgbClr val="000000"/>
                </a:solidFill>
              </a:rPr>
              <a:t> intervenir</a:t>
            </a:r>
            <a:r>
              <a:rPr sz="1800" spc="35" dirty="0">
                <a:solidFill>
                  <a:srgbClr val="000000"/>
                </a:solidFill>
              </a:rPr>
              <a:t> </a:t>
            </a:r>
            <a:r>
              <a:rPr sz="1800" spc="-5" dirty="0">
                <a:solidFill>
                  <a:srgbClr val="000000"/>
                </a:solidFill>
              </a:rPr>
              <a:t>auprès</a:t>
            </a:r>
            <a:r>
              <a:rPr sz="1800" spc="5" dirty="0">
                <a:solidFill>
                  <a:srgbClr val="000000"/>
                </a:solidFill>
              </a:rPr>
              <a:t> </a:t>
            </a:r>
            <a:r>
              <a:rPr sz="1800" dirty="0">
                <a:solidFill>
                  <a:srgbClr val="000000"/>
                </a:solidFill>
              </a:rPr>
              <a:t>de</a:t>
            </a:r>
            <a:r>
              <a:rPr sz="1800" spc="-10" dirty="0">
                <a:solidFill>
                  <a:srgbClr val="000000"/>
                </a:solidFill>
              </a:rPr>
              <a:t> </a:t>
            </a:r>
            <a:r>
              <a:rPr sz="1800" dirty="0">
                <a:solidFill>
                  <a:srgbClr val="000000"/>
                </a:solidFill>
              </a:rPr>
              <a:t>la </a:t>
            </a:r>
            <a:r>
              <a:rPr sz="1800" spc="-5" dirty="0">
                <a:solidFill>
                  <a:srgbClr val="000000"/>
                </a:solidFill>
              </a:rPr>
              <a:t>personne </a:t>
            </a:r>
            <a:r>
              <a:rPr sz="1800" dirty="0">
                <a:solidFill>
                  <a:srgbClr val="000000"/>
                </a:solidFill>
              </a:rPr>
              <a:t>lors</a:t>
            </a:r>
            <a:r>
              <a:rPr sz="1800" spc="-20" dirty="0">
                <a:solidFill>
                  <a:srgbClr val="000000"/>
                </a:solidFill>
              </a:rPr>
              <a:t> </a:t>
            </a:r>
            <a:r>
              <a:rPr sz="1800" dirty="0">
                <a:solidFill>
                  <a:srgbClr val="000000"/>
                </a:solidFill>
              </a:rPr>
              <a:t>des</a:t>
            </a:r>
            <a:r>
              <a:rPr sz="1800" spc="-5" dirty="0">
                <a:solidFill>
                  <a:srgbClr val="000000"/>
                </a:solidFill>
              </a:rPr>
              <a:t> soins</a:t>
            </a:r>
            <a:r>
              <a:rPr sz="1800" dirty="0">
                <a:solidFill>
                  <a:srgbClr val="000000"/>
                </a:solidFill>
              </a:rPr>
              <a:t> </a:t>
            </a:r>
            <a:r>
              <a:rPr sz="1800" spc="-5" dirty="0">
                <a:solidFill>
                  <a:srgbClr val="000000"/>
                </a:solidFill>
              </a:rPr>
              <a:t>d’hygiène, </a:t>
            </a:r>
            <a:r>
              <a:rPr sz="1800" spc="-484" dirty="0">
                <a:solidFill>
                  <a:srgbClr val="000000"/>
                </a:solidFill>
              </a:rPr>
              <a:t> </a:t>
            </a:r>
            <a:r>
              <a:rPr sz="1800" dirty="0">
                <a:solidFill>
                  <a:srgbClr val="000000"/>
                </a:solidFill>
              </a:rPr>
              <a:t>de confort</a:t>
            </a:r>
            <a:r>
              <a:rPr sz="1800" spc="-10" dirty="0">
                <a:solidFill>
                  <a:srgbClr val="000000"/>
                </a:solidFill>
              </a:rPr>
              <a:t> </a:t>
            </a:r>
            <a:r>
              <a:rPr sz="1800" spc="-5" dirty="0">
                <a:solidFill>
                  <a:srgbClr val="000000"/>
                </a:solidFill>
              </a:rPr>
              <a:t>et</a:t>
            </a:r>
            <a:r>
              <a:rPr sz="1800" spc="5" dirty="0">
                <a:solidFill>
                  <a:srgbClr val="000000"/>
                </a:solidFill>
              </a:rPr>
              <a:t> </a:t>
            </a:r>
            <a:r>
              <a:rPr sz="1800" dirty="0">
                <a:solidFill>
                  <a:srgbClr val="000000"/>
                </a:solidFill>
              </a:rPr>
              <a:t>de </a:t>
            </a:r>
            <a:r>
              <a:rPr sz="1800" spc="-5" dirty="0">
                <a:solidFill>
                  <a:srgbClr val="000000"/>
                </a:solidFill>
              </a:rPr>
              <a:t>sécurité,</a:t>
            </a:r>
            <a:r>
              <a:rPr sz="1800" spc="10" dirty="0">
                <a:solidFill>
                  <a:srgbClr val="000000"/>
                </a:solidFill>
              </a:rPr>
              <a:t> </a:t>
            </a:r>
            <a:r>
              <a:rPr sz="1800" dirty="0">
                <a:solidFill>
                  <a:srgbClr val="000000"/>
                </a:solidFill>
              </a:rPr>
              <a:t>dans </a:t>
            </a:r>
            <a:r>
              <a:rPr sz="1800" spc="-5" dirty="0">
                <a:solidFill>
                  <a:srgbClr val="000000"/>
                </a:solidFill>
              </a:rPr>
              <a:t>les</a:t>
            </a:r>
            <a:r>
              <a:rPr sz="1800" spc="-10" dirty="0">
                <a:solidFill>
                  <a:srgbClr val="000000"/>
                </a:solidFill>
              </a:rPr>
              <a:t> activités</a:t>
            </a:r>
            <a:r>
              <a:rPr sz="1800" spc="35" dirty="0">
                <a:solidFill>
                  <a:srgbClr val="000000"/>
                </a:solidFill>
              </a:rPr>
              <a:t> </a:t>
            </a:r>
            <a:r>
              <a:rPr sz="1800" dirty="0">
                <a:solidFill>
                  <a:srgbClr val="000000"/>
                </a:solidFill>
              </a:rPr>
              <a:t>de la</a:t>
            </a:r>
            <a:r>
              <a:rPr sz="1800" spc="5" dirty="0">
                <a:solidFill>
                  <a:srgbClr val="000000"/>
                </a:solidFill>
              </a:rPr>
              <a:t> </a:t>
            </a:r>
            <a:r>
              <a:rPr sz="1800" spc="-20" dirty="0">
                <a:solidFill>
                  <a:srgbClr val="000000"/>
                </a:solidFill>
              </a:rPr>
              <a:t>vie</a:t>
            </a:r>
            <a:r>
              <a:rPr sz="1800" spc="35" dirty="0">
                <a:solidFill>
                  <a:srgbClr val="000000"/>
                </a:solidFill>
              </a:rPr>
              <a:t> </a:t>
            </a:r>
            <a:r>
              <a:rPr sz="1800" dirty="0">
                <a:solidFill>
                  <a:srgbClr val="000000"/>
                </a:solidFill>
              </a:rPr>
              <a:t>quotidienne</a:t>
            </a:r>
            <a:endParaRPr sz="1800"/>
          </a:p>
        </p:txBody>
      </p:sp>
      <p:sp>
        <p:nvSpPr>
          <p:cNvPr id="9" name="Espace réservé du pied de page 8">
            <a:extLst>
              <a:ext uri="{FF2B5EF4-FFF2-40B4-BE49-F238E27FC236}">
                <a16:creationId xmlns:a16="http://schemas.microsoft.com/office/drawing/2014/main" id="{B2B77FAA-7FE0-4A8C-A38C-192DEE26A7BA}"/>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2" cstate="print"/>
          <a:stretch>
            <a:fillRect/>
          </a:stretch>
        </p:blipFill>
        <p:spPr>
          <a:xfrm>
            <a:off x="453053" y="212305"/>
            <a:ext cx="593451" cy="520174"/>
          </a:xfrm>
          <a:prstGeom prst="rect">
            <a:avLst/>
          </a:prstGeom>
        </p:spPr>
      </p:pic>
      <p:graphicFrame>
        <p:nvGraphicFramePr>
          <p:cNvPr id="5" name="object 5"/>
          <p:cNvGraphicFramePr>
            <a:graphicFrameLocks noGrp="1"/>
          </p:cNvGraphicFramePr>
          <p:nvPr/>
        </p:nvGraphicFramePr>
        <p:xfrm>
          <a:off x="580504" y="1060450"/>
          <a:ext cx="9666605" cy="4765965"/>
        </p:xfrm>
        <a:graphic>
          <a:graphicData uri="http://schemas.openxmlformats.org/drawingml/2006/table">
            <a:tbl>
              <a:tblPr firstRow="1" bandRow="1">
                <a:tableStyleId>{2D5ABB26-0587-4C30-8999-92F81FD0307C}</a:tableStyleId>
              </a:tblPr>
              <a:tblGrid>
                <a:gridCol w="941705">
                  <a:extLst>
                    <a:ext uri="{9D8B030D-6E8A-4147-A177-3AD203B41FA5}">
                      <a16:colId xmlns:a16="http://schemas.microsoft.com/office/drawing/2014/main" val="20000"/>
                    </a:ext>
                  </a:extLst>
                </a:gridCol>
                <a:gridCol w="7950200">
                  <a:extLst>
                    <a:ext uri="{9D8B030D-6E8A-4147-A177-3AD203B41FA5}">
                      <a16:colId xmlns:a16="http://schemas.microsoft.com/office/drawing/2014/main" val="20001"/>
                    </a:ext>
                  </a:extLst>
                </a:gridCol>
                <a:gridCol w="774700">
                  <a:extLst>
                    <a:ext uri="{9D8B030D-6E8A-4147-A177-3AD203B41FA5}">
                      <a16:colId xmlns:a16="http://schemas.microsoft.com/office/drawing/2014/main" val="20002"/>
                    </a:ext>
                  </a:extLst>
                </a:gridCol>
              </a:tblGrid>
              <a:tr h="370332">
                <a:tc gridSpan="3">
                  <a:txBody>
                    <a:bodyPr/>
                    <a:lstStyle/>
                    <a:p>
                      <a:pPr marL="12065" algn="ctr">
                        <a:lnSpc>
                          <a:spcPct val="100000"/>
                        </a:lnSpc>
                        <a:spcBef>
                          <a:spcPts val="110"/>
                        </a:spcBef>
                      </a:pPr>
                      <a:r>
                        <a:rPr sz="2000" b="1" dirty="0">
                          <a:latin typeface="Arial"/>
                          <a:cs typeface="Arial"/>
                        </a:rPr>
                        <a:t>BLOC</a:t>
                      </a:r>
                      <a:r>
                        <a:rPr sz="2000" b="1" spc="-105" dirty="0">
                          <a:latin typeface="Arial"/>
                          <a:cs typeface="Arial"/>
                        </a:rPr>
                        <a:t> </a:t>
                      </a:r>
                      <a:r>
                        <a:rPr sz="1800" b="1" spc="-5" dirty="0">
                          <a:latin typeface="Arial"/>
                          <a:cs typeface="Arial"/>
                        </a:rPr>
                        <a:t>3</a:t>
                      </a:r>
                      <a:endParaRPr sz="1800">
                        <a:latin typeface="Arial"/>
                        <a:cs typeface="Arial"/>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816355">
                <a:tc rowSpan="5">
                  <a:txBody>
                    <a:bodyPr/>
                    <a:lstStyle/>
                    <a:p>
                      <a:pPr>
                        <a:lnSpc>
                          <a:spcPct val="100000"/>
                        </a:lnSpc>
                        <a:spcBef>
                          <a:spcPts val="5"/>
                        </a:spcBef>
                      </a:pPr>
                      <a:endParaRPr sz="2150">
                        <a:latin typeface="Times New Roman"/>
                        <a:cs typeface="Times New Roman"/>
                      </a:endParaRPr>
                    </a:p>
                    <a:p>
                      <a:pPr algn="ctr">
                        <a:lnSpc>
                          <a:spcPct val="100000"/>
                        </a:lnSpc>
                      </a:pPr>
                      <a:r>
                        <a:rPr sz="1800" b="1" dirty="0">
                          <a:latin typeface="Arial"/>
                          <a:cs typeface="Arial"/>
                        </a:rPr>
                        <a:t>COMPETENCES</a:t>
                      </a:r>
                      <a:r>
                        <a:rPr sz="1800" b="1" spc="-30" dirty="0">
                          <a:latin typeface="Arial"/>
                          <a:cs typeface="Arial"/>
                        </a:rPr>
                        <a:t> </a:t>
                      </a:r>
                      <a:r>
                        <a:rPr sz="1800" b="1" spc="-10" dirty="0">
                          <a:latin typeface="Arial"/>
                          <a:cs typeface="Arial"/>
                        </a:rPr>
                        <a:t>TERMINALES</a:t>
                      </a:r>
                      <a:endParaRPr sz="1800">
                        <a:latin typeface="Arial"/>
                        <a:cs typeface="Arial"/>
                      </a:endParaRPr>
                    </a:p>
                  </a:txBody>
                  <a:tcPr marL="0" marR="0" marT="63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3664" marR="315595">
                        <a:lnSpc>
                          <a:spcPts val="1820"/>
                        </a:lnSpc>
                        <a:spcBef>
                          <a:spcPts val="1400"/>
                        </a:spcBef>
                      </a:pPr>
                      <a:r>
                        <a:rPr sz="1600" spc="-10" dirty="0">
                          <a:latin typeface="Arial MT"/>
                          <a:cs typeface="Arial MT"/>
                        </a:rPr>
                        <a:t>C3.1</a:t>
                      </a:r>
                      <a:r>
                        <a:rPr sz="1600" spc="105" dirty="0">
                          <a:latin typeface="Arial MT"/>
                          <a:cs typeface="Arial MT"/>
                        </a:rPr>
                        <a:t> </a:t>
                      </a:r>
                      <a:r>
                        <a:rPr sz="1600" spc="-5" dirty="0">
                          <a:latin typeface="Arial MT"/>
                          <a:cs typeface="Arial MT"/>
                        </a:rPr>
                        <a:t>-</a:t>
                      </a:r>
                      <a:r>
                        <a:rPr sz="1600" spc="110" dirty="0">
                          <a:latin typeface="Arial MT"/>
                          <a:cs typeface="Arial MT"/>
                        </a:rPr>
                        <a:t> </a:t>
                      </a:r>
                      <a:r>
                        <a:rPr sz="1600" spc="-5" dirty="0">
                          <a:latin typeface="Arial MT"/>
                          <a:cs typeface="Arial MT"/>
                        </a:rPr>
                        <a:t>Gérer</a:t>
                      </a:r>
                      <a:r>
                        <a:rPr sz="1600" spc="135" dirty="0">
                          <a:latin typeface="Arial MT"/>
                          <a:cs typeface="Arial MT"/>
                        </a:rPr>
                        <a:t> </a:t>
                      </a:r>
                      <a:r>
                        <a:rPr sz="1600" spc="-5" dirty="0">
                          <a:latin typeface="Arial MT"/>
                          <a:cs typeface="Arial MT"/>
                        </a:rPr>
                        <a:t>ses</a:t>
                      </a:r>
                      <a:r>
                        <a:rPr sz="1600" spc="100" dirty="0">
                          <a:latin typeface="Arial MT"/>
                          <a:cs typeface="Arial MT"/>
                        </a:rPr>
                        <a:t> </a:t>
                      </a:r>
                      <a:r>
                        <a:rPr sz="1600" spc="-5" dirty="0">
                          <a:latin typeface="Arial MT"/>
                          <a:cs typeface="Arial MT"/>
                        </a:rPr>
                        <a:t>activités</a:t>
                      </a:r>
                      <a:r>
                        <a:rPr sz="1600" spc="105" dirty="0">
                          <a:latin typeface="Arial MT"/>
                          <a:cs typeface="Arial MT"/>
                        </a:rPr>
                        <a:t> </a:t>
                      </a:r>
                      <a:r>
                        <a:rPr sz="1600" spc="-5" dirty="0">
                          <a:latin typeface="Arial MT"/>
                          <a:cs typeface="Arial MT"/>
                        </a:rPr>
                        <a:t>en</a:t>
                      </a:r>
                      <a:r>
                        <a:rPr sz="1600" spc="105" dirty="0">
                          <a:latin typeface="Arial MT"/>
                          <a:cs typeface="Arial MT"/>
                        </a:rPr>
                        <a:t> </a:t>
                      </a:r>
                      <a:r>
                        <a:rPr sz="1600" spc="-5" dirty="0">
                          <a:latin typeface="Arial MT"/>
                          <a:cs typeface="Arial MT"/>
                        </a:rPr>
                        <a:t>inter</a:t>
                      </a:r>
                      <a:r>
                        <a:rPr sz="1600" spc="100" dirty="0">
                          <a:latin typeface="Arial MT"/>
                          <a:cs typeface="Arial MT"/>
                        </a:rPr>
                        <a:t> </a:t>
                      </a:r>
                      <a:r>
                        <a:rPr sz="1600" spc="-5" dirty="0">
                          <a:latin typeface="Arial MT"/>
                          <a:cs typeface="Arial MT"/>
                        </a:rPr>
                        <a:t>agissant</a:t>
                      </a:r>
                      <a:r>
                        <a:rPr sz="1600" spc="90" dirty="0">
                          <a:latin typeface="Arial MT"/>
                          <a:cs typeface="Arial MT"/>
                        </a:rPr>
                        <a:t> </a:t>
                      </a:r>
                      <a:r>
                        <a:rPr sz="1600" spc="-5" dirty="0">
                          <a:latin typeface="Arial MT"/>
                          <a:cs typeface="Arial MT"/>
                        </a:rPr>
                        <a:t>avec</a:t>
                      </a:r>
                      <a:r>
                        <a:rPr sz="1600" spc="100" dirty="0">
                          <a:latin typeface="Arial MT"/>
                          <a:cs typeface="Arial MT"/>
                        </a:rPr>
                        <a:t> </a:t>
                      </a:r>
                      <a:r>
                        <a:rPr sz="1600" spc="-5" dirty="0">
                          <a:latin typeface="Arial MT"/>
                          <a:cs typeface="Arial MT"/>
                        </a:rPr>
                        <a:t>l’équipe</a:t>
                      </a:r>
                      <a:r>
                        <a:rPr sz="1600" spc="95" dirty="0">
                          <a:latin typeface="Arial MT"/>
                          <a:cs typeface="Arial MT"/>
                        </a:rPr>
                        <a:t> </a:t>
                      </a:r>
                      <a:r>
                        <a:rPr sz="1600" spc="-5" dirty="0">
                          <a:latin typeface="Arial MT"/>
                          <a:cs typeface="Arial MT"/>
                        </a:rPr>
                        <a:t>pluriprofessionnelle</a:t>
                      </a:r>
                      <a:r>
                        <a:rPr sz="1600" spc="75" dirty="0">
                          <a:latin typeface="Arial MT"/>
                          <a:cs typeface="Arial MT"/>
                        </a:rPr>
                        <a:t> </a:t>
                      </a:r>
                      <a:r>
                        <a:rPr sz="1600" spc="-5" dirty="0">
                          <a:latin typeface="Arial MT"/>
                          <a:cs typeface="Arial MT"/>
                        </a:rPr>
                        <a:t>dans </a:t>
                      </a:r>
                      <a:r>
                        <a:rPr sz="1600" spc="-430" dirty="0">
                          <a:latin typeface="Arial MT"/>
                          <a:cs typeface="Arial MT"/>
                        </a:rPr>
                        <a:t> </a:t>
                      </a:r>
                      <a:r>
                        <a:rPr sz="1600" spc="-5" dirty="0">
                          <a:latin typeface="Arial MT"/>
                          <a:cs typeface="Arial MT"/>
                        </a:rPr>
                        <a:t>une</a:t>
                      </a:r>
                      <a:r>
                        <a:rPr sz="1600" spc="110" dirty="0">
                          <a:latin typeface="Arial MT"/>
                          <a:cs typeface="Arial MT"/>
                        </a:rPr>
                        <a:t> </a:t>
                      </a:r>
                      <a:r>
                        <a:rPr sz="1600" spc="-5" dirty="0">
                          <a:latin typeface="Arial MT"/>
                          <a:cs typeface="Arial MT"/>
                        </a:rPr>
                        <a:t>posture</a:t>
                      </a:r>
                      <a:r>
                        <a:rPr sz="1600" spc="90" dirty="0">
                          <a:latin typeface="Arial MT"/>
                          <a:cs typeface="Arial MT"/>
                        </a:rPr>
                        <a:t> </a:t>
                      </a:r>
                      <a:r>
                        <a:rPr sz="1600" spc="-5" dirty="0">
                          <a:latin typeface="Arial MT"/>
                          <a:cs typeface="Arial MT"/>
                        </a:rPr>
                        <a:t>professionnelle</a:t>
                      </a:r>
                      <a:r>
                        <a:rPr sz="1600" spc="75" dirty="0">
                          <a:latin typeface="Arial MT"/>
                          <a:cs typeface="Arial MT"/>
                        </a:rPr>
                        <a:t> </a:t>
                      </a:r>
                      <a:r>
                        <a:rPr sz="1600" spc="-5" dirty="0">
                          <a:latin typeface="Arial MT"/>
                          <a:cs typeface="Arial MT"/>
                        </a:rPr>
                        <a:t>adaptée</a:t>
                      </a:r>
                      <a:endParaRPr sz="1600">
                        <a:latin typeface="Arial MT"/>
                        <a:cs typeface="Arial MT"/>
                      </a:endParaRPr>
                    </a:p>
                  </a:txBody>
                  <a:tcPr marL="0" marR="0" marT="177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5">
                  <a:txBody>
                    <a:bodyPr/>
                    <a:lstStyle/>
                    <a:p>
                      <a:pPr>
                        <a:lnSpc>
                          <a:spcPct val="100000"/>
                        </a:lnSpc>
                        <a:spcBef>
                          <a:spcPts val="45"/>
                        </a:spcBef>
                      </a:pPr>
                      <a:endParaRPr sz="1550">
                        <a:latin typeface="Times New Roman"/>
                        <a:cs typeface="Times New Roman"/>
                      </a:endParaRPr>
                    </a:p>
                    <a:p>
                      <a:pPr marL="441325" algn="ctr">
                        <a:lnSpc>
                          <a:spcPct val="100000"/>
                        </a:lnSpc>
                        <a:spcBef>
                          <a:spcPts val="5"/>
                        </a:spcBef>
                      </a:pPr>
                      <a:r>
                        <a:rPr sz="1800" spc="-5" dirty="0">
                          <a:latin typeface="Arial MT"/>
                          <a:cs typeface="Arial MT"/>
                        </a:rPr>
                        <a:t>Savoirs</a:t>
                      </a:r>
                      <a:r>
                        <a:rPr sz="1800" dirty="0">
                          <a:latin typeface="Arial MT"/>
                          <a:cs typeface="Arial MT"/>
                        </a:rPr>
                        <a:t> </a:t>
                      </a:r>
                      <a:r>
                        <a:rPr sz="1800" spc="-5" dirty="0">
                          <a:latin typeface="Arial MT"/>
                          <a:cs typeface="Arial MT"/>
                        </a:rPr>
                        <a:t>associés</a:t>
                      </a:r>
                      <a:r>
                        <a:rPr sz="1800" spc="10" dirty="0">
                          <a:latin typeface="Arial MT"/>
                          <a:cs typeface="Arial MT"/>
                        </a:rPr>
                        <a:t> </a:t>
                      </a:r>
                      <a:r>
                        <a:rPr sz="1800" spc="-5" dirty="0">
                          <a:latin typeface="Arial MT"/>
                          <a:cs typeface="Arial MT"/>
                        </a:rPr>
                        <a:t>du</a:t>
                      </a:r>
                      <a:r>
                        <a:rPr sz="1800" spc="-20" dirty="0">
                          <a:latin typeface="Arial MT"/>
                          <a:cs typeface="Arial MT"/>
                        </a:rPr>
                        <a:t> </a:t>
                      </a:r>
                      <a:r>
                        <a:rPr sz="1800" spc="-5" dirty="0">
                          <a:latin typeface="Arial MT"/>
                          <a:cs typeface="Arial MT"/>
                        </a:rPr>
                        <a:t>bloc</a:t>
                      </a:r>
                      <a:r>
                        <a:rPr sz="1800" spc="5" dirty="0">
                          <a:latin typeface="Arial MT"/>
                          <a:cs typeface="Arial MT"/>
                        </a:rPr>
                        <a:t> </a:t>
                      </a:r>
                      <a:r>
                        <a:rPr sz="1800" spc="-5" dirty="0">
                          <a:latin typeface="Arial MT"/>
                          <a:cs typeface="Arial MT"/>
                        </a:rPr>
                        <a:t>3</a:t>
                      </a:r>
                      <a:endParaRPr sz="1800">
                        <a:latin typeface="Arial MT"/>
                        <a:cs typeface="Arial MT"/>
                      </a:endParaRPr>
                    </a:p>
                  </a:txBody>
                  <a:tcPr marL="0" marR="0" marT="571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694563">
                <a:tc vMerge="1">
                  <a:txBody>
                    <a:bodyPr/>
                    <a:lstStyle/>
                    <a:p>
                      <a:endParaRPr/>
                    </a:p>
                  </a:txBody>
                  <a:tcPr marL="0" marR="0" marT="63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6355" marR="983615">
                        <a:lnSpc>
                          <a:spcPct val="107500"/>
                        </a:lnSpc>
                        <a:spcBef>
                          <a:spcPts val="475"/>
                        </a:spcBef>
                      </a:pPr>
                      <a:r>
                        <a:rPr sz="1600" spc="-10" dirty="0">
                          <a:latin typeface="Arial MT"/>
                          <a:cs typeface="Arial MT"/>
                        </a:rPr>
                        <a:t>C3.2</a:t>
                      </a:r>
                      <a:r>
                        <a:rPr sz="1600" spc="10" dirty="0">
                          <a:latin typeface="Arial MT"/>
                          <a:cs typeface="Arial MT"/>
                        </a:rPr>
                        <a:t> </a:t>
                      </a:r>
                      <a:r>
                        <a:rPr sz="1600" spc="-5" dirty="0">
                          <a:latin typeface="Arial MT"/>
                          <a:cs typeface="Arial MT"/>
                        </a:rPr>
                        <a:t>-</a:t>
                      </a:r>
                      <a:r>
                        <a:rPr sz="1600" spc="-15" dirty="0">
                          <a:latin typeface="Arial MT"/>
                          <a:cs typeface="Arial MT"/>
                        </a:rPr>
                        <a:t> Traiter</a:t>
                      </a:r>
                      <a:r>
                        <a:rPr sz="1600" spc="25" dirty="0">
                          <a:latin typeface="Arial MT"/>
                          <a:cs typeface="Arial MT"/>
                        </a:rPr>
                        <a:t> </a:t>
                      </a:r>
                      <a:r>
                        <a:rPr sz="1600" spc="-5" dirty="0">
                          <a:latin typeface="Arial MT"/>
                          <a:cs typeface="Arial MT"/>
                        </a:rPr>
                        <a:t>et</a:t>
                      </a:r>
                      <a:r>
                        <a:rPr sz="1600" spc="20" dirty="0">
                          <a:latin typeface="Arial MT"/>
                          <a:cs typeface="Arial MT"/>
                        </a:rPr>
                        <a:t> </a:t>
                      </a:r>
                      <a:r>
                        <a:rPr sz="1600" spc="-5" dirty="0">
                          <a:latin typeface="Arial MT"/>
                          <a:cs typeface="Arial MT"/>
                        </a:rPr>
                        <a:t>transmettre</a:t>
                      </a:r>
                      <a:r>
                        <a:rPr sz="1600" spc="45" dirty="0">
                          <a:latin typeface="Arial MT"/>
                          <a:cs typeface="Arial MT"/>
                        </a:rPr>
                        <a:t> </a:t>
                      </a:r>
                      <a:r>
                        <a:rPr sz="1600" spc="-5" dirty="0">
                          <a:latin typeface="Arial MT"/>
                          <a:cs typeface="Arial MT"/>
                        </a:rPr>
                        <a:t>des</a:t>
                      </a:r>
                      <a:r>
                        <a:rPr sz="1600" spc="15" dirty="0">
                          <a:latin typeface="Arial MT"/>
                          <a:cs typeface="Arial MT"/>
                        </a:rPr>
                        <a:t> </a:t>
                      </a:r>
                      <a:r>
                        <a:rPr sz="1600" spc="-5" dirty="0">
                          <a:latin typeface="Arial MT"/>
                          <a:cs typeface="Arial MT"/>
                        </a:rPr>
                        <a:t>informations</a:t>
                      </a:r>
                      <a:r>
                        <a:rPr sz="1600" spc="15" dirty="0">
                          <a:latin typeface="Arial MT"/>
                          <a:cs typeface="Arial MT"/>
                        </a:rPr>
                        <a:t> </a:t>
                      </a:r>
                      <a:r>
                        <a:rPr sz="1600" spc="-5" dirty="0">
                          <a:latin typeface="Arial MT"/>
                          <a:cs typeface="Arial MT"/>
                        </a:rPr>
                        <a:t>en</a:t>
                      </a:r>
                      <a:r>
                        <a:rPr sz="1600" spc="10" dirty="0">
                          <a:latin typeface="Arial MT"/>
                          <a:cs typeface="Arial MT"/>
                        </a:rPr>
                        <a:t> </a:t>
                      </a:r>
                      <a:r>
                        <a:rPr sz="1600" spc="-5" dirty="0">
                          <a:latin typeface="Arial MT"/>
                          <a:cs typeface="Arial MT"/>
                        </a:rPr>
                        <a:t>intégrant</a:t>
                      </a:r>
                      <a:r>
                        <a:rPr sz="1600" spc="20" dirty="0">
                          <a:latin typeface="Arial MT"/>
                          <a:cs typeface="Arial MT"/>
                        </a:rPr>
                        <a:t> </a:t>
                      </a:r>
                      <a:r>
                        <a:rPr sz="1600" spc="-5" dirty="0">
                          <a:latin typeface="Arial MT"/>
                          <a:cs typeface="Arial MT"/>
                        </a:rPr>
                        <a:t>les</a:t>
                      </a:r>
                      <a:r>
                        <a:rPr sz="1600" spc="-10" dirty="0">
                          <a:latin typeface="Arial MT"/>
                          <a:cs typeface="Arial MT"/>
                        </a:rPr>
                        <a:t> </a:t>
                      </a:r>
                      <a:r>
                        <a:rPr sz="1600" spc="-5" dirty="0">
                          <a:latin typeface="Arial MT"/>
                          <a:cs typeface="Arial MT"/>
                        </a:rPr>
                        <a:t>différents</a:t>
                      </a:r>
                      <a:r>
                        <a:rPr sz="1600" spc="25" dirty="0">
                          <a:latin typeface="Arial MT"/>
                          <a:cs typeface="Arial MT"/>
                        </a:rPr>
                        <a:t> </a:t>
                      </a:r>
                      <a:r>
                        <a:rPr sz="1600" spc="-5" dirty="0">
                          <a:latin typeface="Arial MT"/>
                          <a:cs typeface="Arial MT"/>
                        </a:rPr>
                        <a:t>outils </a:t>
                      </a:r>
                      <a:r>
                        <a:rPr sz="1600" spc="-430" dirty="0">
                          <a:latin typeface="Arial MT"/>
                          <a:cs typeface="Arial MT"/>
                        </a:rPr>
                        <a:t> </a:t>
                      </a:r>
                      <a:r>
                        <a:rPr sz="1600" spc="-5" dirty="0">
                          <a:latin typeface="Arial MT"/>
                          <a:cs typeface="Arial MT"/>
                        </a:rPr>
                        <a:t>numériques</a:t>
                      </a:r>
                      <a:endParaRPr sz="1600">
                        <a:latin typeface="Arial MT"/>
                        <a:cs typeface="Arial MT"/>
                      </a:endParaRPr>
                    </a:p>
                  </a:txBody>
                  <a:tcPr marL="0" marR="0" marT="603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71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994918">
                <a:tc vMerge="1">
                  <a:txBody>
                    <a:bodyPr/>
                    <a:lstStyle/>
                    <a:p>
                      <a:endParaRPr/>
                    </a:p>
                  </a:txBody>
                  <a:tcPr marL="0" marR="0" marT="63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1400">
                        <a:latin typeface="Times New Roman"/>
                        <a:cs typeface="Times New Roman"/>
                      </a:endParaRPr>
                    </a:p>
                    <a:p>
                      <a:pPr marL="46355" marR="243204">
                        <a:lnSpc>
                          <a:spcPct val="107500"/>
                        </a:lnSpc>
                      </a:pPr>
                      <a:r>
                        <a:rPr sz="1600" spc="-10" dirty="0">
                          <a:latin typeface="Arial MT"/>
                          <a:cs typeface="Arial MT"/>
                        </a:rPr>
                        <a:t>C3.3</a:t>
                      </a:r>
                      <a:r>
                        <a:rPr sz="1600" spc="85" dirty="0">
                          <a:latin typeface="Arial MT"/>
                          <a:cs typeface="Arial MT"/>
                        </a:rPr>
                        <a:t> </a:t>
                      </a:r>
                      <a:r>
                        <a:rPr sz="1600" spc="-5" dirty="0">
                          <a:latin typeface="Arial MT"/>
                          <a:cs typeface="Arial MT"/>
                        </a:rPr>
                        <a:t>-</a:t>
                      </a:r>
                      <a:r>
                        <a:rPr sz="1600" spc="70" dirty="0">
                          <a:latin typeface="Arial MT"/>
                          <a:cs typeface="Arial MT"/>
                        </a:rPr>
                        <a:t> </a:t>
                      </a:r>
                      <a:r>
                        <a:rPr sz="1600" spc="-5" dirty="0">
                          <a:latin typeface="Arial MT"/>
                          <a:cs typeface="Arial MT"/>
                        </a:rPr>
                        <a:t>Participer</a:t>
                      </a:r>
                      <a:r>
                        <a:rPr sz="1600" spc="80" dirty="0">
                          <a:latin typeface="Arial MT"/>
                          <a:cs typeface="Arial MT"/>
                        </a:rPr>
                        <a:t> </a:t>
                      </a:r>
                      <a:r>
                        <a:rPr sz="1600" spc="-5" dirty="0">
                          <a:latin typeface="Arial MT"/>
                          <a:cs typeface="Arial MT"/>
                        </a:rPr>
                        <a:t>à</a:t>
                      </a:r>
                      <a:r>
                        <a:rPr sz="1600" spc="80" dirty="0">
                          <a:latin typeface="Arial MT"/>
                          <a:cs typeface="Arial MT"/>
                        </a:rPr>
                        <a:t> </a:t>
                      </a:r>
                      <a:r>
                        <a:rPr sz="1600" dirty="0">
                          <a:latin typeface="Arial MT"/>
                          <a:cs typeface="Arial MT"/>
                        </a:rPr>
                        <a:t>la</a:t>
                      </a:r>
                      <a:r>
                        <a:rPr sz="1600" spc="55" dirty="0">
                          <a:latin typeface="Arial MT"/>
                          <a:cs typeface="Arial MT"/>
                        </a:rPr>
                        <a:t> </a:t>
                      </a:r>
                      <a:r>
                        <a:rPr sz="1600" spc="-5" dirty="0">
                          <a:latin typeface="Arial MT"/>
                          <a:cs typeface="Arial MT"/>
                        </a:rPr>
                        <a:t>démarche</a:t>
                      </a:r>
                      <a:r>
                        <a:rPr sz="1600" spc="95" dirty="0">
                          <a:latin typeface="Arial MT"/>
                          <a:cs typeface="Arial MT"/>
                        </a:rPr>
                        <a:t> </a:t>
                      </a:r>
                      <a:r>
                        <a:rPr sz="1600" spc="-5" dirty="0">
                          <a:latin typeface="Arial MT"/>
                          <a:cs typeface="Arial MT"/>
                        </a:rPr>
                        <a:t>qualité</a:t>
                      </a:r>
                      <a:r>
                        <a:rPr sz="1600" spc="70" dirty="0">
                          <a:latin typeface="Arial MT"/>
                          <a:cs typeface="Arial MT"/>
                        </a:rPr>
                        <a:t> </a:t>
                      </a:r>
                      <a:r>
                        <a:rPr sz="1600" spc="-5" dirty="0">
                          <a:latin typeface="Arial MT"/>
                          <a:cs typeface="Arial MT"/>
                        </a:rPr>
                        <a:t>et</a:t>
                      </a:r>
                      <a:r>
                        <a:rPr sz="1600" spc="80" dirty="0">
                          <a:latin typeface="Arial MT"/>
                          <a:cs typeface="Arial MT"/>
                        </a:rPr>
                        <a:t> </a:t>
                      </a:r>
                      <a:r>
                        <a:rPr sz="1600" spc="-5" dirty="0">
                          <a:latin typeface="Arial MT"/>
                          <a:cs typeface="Arial MT"/>
                        </a:rPr>
                        <a:t>à</a:t>
                      </a:r>
                      <a:r>
                        <a:rPr sz="1600" spc="70" dirty="0">
                          <a:latin typeface="Arial MT"/>
                          <a:cs typeface="Arial MT"/>
                        </a:rPr>
                        <a:t> </a:t>
                      </a:r>
                      <a:r>
                        <a:rPr sz="1600" dirty="0">
                          <a:latin typeface="Arial MT"/>
                          <a:cs typeface="Arial MT"/>
                        </a:rPr>
                        <a:t>la</a:t>
                      </a:r>
                      <a:r>
                        <a:rPr sz="1600" spc="80" dirty="0">
                          <a:latin typeface="Arial MT"/>
                          <a:cs typeface="Arial MT"/>
                        </a:rPr>
                        <a:t> </a:t>
                      </a:r>
                      <a:r>
                        <a:rPr sz="1600" spc="-5" dirty="0">
                          <a:latin typeface="Arial MT"/>
                          <a:cs typeface="Arial MT"/>
                        </a:rPr>
                        <a:t>prévention</a:t>
                      </a:r>
                      <a:r>
                        <a:rPr sz="1600" spc="85" dirty="0">
                          <a:latin typeface="Arial MT"/>
                          <a:cs typeface="Arial MT"/>
                        </a:rPr>
                        <a:t> </a:t>
                      </a:r>
                      <a:r>
                        <a:rPr sz="1600" spc="-5" dirty="0">
                          <a:latin typeface="Arial MT"/>
                          <a:cs typeface="Arial MT"/>
                        </a:rPr>
                        <a:t>des</a:t>
                      </a:r>
                      <a:r>
                        <a:rPr sz="1600" spc="75" dirty="0">
                          <a:latin typeface="Arial MT"/>
                          <a:cs typeface="Arial MT"/>
                        </a:rPr>
                        <a:t> </a:t>
                      </a:r>
                      <a:r>
                        <a:rPr sz="1600" spc="-5" dirty="0">
                          <a:latin typeface="Arial MT"/>
                          <a:cs typeface="Arial MT"/>
                        </a:rPr>
                        <a:t>risques</a:t>
                      </a:r>
                      <a:r>
                        <a:rPr sz="1600" spc="75" dirty="0">
                          <a:latin typeface="Arial MT"/>
                          <a:cs typeface="Arial MT"/>
                        </a:rPr>
                        <a:t> </a:t>
                      </a:r>
                      <a:r>
                        <a:rPr sz="1600" spc="-5" dirty="0">
                          <a:latin typeface="Arial MT"/>
                          <a:cs typeface="Arial MT"/>
                        </a:rPr>
                        <a:t>professionnels </a:t>
                      </a:r>
                      <a:r>
                        <a:rPr sz="1600" spc="-430" dirty="0">
                          <a:latin typeface="Arial MT"/>
                          <a:cs typeface="Arial MT"/>
                        </a:rPr>
                        <a:t> </a:t>
                      </a:r>
                      <a:r>
                        <a:rPr sz="1600" spc="-10" dirty="0">
                          <a:latin typeface="Arial MT"/>
                          <a:cs typeface="Arial MT"/>
                        </a:rPr>
                        <a:t>C3.4</a:t>
                      </a:r>
                      <a:r>
                        <a:rPr sz="1600" spc="15" dirty="0">
                          <a:latin typeface="Arial MT"/>
                          <a:cs typeface="Arial MT"/>
                        </a:rPr>
                        <a:t> </a:t>
                      </a:r>
                      <a:r>
                        <a:rPr sz="1600" spc="-5" dirty="0">
                          <a:latin typeface="Arial MT"/>
                          <a:cs typeface="Arial MT"/>
                        </a:rPr>
                        <a:t>-</a:t>
                      </a:r>
                      <a:r>
                        <a:rPr sz="1600" spc="20" dirty="0">
                          <a:latin typeface="Arial MT"/>
                          <a:cs typeface="Arial MT"/>
                        </a:rPr>
                        <a:t> </a:t>
                      </a:r>
                      <a:r>
                        <a:rPr sz="1600" spc="-5" dirty="0">
                          <a:latin typeface="Arial MT"/>
                          <a:cs typeface="Arial MT"/>
                        </a:rPr>
                        <a:t>Coordonner</a:t>
                      </a:r>
                      <a:r>
                        <a:rPr sz="1600" spc="20" dirty="0">
                          <a:latin typeface="Arial MT"/>
                          <a:cs typeface="Arial MT"/>
                        </a:rPr>
                        <a:t> </a:t>
                      </a:r>
                      <a:r>
                        <a:rPr sz="1600" spc="-5" dirty="0">
                          <a:latin typeface="Arial MT"/>
                          <a:cs typeface="Arial MT"/>
                        </a:rPr>
                        <a:t>et</a:t>
                      </a:r>
                      <a:r>
                        <a:rPr sz="1600" spc="20" dirty="0">
                          <a:latin typeface="Arial MT"/>
                          <a:cs typeface="Arial MT"/>
                        </a:rPr>
                        <a:t> </a:t>
                      </a:r>
                      <a:r>
                        <a:rPr sz="1600" spc="-5" dirty="0">
                          <a:latin typeface="Arial MT"/>
                          <a:cs typeface="Arial MT"/>
                        </a:rPr>
                        <a:t>conduire</a:t>
                      </a:r>
                      <a:r>
                        <a:rPr sz="1600" dirty="0">
                          <a:latin typeface="Arial MT"/>
                          <a:cs typeface="Arial MT"/>
                        </a:rPr>
                        <a:t> </a:t>
                      </a:r>
                      <a:r>
                        <a:rPr sz="1600" spc="-5" dirty="0">
                          <a:latin typeface="Arial MT"/>
                          <a:cs typeface="Arial MT"/>
                        </a:rPr>
                        <a:t>une</a:t>
                      </a:r>
                      <a:r>
                        <a:rPr sz="1600" spc="20" dirty="0">
                          <a:latin typeface="Arial MT"/>
                          <a:cs typeface="Arial MT"/>
                        </a:rPr>
                        <a:t> </a:t>
                      </a:r>
                      <a:r>
                        <a:rPr sz="1600" spc="-5" dirty="0">
                          <a:latin typeface="Arial MT"/>
                          <a:cs typeface="Arial MT"/>
                        </a:rPr>
                        <a:t>équipe</a:t>
                      </a:r>
                      <a:r>
                        <a:rPr sz="1600" spc="5" dirty="0">
                          <a:latin typeface="Arial MT"/>
                          <a:cs typeface="Arial MT"/>
                        </a:rPr>
                        <a:t> </a:t>
                      </a:r>
                      <a:r>
                        <a:rPr sz="1600" spc="-5" dirty="0">
                          <a:latin typeface="Arial MT"/>
                          <a:cs typeface="Arial MT"/>
                        </a:rPr>
                        <a:t>de</a:t>
                      </a:r>
                      <a:r>
                        <a:rPr sz="1600" spc="10" dirty="0">
                          <a:latin typeface="Arial MT"/>
                          <a:cs typeface="Arial MT"/>
                        </a:rPr>
                        <a:t> </a:t>
                      </a:r>
                      <a:r>
                        <a:rPr sz="1600" spc="-5" dirty="0">
                          <a:latin typeface="Arial MT"/>
                          <a:cs typeface="Arial MT"/>
                        </a:rPr>
                        <a:t>bionettoyage</a:t>
                      </a:r>
                      <a:endParaRPr sz="1600">
                        <a:latin typeface="Arial MT"/>
                        <a:cs typeface="Arial MT"/>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71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17270">
                <a:tc vMerge="1">
                  <a:txBody>
                    <a:bodyPr/>
                    <a:lstStyle/>
                    <a:p>
                      <a:endParaRPr/>
                    </a:p>
                  </a:txBody>
                  <a:tcPr marL="0" marR="0" marT="63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3664">
                        <a:lnSpc>
                          <a:spcPct val="100000"/>
                        </a:lnSpc>
                        <a:spcBef>
                          <a:spcPts val="994"/>
                        </a:spcBef>
                      </a:pPr>
                      <a:r>
                        <a:rPr sz="1600" spc="-10" dirty="0">
                          <a:latin typeface="Arial MT"/>
                          <a:cs typeface="Arial MT"/>
                        </a:rPr>
                        <a:t>C3.4</a:t>
                      </a:r>
                      <a:r>
                        <a:rPr sz="1600" spc="15" dirty="0">
                          <a:latin typeface="Arial MT"/>
                          <a:cs typeface="Arial MT"/>
                        </a:rPr>
                        <a:t> </a:t>
                      </a:r>
                      <a:r>
                        <a:rPr sz="1600" spc="-5" dirty="0">
                          <a:latin typeface="Arial MT"/>
                          <a:cs typeface="Arial MT"/>
                        </a:rPr>
                        <a:t>-</a:t>
                      </a:r>
                      <a:r>
                        <a:rPr sz="1600" spc="25" dirty="0">
                          <a:latin typeface="Arial MT"/>
                          <a:cs typeface="Arial MT"/>
                        </a:rPr>
                        <a:t> </a:t>
                      </a:r>
                      <a:r>
                        <a:rPr sz="1600" spc="-5" dirty="0">
                          <a:latin typeface="Arial MT"/>
                          <a:cs typeface="Arial MT"/>
                        </a:rPr>
                        <a:t>Coordonner</a:t>
                      </a:r>
                      <a:r>
                        <a:rPr sz="1600" spc="25" dirty="0">
                          <a:latin typeface="Arial MT"/>
                          <a:cs typeface="Arial MT"/>
                        </a:rPr>
                        <a:t> </a:t>
                      </a:r>
                      <a:r>
                        <a:rPr sz="1600" spc="-5" dirty="0">
                          <a:latin typeface="Arial MT"/>
                          <a:cs typeface="Arial MT"/>
                        </a:rPr>
                        <a:t>et</a:t>
                      </a:r>
                      <a:r>
                        <a:rPr sz="1600" spc="25" dirty="0">
                          <a:latin typeface="Arial MT"/>
                          <a:cs typeface="Arial MT"/>
                        </a:rPr>
                        <a:t> </a:t>
                      </a:r>
                      <a:r>
                        <a:rPr sz="1600" spc="-5" dirty="0">
                          <a:latin typeface="Arial MT"/>
                          <a:cs typeface="Arial MT"/>
                        </a:rPr>
                        <a:t>conduire</a:t>
                      </a:r>
                      <a:r>
                        <a:rPr sz="1600" dirty="0">
                          <a:latin typeface="Arial MT"/>
                          <a:cs typeface="Arial MT"/>
                        </a:rPr>
                        <a:t> </a:t>
                      </a:r>
                      <a:r>
                        <a:rPr sz="1600" spc="-5" dirty="0">
                          <a:latin typeface="Arial MT"/>
                          <a:cs typeface="Arial MT"/>
                        </a:rPr>
                        <a:t>une</a:t>
                      </a:r>
                      <a:r>
                        <a:rPr sz="1600" spc="25" dirty="0">
                          <a:latin typeface="Arial MT"/>
                          <a:cs typeface="Arial MT"/>
                        </a:rPr>
                        <a:t> </a:t>
                      </a:r>
                      <a:r>
                        <a:rPr sz="1600" spc="-5" dirty="0">
                          <a:latin typeface="Arial MT"/>
                          <a:cs typeface="Arial MT"/>
                        </a:rPr>
                        <a:t>équipe</a:t>
                      </a:r>
                      <a:r>
                        <a:rPr sz="1600" spc="5" dirty="0">
                          <a:latin typeface="Arial MT"/>
                          <a:cs typeface="Arial MT"/>
                        </a:rPr>
                        <a:t> </a:t>
                      </a:r>
                      <a:r>
                        <a:rPr sz="1600" spc="-5" dirty="0">
                          <a:latin typeface="Arial MT"/>
                          <a:cs typeface="Arial MT"/>
                        </a:rPr>
                        <a:t>de</a:t>
                      </a:r>
                      <a:r>
                        <a:rPr sz="1600" spc="15" dirty="0">
                          <a:latin typeface="Arial MT"/>
                          <a:cs typeface="Arial MT"/>
                        </a:rPr>
                        <a:t> </a:t>
                      </a:r>
                      <a:r>
                        <a:rPr sz="1600" spc="-5" dirty="0">
                          <a:latin typeface="Arial MT"/>
                          <a:cs typeface="Arial MT"/>
                        </a:rPr>
                        <a:t>bionettoyage</a:t>
                      </a:r>
                      <a:endParaRPr sz="1600">
                        <a:latin typeface="Arial MT"/>
                        <a:cs typeface="Arial MT"/>
                      </a:endParaRPr>
                    </a:p>
                  </a:txBody>
                  <a:tcPr marL="0" marR="0" marT="12636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71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1372527">
                <a:tc vMerge="1">
                  <a:txBody>
                    <a:bodyPr/>
                    <a:lstStyle/>
                    <a:p>
                      <a:endParaRPr/>
                    </a:p>
                  </a:txBody>
                  <a:tcPr marL="0" marR="0" marT="63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800">
                        <a:latin typeface="Times New Roman"/>
                        <a:cs typeface="Times New Roman"/>
                      </a:endParaRPr>
                    </a:p>
                    <a:p>
                      <a:pPr marL="46355" marR="85725">
                        <a:lnSpc>
                          <a:spcPct val="107500"/>
                        </a:lnSpc>
                        <a:spcBef>
                          <a:spcPts val="1080"/>
                        </a:spcBef>
                      </a:pPr>
                      <a:r>
                        <a:rPr sz="1600" spc="-10" dirty="0">
                          <a:latin typeface="Arial MT"/>
                          <a:cs typeface="Arial MT"/>
                        </a:rPr>
                        <a:t>C3.5</a:t>
                      </a:r>
                      <a:r>
                        <a:rPr sz="1600" spc="60" dirty="0">
                          <a:latin typeface="Arial MT"/>
                          <a:cs typeface="Arial MT"/>
                        </a:rPr>
                        <a:t> </a:t>
                      </a:r>
                      <a:r>
                        <a:rPr sz="1600" spc="-5" dirty="0">
                          <a:latin typeface="Arial MT"/>
                          <a:cs typeface="Arial MT"/>
                        </a:rPr>
                        <a:t>-</a:t>
                      </a:r>
                      <a:r>
                        <a:rPr sz="1600" spc="85" dirty="0">
                          <a:latin typeface="Arial MT"/>
                          <a:cs typeface="Arial MT"/>
                        </a:rPr>
                        <a:t> </a:t>
                      </a:r>
                      <a:r>
                        <a:rPr sz="1600" spc="-5" dirty="0">
                          <a:latin typeface="Arial MT"/>
                          <a:cs typeface="Arial MT"/>
                        </a:rPr>
                        <a:t>Participer</a:t>
                      </a:r>
                      <a:r>
                        <a:rPr sz="1600" spc="65" dirty="0">
                          <a:latin typeface="Arial MT"/>
                          <a:cs typeface="Arial MT"/>
                        </a:rPr>
                        <a:t> </a:t>
                      </a:r>
                      <a:r>
                        <a:rPr sz="1600" spc="-5" dirty="0">
                          <a:latin typeface="Arial MT"/>
                          <a:cs typeface="Arial MT"/>
                        </a:rPr>
                        <a:t>à</a:t>
                      </a:r>
                      <a:r>
                        <a:rPr sz="1600" spc="65" dirty="0">
                          <a:latin typeface="Arial MT"/>
                          <a:cs typeface="Arial MT"/>
                        </a:rPr>
                        <a:t> </a:t>
                      </a:r>
                      <a:r>
                        <a:rPr sz="1600" spc="-5" dirty="0">
                          <a:latin typeface="Arial MT"/>
                          <a:cs typeface="Arial MT"/>
                        </a:rPr>
                        <a:t>l’accueil,</a:t>
                      </a:r>
                      <a:r>
                        <a:rPr sz="1600" spc="50" dirty="0">
                          <a:latin typeface="Arial MT"/>
                          <a:cs typeface="Arial MT"/>
                        </a:rPr>
                        <a:t> </a:t>
                      </a:r>
                      <a:r>
                        <a:rPr sz="1600" spc="-5" dirty="0">
                          <a:latin typeface="Arial MT"/>
                          <a:cs typeface="Arial MT"/>
                        </a:rPr>
                        <a:t>à</a:t>
                      </a:r>
                      <a:r>
                        <a:rPr sz="1600" spc="65" dirty="0">
                          <a:latin typeface="Arial MT"/>
                          <a:cs typeface="Arial MT"/>
                        </a:rPr>
                        <a:t> </a:t>
                      </a:r>
                      <a:r>
                        <a:rPr sz="1600" spc="-5" dirty="0">
                          <a:latin typeface="Arial MT"/>
                          <a:cs typeface="Arial MT"/>
                        </a:rPr>
                        <a:t>l’encadrement</a:t>
                      </a:r>
                      <a:r>
                        <a:rPr sz="1600" spc="70" dirty="0">
                          <a:latin typeface="Arial MT"/>
                          <a:cs typeface="Arial MT"/>
                        </a:rPr>
                        <a:t> </a:t>
                      </a:r>
                      <a:r>
                        <a:rPr sz="1600" spc="-5" dirty="0">
                          <a:latin typeface="Arial MT"/>
                          <a:cs typeface="Arial MT"/>
                        </a:rPr>
                        <a:t>et</a:t>
                      </a:r>
                      <a:r>
                        <a:rPr sz="1600" spc="75" dirty="0">
                          <a:latin typeface="Arial MT"/>
                          <a:cs typeface="Arial MT"/>
                        </a:rPr>
                        <a:t> </a:t>
                      </a:r>
                      <a:r>
                        <a:rPr sz="1600" spc="-5" dirty="0">
                          <a:latin typeface="Arial MT"/>
                          <a:cs typeface="Arial MT"/>
                        </a:rPr>
                        <a:t>à</a:t>
                      </a:r>
                      <a:r>
                        <a:rPr sz="1600" spc="65" dirty="0">
                          <a:latin typeface="Arial MT"/>
                          <a:cs typeface="Arial MT"/>
                        </a:rPr>
                        <a:t> </a:t>
                      </a:r>
                      <a:r>
                        <a:rPr sz="1600" dirty="0">
                          <a:latin typeface="Arial MT"/>
                          <a:cs typeface="Arial MT"/>
                        </a:rPr>
                        <a:t>la</a:t>
                      </a:r>
                      <a:r>
                        <a:rPr sz="1600" spc="50" dirty="0">
                          <a:latin typeface="Arial MT"/>
                          <a:cs typeface="Arial MT"/>
                        </a:rPr>
                        <a:t> </a:t>
                      </a:r>
                      <a:r>
                        <a:rPr sz="1600" spc="-5" dirty="0">
                          <a:latin typeface="Arial MT"/>
                          <a:cs typeface="Arial MT"/>
                        </a:rPr>
                        <a:t>formation</a:t>
                      </a:r>
                      <a:r>
                        <a:rPr sz="1600" spc="90" dirty="0">
                          <a:latin typeface="Arial MT"/>
                          <a:cs typeface="Arial MT"/>
                        </a:rPr>
                        <a:t> </a:t>
                      </a:r>
                      <a:r>
                        <a:rPr sz="1600" spc="-5" dirty="0">
                          <a:latin typeface="Arial MT"/>
                          <a:cs typeface="Arial MT"/>
                        </a:rPr>
                        <a:t>de</a:t>
                      </a:r>
                      <a:r>
                        <a:rPr sz="1600" spc="65" dirty="0">
                          <a:latin typeface="Arial MT"/>
                          <a:cs typeface="Arial MT"/>
                        </a:rPr>
                        <a:t> </a:t>
                      </a:r>
                      <a:r>
                        <a:rPr sz="1600" spc="-5" dirty="0">
                          <a:latin typeface="Arial MT"/>
                          <a:cs typeface="Arial MT"/>
                        </a:rPr>
                        <a:t>stagiaires,</a:t>
                      </a:r>
                      <a:r>
                        <a:rPr sz="1600" spc="55" dirty="0">
                          <a:latin typeface="Arial MT"/>
                          <a:cs typeface="Arial MT"/>
                        </a:rPr>
                        <a:t> </a:t>
                      </a:r>
                      <a:r>
                        <a:rPr sz="1600" spc="-5" dirty="0">
                          <a:latin typeface="Arial MT"/>
                          <a:cs typeface="Arial MT"/>
                        </a:rPr>
                        <a:t>à</a:t>
                      </a:r>
                      <a:r>
                        <a:rPr sz="1600" spc="80" dirty="0">
                          <a:latin typeface="Arial MT"/>
                          <a:cs typeface="Arial MT"/>
                        </a:rPr>
                        <a:t> </a:t>
                      </a:r>
                      <a:r>
                        <a:rPr sz="1600" spc="-5" dirty="0">
                          <a:latin typeface="Arial MT"/>
                          <a:cs typeface="Arial MT"/>
                        </a:rPr>
                        <a:t>l’accueil </a:t>
                      </a:r>
                      <a:r>
                        <a:rPr sz="1600" spc="-430" dirty="0">
                          <a:latin typeface="Arial MT"/>
                          <a:cs typeface="Arial MT"/>
                        </a:rPr>
                        <a:t> </a:t>
                      </a:r>
                      <a:r>
                        <a:rPr sz="1600" spc="-5" dirty="0">
                          <a:latin typeface="Arial MT"/>
                          <a:cs typeface="Arial MT"/>
                        </a:rPr>
                        <a:t>des</a:t>
                      </a:r>
                      <a:r>
                        <a:rPr sz="1600" spc="65" dirty="0">
                          <a:latin typeface="Arial MT"/>
                          <a:cs typeface="Arial MT"/>
                        </a:rPr>
                        <a:t> </a:t>
                      </a:r>
                      <a:r>
                        <a:rPr sz="1600" spc="-5" dirty="0">
                          <a:latin typeface="Arial MT"/>
                          <a:cs typeface="Arial MT"/>
                        </a:rPr>
                        <a:t>nouveaux</a:t>
                      </a:r>
                      <a:r>
                        <a:rPr sz="1600" spc="55" dirty="0">
                          <a:latin typeface="Arial MT"/>
                          <a:cs typeface="Arial MT"/>
                        </a:rPr>
                        <a:t> </a:t>
                      </a:r>
                      <a:r>
                        <a:rPr sz="1600" spc="-5" dirty="0">
                          <a:latin typeface="Arial MT"/>
                          <a:cs typeface="Arial MT"/>
                        </a:rPr>
                        <a:t>agents,</a:t>
                      </a:r>
                      <a:r>
                        <a:rPr sz="1600" spc="70" dirty="0">
                          <a:latin typeface="Arial MT"/>
                          <a:cs typeface="Arial MT"/>
                        </a:rPr>
                        <a:t> </a:t>
                      </a:r>
                      <a:r>
                        <a:rPr sz="1600" spc="-5" dirty="0">
                          <a:latin typeface="Arial MT"/>
                          <a:cs typeface="Arial MT"/>
                        </a:rPr>
                        <a:t>des</a:t>
                      </a:r>
                      <a:r>
                        <a:rPr sz="1600" spc="60" dirty="0">
                          <a:latin typeface="Arial MT"/>
                          <a:cs typeface="Arial MT"/>
                        </a:rPr>
                        <a:t> </a:t>
                      </a:r>
                      <a:r>
                        <a:rPr sz="1600" spc="-5" dirty="0">
                          <a:latin typeface="Arial MT"/>
                          <a:cs typeface="Arial MT"/>
                        </a:rPr>
                        <a:t>bénévoles</a:t>
                      </a:r>
                      <a:endParaRPr sz="1600">
                        <a:latin typeface="Arial MT"/>
                        <a:cs typeface="Arial MT"/>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71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bl>
          </a:graphicData>
        </a:graphic>
      </p:graphicFrame>
      <p:sp>
        <p:nvSpPr>
          <p:cNvPr id="6" name="object 6"/>
          <p:cNvSpPr txBox="1">
            <a:spLocks noGrp="1"/>
          </p:cNvSpPr>
          <p:nvPr>
            <p:ph type="title"/>
          </p:nvPr>
        </p:nvSpPr>
        <p:spPr>
          <a:xfrm>
            <a:off x="2562860" y="272237"/>
            <a:ext cx="708787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0000"/>
                </a:solidFill>
              </a:rPr>
              <a:t>Bloc</a:t>
            </a:r>
            <a:r>
              <a:rPr sz="1800" spc="5" dirty="0">
                <a:solidFill>
                  <a:srgbClr val="000000"/>
                </a:solidFill>
              </a:rPr>
              <a:t> </a:t>
            </a:r>
            <a:r>
              <a:rPr sz="1800" dirty="0">
                <a:solidFill>
                  <a:srgbClr val="000000"/>
                </a:solidFill>
              </a:rPr>
              <a:t>3</a:t>
            </a:r>
            <a:r>
              <a:rPr sz="1800" spc="15" dirty="0">
                <a:solidFill>
                  <a:srgbClr val="000000"/>
                </a:solidFill>
              </a:rPr>
              <a:t> </a:t>
            </a:r>
            <a:r>
              <a:rPr sz="1800" dirty="0">
                <a:solidFill>
                  <a:srgbClr val="000000"/>
                </a:solidFill>
              </a:rPr>
              <a:t>:</a:t>
            </a:r>
            <a:r>
              <a:rPr sz="1800" spc="5" dirty="0">
                <a:solidFill>
                  <a:srgbClr val="000000"/>
                </a:solidFill>
              </a:rPr>
              <a:t> </a:t>
            </a:r>
            <a:r>
              <a:rPr sz="1800" spc="-10" dirty="0">
                <a:solidFill>
                  <a:srgbClr val="000000"/>
                </a:solidFill>
              </a:rPr>
              <a:t>travailler</a:t>
            </a:r>
            <a:r>
              <a:rPr sz="1800" spc="55" dirty="0">
                <a:solidFill>
                  <a:srgbClr val="000000"/>
                </a:solidFill>
              </a:rPr>
              <a:t> </a:t>
            </a:r>
            <a:r>
              <a:rPr sz="1800" spc="-5" dirty="0">
                <a:solidFill>
                  <a:srgbClr val="000000"/>
                </a:solidFill>
              </a:rPr>
              <a:t>et</a:t>
            </a:r>
            <a:r>
              <a:rPr sz="1800" spc="10" dirty="0">
                <a:solidFill>
                  <a:srgbClr val="000000"/>
                </a:solidFill>
              </a:rPr>
              <a:t> </a:t>
            </a:r>
            <a:r>
              <a:rPr sz="1800" spc="-5" dirty="0">
                <a:solidFill>
                  <a:srgbClr val="000000"/>
                </a:solidFill>
              </a:rPr>
              <a:t>communiquer en</a:t>
            </a:r>
            <a:r>
              <a:rPr sz="1800" spc="15" dirty="0">
                <a:solidFill>
                  <a:srgbClr val="000000"/>
                </a:solidFill>
              </a:rPr>
              <a:t> </a:t>
            </a:r>
            <a:r>
              <a:rPr sz="1800" spc="-5" dirty="0">
                <a:solidFill>
                  <a:srgbClr val="000000"/>
                </a:solidFill>
              </a:rPr>
              <a:t>équipe pluriprofessionnelle</a:t>
            </a:r>
            <a:endParaRPr sz="1800"/>
          </a:p>
        </p:txBody>
      </p:sp>
      <p:sp>
        <p:nvSpPr>
          <p:cNvPr id="10" name="Espace réservé du pied de page 9">
            <a:extLst>
              <a:ext uri="{FF2B5EF4-FFF2-40B4-BE49-F238E27FC236}">
                <a16:creationId xmlns:a16="http://schemas.microsoft.com/office/drawing/2014/main" id="{6E5A9805-107D-4E66-98C8-5E0161E74306}"/>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2" cstate="print"/>
          <a:stretch>
            <a:fillRect/>
          </a:stretch>
        </p:blipFill>
        <p:spPr>
          <a:xfrm>
            <a:off x="453053" y="212305"/>
            <a:ext cx="593451" cy="520174"/>
          </a:xfrm>
          <a:prstGeom prst="rect">
            <a:avLst/>
          </a:prstGeom>
        </p:spPr>
      </p:pic>
      <p:graphicFrame>
        <p:nvGraphicFramePr>
          <p:cNvPr id="5" name="object 5"/>
          <p:cNvGraphicFramePr>
            <a:graphicFrameLocks noGrp="1"/>
          </p:cNvGraphicFramePr>
          <p:nvPr/>
        </p:nvGraphicFramePr>
        <p:xfrm>
          <a:off x="1048016" y="1234566"/>
          <a:ext cx="9392283" cy="4074666"/>
        </p:xfrm>
        <a:graphic>
          <a:graphicData uri="http://schemas.openxmlformats.org/drawingml/2006/table">
            <a:tbl>
              <a:tblPr firstRow="1" bandRow="1">
                <a:tableStyleId>{2D5ABB26-0587-4C30-8999-92F81FD0307C}</a:tableStyleId>
              </a:tblPr>
              <a:tblGrid>
                <a:gridCol w="1099820">
                  <a:extLst>
                    <a:ext uri="{9D8B030D-6E8A-4147-A177-3AD203B41FA5}">
                      <a16:colId xmlns:a16="http://schemas.microsoft.com/office/drawing/2014/main" val="20000"/>
                    </a:ext>
                  </a:extLst>
                </a:gridCol>
                <a:gridCol w="7290434">
                  <a:extLst>
                    <a:ext uri="{9D8B030D-6E8A-4147-A177-3AD203B41FA5}">
                      <a16:colId xmlns:a16="http://schemas.microsoft.com/office/drawing/2014/main" val="20001"/>
                    </a:ext>
                  </a:extLst>
                </a:gridCol>
                <a:gridCol w="1002029">
                  <a:extLst>
                    <a:ext uri="{9D8B030D-6E8A-4147-A177-3AD203B41FA5}">
                      <a16:colId xmlns:a16="http://schemas.microsoft.com/office/drawing/2014/main" val="20002"/>
                    </a:ext>
                  </a:extLst>
                </a:gridCol>
              </a:tblGrid>
              <a:tr h="616966">
                <a:tc gridSpan="3">
                  <a:txBody>
                    <a:bodyPr/>
                    <a:lstStyle/>
                    <a:p>
                      <a:pPr marL="139700" algn="ctr">
                        <a:lnSpc>
                          <a:spcPct val="100000"/>
                        </a:lnSpc>
                        <a:spcBef>
                          <a:spcPts val="1080"/>
                        </a:spcBef>
                      </a:pPr>
                      <a:r>
                        <a:rPr sz="2000" b="1" dirty="0">
                          <a:latin typeface="Arial"/>
                          <a:cs typeface="Arial"/>
                        </a:rPr>
                        <a:t>BLOC</a:t>
                      </a:r>
                      <a:r>
                        <a:rPr sz="2000" b="1" spc="-65" dirty="0">
                          <a:latin typeface="Arial"/>
                          <a:cs typeface="Arial"/>
                        </a:rPr>
                        <a:t> </a:t>
                      </a:r>
                      <a:r>
                        <a:rPr sz="2000" b="1" dirty="0">
                          <a:latin typeface="Arial"/>
                          <a:cs typeface="Arial"/>
                        </a:rPr>
                        <a:t>4</a:t>
                      </a:r>
                      <a:endParaRPr sz="2000" dirty="0">
                        <a:latin typeface="Arial"/>
                        <a:cs typeface="Arial"/>
                      </a:endParaRPr>
                    </a:p>
                  </a:txBody>
                  <a:tcPr marL="0" marR="0" marT="137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012570">
                <a:tc rowSpan="3">
                  <a:txBody>
                    <a:bodyPr/>
                    <a:lstStyle/>
                    <a:p>
                      <a:pPr>
                        <a:lnSpc>
                          <a:spcPct val="100000"/>
                        </a:lnSpc>
                      </a:pPr>
                      <a:endParaRPr sz="2700">
                        <a:latin typeface="Times New Roman"/>
                        <a:cs typeface="Times New Roman"/>
                      </a:endParaRPr>
                    </a:p>
                    <a:p>
                      <a:pPr>
                        <a:lnSpc>
                          <a:spcPct val="100000"/>
                        </a:lnSpc>
                      </a:pPr>
                      <a:r>
                        <a:rPr sz="1800" b="1" dirty="0">
                          <a:latin typeface="Arial"/>
                          <a:cs typeface="Arial"/>
                        </a:rPr>
                        <a:t>COMPETENCES</a:t>
                      </a:r>
                      <a:r>
                        <a:rPr sz="1800" b="1" spc="-30" dirty="0">
                          <a:latin typeface="Arial"/>
                          <a:cs typeface="Arial"/>
                        </a:rPr>
                        <a:t> </a:t>
                      </a:r>
                      <a:r>
                        <a:rPr sz="1800" b="1" spc="-10" dirty="0">
                          <a:latin typeface="Arial"/>
                          <a:cs typeface="Arial"/>
                        </a:rPr>
                        <a:t>TERMINALES</a:t>
                      </a:r>
                      <a:endParaRPr sz="1800">
                        <a:latin typeface="Arial"/>
                        <a:cs typeface="Arial"/>
                      </a:endParaRPr>
                    </a:p>
                  </a:txBody>
                  <a:tcPr marL="0" marR="0" marT="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0"/>
                        </a:spcBef>
                      </a:pPr>
                      <a:endParaRPr sz="2450">
                        <a:latin typeface="Times New Roman"/>
                        <a:cs typeface="Times New Roman"/>
                      </a:endParaRPr>
                    </a:p>
                    <a:p>
                      <a:pPr marL="135890">
                        <a:lnSpc>
                          <a:spcPct val="100000"/>
                        </a:lnSpc>
                        <a:spcBef>
                          <a:spcPts val="5"/>
                        </a:spcBef>
                      </a:pPr>
                      <a:r>
                        <a:rPr sz="1800" spc="-5" dirty="0">
                          <a:latin typeface="Arial MT"/>
                          <a:cs typeface="Arial MT"/>
                        </a:rPr>
                        <a:t>C4.1</a:t>
                      </a:r>
                      <a:r>
                        <a:rPr sz="1800" spc="-15" dirty="0">
                          <a:latin typeface="Arial MT"/>
                          <a:cs typeface="Arial MT"/>
                        </a:rPr>
                        <a:t> </a:t>
                      </a:r>
                      <a:r>
                        <a:rPr sz="1800" dirty="0">
                          <a:latin typeface="Arial MT"/>
                          <a:cs typeface="Arial MT"/>
                        </a:rPr>
                        <a:t>-</a:t>
                      </a:r>
                      <a:r>
                        <a:rPr sz="1800" spc="-110" dirty="0">
                          <a:latin typeface="Arial MT"/>
                          <a:cs typeface="Arial MT"/>
                        </a:rPr>
                        <a:t> </a:t>
                      </a:r>
                      <a:r>
                        <a:rPr sz="1800" spc="-10" dirty="0">
                          <a:latin typeface="Arial MT"/>
                          <a:cs typeface="Arial MT"/>
                        </a:rPr>
                        <a:t>Analyser</a:t>
                      </a:r>
                      <a:r>
                        <a:rPr sz="1800" spc="25" dirty="0">
                          <a:latin typeface="Arial MT"/>
                          <a:cs typeface="Arial MT"/>
                        </a:rPr>
                        <a:t> </a:t>
                      </a:r>
                      <a:r>
                        <a:rPr sz="1800" spc="-5" dirty="0">
                          <a:latin typeface="Arial MT"/>
                          <a:cs typeface="Arial MT"/>
                        </a:rPr>
                        <a:t>les</a:t>
                      </a:r>
                      <a:r>
                        <a:rPr sz="1800" dirty="0">
                          <a:latin typeface="Arial MT"/>
                          <a:cs typeface="Arial MT"/>
                        </a:rPr>
                        <a:t> </a:t>
                      </a:r>
                      <a:r>
                        <a:rPr sz="1800" spc="-10" dirty="0">
                          <a:latin typeface="Arial MT"/>
                          <a:cs typeface="Arial MT"/>
                        </a:rPr>
                        <a:t>besoins</a:t>
                      </a:r>
                      <a:r>
                        <a:rPr sz="1800" spc="15" dirty="0">
                          <a:latin typeface="Arial MT"/>
                          <a:cs typeface="Arial MT"/>
                        </a:rPr>
                        <a:t> </a:t>
                      </a:r>
                      <a:r>
                        <a:rPr sz="1800" spc="-5" dirty="0">
                          <a:latin typeface="Arial MT"/>
                          <a:cs typeface="Arial MT"/>
                        </a:rPr>
                        <a:t>du </a:t>
                      </a:r>
                      <a:r>
                        <a:rPr sz="1800" spc="-10" dirty="0">
                          <a:latin typeface="Arial MT"/>
                          <a:cs typeface="Arial MT"/>
                        </a:rPr>
                        <a:t>public</a:t>
                      </a:r>
                      <a:endParaRPr sz="1800">
                        <a:latin typeface="Arial MT"/>
                        <a:cs typeface="Arial MT"/>
                      </a:endParaRPr>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3">
                  <a:txBody>
                    <a:bodyPr/>
                    <a:lstStyle/>
                    <a:p>
                      <a:pPr>
                        <a:lnSpc>
                          <a:spcPct val="100000"/>
                        </a:lnSpc>
                        <a:spcBef>
                          <a:spcPts val="25"/>
                        </a:spcBef>
                      </a:pPr>
                      <a:endParaRPr sz="2350">
                        <a:latin typeface="Times New Roman"/>
                        <a:cs typeface="Times New Roman"/>
                      </a:endParaRPr>
                    </a:p>
                    <a:p>
                      <a:pPr marL="123825" algn="ctr">
                        <a:lnSpc>
                          <a:spcPct val="100000"/>
                        </a:lnSpc>
                      </a:pPr>
                      <a:r>
                        <a:rPr sz="1800" spc="-5" dirty="0">
                          <a:latin typeface="Arial MT"/>
                          <a:cs typeface="Arial MT"/>
                        </a:rPr>
                        <a:t>Savoirs</a:t>
                      </a:r>
                      <a:r>
                        <a:rPr sz="1800" dirty="0">
                          <a:latin typeface="Arial MT"/>
                          <a:cs typeface="Arial MT"/>
                        </a:rPr>
                        <a:t> </a:t>
                      </a:r>
                      <a:r>
                        <a:rPr sz="1800" spc="-5" dirty="0">
                          <a:latin typeface="Arial MT"/>
                          <a:cs typeface="Arial MT"/>
                        </a:rPr>
                        <a:t>associés</a:t>
                      </a:r>
                      <a:r>
                        <a:rPr sz="1800" spc="10" dirty="0">
                          <a:latin typeface="Arial MT"/>
                          <a:cs typeface="Arial MT"/>
                        </a:rPr>
                        <a:t> </a:t>
                      </a:r>
                      <a:r>
                        <a:rPr sz="1800" spc="-5" dirty="0">
                          <a:latin typeface="Arial MT"/>
                          <a:cs typeface="Arial MT"/>
                        </a:rPr>
                        <a:t>du</a:t>
                      </a:r>
                      <a:r>
                        <a:rPr sz="1800" spc="-20" dirty="0">
                          <a:latin typeface="Arial MT"/>
                          <a:cs typeface="Arial MT"/>
                        </a:rPr>
                        <a:t> </a:t>
                      </a:r>
                      <a:r>
                        <a:rPr sz="1800" spc="-5" dirty="0">
                          <a:latin typeface="Arial MT"/>
                          <a:cs typeface="Arial MT"/>
                        </a:rPr>
                        <a:t>bloc</a:t>
                      </a:r>
                      <a:r>
                        <a:rPr sz="1800" spc="5" dirty="0">
                          <a:latin typeface="Arial MT"/>
                          <a:cs typeface="Arial MT"/>
                        </a:rPr>
                        <a:t> </a:t>
                      </a:r>
                      <a:r>
                        <a:rPr sz="1800" spc="-5" dirty="0">
                          <a:latin typeface="Arial MT"/>
                          <a:cs typeface="Arial MT"/>
                        </a:rPr>
                        <a:t>4</a:t>
                      </a:r>
                      <a:endParaRPr sz="1800">
                        <a:latin typeface="Arial MT"/>
                        <a:cs typeface="Arial MT"/>
                      </a:endParaRPr>
                    </a:p>
                  </a:txBody>
                  <a:tcPr marL="0" marR="0" marT="317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153287">
                <a:tc vMerge="1">
                  <a:txBody>
                    <a:bodyPr/>
                    <a:lstStyle/>
                    <a:p>
                      <a:endParaRPr/>
                    </a:p>
                  </a:txBody>
                  <a:tcPr marL="0" marR="0" marT="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5"/>
                        </a:spcBef>
                      </a:pPr>
                      <a:endParaRPr sz="2000">
                        <a:latin typeface="Times New Roman"/>
                        <a:cs typeface="Times New Roman"/>
                      </a:endParaRPr>
                    </a:p>
                    <a:p>
                      <a:pPr marL="135890">
                        <a:lnSpc>
                          <a:spcPct val="100000"/>
                        </a:lnSpc>
                        <a:spcBef>
                          <a:spcPts val="5"/>
                        </a:spcBef>
                      </a:pPr>
                      <a:r>
                        <a:rPr sz="1800" spc="-5" dirty="0">
                          <a:latin typeface="Arial MT"/>
                          <a:cs typeface="Arial MT"/>
                        </a:rPr>
                        <a:t>C4.2</a:t>
                      </a:r>
                      <a:r>
                        <a:rPr sz="1800" spc="70" dirty="0">
                          <a:latin typeface="Arial MT"/>
                          <a:cs typeface="Arial MT"/>
                        </a:rPr>
                        <a:t> </a:t>
                      </a:r>
                      <a:r>
                        <a:rPr sz="1800" dirty="0">
                          <a:latin typeface="Arial MT"/>
                          <a:cs typeface="Arial MT"/>
                        </a:rPr>
                        <a:t>-</a:t>
                      </a:r>
                      <a:r>
                        <a:rPr sz="1800" spc="70" dirty="0">
                          <a:latin typeface="Arial MT"/>
                          <a:cs typeface="Arial MT"/>
                        </a:rPr>
                        <a:t> </a:t>
                      </a:r>
                      <a:r>
                        <a:rPr sz="1800" spc="-5" dirty="0">
                          <a:latin typeface="Arial MT"/>
                          <a:cs typeface="Arial MT"/>
                        </a:rPr>
                        <a:t>Concevoir</a:t>
                      </a:r>
                      <a:r>
                        <a:rPr sz="1800" spc="100" dirty="0">
                          <a:latin typeface="Arial MT"/>
                          <a:cs typeface="Arial MT"/>
                        </a:rPr>
                        <a:t> </a:t>
                      </a:r>
                      <a:r>
                        <a:rPr sz="1800" spc="-5" dirty="0">
                          <a:latin typeface="Arial MT"/>
                          <a:cs typeface="Arial MT"/>
                        </a:rPr>
                        <a:t>une</a:t>
                      </a:r>
                      <a:r>
                        <a:rPr sz="1800" spc="80" dirty="0">
                          <a:latin typeface="Arial MT"/>
                          <a:cs typeface="Arial MT"/>
                        </a:rPr>
                        <a:t> </a:t>
                      </a:r>
                      <a:r>
                        <a:rPr sz="1800" spc="-5" dirty="0">
                          <a:latin typeface="Arial MT"/>
                          <a:cs typeface="Arial MT"/>
                        </a:rPr>
                        <a:t>action</a:t>
                      </a:r>
                      <a:r>
                        <a:rPr sz="1800" spc="70" dirty="0">
                          <a:latin typeface="Arial MT"/>
                          <a:cs typeface="Arial MT"/>
                        </a:rPr>
                        <a:t> </a:t>
                      </a:r>
                      <a:r>
                        <a:rPr sz="1800" spc="-5" dirty="0">
                          <a:latin typeface="Arial MT"/>
                          <a:cs typeface="Arial MT"/>
                        </a:rPr>
                        <a:t>d’éducation</a:t>
                      </a:r>
                      <a:r>
                        <a:rPr sz="1800" spc="95" dirty="0">
                          <a:latin typeface="Arial MT"/>
                          <a:cs typeface="Arial MT"/>
                        </a:rPr>
                        <a:t> </a:t>
                      </a:r>
                      <a:r>
                        <a:rPr sz="1800" spc="-5" dirty="0">
                          <a:latin typeface="Arial MT"/>
                          <a:cs typeface="Arial MT"/>
                        </a:rPr>
                        <a:t>à</a:t>
                      </a:r>
                      <a:r>
                        <a:rPr sz="1800" spc="70" dirty="0">
                          <a:latin typeface="Arial MT"/>
                          <a:cs typeface="Arial MT"/>
                        </a:rPr>
                        <a:t> </a:t>
                      </a:r>
                      <a:r>
                        <a:rPr sz="1800" spc="-5" dirty="0">
                          <a:latin typeface="Arial MT"/>
                          <a:cs typeface="Arial MT"/>
                        </a:rPr>
                        <a:t>la</a:t>
                      </a:r>
                      <a:r>
                        <a:rPr sz="1800" spc="75" dirty="0">
                          <a:latin typeface="Arial MT"/>
                          <a:cs typeface="Arial MT"/>
                        </a:rPr>
                        <a:t> </a:t>
                      </a:r>
                      <a:r>
                        <a:rPr sz="1800" spc="-5" dirty="0">
                          <a:latin typeface="Arial MT"/>
                          <a:cs typeface="Arial MT"/>
                        </a:rPr>
                        <a:t>santé</a:t>
                      </a:r>
                      <a:endParaRPr sz="1800">
                        <a:latin typeface="Arial MT"/>
                        <a:cs typeface="Arial MT"/>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317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1291843">
                <a:tc vMerge="1">
                  <a:txBody>
                    <a:bodyPr/>
                    <a:lstStyle/>
                    <a:p>
                      <a:endParaRPr/>
                    </a:p>
                  </a:txBody>
                  <a:tcPr marL="0" marR="0" marT="0"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2000" dirty="0">
                        <a:latin typeface="Times New Roman"/>
                        <a:cs typeface="Times New Roman"/>
                      </a:endParaRPr>
                    </a:p>
                    <a:p>
                      <a:pPr marL="68580">
                        <a:lnSpc>
                          <a:spcPct val="100000"/>
                        </a:lnSpc>
                        <a:spcBef>
                          <a:spcPts val="1664"/>
                        </a:spcBef>
                      </a:pPr>
                      <a:r>
                        <a:rPr sz="1800" spc="-5" dirty="0">
                          <a:latin typeface="Arial MT"/>
                          <a:cs typeface="Arial MT"/>
                        </a:rPr>
                        <a:t>C4.3</a:t>
                      </a:r>
                      <a:r>
                        <a:rPr sz="1800" spc="55" dirty="0">
                          <a:latin typeface="Arial MT"/>
                          <a:cs typeface="Arial MT"/>
                        </a:rPr>
                        <a:t> </a:t>
                      </a:r>
                      <a:r>
                        <a:rPr sz="1800" dirty="0">
                          <a:latin typeface="Arial MT"/>
                          <a:cs typeface="Arial MT"/>
                        </a:rPr>
                        <a:t>-</a:t>
                      </a:r>
                      <a:r>
                        <a:rPr sz="1800" spc="50" dirty="0">
                          <a:latin typeface="Arial MT"/>
                          <a:cs typeface="Arial MT"/>
                        </a:rPr>
                        <a:t> </a:t>
                      </a:r>
                      <a:r>
                        <a:rPr sz="1800" dirty="0">
                          <a:latin typeface="Arial MT"/>
                          <a:cs typeface="Arial MT"/>
                        </a:rPr>
                        <a:t>Mettre</a:t>
                      </a:r>
                      <a:r>
                        <a:rPr sz="1800" spc="50" dirty="0">
                          <a:latin typeface="Arial MT"/>
                          <a:cs typeface="Arial MT"/>
                        </a:rPr>
                        <a:t> </a:t>
                      </a:r>
                      <a:r>
                        <a:rPr sz="1800" spc="-5" dirty="0">
                          <a:latin typeface="Arial MT"/>
                          <a:cs typeface="Arial MT"/>
                        </a:rPr>
                        <a:t>en</a:t>
                      </a:r>
                      <a:r>
                        <a:rPr sz="1800" spc="55" dirty="0">
                          <a:latin typeface="Arial MT"/>
                          <a:cs typeface="Arial MT"/>
                        </a:rPr>
                        <a:t> </a:t>
                      </a:r>
                      <a:r>
                        <a:rPr sz="1800" dirty="0">
                          <a:latin typeface="Arial MT"/>
                          <a:cs typeface="Arial MT"/>
                        </a:rPr>
                        <a:t>œuvre</a:t>
                      </a:r>
                      <a:r>
                        <a:rPr sz="1800" spc="60" dirty="0">
                          <a:latin typeface="Arial MT"/>
                          <a:cs typeface="Arial MT"/>
                        </a:rPr>
                        <a:t> </a:t>
                      </a:r>
                      <a:r>
                        <a:rPr sz="1800" spc="-5" dirty="0">
                          <a:latin typeface="Arial MT"/>
                          <a:cs typeface="Arial MT"/>
                        </a:rPr>
                        <a:t>et</a:t>
                      </a:r>
                      <a:r>
                        <a:rPr sz="1800" spc="55" dirty="0">
                          <a:latin typeface="Arial MT"/>
                          <a:cs typeface="Arial MT"/>
                        </a:rPr>
                        <a:t> </a:t>
                      </a:r>
                      <a:r>
                        <a:rPr sz="1800" spc="-5" dirty="0">
                          <a:latin typeface="Arial MT"/>
                          <a:cs typeface="Arial MT"/>
                        </a:rPr>
                        <a:t>évaluer</a:t>
                      </a:r>
                      <a:r>
                        <a:rPr sz="1800" spc="70" dirty="0">
                          <a:latin typeface="Arial MT"/>
                          <a:cs typeface="Arial MT"/>
                        </a:rPr>
                        <a:t> </a:t>
                      </a:r>
                      <a:r>
                        <a:rPr sz="1800" spc="-10" dirty="0">
                          <a:latin typeface="Arial MT"/>
                          <a:cs typeface="Arial MT"/>
                        </a:rPr>
                        <a:t>l’action</a:t>
                      </a:r>
                      <a:r>
                        <a:rPr sz="1800" spc="70" dirty="0">
                          <a:latin typeface="Arial MT"/>
                          <a:cs typeface="Arial MT"/>
                        </a:rPr>
                        <a:t> </a:t>
                      </a:r>
                      <a:r>
                        <a:rPr sz="1800" spc="-5" dirty="0">
                          <a:latin typeface="Arial MT"/>
                          <a:cs typeface="Arial MT"/>
                        </a:rPr>
                        <a:t>d’éducation</a:t>
                      </a:r>
                      <a:r>
                        <a:rPr sz="1800" spc="75" dirty="0">
                          <a:latin typeface="Arial MT"/>
                          <a:cs typeface="Arial MT"/>
                        </a:rPr>
                        <a:t> </a:t>
                      </a:r>
                      <a:r>
                        <a:rPr sz="1800" spc="-5" dirty="0">
                          <a:latin typeface="Arial MT"/>
                          <a:cs typeface="Arial MT"/>
                        </a:rPr>
                        <a:t>à</a:t>
                      </a:r>
                      <a:r>
                        <a:rPr sz="1800" spc="45" dirty="0">
                          <a:latin typeface="Arial MT"/>
                          <a:cs typeface="Arial MT"/>
                        </a:rPr>
                        <a:t> </a:t>
                      </a:r>
                      <a:r>
                        <a:rPr sz="1800" spc="-5" dirty="0">
                          <a:latin typeface="Arial MT"/>
                          <a:cs typeface="Arial MT"/>
                        </a:rPr>
                        <a:t>la</a:t>
                      </a:r>
                      <a:r>
                        <a:rPr sz="1800" spc="55" dirty="0">
                          <a:latin typeface="Arial MT"/>
                          <a:cs typeface="Arial MT"/>
                        </a:rPr>
                        <a:t> </a:t>
                      </a:r>
                      <a:r>
                        <a:rPr sz="1800" spc="-5" dirty="0">
                          <a:latin typeface="Arial MT"/>
                          <a:cs typeface="Arial MT"/>
                        </a:rPr>
                        <a:t>santé</a:t>
                      </a:r>
                      <a:endParaRPr sz="1800" dirty="0">
                        <a:latin typeface="Arial MT"/>
                        <a:cs typeface="Arial MT"/>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3175" marB="0" vert="vert27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
        <p:nvSpPr>
          <p:cNvPr id="6" name="object 6"/>
          <p:cNvSpPr txBox="1">
            <a:spLocks noGrp="1"/>
          </p:cNvSpPr>
          <p:nvPr>
            <p:ph type="title"/>
          </p:nvPr>
        </p:nvSpPr>
        <p:spPr>
          <a:xfrm>
            <a:off x="2738373" y="231775"/>
            <a:ext cx="7797165"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solidFill>
                  <a:srgbClr val="000000"/>
                </a:solidFill>
              </a:rPr>
              <a:t>Bloc </a:t>
            </a:r>
            <a:r>
              <a:rPr sz="1800" dirty="0">
                <a:solidFill>
                  <a:srgbClr val="000000"/>
                </a:solidFill>
              </a:rPr>
              <a:t>4 : </a:t>
            </a:r>
            <a:r>
              <a:rPr sz="1800" spc="-10" dirty="0">
                <a:solidFill>
                  <a:srgbClr val="000000"/>
                </a:solidFill>
              </a:rPr>
              <a:t>réaliser </a:t>
            </a:r>
            <a:r>
              <a:rPr sz="1800" dirty="0">
                <a:solidFill>
                  <a:srgbClr val="000000"/>
                </a:solidFill>
              </a:rPr>
              <a:t>des </a:t>
            </a:r>
            <a:r>
              <a:rPr sz="1800" spc="-5" dirty="0">
                <a:solidFill>
                  <a:srgbClr val="000000"/>
                </a:solidFill>
              </a:rPr>
              <a:t>actions </a:t>
            </a:r>
            <a:r>
              <a:rPr sz="1800" dirty="0">
                <a:solidFill>
                  <a:srgbClr val="000000"/>
                </a:solidFill>
              </a:rPr>
              <a:t>d’éducation à la </a:t>
            </a:r>
            <a:r>
              <a:rPr sz="1800" spc="-5" dirty="0">
                <a:solidFill>
                  <a:srgbClr val="000000"/>
                </a:solidFill>
              </a:rPr>
              <a:t>santé </a:t>
            </a:r>
            <a:r>
              <a:rPr sz="1800" dirty="0">
                <a:solidFill>
                  <a:srgbClr val="000000"/>
                </a:solidFill>
              </a:rPr>
              <a:t>pour un public </a:t>
            </a:r>
            <a:r>
              <a:rPr sz="1800" spc="-5" dirty="0">
                <a:solidFill>
                  <a:srgbClr val="000000"/>
                </a:solidFill>
              </a:rPr>
              <a:t>ciblé, </a:t>
            </a:r>
            <a:r>
              <a:rPr sz="1800" spc="-490" dirty="0">
                <a:solidFill>
                  <a:srgbClr val="000000"/>
                </a:solidFill>
              </a:rPr>
              <a:t> </a:t>
            </a:r>
            <a:r>
              <a:rPr sz="1800" dirty="0">
                <a:solidFill>
                  <a:srgbClr val="000000"/>
                </a:solidFill>
              </a:rPr>
              <a:t>dans</a:t>
            </a:r>
            <a:r>
              <a:rPr sz="1800" spc="-5" dirty="0">
                <a:solidFill>
                  <a:srgbClr val="000000"/>
                </a:solidFill>
              </a:rPr>
              <a:t> </a:t>
            </a:r>
            <a:r>
              <a:rPr sz="1800" dirty="0">
                <a:solidFill>
                  <a:srgbClr val="000000"/>
                </a:solidFill>
              </a:rPr>
              <a:t>un </a:t>
            </a:r>
            <a:r>
              <a:rPr sz="1800" spc="-5" dirty="0">
                <a:solidFill>
                  <a:srgbClr val="000000"/>
                </a:solidFill>
              </a:rPr>
              <a:t>contexte</a:t>
            </a:r>
            <a:r>
              <a:rPr sz="1800" dirty="0">
                <a:solidFill>
                  <a:srgbClr val="000000"/>
                </a:solidFill>
              </a:rPr>
              <a:t> donné</a:t>
            </a:r>
            <a:endParaRPr sz="1800"/>
          </a:p>
        </p:txBody>
      </p:sp>
      <p:sp>
        <p:nvSpPr>
          <p:cNvPr id="10" name="Espace réservé du pied de page 9">
            <a:extLst>
              <a:ext uri="{FF2B5EF4-FFF2-40B4-BE49-F238E27FC236}">
                <a16:creationId xmlns:a16="http://schemas.microsoft.com/office/drawing/2014/main" id="{AF92A164-08F8-4762-889D-099ED96C5461}"/>
              </a:ext>
            </a:extLst>
          </p:cNvPr>
          <p:cNvSpPr>
            <a:spLocks noGrp="1"/>
          </p:cNvSpPr>
          <p:nvPr>
            <p:ph type="ftr" sz="quarter" idx="5"/>
          </p:nvPr>
        </p:nvSpPr>
        <p:spPr/>
        <p:txBody>
          <a:bodyPr/>
          <a:lstStyle/>
          <a:p>
            <a:r>
              <a:rPr lang="fr-FR"/>
              <a:t>Formation rénovation bac pro ASSP - Mai 2022 -  GRD - académie de Lyon</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3" cstate="print"/>
          <a:stretch>
            <a:fillRect/>
          </a:stretch>
        </p:blipFill>
        <p:spPr>
          <a:xfrm>
            <a:off x="453053" y="212305"/>
            <a:ext cx="593451" cy="520174"/>
          </a:xfrm>
          <a:prstGeom prst="rect">
            <a:avLst/>
          </a:prstGeom>
        </p:spPr>
      </p:pic>
      <p:sp>
        <p:nvSpPr>
          <p:cNvPr id="4" name="object 4"/>
          <p:cNvSpPr txBox="1"/>
          <p:nvPr/>
        </p:nvSpPr>
        <p:spPr>
          <a:xfrm>
            <a:off x="10011409" y="6552380"/>
            <a:ext cx="1236980" cy="141605"/>
          </a:xfrm>
          <a:prstGeom prst="rect">
            <a:avLst/>
          </a:prstGeom>
        </p:spPr>
        <p:txBody>
          <a:bodyPr vert="horz" wrap="square" lIns="0" tIns="0" rIns="0" bIns="0" rtlCol="0">
            <a:spAutoFit/>
          </a:bodyPr>
          <a:lstStyle/>
          <a:p>
            <a:pPr>
              <a:lnSpc>
                <a:spcPts val="1100"/>
              </a:lnSpc>
              <a:tabLst>
                <a:tab pos="605790" algn="l"/>
              </a:tabLst>
            </a:pPr>
            <a:r>
              <a:rPr sz="1000" b="1" spc="-10" dirty="0">
                <a:latin typeface="Arial"/>
                <a:cs typeface="Arial"/>
              </a:rPr>
              <a:t>8</a:t>
            </a:r>
            <a:r>
              <a:rPr sz="1000" b="1" spc="-5" dirty="0">
                <a:latin typeface="Arial"/>
                <a:cs typeface="Arial"/>
              </a:rPr>
              <a:t>8</a:t>
            </a:r>
            <a:r>
              <a:rPr sz="1000" b="1" dirty="0">
                <a:latin typeface="Arial"/>
                <a:cs typeface="Arial"/>
              </a:rPr>
              <a:t>	</a:t>
            </a:r>
            <a:r>
              <a:rPr sz="1000" b="1" spc="-10" dirty="0">
                <a:latin typeface="Arial"/>
                <a:cs typeface="Arial"/>
              </a:rPr>
              <a:t>30/03/2022</a:t>
            </a:r>
            <a:endParaRPr sz="1000">
              <a:latin typeface="Arial"/>
              <a:cs typeface="Arial"/>
            </a:endParaRPr>
          </a:p>
        </p:txBody>
      </p:sp>
      <p:sp>
        <p:nvSpPr>
          <p:cNvPr id="5" name="object 5"/>
          <p:cNvSpPr txBox="1"/>
          <p:nvPr/>
        </p:nvSpPr>
        <p:spPr>
          <a:xfrm>
            <a:off x="2718307" y="315925"/>
            <a:ext cx="5797550" cy="300355"/>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COMPETENCES </a:t>
            </a:r>
            <a:r>
              <a:rPr sz="1800" b="1" dirty="0">
                <a:latin typeface="Arial"/>
                <a:cs typeface="Arial"/>
              </a:rPr>
              <a:t>PROFESSIONNELLES</a:t>
            </a:r>
            <a:r>
              <a:rPr sz="1800" b="1" spc="-25" dirty="0">
                <a:latin typeface="Arial"/>
                <a:cs typeface="Arial"/>
              </a:rPr>
              <a:t> </a:t>
            </a:r>
            <a:r>
              <a:rPr sz="1800" b="1" spc="-10" dirty="0">
                <a:latin typeface="Arial"/>
                <a:cs typeface="Arial"/>
              </a:rPr>
              <a:t>TERMINALES</a:t>
            </a:r>
            <a:endParaRPr sz="1800">
              <a:latin typeface="Arial"/>
              <a:cs typeface="Arial"/>
            </a:endParaRPr>
          </a:p>
        </p:txBody>
      </p:sp>
      <p:graphicFrame>
        <p:nvGraphicFramePr>
          <p:cNvPr id="6" name="object 6"/>
          <p:cNvGraphicFramePr>
            <a:graphicFrameLocks noGrp="1"/>
          </p:cNvGraphicFramePr>
          <p:nvPr/>
        </p:nvGraphicFramePr>
        <p:xfrm>
          <a:off x="155638" y="658494"/>
          <a:ext cx="11556364" cy="6059073"/>
        </p:xfrm>
        <a:graphic>
          <a:graphicData uri="http://schemas.openxmlformats.org/drawingml/2006/table">
            <a:tbl>
              <a:tblPr firstRow="1" bandRow="1">
                <a:tableStyleId>{2D5ABB26-0587-4C30-8999-92F81FD0307C}</a:tableStyleId>
              </a:tblPr>
              <a:tblGrid>
                <a:gridCol w="2723515">
                  <a:extLst>
                    <a:ext uri="{9D8B030D-6E8A-4147-A177-3AD203B41FA5}">
                      <a16:colId xmlns:a16="http://schemas.microsoft.com/office/drawing/2014/main" val="20000"/>
                    </a:ext>
                  </a:extLst>
                </a:gridCol>
                <a:gridCol w="700404">
                  <a:extLst>
                    <a:ext uri="{9D8B030D-6E8A-4147-A177-3AD203B41FA5}">
                      <a16:colId xmlns:a16="http://schemas.microsoft.com/office/drawing/2014/main" val="20001"/>
                    </a:ext>
                  </a:extLst>
                </a:gridCol>
                <a:gridCol w="8132445">
                  <a:extLst>
                    <a:ext uri="{9D8B030D-6E8A-4147-A177-3AD203B41FA5}">
                      <a16:colId xmlns:a16="http://schemas.microsoft.com/office/drawing/2014/main" val="20002"/>
                    </a:ext>
                  </a:extLst>
                </a:gridCol>
              </a:tblGrid>
              <a:tr h="206229">
                <a:tc>
                  <a:txBody>
                    <a:bodyPr/>
                    <a:lstStyle/>
                    <a:p>
                      <a:pPr>
                        <a:lnSpc>
                          <a:spcPct val="100000"/>
                        </a:lnSpc>
                      </a:pPr>
                      <a:endParaRPr sz="1200">
                        <a:latin typeface="Times New Roman"/>
                        <a:cs typeface="Times New Roman"/>
                      </a:endParaRPr>
                    </a:p>
                  </a:txBody>
                  <a:tcPr marL="0" marR="0" marT="0" marB="0">
                    <a:solidFill>
                      <a:srgbClr val="FFF7CC"/>
                    </a:solidFill>
                  </a:tcPr>
                </a:tc>
                <a:tc>
                  <a:txBody>
                    <a:bodyPr/>
                    <a:lstStyle/>
                    <a:p>
                      <a:pPr algn="ctr">
                        <a:lnSpc>
                          <a:spcPts val="1525"/>
                        </a:lnSpc>
                      </a:pPr>
                      <a:r>
                        <a:rPr sz="1400" b="1" spc="-5" dirty="0">
                          <a:latin typeface="Arial"/>
                          <a:cs typeface="Arial"/>
                        </a:rPr>
                        <a:t>C1.0</a:t>
                      </a:r>
                      <a:endParaRPr sz="1400">
                        <a:latin typeface="Arial"/>
                        <a:cs typeface="Arial"/>
                      </a:endParaRPr>
                    </a:p>
                  </a:txBody>
                  <a:tcPr marL="0" marR="0" marT="0" marB="0">
                    <a:solidFill>
                      <a:srgbClr val="FFF7CC"/>
                    </a:solidFill>
                  </a:tcPr>
                </a:tc>
                <a:tc>
                  <a:txBody>
                    <a:bodyPr/>
                    <a:lstStyle/>
                    <a:p>
                      <a:pPr marL="4445">
                        <a:lnSpc>
                          <a:spcPts val="1525"/>
                        </a:lnSpc>
                      </a:pPr>
                      <a:r>
                        <a:rPr sz="1400" b="1" spc="-10" dirty="0">
                          <a:latin typeface="Arial"/>
                          <a:cs typeface="Arial"/>
                        </a:rPr>
                        <a:t>Adopter</a:t>
                      </a:r>
                      <a:r>
                        <a:rPr sz="1400" b="1" spc="140" dirty="0">
                          <a:latin typeface="Arial"/>
                          <a:cs typeface="Arial"/>
                        </a:rPr>
                        <a:t> </a:t>
                      </a:r>
                      <a:r>
                        <a:rPr sz="1400" b="1" spc="-5" dirty="0">
                          <a:latin typeface="Arial"/>
                          <a:cs typeface="Arial"/>
                        </a:rPr>
                        <a:t>une</a:t>
                      </a:r>
                      <a:r>
                        <a:rPr sz="1400" b="1" spc="100" dirty="0">
                          <a:latin typeface="Arial"/>
                          <a:cs typeface="Arial"/>
                        </a:rPr>
                        <a:t> </a:t>
                      </a:r>
                      <a:r>
                        <a:rPr sz="1400" b="1" spc="-5" dirty="0">
                          <a:latin typeface="Arial"/>
                          <a:cs typeface="Arial"/>
                        </a:rPr>
                        <a:t>posture</a:t>
                      </a:r>
                      <a:r>
                        <a:rPr sz="1400" b="1" spc="90" dirty="0">
                          <a:latin typeface="Arial"/>
                          <a:cs typeface="Arial"/>
                        </a:rPr>
                        <a:t> </a:t>
                      </a:r>
                      <a:r>
                        <a:rPr sz="1400" b="1" spc="-5" dirty="0">
                          <a:latin typeface="Arial"/>
                          <a:cs typeface="Arial"/>
                        </a:rPr>
                        <a:t>professionnelle</a:t>
                      </a:r>
                      <a:r>
                        <a:rPr sz="1400" b="1" spc="70" dirty="0">
                          <a:latin typeface="Arial"/>
                          <a:cs typeface="Arial"/>
                        </a:rPr>
                        <a:t> </a:t>
                      </a:r>
                      <a:r>
                        <a:rPr sz="1400" b="1" spc="-5" dirty="0">
                          <a:latin typeface="Arial"/>
                          <a:cs typeface="Arial"/>
                        </a:rPr>
                        <a:t>adaptée*</a:t>
                      </a:r>
                      <a:endParaRPr sz="1400">
                        <a:latin typeface="Arial"/>
                        <a:cs typeface="Arial"/>
                      </a:endParaRPr>
                    </a:p>
                  </a:txBody>
                  <a:tcPr marL="0" marR="0" marT="0" marB="0">
                    <a:solidFill>
                      <a:srgbClr val="FFF7CC"/>
                    </a:solidFill>
                  </a:tcPr>
                </a:tc>
                <a:extLst>
                  <a:ext uri="{0D108BD9-81ED-4DB2-BD59-A6C34878D82A}">
                    <a16:rowId xmlns:a16="http://schemas.microsoft.com/office/drawing/2014/main" val="10000"/>
                  </a:ext>
                </a:extLst>
              </a:tr>
              <a:tr h="284460">
                <a:tc rowSpan="3">
                  <a:txBody>
                    <a:bodyPr/>
                    <a:lstStyle/>
                    <a:p>
                      <a:pPr marL="60960" algn="just">
                        <a:lnSpc>
                          <a:spcPts val="1705"/>
                        </a:lnSpc>
                      </a:pPr>
                      <a:r>
                        <a:rPr sz="1600" b="1" spc="-10" dirty="0">
                          <a:latin typeface="Arial"/>
                          <a:cs typeface="Arial"/>
                        </a:rPr>
                        <a:t>BLOC</a:t>
                      </a:r>
                      <a:r>
                        <a:rPr sz="1600" b="1" spc="-20" dirty="0">
                          <a:latin typeface="Arial"/>
                          <a:cs typeface="Arial"/>
                        </a:rPr>
                        <a:t> </a:t>
                      </a:r>
                      <a:r>
                        <a:rPr sz="1600" b="1" spc="-5" dirty="0">
                          <a:latin typeface="Arial"/>
                          <a:cs typeface="Arial"/>
                        </a:rPr>
                        <a:t>1</a:t>
                      </a:r>
                      <a:endParaRPr sz="1600">
                        <a:latin typeface="Arial"/>
                        <a:cs typeface="Arial"/>
                      </a:endParaRPr>
                    </a:p>
                    <a:p>
                      <a:pPr marL="4445" marR="66675" indent="48260" algn="just">
                        <a:lnSpc>
                          <a:spcPct val="106900"/>
                        </a:lnSpc>
                        <a:spcBef>
                          <a:spcPts val="10"/>
                        </a:spcBef>
                      </a:pPr>
                      <a:r>
                        <a:rPr sz="1600" b="1" spc="-10" dirty="0">
                          <a:latin typeface="Arial"/>
                          <a:cs typeface="Arial"/>
                        </a:rPr>
                        <a:t>Accompagner </a:t>
                      </a:r>
                      <a:r>
                        <a:rPr sz="1600" b="1" spc="-5" dirty="0">
                          <a:latin typeface="Arial"/>
                          <a:cs typeface="Arial"/>
                        </a:rPr>
                        <a:t>la personne </a:t>
                      </a:r>
                      <a:r>
                        <a:rPr sz="1600" b="1" spc="-430" dirty="0">
                          <a:latin typeface="Arial"/>
                          <a:cs typeface="Arial"/>
                        </a:rPr>
                        <a:t> </a:t>
                      </a:r>
                      <a:r>
                        <a:rPr sz="1600" b="1" spc="-5" dirty="0">
                          <a:latin typeface="Arial"/>
                          <a:cs typeface="Arial"/>
                        </a:rPr>
                        <a:t>dans </a:t>
                      </a:r>
                      <a:r>
                        <a:rPr sz="1600" b="1" spc="-10" dirty="0">
                          <a:latin typeface="Arial"/>
                          <a:cs typeface="Arial"/>
                        </a:rPr>
                        <a:t>une </a:t>
                      </a:r>
                      <a:r>
                        <a:rPr sz="1600" b="1" spc="-5" dirty="0">
                          <a:latin typeface="Arial"/>
                          <a:cs typeface="Arial"/>
                        </a:rPr>
                        <a:t>approche globale </a:t>
                      </a:r>
                      <a:r>
                        <a:rPr sz="1600" b="1" spc="-430" dirty="0">
                          <a:latin typeface="Arial"/>
                          <a:cs typeface="Arial"/>
                        </a:rPr>
                        <a:t> </a:t>
                      </a:r>
                      <a:r>
                        <a:rPr sz="1600" b="1" spc="-5" dirty="0">
                          <a:latin typeface="Arial"/>
                          <a:cs typeface="Arial"/>
                        </a:rPr>
                        <a:t>et</a:t>
                      </a:r>
                      <a:r>
                        <a:rPr sz="1600" b="1" spc="50" dirty="0">
                          <a:latin typeface="Arial"/>
                          <a:cs typeface="Arial"/>
                        </a:rPr>
                        <a:t> </a:t>
                      </a:r>
                      <a:r>
                        <a:rPr sz="1600" b="1" spc="-10" dirty="0">
                          <a:latin typeface="Arial"/>
                          <a:cs typeface="Arial"/>
                        </a:rPr>
                        <a:t>individualisée</a:t>
                      </a:r>
                      <a:endParaRPr sz="1600">
                        <a:latin typeface="Arial"/>
                        <a:cs typeface="Arial"/>
                      </a:endParaRPr>
                    </a:p>
                  </a:txBody>
                  <a:tcPr marL="0" marR="0" marT="0" marB="0">
                    <a:solidFill>
                      <a:srgbClr val="FFF7CC"/>
                    </a:solidFill>
                  </a:tcPr>
                </a:tc>
                <a:tc>
                  <a:txBody>
                    <a:bodyPr/>
                    <a:lstStyle/>
                    <a:p>
                      <a:pPr algn="ctr">
                        <a:lnSpc>
                          <a:spcPct val="100000"/>
                        </a:lnSpc>
                        <a:spcBef>
                          <a:spcPts val="290"/>
                        </a:spcBef>
                      </a:pPr>
                      <a:r>
                        <a:rPr sz="1400" spc="-5" dirty="0">
                          <a:latin typeface="Arial MT"/>
                          <a:cs typeface="Arial MT"/>
                        </a:rPr>
                        <a:t>C1.1</a:t>
                      </a:r>
                      <a:endParaRPr sz="1400">
                        <a:latin typeface="Arial MT"/>
                        <a:cs typeface="Arial MT"/>
                      </a:endParaRPr>
                    </a:p>
                  </a:txBody>
                  <a:tcPr marL="0" marR="0" marT="36830" marB="0">
                    <a:solidFill>
                      <a:srgbClr val="FFF7CC"/>
                    </a:solidFill>
                  </a:tcPr>
                </a:tc>
                <a:tc>
                  <a:txBody>
                    <a:bodyPr/>
                    <a:lstStyle/>
                    <a:p>
                      <a:pPr marL="4445">
                        <a:lnSpc>
                          <a:spcPct val="100000"/>
                        </a:lnSpc>
                        <a:spcBef>
                          <a:spcPts val="290"/>
                        </a:spcBef>
                      </a:pPr>
                      <a:r>
                        <a:rPr sz="1400" b="1" spc="-10" dirty="0">
                          <a:latin typeface="Arial"/>
                          <a:cs typeface="Arial"/>
                        </a:rPr>
                        <a:t>Accueillir,</a:t>
                      </a:r>
                      <a:r>
                        <a:rPr sz="1400" b="1" spc="80" dirty="0">
                          <a:latin typeface="Arial"/>
                          <a:cs typeface="Arial"/>
                        </a:rPr>
                        <a:t> </a:t>
                      </a:r>
                      <a:r>
                        <a:rPr sz="1400" b="1" spc="-5" dirty="0">
                          <a:latin typeface="Arial"/>
                          <a:cs typeface="Arial"/>
                        </a:rPr>
                        <a:t>communiquer</a:t>
                      </a:r>
                      <a:r>
                        <a:rPr sz="1400" b="1" spc="75" dirty="0">
                          <a:latin typeface="Arial"/>
                          <a:cs typeface="Arial"/>
                        </a:rPr>
                        <a:t> </a:t>
                      </a:r>
                      <a:r>
                        <a:rPr sz="1400" b="1" spc="-5" dirty="0">
                          <a:latin typeface="Arial"/>
                          <a:cs typeface="Arial"/>
                        </a:rPr>
                        <a:t>avec</a:t>
                      </a:r>
                      <a:r>
                        <a:rPr sz="1400" b="1" spc="95" dirty="0">
                          <a:latin typeface="Arial"/>
                          <a:cs typeface="Arial"/>
                        </a:rPr>
                        <a:t> </a:t>
                      </a:r>
                      <a:r>
                        <a:rPr sz="1400" b="1" dirty="0">
                          <a:latin typeface="Arial"/>
                          <a:cs typeface="Arial"/>
                        </a:rPr>
                        <a:t>la</a:t>
                      </a:r>
                      <a:r>
                        <a:rPr sz="1400" b="1" spc="80" dirty="0">
                          <a:latin typeface="Arial"/>
                          <a:cs typeface="Arial"/>
                        </a:rPr>
                        <a:t> </a:t>
                      </a:r>
                      <a:r>
                        <a:rPr sz="1400" b="1" spc="-5" dirty="0">
                          <a:latin typeface="Arial"/>
                          <a:cs typeface="Arial"/>
                        </a:rPr>
                        <a:t>personne,</a:t>
                      </a:r>
                      <a:r>
                        <a:rPr sz="1400" b="1" spc="75" dirty="0">
                          <a:latin typeface="Arial"/>
                          <a:cs typeface="Arial"/>
                        </a:rPr>
                        <a:t> </a:t>
                      </a:r>
                      <a:r>
                        <a:rPr sz="1400" b="1" spc="-5" dirty="0">
                          <a:latin typeface="Arial"/>
                          <a:cs typeface="Arial"/>
                        </a:rPr>
                        <a:t>sa</a:t>
                      </a:r>
                      <a:r>
                        <a:rPr sz="1400" b="1" spc="80" dirty="0">
                          <a:latin typeface="Arial"/>
                          <a:cs typeface="Arial"/>
                        </a:rPr>
                        <a:t> </a:t>
                      </a:r>
                      <a:r>
                        <a:rPr sz="1400" b="1" dirty="0">
                          <a:latin typeface="Arial"/>
                          <a:cs typeface="Arial"/>
                        </a:rPr>
                        <a:t>famille,</a:t>
                      </a:r>
                      <a:r>
                        <a:rPr sz="1400" b="1" spc="55" dirty="0">
                          <a:latin typeface="Arial"/>
                          <a:cs typeface="Arial"/>
                        </a:rPr>
                        <a:t> </a:t>
                      </a:r>
                      <a:r>
                        <a:rPr sz="1400" b="1" spc="-5" dirty="0">
                          <a:latin typeface="Arial"/>
                          <a:cs typeface="Arial"/>
                        </a:rPr>
                        <a:t>son</a:t>
                      </a:r>
                      <a:r>
                        <a:rPr sz="1400" b="1" spc="90" dirty="0">
                          <a:latin typeface="Arial"/>
                          <a:cs typeface="Arial"/>
                        </a:rPr>
                        <a:t> </a:t>
                      </a:r>
                      <a:r>
                        <a:rPr sz="1400" b="1" spc="-5" dirty="0">
                          <a:latin typeface="Arial"/>
                          <a:cs typeface="Arial"/>
                        </a:rPr>
                        <a:t>entourage</a:t>
                      </a:r>
                      <a:endParaRPr sz="1400">
                        <a:latin typeface="Arial"/>
                        <a:cs typeface="Arial"/>
                      </a:endParaRPr>
                    </a:p>
                  </a:txBody>
                  <a:tcPr marL="0" marR="0" marT="36830" marB="0">
                    <a:solidFill>
                      <a:srgbClr val="FFEECA"/>
                    </a:solidFill>
                  </a:tcPr>
                </a:tc>
                <a:extLst>
                  <a:ext uri="{0D108BD9-81ED-4DB2-BD59-A6C34878D82A}">
                    <a16:rowId xmlns:a16="http://schemas.microsoft.com/office/drawing/2014/main" val="10001"/>
                  </a:ext>
                </a:extLst>
              </a:tr>
              <a:tr h="461175">
                <a:tc vMerge="1">
                  <a:txBody>
                    <a:bodyPr/>
                    <a:lstStyle/>
                    <a:p>
                      <a:endParaRPr/>
                    </a:p>
                  </a:txBody>
                  <a:tcPr marL="0" marR="0" marT="0" marB="0">
                    <a:solidFill>
                      <a:srgbClr val="FFF7CC"/>
                    </a:solidFill>
                  </a:tcPr>
                </a:tc>
                <a:tc>
                  <a:txBody>
                    <a:bodyPr/>
                    <a:lstStyle/>
                    <a:p>
                      <a:pPr algn="ctr">
                        <a:lnSpc>
                          <a:spcPct val="100000"/>
                        </a:lnSpc>
                        <a:spcBef>
                          <a:spcPts val="880"/>
                        </a:spcBef>
                      </a:pPr>
                      <a:r>
                        <a:rPr sz="1400" spc="-5" dirty="0">
                          <a:latin typeface="Arial MT"/>
                          <a:cs typeface="Arial MT"/>
                        </a:rPr>
                        <a:t>C1.2</a:t>
                      </a:r>
                      <a:endParaRPr sz="1400">
                        <a:latin typeface="Arial MT"/>
                        <a:cs typeface="Arial MT"/>
                      </a:endParaRPr>
                    </a:p>
                  </a:txBody>
                  <a:tcPr marL="0" marR="0" marT="111760" marB="0">
                    <a:solidFill>
                      <a:srgbClr val="FFF7CC"/>
                    </a:solidFill>
                  </a:tcPr>
                </a:tc>
                <a:tc>
                  <a:txBody>
                    <a:bodyPr/>
                    <a:lstStyle/>
                    <a:p>
                      <a:pPr marL="4445">
                        <a:lnSpc>
                          <a:spcPts val="1664"/>
                        </a:lnSpc>
                      </a:pPr>
                      <a:r>
                        <a:rPr sz="1400" b="1" dirty="0">
                          <a:latin typeface="Arial"/>
                          <a:cs typeface="Arial"/>
                        </a:rPr>
                        <a:t>Participer</a:t>
                      </a:r>
                      <a:r>
                        <a:rPr sz="1400" b="1" spc="20" dirty="0">
                          <a:latin typeface="Arial"/>
                          <a:cs typeface="Arial"/>
                        </a:rPr>
                        <a:t> </a:t>
                      </a:r>
                      <a:r>
                        <a:rPr sz="1400" b="1" dirty="0">
                          <a:latin typeface="Arial"/>
                          <a:cs typeface="Arial"/>
                        </a:rPr>
                        <a:t>à</a:t>
                      </a:r>
                      <a:r>
                        <a:rPr sz="1400" b="1" spc="55" dirty="0">
                          <a:latin typeface="Arial"/>
                          <a:cs typeface="Arial"/>
                        </a:rPr>
                        <a:t> </a:t>
                      </a:r>
                      <a:r>
                        <a:rPr sz="1400" b="1" dirty="0">
                          <a:latin typeface="Arial"/>
                          <a:cs typeface="Arial"/>
                        </a:rPr>
                        <a:t>la</a:t>
                      </a:r>
                      <a:r>
                        <a:rPr sz="1400" b="1" spc="35" dirty="0">
                          <a:latin typeface="Arial"/>
                          <a:cs typeface="Arial"/>
                        </a:rPr>
                        <a:t> </a:t>
                      </a:r>
                      <a:r>
                        <a:rPr sz="1400" b="1" spc="-5" dirty="0">
                          <a:latin typeface="Arial"/>
                          <a:cs typeface="Arial"/>
                        </a:rPr>
                        <a:t>conception,</a:t>
                      </a:r>
                      <a:r>
                        <a:rPr sz="1400" b="1" spc="15" dirty="0">
                          <a:latin typeface="Arial"/>
                          <a:cs typeface="Arial"/>
                        </a:rPr>
                        <a:t> </a:t>
                      </a:r>
                      <a:r>
                        <a:rPr sz="1400" b="1" spc="-5" dirty="0">
                          <a:latin typeface="Arial"/>
                          <a:cs typeface="Arial"/>
                        </a:rPr>
                        <a:t>au</a:t>
                      </a:r>
                      <a:r>
                        <a:rPr sz="1400" b="1" spc="55" dirty="0">
                          <a:latin typeface="Arial"/>
                          <a:cs typeface="Arial"/>
                        </a:rPr>
                        <a:t> </a:t>
                      </a:r>
                      <a:r>
                        <a:rPr sz="1400" b="1" spc="-5" dirty="0">
                          <a:latin typeface="Arial"/>
                          <a:cs typeface="Arial"/>
                        </a:rPr>
                        <a:t>suivi,</a:t>
                      </a:r>
                      <a:r>
                        <a:rPr sz="1400" b="1" spc="45" dirty="0">
                          <a:latin typeface="Arial"/>
                          <a:cs typeface="Arial"/>
                        </a:rPr>
                        <a:t> </a:t>
                      </a:r>
                      <a:r>
                        <a:rPr sz="1400" b="1" dirty="0">
                          <a:latin typeface="Arial"/>
                          <a:cs typeface="Arial"/>
                        </a:rPr>
                        <a:t>à</a:t>
                      </a:r>
                      <a:r>
                        <a:rPr sz="1400" b="1" spc="45" dirty="0">
                          <a:latin typeface="Arial"/>
                          <a:cs typeface="Arial"/>
                        </a:rPr>
                        <a:t> </a:t>
                      </a:r>
                      <a:r>
                        <a:rPr sz="1400" b="1" dirty="0">
                          <a:latin typeface="Arial"/>
                          <a:cs typeface="Arial"/>
                        </a:rPr>
                        <a:t>la</a:t>
                      </a:r>
                      <a:r>
                        <a:rPr sz="1400" b="1" spc="35" dirty="0">
                          <a:latin typeface="Arial"/>
                          <a:cs typeface="Arial"/>
                        </a:rPr>
                        <a:t> </a:t>
                      </a:r>
                      <a:r>
                        <a:rPr sz="1400" b="1" dirty="0">
                          <a:latin typeface="Arial"/>
                          <a:cs typeface="Arial"/>
                        </a:rPr>
                        <a:t>mise</a:t>
                      </a:r>
                      <a:r>
                        <a:rPr sz="1400" b="1" spc="45" dirty="0">
                          <a:latin typeface="Arial"/>
                          <a:cs typeface="Arial"/>
                        </a:rPr>
                        <a:t> </a:t>
                      </a:r>
                      <a:r>
                        <a:rPr sz="1400" b="1" spc="-5" dirty="0">
                          <a:latin typeface="Arial"/>
                          <a:cs typeface="Arial"/>
                        </a:rPr>
                        <a:t>en</a:t>
                      </a:r>
                      <a:r>
                        <a:rPr sz="1400" b="1" spc="40" dirty="0">
                          <a:latin typeface="Arial"/>
                          <a:cs typeface="Arial"/>
                        </a:rPr>
                        <a:t> </a:t>
                      </a:r>
                      <a:r>
                        <a:rPr sz="1400" b="1" spc="-5" dirty="0">
                          <a:latin typeface="Arial"/>
                          <a:cs typeface="Arial"/>
                        </a:rPr>
                        <a:t>œuvre</a:t>
                      </a:r>
                      <a:r>
                        <a:rPr sz="1400" b="1" spc="75" dirty="0">
                          <a:latin typeface="Arial"/>
                          <a:cs typeface="Arial"/>
                        </a:rPr>
                        <a:t> </a:t>
                      </a:r>
                      <a:r>
                        <a:rPr sz="1400" b="1" spc="-5" dirty="0">
                          <a:latin typeface="Arial"/>
                          <a:cs typeface="Arial"/>
                        </a:rPr>
                        <a:t>et</a:t>
                      </a:r>
                      <a:r>
                        <a:rPr sz="1400" b="1" spc="45" dirty="0">
                          <a:latin typeface="Arial"/>
                          <a:cs typeface="Arial"/>
                        </a:rPr>
                        <a:t> </a:t>
                      </a:r>
                      <a:r>
                        <a:rPr sz="1400" b="1" dirty="0">
                          <a:latin typeface="Arial"/>
                          <a:cs typeface="Arial"/>
                        </a:rPr>
                        <a:t>à</a:t>
                      </a:r>
                      <a:r>
                        <a:rPr sz="1400" b="1" spc="45" dirty="0">
                          <a:latin typeface="Arial"/>
                          <a:cs typeface="Arial"/>
                        </a:rPr>
                        <a:t> </a:t>
                      </a:r>
                      <a:r>
                        <a:rPr sz="1400" b="1" spc="-5" dirty="0">
                          <a:latin typeface="Arial"/>
                          <a:cs typeface="Arial"/>
                        </a:rPr>
                        <a:t>l’évaluation</a:t>
                      </a:r>
                      <a:r>
                        <a:rPr sz="1400" b="1" spc="20" dirty="0">
                          <a:latin typeface="Arial"/>
                          <a:cs typeface="Arial"/>
                        </a:rPr>
                        <a:t> </a:t>
                      </a:r>
                      <a:r>
                        <a:rPr sz="1400" b="1" spc="-5" dirty="0">
                          <a:latin typeface="Arial"/>
                          <a:cs typeface="Arial"/>
                        </a:rPr>
                        <a:t>du</a:t>
                      </a:r>
                      <a:r>
                        <a:rPr sz="1400" b="1" spc="40" dirty="0">
                          <a:latin typeface="Arial"/>
                          <a:cs typeface="Arial"/>
                        </a:rPr>
                        <a:t> </a:t>
                      </a:r>
                      <a:r>
                        <a:rPr sz="1400" b="1" spc="-5" dirty="0">
                          <a:latin typeface="Arial"/>
                          <a:cs typeface="Arial"/>
                        </a:rPr>
                        <a:t>projet</a:t>
                      </a:r>
                      <a:r>
                        <a:rPr sz="1400" b="1" spc="25" dirty="0">
                          <a:latin typeface="Arial"/>
                          <a:cs typeface="Arial"/>
                        </a:rPr>
                        <a:t> </a:t>
                      </a:r>
                      <a:r>
                        <a:rPr sz="1400" b="1" spc="-5" dirty="0">
                          <a:latin typeface="Arial"/>
                          <a:cs typeface="Arial"/>
                        </a:rPr>
                        <a:t>individualisé,</a:t>
                      </a:r>
                      <a:endParaRPr sz="1400">
                        <a:latin typeface="Arial"/>
                        <a:cs typeface="Arial"/>
                      </a:endParaRPr>
                    </a:p>
                    <a:p>
                      <a:pPr marL="4445">
                        <a:lnSpc>
                          <a:spcPct val="100000"/>
                        </a:lnSpc>
                        <a:spcBef>
                          <a:spcPts val="120"/>
                        </a:spcBef>
                      </a:pPr>
                      <a:r>
                        <a:rPr sz="1400" b="1" spc="-5" dirty="0">
                          <a:latin typeface="Arial"/>
                          <a:cs typeface="Arial"/>
                        </a:rPr>
                        <a:t>du</a:t>
                      </a:r>
                      <a:r>
                        <a:rPr sz="1400" b="1" spc="50" dirty="0">
                          <a:latin typeface="Arial"/>
                          <a:cs typeface="Arial"/>
                        </a:rPr>
                        <a:t> </a:t>
                      </a:r>
                      <a:r>
                        <a:rPr sz="1400" b="1" spc="-5" dirty="0">
                          <a:latin typeface="Arial"/>
                          <a:cs typeface="Arial"/>
                        </a:rPr>
                        <a:t>projet</a:t>
                      </a:r>
                      <a:r>
                        <a:rPr sz="1400" b="1" spc="20" dirty="0">
                          <a:latin typeface="Arial"/>
                          <a:cs typeface="Arial"/>
                        </a:rPr>
                        <a:t> </a:t>
                      </a:r>
                      <a:r>
                        <a:rPr sz="1400" b="1" spc="-5" dirty="0">
                          <a:latin typeface="Arial"/>
                          <a:cs typeface="Arial"/>
                        </a:rPr>
                        <a:t>de</a:t>
                      </a:r>
                      <a:r>
                        <a:rPr sz="1400" b="1" spc="40" dirty="0">
                          <a:latin typeface="Arial"/>
                          <a:cs typeface="Arial"/>
                        </a:rPr>
                        <a:t> </a:t>
                      </a:r>
                      <a:r>
                        <a:rPr sz="1400" b="1" spc="-5" dirty="0">
                          <a:latin typeface="Arial"/>
                          <a:cs typeface="Arial"/>
                        </a:rPr>
                        <a:t>vie</a:t>
                      </a:r>
                      <a:r>
                        <a:rPr sz="1400" b="1" spc="60" dirty="0">
                          <a:latin typeface="Arial"/>
                          <a:cs typeface="Arial"/>
                        </a:rPr>
                        <a:t> </a:t>
                      </a:r>
                      <a:r>
                        <a:rPr sz="1400" b="1" spc="-5" dirty="0">
                          <a:latin typeface="Arial"/>
                          <a:cs typeface="Arial"/>
                        </a:rPr>
                        <a:t>en</a:t>
                      </a:r>
                      <a:r>
                        <a:rPr sz="1400" b="1" spc="35" dirty="0">
                          <a:latin typeface="Arial"/>
                          <a:cs typeface="Arial"/>
                        </a:rPr>
                        <a:t> </a:t>
                      </a:r>
                      <a:r>
                        <a:rPr sz="1400" b="1" dirty="0">
                          <a:latin typeface="Arial"/>
                          <a:cs typeface="Arial"/>
                        </a:rPr>
                        <a:t>lien</a:t>
                      </a:r>
                      <a:r>
                        <a:rPr sz="1400" b="1" spc="25" dirty="0">
                          <a:latin typeface="Arial"/>
                          <a:cs typeface="Arial"/>
                        </a:rPr>
                        <a:t> </a:t>
                      </a:r>
                      <a:r>
                        <a:rPr sz="1400" b="1" spc="-5" dirty="0">
                          <a:latin typeface="Arial"/>
                          <a:cs typeface="Arial"/>
                        </a:rPr>
                        <a:t>avec</a:t>
                      </a:r>
                      <a:r>
                        <a:rPr sz="1400" b="1" spc="40" dirty="0">
                          <a:latin typeface="Arial"/>
                          <a:cs typeface="Arial"/>
                        </a:rPr>
                        <a:t> </a:t>
                      </a:r>
                      <a:r>
                        <a:rPr sz="1400" b="1" spc="-5" dirty="0">
                          <a:latin typeface="Arial"/>
                          <a:cs typeface="Arial"/>
                        </a:rPr>
                        <a:t>l’équipe</a:t>
                      </a:r>
                      <a:r>
                        <a:rPr sz="1400" b="1" spc="15" dirty="0">
                          <a:latin typeface="Arial"/>
                          <a:cs typeface="Arial"/>
                        </a:rPr>
                        <a:t> </a:t>
                      </a:r>
                      <a:r>
                        <a:rPr sz="1400" b="1" spc="-5" dirty="0">
                          <a:latin typeface="Arial"/>
                          <a:cs typeface="Arial"/>
                        </a:rPr>
                        <a:t>pluriprofessionnelle</a:t>
                      </a:r>
                      <a:endParaRPr sz="1400">
                        <a:latin typeface="Arial"/>
                        <a:cs typeface="Arial"/>
                      </a:endParaRPr>
                    </a:p>
                  </a:txBody>
                  <a:tcPr marL="0" marR="0" marT="0" marB="0">
                    <a:solidFill>
                      <a:srgbClr val="FFF7E7"/>
                    </a:solidFill>
                  </a:tcPr>
                </a:tc>
                <a:extLst>
                  <a:ext uri="{0D108BD9-81ED-4DB2-BD59-A6C34878D82A}">
                    <a16:rowId xmlns:a16="http://schemas.microsoft.com/office/drawing/2014/main" val="10002"/>
                  </a:ext>
                </a:extLst>
              </a:tr>
              <a:tr h="461175">
                <a:tc vMerge="1">
                  <a:txBody>
                    <a:bodyPr/>
                    <a:lstStyle/>
                    <a:p>
                      <a:endParaRPr/>
                    </a:p>
                  </a:txBody>
                  <a:tcPr marL="0" marR="0" marT="0" marB="0">
                    <a:solidFill>
                      <a:srgbClr val="FFF7CC"/>
                    </a:solidFill>
                  </a:tcPr>
                </a:tc>
                <a:tc>
                  <a:txBody>
                    <a:bodyPr/>
                    <a:lstStyle/>
                    <a:p>
                      <a:pPr algn="ctr">
                        <a:lnSpc>
                          <a:spcPct val="100000"/>
                        </a:lnSpc>
                        <a:spcBef>
                          <a:spcPts val="885"/>
                        </a:spcBef>
                      </a:pPr>
                      <a:r>
                        <a:rPr sz="1400" spc="-5" dirty="0">
                          <a:latin typeface="Arial MT"/>
                          <a:cs typeface="Arial MT"/>
                        </a:rPr>
                        <a:t>C1.3</a:t>
                      </a:r>
                      <a:endParaRPr sz="1400">
                        <a:latin typeface="Arial MT"/>
                        <a:cs typeface="Arial MT"/>
                      </a:endParaRPr>
                    </a:p>
                  </a:txBody>
                  <a:tcPr marL="0" marR="0" marT="112395" marB="0">
                    <a:solidFill>
                      <a:srgbClr val="FFF7CC"/>
                    </a:solidFill>
                  </a:tcPr>
                </a:tc>
                <a:tc>
                  <a:txBody>
                    <a:bodyPr/>
                    <a:lstStyle/>
                    <a:p>
                      <a:pPr marL="4445">
                        <a:lnSpc>
                          <a:spcPts val="1664"/>
                        </a:lnSpc>
                      </a:pPr>
                      <a:r>
                        <a:rPr sz="1400" b="1" spc="-5" dirty="0">
                          <a:latin typeface="Arial"/>
                          <a:cs typeface="Arial"/>
                        </a:rPr>
                        <a:t>Concevoir</a:t>
                      </a:r>
                      <a:r>
                        <a:rPr sz="1400" b="1" spc="-15" dirty="0">
                          <a:latin typeface="Arial"/>
                          <a:cs typeface="Arial"/>
                        </a:rPr>
                        <a:t> </a:t>
                      </a:r>
                      <a:r>
                        <a:rPr sz="1400" b="1" dirty="0">
                          <a:latin typeface="Arial"/>
                          <a:cs typeface="Arial"/>
                        </a:rPr>
                        <a:t>et</a:t>
                      </a:r>
                      <a:r>
                        <a:rPr sz="1400" b="1" spc="-15" dirty="0">
                          <a:latin typeface="Arial"/>
                          <a:cs typeface="Arial"/>
                        </a:rPr>
                        <a:t> </a:t>
                      </a:r>
                      <a:r>
                        <a:rPr sz="1400" b="1" dirty="0">
                          <a:latin typeface="Arial"/>
                          <a:cs typeface="Arial"/>
                        </a:rPr>
                        <a:t>mettre</a:t>
                      </a:r>
                      <a:r>
                        <a:rPr sz="1400" b="1" spc="-30" dirty="0">
                          <a:latin typeface="Arial"/>
                          <a:cs typeface="Arial"/>
                        </a:rPr>
                        <a:t> </a:t>
                      </a:r>
                      <a:r>
                        <a:rPr sz="1400" b="1" spc="-5" dirty="0">
                          <a:latin typeface="Arial"/>
                          <a:cs typeface="Arial"/>
                        </a:rPr>
                        <a:t>en</a:t>
                      </a:r>
                      <a:r>
                        <a:rPr sz="1400" b="1" spc="-25" dirty="0">
                          <a:latin typeface="Arial"/>
                          <a:cs typeface="Arial"/>
                        </a:rPr>
                        <a:t> </a:t>
                      </a:r>
                      <a:r>
                        <a:rPr sz="1400" b="1" spc="-5" dirty="0">
                          <a:latin typeface="Arial"/>
                          <a:cs typeface="Arial"/>
                        </a:rPr>
                        <a:t>œuvre des</a:t>
                      </a:r>
                      <a:r>
                        <a:rPr sz="1400" b="1" spc="-15" dirty="0">
                          <a:latin typeface="Arial"/>
                          <a:cs typeface="Arial"/>
                        </a:rPr>
                        <a:t> </a:t>
                      </a:r>
                      <a:r>
                        <a:rPr sz="1400" b="1" dirty="0">
                          <a:latin typeface="Arial"/>
                          <a:cs typeface="Arial"/>
                        </a:rPr>
                        <a:t>activités</a:t>
                      </a:r>
                      <a:r>
                        <a:rPr sz="1400" b="1" spc="-40" dirty="0">
                          <a:latin typeface="Arial"/>
                          <a:cs typeface="Arial"/>
                        </a:rPr>
                        <a:t> </a:t>
                      </a:r>
                      <a:r>
                        <a:rPr sz="1400" b="1" spc="-5" dirty="0">
                          <a:latin typeface="Arial"/>
                          <a:cs typeface="Arial"/>
                        </a:rPr>
                        <a:t>d’acquisition</a:t>
                      </a:r>
                      <a:r>
                        <a:rPr sz="1400" b="1" spc="-45" dirty="0">
                          <a:latin typeface="Arial"/>
                          <a:cs typeface="Arial"/>
                        </a:rPr>
                        <a:t> </a:t>
                      </a:r>
                      <a:r>
                        <a:rPr sz="1400" b="1" spc="-5" dirty="0">
                          <a:latin typeface="Arial"/>
                          <a:cs typeface="Arial"/>
                        </a:rPr>
                        <a:t>ou</a:t>
                      </a:r>
                      <a:r>
                        <a:rPr sz="1400" b="1" spc="-15" dirty="0">
                          <a:latin typeface="Arial"/>
                          <a:cs typeface="Arial"/>
                        </a:rPr>
                        <a:t> </a:t>
                      </a:r>
                      <a:r>
                        <a:rPr sz="1400" b="1" spc="-5" dirty="0">
                          <a:latin typeface="Arial"/>
                          <a:cs typeface="Arial"/>
                        </a:rPr>
                        <a:t>de</a:t>
                      </a:r>
                      <a:r>
                        <a:rPr sz="1400" b="1" spc="-20" dirty="0">
                          <a:latin typeface="Arial"/>
                          <a:cs typeface="Arial"/>
                        </a:rPr>
                        <a:t> </a:t>
                      </a:r>
                      <a:r>
                        <a:rPr sz="1400" b="1" dirty="0">
                          <a:latin typeface="Arial"/>
                          <a:cs typeface="Arial"/>
                        </a:rPr>
                        <a:t>maintien</a:t>
                      </a:r>
                      <a:r>
                        <a:rPr sz="1400" b="1" spc="-45" dirty="0">
                          <a:latin typeface="Arial"/>
                          <a:cs typeface="Arial"/>
                        </a:rPr>
                        <a:t> </a:t>
                      </a:r>
                      <a:r>
                        <a:rPr sz="1400" b="1" spc="-5" dirty="0">
                          <a:latin typeface="Arial"/>
                          <a:cs typeface="Arial"/>
                        </a:rPr>
                        <a:t>de</a:t>
                      </a:r>
                      <a:r>
                        <a:rPr sz="1400" b="1" spc="-20" dirty="0">
                          <a:latin typeface="Arial"/>
                          <a:cs typeface="Arial"/>
                        </a:rPr>
                        <a:t> </a:t>
                      </a:r>
                      <a:r>
                        <a:rPr sz="1400" b="1" spc="-5" dirty="0">
                          <a:latin typeface="Arial"/>
                          <a:cs typeface="Arial"/>
                        </a:rPr>
                        <a:t>l’autonomie</a:t>
                      </a:r>
                      <a:r>
                        <a:rPr sz="1400" b="1" spc="-40" dirty="0">
                          <a:latin typeface="Arial"/>
                          <a:cs typeface="Arial"/>
                        </a:rPr>
                        <a:t> </a:t>
                      </a:r>
                      <a:r>
                        <a:rPr sz="1400" b="1" spc="-5" dirty="0">
                          <a:latin typeface="Arial"/>
                          <a:cs typeface="Arial"/>
                        </a:rPr>
                        <a:t>et</a:t>
                      </a:r>
                      <a:r>
                        <a:rPr sz="1400" b="1" spc="-25" dirty="0">
                          <a:latin typeface="Arial"/>
                          <a:cs typeface="Arial"/>
                        </a:rPr>
                        <a:t> </a:t>
                      </a:r>
                      <a:r>
                        <a:rPr sz="1400" b="1" spc="-5" dirty="0">
                          <a:latin typeface="Arial"/>
                          <a:cs typeface="Arial"/>
                        </a:rPr>
                        <a:t>de</a:t>
                      </a:r>
                      <a:r>
                        <a:rPr sz="1400" b="1" spc="-20" dirty="0">
                          <a:latin typeface="Arial"/>
                          <a:cs typeface="Arial"/>
                        </a:rPr>
                        <a:t> </a:t>
                      </a:r>
                      <a:r>
                        <a:rPr sz="1400" b="1" dirty="0">
                          <a:latin typeface="Arial"/>
                          <a:cs typeface="Arial"/>
                        </a:rPr>
                        <a:t>la</a:t>
                      </a:r>
                      <a:endParaRPr sz="1400">
                        <a:latin typeface="Arial"/>
                        <a:cs typeface="Arial"/>
                      </a:endParaRPr>
                    </a:p>
                    <a:p>
                      <a:pPr marL="4445">
                        <a:lnSpc>
                          <a:spcPct val="100000"/>
                        </a:lnSpc>
                        <a:spcBef>
                          <a:spcPts val="120"/>
                        </a:spcBef>
                      </a:pPr>
                      <a:r>
                        <a:rPr sz="1400" b="1" spc="-5" dirty="0">
                          <a:latin typeface="Arial"/>
                          <a:cs typeface="Arial"/>
                        </a:rPr>
                        <a:t>vie</a:t>
                      </a:r>
                      <a:r>
                        <a:rPr sz="1400" b="1" spc="-20" dirty="0">
                          <a:latin typeface="Arial"/>
                          <a:cs typeface="Arial"/>
                        </a:rPr>
                        <a:t> </a:t>
                      </a:r>
                      <a:r>
                        <a:rPr sz="1400" b="1" dirty="0">
                          <a:latin typeface="Arial"/>
                          <a:cs typeface="Arial"/>
                        </a:rPr>
                        <a:t>sociale</a:t>
                      </a:r>
                      <a:r>
                        <a:rPr sz="1400" b="1" spc="-50" dirty="0">
                          <a:latin typeface="Arial"/>
                          <a:cs typeface="Arial"/>
                        </a:rPr>
                        <a:t> </a:t>
                      </a:r>
                      <a:r>
                        <a:rPr sz="1400" b="1" spc="-10" dirty="0">
                          <a:latin typeface="Arial"/>
                          <a:cs typeface="Arial"/>
                        </a:rPr>
                        <a:t>pour</a:t>
                      </a:r>
                      <a:r>
                        <a:rPr sz="1400" b="1" spc="-15" dirty="0">
                          <a:latin typeface="Arial"/>
                          <a:cs typeface="Arial"/>
                        </a:rPr>
                        <a:t> </a:t>
                      </a:r>
                      <a:r>
                        <a:rPr sz="1400" b="1" spc="-5" dirty="0">
                          <a:latin typeface="Arial"/>
                          <a:cs typeface="Arial"/>
                        </a:rPr>
                        <a:t>une</a:t>
                      </a:r>
                      <a:r>
                        <a:rPr sz="1400" b="1" spc="-25" dirty="0">
                          <a:latin typeface="Arial"/>
                          <a:cs typeface="Arial"/>
                        </a:rPr>
                        <a:t> </a:t>
                      </a:r>
                      <a:r>
                        <a:rPr sz="1400" b="1" spc="-5" dirty="0">
                          <a:latin typeface="Arial"/>
                          <a:cs typeface="Arial"/>
                        </a:rPr>
                        <a:t>personne</a:t>
                      </a:r>
                      <a:r>
                        <a:rPr sz="1400" b="1" spc="-35" dirty="0">
                          <a:latin typeface="Arial"/>
                          <a:cs typeface="Arial"/>
                        </a:rPr>
                        <a:t> </a:t>
                      </a:r>
                      <a:r>
                        <a:rPr sz="1400" b="1" spc="-5" dirty="0">
                          <a:latin typeface="Arial"/>
                          <a:cs typeface="Arial"/>
                        </a:rPr>
                        <a:t>ou</a:t>
                      </a:r>
                      <a:r>
                        <a:rPr sz="1400" b="1" spc="-20" dirty="0">
                          <a:latin typeface="Arial"/>
                          <a:cs typeface="Arial"/>
                        </a:rPr>
                        <a:t> </a:t>
                      </a:r>
                      <a:r>
                        <a:rPr sz="1400" b="1" spc="-5" dirty="0">
                          <a:latin typeface="Arial"/>
                          <a:cs typeface="Arial"/>
                        </a:rPr>
                        <a:t>un</a:t>
                      </a:r>
                      <a:r>
                        <a:rPr sz="1400" b="1" spc="-30" dirty="0">
                          <a:latin typeface="Arial"/>
                          <a:cs typeface="Arial"/>
                        </a:rPr>
                        <a:t> </a:t>
                      </a:r>
                      <a:r>
                        <a:rPr sz="1400" b="1" spc="-5" dirty="0">
                          <a:latin typeface="Arial"/>
                          <a:cs typeface="Arial"/>
                        </a:rPr>
                        <a:t>groupe</a:t>
                      </a:r>
                      <a:endParaRPr sz="1400">
                        <a:latin typeface="Arial"/>
                        <a:cs typeface="Arial"/>
                      </a:endParaRPr>
                    </a:p>
                  </a:txBody>
                  <a:tcPr marL="0" marR="0" marT="0" marB="0">
                    <a:solidFill>
                      <a:srgbClr val="FFEECA"/>
                    </a:solidFill>
                  </a:tcPr>
                </a:tc>
                <a:extLst>
                  <a:ext uri="{0D108BD9-81ED-4DB2-BD59-A6C34878D82A}">
                    <a16:rowId xmlns:a16="http://schemas.microsoft.com/office/drawing/2014/main" val="10003"/>
                  </a:ext>
                </a:extLst>
              </a:tr>
              <a:tr h="257771">
                <a:tc rowSpan="4">
                  <a:txBody>
                    <a:bodyPr/>
                    <a:lstStyle/>
                    <a:p>
                      <a:pPr marL="4445" algn="just">
                        <a:lnSpc>
                          <a:spcPct val="100000"/>
                        </a:lnSpc>
                        <a:spcBef>
                          <a:spcPts val="355"/>
                        </a:spcBef>
                      </a:pPr>
                      <a:r>
                        <a:rPr sz="1600" b="1" spc="-10" dirty="0">
                          <a:latin typeface="Arial"/>
                          <a:cs typeface="Arial"/>
                        </a:rPr>
                        <a:t>BLOC</a:t>
                      </a:r>
                      <a:r>
                        <a:rPr sz="1600" b="1" spc="-20" dirty="0">
                          <a:latin typeface="Arial"/>
                          <a:cs typeface="Arial"/>
                        </a:rPr>
                        <a:t> </a:t>
                      </a:r>
                      <a:r>
                        <a:rPr sz="1600" b="1" spc="-5" dirty="0">
                          <a:latin typeface="Arial"/>
                          <a:cs typeface="Arial"/>
                        </a:rPr>
                        <a:t>2</a:t>
                      </a:r>
                      <a:endParaRPr sz="1600">
                        <a:latin typeface="Arial"/>
                        <a:cs typeface="Arial"/>
                      </a:endParaRPr>
                    </a:p>
                    <a:p>
                      <a:pPr marL="4445" marR="257175" indent="48260" algn="just">
                        <a:lnSpc>
                          <a:spcPct val="106900"/>
                        </a:lnSpc>
                        <a:spcBef>
                          <a:spcPts val="10"/>
                        </a:spcBef>
                      </a:pPr>
                      <a:r>
                        <a:rPr sz="1600" b="1" spc="-5" dirty="0">
                          <a:latin typeface="Arial"/>
                          <a:cs typeface="Arial"/>
                        </a:rPr>
                        <a:t>Intervention auprès de la </a:t>
                      </a:r>
                      <a:r>
                        <a:rPr sz="1600" b="1" spc="-430" dirty="0">
                          <a:latin typeface="Arial"/>
                          <a:cs typeface="Arial"/>
                        </a:rPr>
                        <a:t> </a:t>
                      </a:r>
                      <a:r>
                        <a:rPr sz="1600" b="1" spc="-5" dirty="0">
                          <a:latin typeface="Arial"/>
                          <a:cs typeface="Arial"/>
                        </a:rPr>
                        <a:t>personne</a:t>
                      </a:r>
                      <a:r>
                        <a:rPr sz="1600" b="1" spc="-10" dirty="0">
                          <a:latin typeface="Arial"/>
                          <a:cs typeface="Arial"/>
                        </a:rPr>
                        <a:t> </a:t>
                      </a:r>
                      <a:r>
                        <a:rPr sz="1600" b="1" spc="-5" dirty="0">
                          <a:latin typeface="Arial"/>
                          <a:cs typeface="Arial"/>
                        </a:rPr>
                        <a:t>lors</a:t>
                      </a:r>
                      <a:r>
                        <a:rPr sz="1600" b="1" spc="10" dirty="0">
                          <a:latin typeface="Arial"/>
                          <a:cs typeface="Arial"/>
                        </a:rPr>
                        <a:t> </a:t>
                      </a:r>
                      <a:r>
                        <a:rPr sz="1600" b="1" spc="-5" dirty="0">
                          <a:latin typeface="Arial"/>
                          <a:cs typeface="Arial"/>
                        </a:rPr>
                        <a:t>des</a:t>
                      </a:r>
                      <a:r>
                        <a:rPr sz="1600" b="1" spc="-15" dirty="0">
                          <a:latin typeface="Arial"/>
                          <a:cs typeface="Arial"/>
                        </a:rPr>
                        <a:t> </a:t>
                      </a:r>
                      <a:r>
                        <a:rPr sz="1600" b="1" spc="-5" dirty="0">
                          <a:latin typeface="Arial"/>
                          <a:cs typeface="Arial"/>
                        </a:rPr>
                        <a:t>soins</a:t>
                      </a:r>
                      <a:endParaRPr sz="1600">
                        <a:latin typeface="Arial"/>
                        <a:cs typeface="Arial"/>
                      </a:endParaRPr>
                    </a:p>
                    <a:p>
                      <a:pPr marL="4445" marR="123825" algn="just">
                        <a:lnSpc>
                          <a:spcPct val="106900"/>
                        </a:lnSpc>
                      </a:pPr>
                      <a:r>
                        <a:rPr sz="1600" b="1" spc="-10" dirty="0">
                          <a:latin typeface="Arial"/>
                          <a:cs typeface="Arial"/>
                        </a:rPr>
                        <a:t>d’hygiène, </a:t>
                      </a:r>
                      <a:r>
                        <a:rPr sz="1600" b="1" spc="-5" dirty="0">
                          <a:latin typeface="Arial"/>
                          <a:cs typeface="Arial"/>
                        </a:rPr>
                        <a:t>de </a:t>
                      </a:r>
                      <a:r>
                        <a:rPr sz="1600" b="1" spc="-10" dirty="0">
                          <a:latin typeface="Arial"/>
                          <a:cs typeface="Arial"/>
                        </a:rPr>
                        <a:t>confort </a:t>
                      </a:r>
                      <a:r>
                        <a:rPr sz="1600" b="1" spc="-5" dirty="0">
                          <a:latin typeface="Arial"/>
                          <a:cs typeface="Arial"/>
                        </a:rPr>
                        <a:t>et de </a:t>
                      </a:r>
                      <a:r>
                        <a:rPr sz="1600" b="1" spc="-430" dirty="0">
                          <a:latin typeface="Arial"/>
                          <a:cs typeface="Arial"/>
                        </a:rPr>
                        <a:t> </a:t>
                      </a:r>
                      <a:r>
                        <a:rPr sz="1600" b="1" spc="-5" dirty="0">
                          <a:latin typeface="Arial"/>
                          <a:cs typeface="Arial"/>
                        </a:rPr>
                        <a:t>sécurité, dans les </a:t>
                      </a:r>
                      <a:r>
                        <a:rPr sz="1600" b="1" spc="-10" dirty="0">
                          <a:latin typeface="Arial"/>
                          <a:cs typeface="Arial"/>
                        </a:rPr>
                        <a:t>activités </a:t>
                      </a:r>
                      <a:r>
                        <a:rPr sz="1600" b="1" spc="-430" dirty="0">
                          <a:latin typeface="Arial"/>
                          <a:cs typeface="Arial"/>
                        </a:rPr>
                        <a:t> </a:t>
                      </a:r>
                      <a:r>
                        <a:rPr sz="1600" b="1" spc="-5" dirty="0">
                          <a:latin typeface="Arial"/>
                          <a:cs typeface="Arial"/>
                        </a:rPr>
                        <a:t>de</a:t>
                      </a:r>
                      <a:r>
                        <a:rPr sz="1600" b="1" dirty="0">
                          <a:latin typeface="Arial"/>
                          <a:cs typeface="Arial"/>
                        </a:rPr>
                        <a:t> </a:t>
                      </a:r>
                      <a:r>
                        <a:rPr sz="1600" b="1" spc="-5" dirty="0">
                          <a:latin typeface="Arial"/>
                          <a:cs typeface="Arial"/>
                        </a:rPr>
                        <a:t>la</a:t>
                      </a:r>
                      <a:r>
                        <a:rPr sz="1600" b="1" spc="5" dirty="0">
                          <a:latin typeface="Arial"/>
                          <a:cs typeface="Arial"/>
                        </a:rPr>
                        <a:t> </a:t>
                      </a:r>
                      <a:r>
                        <a:rPr sz="1600" b="1" spc="-20" dirty="0">
                          <a:latin typeface="Arial"/>
                          <a:cs typeface="Arial"/>
                        </a:rPr>
                        <a:t>vie</a:t>
                      </a:r>
                      <a:r>
                        <a:rPr sz="1600" b="1" spc="40" dirty="0">
                          <a:latin typeface="Arial"/>
                          <a:cs typeface="Arial"/>
                        </a:rPr>
                        <a:t> </a:t>
                      </a:r>
                      <a:r>
                        <a:rPr sz="1600" b="1" spc="-5" dirty="0">
                          <a:latin typeface="Arial"/>
                          <a:cs typeface="Arial"/>
                        </a:rPr>
                        <a:t>quotidienne</a:t>
                      </a:r>
                      <a:endParaRPr sz="1600">
                        <a:latin typeface="Arial"/>
                        <a:cs typeface="Arial"/>
                      </a:endParaRPr>
                    </a:p>
                  </a:txBody>
                  <a:tcPr marL="0" marR="0" marT="45085" marB="0">
                    <a:solidFill>
                      <a:srgbClr val="FFF7E7"/>
                    </a:solidFill>
                  </a:tcPr>
                </a:tc>
                <a:tc>
                  <a:txBody>
                    <a:bodyPr/>
                    <a:lstStyle/>
                    <a:p>
                      <a:pPr algn="ctr">
                        <a:lnSpc>
                          <a:spcPct val="100000"/>
                        </a:lnSpc>
                        <a:spcBef>
                          <a:spcPts val="80"/>
                        </a:spcBef>
                      </a:pPr>
                      <a:r>
                        <a:rPr sz="1400" spc="-5" dirty="0">
                          <a:latin typeface="Arial MT"/>
                          <a:cs typeface="Arial MT"/>
                        </a:rPr>
                        <a:t>C2.1</a:t>
                      </a:r>
                      <a:endParaRPr sz="1400">
                        <a:latin typeface="Arial MT"/>
                        <a:cs typeface="Arial MT"/>
                      </a:endParaRPr>
                    </a:p>
                  </a:txBody>
                  <a:tcPr marL="0" marR="0" marT="10160" marB="0">
                    <a:solidFill>
                      <a:srgbClr val="FFF7CC"/>
                    </a:solidFill>
                  </a:tcPr>
                </a:tc>
                <a:tc>
                  <a:txBody>
                    <a:bodyPr/>
                    <a:lstStyle/>
                    <a:p>
                      <a:pPr marL="4445">
                        <a:lnSpc>
                          <a:spcPct val="100000"/>
                        </a:lnSpc>
                        <a:spcBef>
                          <a:spcPts val="80"/>
                        </a:spcBef>
                      </a:pPr>
                      <a:r>
                        <a:rPr sz="1400" b="1" dirty="0">
                          <a:latin typeface="Arial"/>
                          <a:cs typeface="Arial"/>
                        </a:rPr>
                        <a:t>Réaliser</a:t>
                      </a:r>
                      <a:r>
                        <a:rPr sz="1400" b="1" spc="30" dirty="0">
                          <a:latin typeface="Arial"/>
                          <a:cs typeface="Arial"/>
                        </a:rPr>
                        <a:t> </a:t>
                      </a:r>
                      <a:r>
                        <a:rPr sz="1400" b="1" dirty="0">
                          <a:latin typeface="Arial"/>
                          <a:cs typeface="Arial"/>
                        </a:rPr>
                        <a:t>les</a:t>
                      </a:r>
                      <a:r>
                        <a:rPr sz="1400" b="1" spc="35" dirty="0">
                          <a:latin typeface="Arial"/>
                          <a:cs typeface="Arial"/>
                        </a:rPr>
                        <a:t> </a:t>
                      </a:r>
                      <a:r>
                        <a:rPr sz="1400" b="1" dirty="0">
                          <a:latin typeface="Arial"/>
                          <a:cs typeface="Arial"/>
                        </a:rPr>
                        <a:t>activités</a:t>
                      </a:r>
                      <a:r>
                        <a:rPr sz="1400" b="1" spc="10" dirty="0">
                          <a:latin typeface="Arial"/>
                          <a:cs typeface="Arial"/>
                        </a:rPr>
                        <a:t> </a:t>
                      </a:r>
                      <a:r>
                        <a:rPr sz="1400" b="1" dirty="0">
                          <a:latin typeface="Arial"/>
                          <a:cs typeface="Arial"/>
                        </a:rPr>
                        <a:t>liées</a:t>
                      </a:r>
                      <a:r>
                        <a:rPr sz="1400" b="1" spc="35" dirty="0">
                          <a:latin typeface="Arial"/>
                          <a:cs typeface="Arial"/>
                        </a:rPr>
                        <a:t> </a:t>
                      </a:r>
                      <a:r>
                        <a:rPr sz="1400" b="1" dirty="0">
                          <a:latin typeface="Arial"/>
                          <a:cs typeface="Arial"/>
                        </a:rPr>
                        <a:t>à</a:t>
                      </a:r>
                      <a:r>
                        <a:rPr sz="1400" b="1" spc="45" dirty="0">
                          <a:latin typeface="Arial"/>
                          <a:cs typeface="Arial"/>
                        </a:rPr>
                        <a:t> </a:t>
                      </a:r>
                      <a:r>
                        <a:rPr sz="1400" b="1" spc="-10" dirty="0">
                          <a:latin typeface="Arial"/>
                          <a:cs typeface="Arial"/>
                        </a:rPr>
                        <a:t>l’hygiène,</a:t>
                      </a:r>
                      <a:r>
                        <a:rPr sz="1400" b="1" spc="70" dirty="0">
                          <a:latin typeface="Arial"/>
                          <a:cs typeface="Arial"/>
                        </a:rPr>
                        <a:t> </a:t>
                      </a:r>
                      <a:r>
                        <a:rPr sz="1400" b="1" spc="-5" dirty="0">
                          <a:latin typeface="Arial"/>
                          <a:cs typeface="Arial"/>
                        </a:rPr>
                        <a:t>au</a:t>
                      </a:r>
                      <a:r>
                        <a:rPr sz="1400" b="1" spc="40" dirty="0">
                          <a:latin typeface="Arial"/>
                          <a:cs typeface="Arial"/>
                        </a:rPr>
                        <a:t> </a:t>
                      </a:r>
                      <a:r>
                        <a:rPr sz="1400" b="1" spc="-5" dirty="0">
                          <a:latin typeface="Arial"/>
                          <a:cs typeface="Arial"/>
                        </a:rPr>
                        <a:t>confort</a:t>
                      </a:r>
                      <a:r>
                        <a:rPr sz="1400" b="1" spc="35" dirty="0">
                          <a:latin typeface="Arial"/>
                          <a:cs typeface="Arial"/>
                        </a:rPr>
                        <a:t> </a:t>
                      </a:r>
                      <a:r>
                        <a:rPr sz="1400" b="1" spc="-5" dirty="0">
                          <a:latin typeface="Arial"/>
                          <a:cs typeface="Arial"/>
                        </a:rPr>
                        <a:t>de</a:t>
                      </a:r>
                      <a:r>
                        <a:rPr sz="1400" b="1" spc="45" dirty="0">
                          <a:latin typeface="Arial"/>
                          <a:cs typeface="Arial"/>
                        </a:rPr>
                        <a:t> </a:t>
                      </a:r>
                      <a:r>
                        <a:rPr sz="1400" b="1" dirty="0">
                          <a:latin typeface="Arial"/>
                          <a:cs typeface="Arial"/>
                        </a:rPr>
                        <a:t>la</a:t>
                      </a:r>
                      <a:r>
                        <a:rPr sz="1400" b="1" spc="50" dirty="0">
                          <a:latin typeface="Arial"/>
                          <a:cs typeface="Arial"/>
                        </a:rPr>
                        <a:t> </a:t>
                      </a:r>
                      <a:r>
                        <a:rPr sz="1400" b="1" spc="-5" dirty="0">
                          <a:latin typeface="Arial"/>
                          <a:cs typeface="Arial"/>
                        </a:rPr>
                        <a:t>personne</a:t>
                      </a:r>
                      <a:r>
                        <a:rPr sz="1400" b="1" spc="20" dirty="0">
                          <a:latin typeface="Arial"/>
                          <a:cs typeface="Arial"/>
                        </a:rPr>
                        <a:t> </a:t>
                      </a:r>
                      <a:r>
                        <a:rPr sz="1400" b="1" spc="-5" dirty="0">
                          <a:latin typeface="Arial"/>
                          <a:cs typeface="Arial"/>
                        </a:rPr>
                        <a:t>et</a:t>
                      </a:r>
                      <a:r>
                        <a:rPr sz="1400" b="1" spc="45" dirty="0">
                          <a:latin typeface="Arial"/>
                          <a:cs typeface="Arial"/>
                        </a:rPr>
                        <a:t> </a:t>
                      </a:r>
                      <a:r>
                        <a:rPr sz="1400" b="1" dirty="0">
                          <a:latin typeface="Arial"/>
                          <a:cs typeface="Arial"/>
                        </a:rPr>
                        <a:t>à</a:t>
                      </a:r>
                      <a:r>
                        <a:rPr sz="1400" b="1" spc="60" dirty="0">
                          <a:latin typeface="Arial"/>
                          <a:cs typeface="Arial"/>
                        </a:rPr>
                        <a:t> </a:t>
                      </a:r>
                      <a:r>
                        <a:rPr sz="1400" b="1" dirty="0">
                          <a:latin typeface="Arial"/>
                          <a:cs typeface="Arial"/>
                        </a:rPr>
                        <a:t>la</a:t>
                      </a:r>
                      <a:r>
                        <a:rPr sz="1400" b="1" spc="35" dirty="0">
                          <a:latin typeface="Arial"/>
                          <a:cs typeface="Arial"/>
                        </a:rPr>
                        <a:t> </a:t>
                      </a:r>
                      <a:r>
                        <a:rPr sz="1400" b="1" spc="-5" dirty="0">
                          <a:latin typeface="Arial"/>
                          <a:cs typeface="Arial"/>
                        </a:rPr>
                        <a:t>sécurisation</a:t>
                      </a:r>
                      <a:endParaRPr sz="1400">
                        <a:latin typeface="Arial"/>
                        <a:cs typeface="Arial"/>
                      </a:endParaRPr>
                    </a:p>
                  </a:txBody>
                  <a:tcPr marL="0" marR="0" marT="10160" marB="0">
                    <a:solidFill>
                      <a:srgbClr val="FFF7E7"/>
                    </a:solidFill>
                  </a:tcPr>
                </a:tc>
                <a:extLst>
                  <a:ext uri="{0D108BD9-81ED-4DB2-BD59-A6C34878D82A}">
                    <a16:rowId xmlns:a16="http://schemas.microsoft.com/office/drawing/2014/main" val="10004"/>
                  </a:ext>
                </a:extLst>
              </a:tr>
              <a:tr h="257708">
                <a:tc vMerge="1">
                  <a:txBody>
                    <a:bodyPr/>
                    <a:lstStyle/>
                    <a:p>
                      <a:endParaRPr/>
                    </a:p>
                  </a:txBody>
                  <a:tcPr marL="0" marR="0" marT="45085" marB="0">
                    <a:solidFill>
                      <a:srgbClr val="FFF7E7"/>
                    </a:solidFill>
                  </a:tcPr>
                </a:tc>
                <a:tc>
                  <a:txBody>
                    <a:bodyPr/>
                    <a:lstStyle/>
                    <a:p>
                      <a:pPr algn="ctr">
                        <a:lnSpc>
                          <a:spcPct val="100000"/>
                        </a:lnSpc>
                        <a:spcBef>
                          <a:spcPts val="80"/>
                        </a:spcBef>
                      </a:pPr>
                      <a:r>
                        <a:rPr sz="1400" spc="-5" dirty="0">
                          <a:latin typeface="Arial MT"/>
                          <a:cs typeface="Arial MT"/>
                        </a:rPr>
                        <a:t>C2.2</a:t>
                      </a:r>
                      <a:endParaRPr sz="1400">
                        <a:latin typeface="Arial MT"/>
                        <a:cs typeface="Arial MT"/>
                      </a:endParaRPr>
                    </a:p>
                  </a:txBody>
                  <a:tcPr marL="0" marR="0" marT="10160" marB="0">
                    <a:solidFill>
                      <a:srgbClr val="FFF7CC"/>
                    </a:solidFill>
                  </a:tcPr>
                </a:tc>
                <a:tc>
                  <a:txBody>
                    <a:bodyPr/>
                    <a:lstStyle/>
                    <a:p>
                      <a:pPr marL="4445">
                        <a:lnSpc>
                          <a:spcPct val="100000"/>
                        </a:lnSpc>
                        <a:spcBef>
                          <a:spcPts val="80"/>
                        </a:spcBef>
                      </a:pPr>
                      <a:r>
                        <a:rPr sz="1400" b="1" spc="-5" dirty="0">
                          <a:latin typeface="Arial"/>
                          <a:cs typeface="Arial"/>
                        </a:rPr>
                        <a:t>Surveiller</a:t>
                      </a:r>
                      <a:r>
                        <a:rPr sz="1400" b="1" spc="-25" dirty="0">
                          <a:latin typeface="Arial"/>
                          <a:cs typeface="Arial"/>
                        </a:rPr>
                        <a:t> </a:t>
                      </a:r>
                      <a:r>
                        <a:rPr sz="1400" b="1" spc="-5" dirty="0">
                          <a:latin typeface="Arial"/>
                          <a:cs typeface="Arial"/>
                        </a:rPr>
                        <a:t>l’état</a:t>
                      </a:r>
                      <a:r>
                        <a:rPr sz="1400" b="1" spc="-35" dirty="0">
                          <a:latin typeface="Arial"/>
                          <a:cs typeface="Arial"/>
                        </a:rPr>
                        <a:t> </a:t>
                      </a:r>
                      <a:r>
                        <a:rPr sz="1400" b="1" spc="-5" dirty="0">
                          <a:latin typeface="Arial"/>
                          <a:cs typeface="Arial"/>
                        </a:rPr>
                        <a:t>de</a:t>
                      </a:r>
                      <a:r>
                        <a:rPr sz="1400" b="1" spc="-10" dirty="0">
                          <a:latin typeface="Arial"/>
                          <a:cs typeface="Arial"/>
                        </a:rPr>
                        <a:t> </a:t>
                      </a:r>
                      <a:r>
                        <a:rPr sz="1400" b="1" dirty="0">
                          <a:latin typeface="Arial"/>
                          <a:cs typeface="Arial"/>
                        </a:rPr>
                        <a:t>santé</a:t>
                      </a:r>
                      <a:r>
                        <a:rPr sz="1400" b="1" spc="-25" dirty="0">
                          <a:latin typeface="Arial"/>
                          <a:cs typeface="Arial"/>
                        </a:rPr>
                        <a:t> </a:t>
                      </a:r>
                      <a:r>
                        <a:rPr sz="1400" b="1" spc="-5" dirty="0">
                          <a:latin typeface="Arial"/>
                          <a:cs typeface="Arial"/>
                        </a:rPr>
                        <a:t>de</a:t>
                      </a:r>
                      <a:r>
                        <a:rPr sz="1400" b="1" spc="-10" dirty="0">
                          <a:latin typeface="Arial"/>
                          <a:cs typeface="Arial"/>
                        </a:rPr>
                        <a:t> </a:t>
                      </a:r>
                      <a:r>
                        <a:rPr sz="1400" b="1" dirty="0">
                          <a:latin typeface="Arial"/>
                          <a:cs typeface="Arial"/>
                        </a:rPr>
                        <a:t>la</a:t>
                      </a:r>
                      <a:r>
                        <a:rPr sz="1400" b="1" spc="-25" dirty="0">
                          <a:latin typeface="Arial"/>
                          <a:cs typeface="Arial"/>
                        </a:rPr>
                        <a:t> </a:t>
                      </a:r>
                      <a:r>
                        <a:rPr sz="1400" b="1" spc="-5" dirty="0">
                          <a:latin typeface="Arial"/>
                          <a:cs typeface="Arial"/>
                        </a:rPr>
                        <a:t>personne</a:t>
                      </a:r>
                      <a:r>
                        <a:rPr sz="1400" b="1" spc="-20" dirty="0">
                          <a:latin typeface="Arial"/>
                          <a:cs typeface="Arial"/>
                        </a:rPr>
                        <a:t> </a:t>
                      </a:r>
                      <a:r>
                        <a:rPr sz="1400" b="1" spc="-5" dirty="0">
                          <a:latin typeface="Arial"/>
                          <a:cs typeface="Arial"/>
                        </a:rPr>
                        <a:t>et</a:t>
                      </a:r>
                      <a:r>
                        <a:rPr sz="1400" b="1" spc="-10" dirty="0">
                          <a:latin typeface="Arial"/>
                          <a:cs typeface="Arial"/>
                        </a:rPr>
                        <a:t> </a:t>
                      </a:r>
                      <a:r>
                        <a:rPr sz="1400" b="1" spc="-5" dirty="0">
                          <a:latin typeface="Arial"/>
                          <a:cs typeface="Arial"/>
                        </a:rPr>
                        <a:t>intervenir</a:t>
                      </a:r>
                      <a:r>
                        <a:rPr sz="1400" b="1" spc="-30" dirty="0">
                          <a:latin typeface="Arial"/>
                          <a:cs typeface="Arial"/>
                        </a:rPr>
                        <a:t> </a:t>
                      </a:r>
                      <a:r>
                        <a:rPr sz="1400" b="1" spc="-5" dirty="0">
                          <a:latin typeface="Arial"/>
                          <a:cs typeface="Arial"/>
                        </a:rPr>
                        <a:t>en</a:t>
                      </a:r>
                      <a:r>
                        <a:rPr sz="1400" b="1" spc="-10" dirty="0">
                          <a:latin typeface="Arial"/>
                          <a:cs typeface="Arial"/>
                        </a:rPr>
                        <a:t> </a:t>
                      </a:r>
                      <a:r>
                        <a:rPr sz="1400" b="1" spc="-5" dirty="0">
                          <a:latin typeface="Arial"/>
                          <a:cs typeface="Arial"/>
                        </a:rPr>
                        <a:t>conséquence</a:t>
                      </a:r>
                      <a:endParaRPr sz="1400">
                        <a:latin typeface="Arial"/>
                        <a:cs typeface="Arial"/>
                      </a:endParaRPr>
                    </a:p>
                  </a:txBody>
                  <a:tcPr marL="0" marR="0" marT="10160" marB="0">
                    <a:solidFill>
                      <a:srgbClr val="FFEECA"/>
                    </a:solidFill>
                  </a:tcPr>
                </a:tc>
                <a:extLst>
                  <a:ext uri="{0D108BD9-81ED-4DB2-BD59-A6C34878D82A}">
                    <a16:rowId xmlns:a16="http://schemas.microsoft.com/office/drawing/2014/main" val="10005"/>
                  </a:ext>
                </a:extLst>
              </a:tr>
              <a:tr h="689457">
                <a:tc vMerge="1">
                  <a:txBody>
                    <a:bodyPr/>
                    <a:lstStyle/>
                    <a:p>
                      <a:endParaRPr/>
                    </a:p>
                  </a:txBody>
                  <a:tcPr marL="0" marR="0" marT="45085" marB="0">
                    <a:solidFill>
                      <a:srgbClr val="FFF7E7"/>
                    </a:solidFill>
                  </a:tcPr>
                </a:tc>
                <a:tc>
                  <a:txBody>
                    <a:bodyPr/>
                    <a:lstStyle/>
                    <a:p>
                      <a:pPr>
                        <a:lnSpc>
                          <a:spcPct val="100000"/>
                        </a:lnSpc>
                      </a:pPr>
                      <a:endParaRPr sz="1550">
                        <a:latin typeface="Times New Roman"/>
                        <a:cs typeface="Times New Roman"/>
                      </a:endParaRPr>
                    </a:p>
                    <a:p>
                      <a:pPr algn="ctr">
                        <a:lnSpc>
                          <a:spcPct val="100000"/>
                        </a:lnSpc>
                      </a:pPr>
                      <a:r>
                        <a:rPr sz="1400" spc="-5" dirty="0">
                          <a:latin typeface="Arial MT"/>
                          <a:cs typeface="Arial MT"/>
                        </a:rPr>
                        <a:t>C2.3</a:t>
                      </a:r>
                      <a:endParaRPr sz="1400">
                        <a:latin typeface="Arial MT"/>
                        <a:cs typeface="Arial MT"/>
                      </a:endParaRPr>
                    </a:p>
                  </a:txBody>
                  <a:tcPr marL="0" marR="0" marT="0" marB="0">
                    <a:solidFill>
                      <a:srgbClr val="FFF7CC"/>
                    </a:solidFill>
                  </a:tcPr>
                </a:tc>
                <a:tc>
                  <a:txBody>
                    <a:bodyPr/>
                    <a:lstStyle/>
                    <a:p>
                      <a:pPr marL="4445">
                        <a:lnSpc>
                          <a:spcPts val="1664"/>
                        </a:lnSpc>
                      </a:pPr>
                      <a:r>
                        <a:rPr sz="1400" b="1" spc="-10" dirty="0">
                          <a:latin typeface="Arial"/>
                          <a:cs typeface="Arial"/>
                        </a:rPr>
                        <a:t>Assurer</a:t>
                      </a:r>
                      <a:r>
                        <a:rPr sz="1400" b="1" spc="130" dirty="0">
                          <a:latin typeface="Arial"/>
                          <a:cs typeface="Arial"/>
                        </a:rPr>
                        <a:t> </a:t>
                      </a:r>
                      <a:r>
                        <a:rPr sz="1400" b="1" spc="-10" dirty="0">
                          <a:latin typeface="Arial"/>
                          <a:cs typeface="Arial"/>
                        </a:rPr>
                        <a:t>l’hygiène</a:t>
                      </a:r>
                      <a:r>
                        <a:rPr sz="1400" b="1" spc="110" dirty="0">
                          <a:latin typeface="Arial"/>
                          <a:cs typeface="Arial"/>
                        </a:rPr>
                        <a:t> </a:t>
                      </a:r>
                      <a:r>
                        <a:rPr sz="1400" b="1" spc="-5" dirty="0">
                          <a:latin typeface="Arial"/>
                          <a:cs typeface="Arial"/>
                        </a:rPr>
                        <a:t>de</a:t>
                      </a:r>
                      <a:r>
                        <a:rPr sz="1400" b="1" spc="95" dirty="0">
                          <a:latin typeface="Arial"/>
                          <a:cs typeface="Arial"/>
                        </a:rPr>
                        <a:t> </a:t>
                      </a:r>
                      <a:r>
                        <a:rPr sz="1400" b="1" spc="-5" dirty="0">
                          <a:latin typeface="Arial"/>
                          <a:cs typeface="Arial"/>
                        </a:rPr>
                        <a:t>l’environnement</a:t>
                      </a:r>
                      <a:r>
                        <a:rPr sz="1400" b="1" spc="65" dirty="0">
                          <a:latin typeface="Arial"/>
                          <a:cs typeface="Arial"/>
                        </a:rPr>
                        <a:t> </a:t>
                      </a:r>
                      <a:r>
                        <a:rPr sz="1400" b="1" spc="-5" dirty="0">
                          <a:latin typeface="Arial"/>
                          <a:cs typeface="Arial"/>
                        </a:rPr>
                        <a:t>proche</a:t>
                      </a:r>
                      <a:r>
                        <a:rPr sz="1400" b="1" spc="95" dirty="0">
                          <a:latin typeface="Arial"/>
                          <a:cs typeface="Arial"/>
                        </a:rPr>
                        <a:t> </a:t>
                      </a:r>
                      <a:r>
                        <a:rPr sz="1400" b="1" spc="-5" dirty="0">
                          <a:latin typeface="Arial"/>
                          <a:cs typeface="Arial"/>
                        </a:rPr>
                        <a:t>de</a:t>
                      </a:r>
                      <a:r>
                        <a:rPr sz="1400" b="1" spc="95" dirty="0">
                          <a:latin typeface="Arial"/>
                          <a:cs typeface="Arial"/>
                        </a:rPr>
                        <a:t> </a:t>
                      </a:r>
                      <a:r>
                        <a:rPr sz="1400" b="1" dirty="0">
                          <a:latin typeface="Arial"/>
                          <a:cs typeface="Arial"/>
                        </a:rPr>
                        <a:t>la</a:t>
                      </a:r>
                      <a:r>
                        <a:rPr sz="1400" b="1" spc="70" dirty="0">
                          <a:latin typeface="Arial"/>
                          <a:cs typeface="Arial"/>
                        </a:rPr>
                        <a:t> </a:t>
                      </a:r>
                      <a:r>
                        <a:rPr sz="1400" b="1" spc="-5" dirty="0">
                          <a:latin typeface="Arial"/>
                          <a:cs typeface="Arial"/>
                        </a:rPr>
                        <a:t>personne</a:t>
                      </a:r>
                      <a:r>
                        <a:rPr sz="1400" b="1" spc="85" dirty="0">
                          <a:latin typeface="Arial"/>
                          <a:cs typeface="Arial"/>
                        </a:rPr>
                        <a:t> </a:t>
                      </a:r>
                      <a:r>
                        <a:rPr sz="1400" b="1" spc="-5" dirty="0">
                          <a:latin typeface="Arial"/>
                          <a:cs typeface="Arial"/>
                        </a:rPr>
                        <a:t>et</a:t>
                      </a:r>
                      <a:r>
                        <a:rPr sz="1400" b="1" spc="80" dirty="0">
                          <a:latin typeface="Arial"/>
                          <a:cs typeface="Arial"/>
                        </a:rPr>
                        <a:t> </a:t>
                      </a:r>
                      <a:r>
                        <a:rPr sz="1400" b="1" spc="-5" dirty="0">
                          <a:latin typeface="Arial"/>
                          <a:cs typeface="Arial"/>
                        </a:rPr>
                        <a:t>veiller</a:t>
                      </a:r>
                      <a:r>
                        <a:rPr sz="1400" b="1" spc="80" dirty="0">
                          <a:latin typeface="Arial"/>
                          <a:cs typeface="Arial"/>
                        </a:rPr>
                        <a:t> </a:t>
                      </a:r>
                      <a:r>
                        <a:rPr sz="1400" b="1" spc="-5" dirty="0">
                          <a:latin typeface="Arial"/>
                          <a:cs typeface="Arial"/>
                        </a:rPr>
                        <a:t>au</a:t>
                      </a:r>
                      <a:r>
                        <a:rPr sz="1400" b="1" spc="90" dirty="0">
                          <a:latin typeface="Arial"/>
                          <a:cs typeface="Arial"/>
                        </a:rPr>
                        <a:t> </a:t>
                      </a:r>
                      <a:r>
                        <a:rPr sz="1400" b="1" spc="-5" dirty="0">
                          <a:latin typeface="Arial"/>
                          <a:cs typeface="Arial"/>
                        </a:rPr>
                        <a:t>bon</a:t>
                      </a:r>
                      <a:r>
                        <a:rPr sz="1400" b="1" spc="90" dirty="0">
                          <a:latin typeface="Arial"/>
                          <a:cs typeface="Arial"/>
                        </a:rPr>
                        <a:t> </a:t>
                      </a:r>
                      <a:r>
                        <a:rPr sz="1400" b="1" dirty="0">
                          <a:latin typeface="Arial"/>
                          <a:cs typeface="Arial"/>
                        </a:rPr>
                        <a:t>état</a:t>
                      </a:r>
                      <a:r>
                        <a:rPr sz="1400" b="1" spc="85" dirty="0">
                          <a:latin typeface="Arial"/>
                          <a:cs typeface="Arial"/>
                        </a:rPr>
                        <a:t> </a:t>
                      </a:r>
                      <a:r>
                        <a:rPr sz="1400" b="1" spc="-10" dirty="0">
                          <a:latin typeface="Arial"/>
                          <a:cs typeface="Arial"/>
                        </a:rPr>
                        <a:t>de</a:t>
                      </a:r>
                      <a:endParaRPr sz="1400">
                        <a:latin typeface="Arial"/>
                        <a:cs typeface="Arial"/>
                      </a:endParaRPr>
                    </a:p>
                    <a:p>
                      <a:pPr marL="4445" marR="174625">
                        <a:lnSpc>
                          <a:spcPct val="107100"/>
                        </a:lnSpc>
                      </a:pPr>
                      <a:r>
                        <a:rPr sz="1400" b="1" spc="-5" dirty="0">
                          <a:latin typeface="Arial"/>
                          <a:cs typeface="Arial"/>
                        </a:rPr>
                        <a:t>fonctionnement</a:t>
                      </a:r>
                      <a:r>
                        <a:rPr sz="1400" b="1" spc="60" dirty="0">
                          <a:latin typeface="Arial"/>
                          <a:cs typeface="Arial"/>
                        </a:rPr>
                        <a:t> </a:t>
                      </a:r>
                      <a:r>
                        <a:rPr sz="1400" b="1" spc="-5" dirty="0">
                          <a:latin typeface="Arial"/>
                          <a:cs typeface="Arial"/>
                        </a:rPr>
                        <a:t>du</a:t>
                      </a:r>
                      <a:r>
                        <a:rPr sz="1400" b="1" spc="100" dirty="0">
                          <a:latin typeface="Arial"/>
                          <a:cs typeface="Arial"/>
                        </a:rPr>
                        <a:t> </a:t>
                      </a:r>
                      <a:r>
                        <a:rPr sz="1400" b="1" dirty="0">
                          <a:latin typeface="Arial"/>
                          <a:cs typeface="Arial"/>
                        </a:rPr>
                        <a:t>lit,</a:t>
                      </a:r>
                      <a:r>
                        <a:rPr sz="1400" b="1" spc="80" dirty="0">
                          <a:latin typeface="Arial"/>
                          <a:cs typeface="Arial"/>
                        </a:rPr>
                        <a:t> </a:t>
                      </a:r>
                      <a:r>
                        <a:rPr sz="1400" b="1" spc="-5" dirty="0">
                          <a:latin typeface="Arial"/>
                          <a:cs typeface="Arial"/>
                        </a:rPr>
                        <a:t>des</a:t>
                      </a:r>
                      <a:r>
                        <a:rPr sz="1400" b="1" spc="80" dirty="0">
                          <a:latin typeface="Arial"/>
                          <a:cs typeface="Arial"/>
                        </a:rPr>
                        <a:t> </a:t>
                      </a:r>
                      <a:r>
                        <a:rPr sz="1400" b="1" dirty="0">
                          <a:latin typeface="Arial"/>
                          <a:cs typeface="Arial"/>
                        </a:rPr>
                        <a:t>aides</a:t>
                      </a:r>
                      <a:r>
                        <a:rPr sz="1400" b="1" spc="85" dirty="0">
                          <a:latin typeface="Arial"/>
                          <a:cs typeface="Arial"/>
                        </a:rPr>
                        <a:t> </a:t>
                      </a:r>
                      <a:r>
                        <a:rPr sz="1400" b="1" spc="-5" dirty="0">
                          <a:latin typeface="Arial"/>
                          <a:cs typeface="Arial"/>
                        </a:rPr>
                        <a:t>techniques,</a:t>
                      </a:r>
                      <a:r>
                        <a:rPr sz="1400" b="1" spc="70" dirty="0">
                          <a:latin typeface="Arial"/>
                          <a:cs typeface="Arial"/>
                        </a:rPr>
                        <a:t> </a:t>
                      </a:r>
                      <a:r>
                        <a:rPr sz="1400" b="1" spc="-5" dirty="0">
                          <a:latin typeface="Arial"/>
                          <a:cs typeface="Arial"/>
                        </a:rPr>
                        <a:t>des</a:t>
                      </a:r>
                      <a:r>
                        <a:rPr sz="1400" b="1" spc="90" dirty="0">
                          <a:latin typeface="Arial"/>
                          <a:cs typeface="Arial"/>
                        </a:rPr>
                        <a:t> </a:t>
                      </a:r>
                      <a:r>
                        <a:rPr sz="1400" b="1" spc="-5" dirty="0">
                          <a:latin typeface="Arial"/>
                          <a:cs typeface="Arial"/>
                        </a:rPr>
                        <a:t>dispositifs</a:t>
                      </a:r>
                      <a:r>
                        <a:rPr sz="1400" b="1" spc="65" dirty="0">
                          <a:latin typeface="Arial"/>
                          <a:cs typeface="Arial"/>
                        </a:rPr>
                        <a:t> </a:t>
                      </a:r>
                      <a:r>
                        <a:rPr sz="1400" b="1" spc="-5" dirty="0">
                          <a:latin typeface="Arial"/>
                          <a:cs typeface="Arial"/>
                        </a:rPr>
                        <a:t>médicaux</a:t>
                      </a:r>
                      <a:r>
                        <a:rPr sz="1400" b="1" spc="70" dirty="0">
                          <a:latin typeface="Arial"/>
                          <a:cs typeface="Arial"/>
                        </a:rPr>
                        <a:t> </a:t>
                      </a:r>
                      <a:r>
                        <a:rPr sz="1400" b="1" spc="-5" dirty="0">
                          <a:latin typeface="Arial"/>
                          <a:cs typeface="Arial"/>
                        </a:rPr>
                        <a:t>dans</a:t>
                      </a:r>
                      <a:r>
                        <a:rPr sz="1400" b="1" spc="55" dirty="0">
                          <a:latin typeface="Arial"/>
                          <a:cs typeface="Arial"/>
                        </a:rPr>
                        <a:t> </a:t>
                      </a:r>
                      <a:r>
                        <a:rPr sz="1400" b="1" spc="-5" dirty="0">
                          <a:latin typeface="Arial"/>
                          <a:cs typeface="Arial"/>
                        </a:rPr>
                        <a:t>l’environnement </a:t>
                      </a:r>
                      <a:r>
                        <a:rPr sz="1400" b="1" spc="-375" dirty="0">
                          <a:latin typeface="Arial"/>
                          <a:cs typeface="Arial"/>
                        </a:rPr>
                        <a:t> </a:t>
                      </a:r>
                      <a:r>
                        <a:rPr sz="1400" b="1" spc="-5" dirty="0">
                          <a:latin typeface="Arial"/>
                          <a:cs typeface="Arial"/>
                        </a:rPr>
                        <a:t>de</a:t>
                      </a:r>
                      <a:r>
                        <a:rPr sz="1400" b="1" spc="-35" dirty="0">
                          <a:latin typeface="Arial"/>
                          <a:cs typeface="Arial"/>
                        </a:rPr>
                        <a:t> </a:t>
                      </a:r>
                      <a:r>
                        <a:rPr sz="1400" b="1" dirty="0">
                          <a:latin typeface="Arial"/>
                          <a:cs typeface="Arial"/>
                        </a:rPr>
                        <a:t>la</a:t>
                      </a:r>
                      <a:r>
                        <a:rPr sz="1400" b="1" spc="-30" dirty="0">
                          <a:latin typeface="Arial"/>
                          <a:cs typeface="Arial"/>
                        </a:rPr>
                        <a:t> </a:t>
                      </a:r>
                      <a:r>
                        <a:rPr sz="1400" b="1" spc="-5" dirty="0">
                          <a:latin typeface="Arial"/>
                          <a:cs typeface="Arial"/>
                        </a:rPr>
                        <a:t>personne</a:t>
                      </a:r>
                      <a:endParaRPr sz="1400">
                        <a:latin typeface="Arial"/>
                        <a:cs typeface="Arial"/>
                      </a:endParaRPr>
                    </a:p>
                  </a:txBody>
                  <a:tcPr marL="0" marR="0" marT="0" marB="0">
                    <a:solidFill>
                      <a:srgbClr val="FFF7E7"/>
                    </a:solidFill>
                  </a:tcPr>
                </a:tc>
                <a:extLst>
                  <a:ext uri="{0D108BD9-81ED-4DB2-BD59-A6C34878D82A}">
                    <a16:rowId xmlns:a16="http://schemas.microsoft.com/office/drawing/2014/main" val="10006"/>
                  </a:ext>
                </a:extLst>
              </a:tr>
              <a:tr h="461213">
                <a:tc vMerge="1">
                  <a:txBody>
                    <a:bodyPr/>
                    <a:lstStyle/>
                    <a:p>
                      <a:endParaRPr/>
                    </a:p>
                  </a:txBody>
                  <a:tcPr marL="0" marR="0" marT="45085" marB="0">
                    <a:solidFill>
                      <a:srgbClr val="FFF7E7"/>
                    </a:solidFill>
                  </a:tcPr>
                </a:tc>
                <a:tc>
                  <a:txBody>
                    <a:bodyPr/>
                    <a:lstStyle/>
                    <a:p>
                      <a:pPr algn="ctr">
                        <a:lnSpc>
                          <a:spcPct val="100000"/>
                        </a:lnSpc>
                        <a:spcBef>
                          <a:spcPts val="885"/>
                        </a:spcBef>
                      </a:pPr>
                      <a:r>
                        <a:rPr sz="1400" spc="-5" dirty="0">
                          <a:latin typeface="Arial MT"/>
                          <a:cs typeface="Arial MT"/>
                        </a:rPr>
                        <a:t>C2.4</a:t>
                      </a:r>
                      <a:endParaRPr sz="1400">
                        <a:latin typeface="Arial MT"/>
                        <a:cs typeface="Arial MT"/>
                      </a:endParaRPr>
                    </a:p>
                  </a:txBody>
                  <a:tcPr marL="0" marR="0" marT="112395" marB="0">
                    <a:solidFill>
                      <a:srgbClr val="FFF7CC"/>
                    </a:solidFill>
                  </a:tcPr>
                </a:tc>
                <a:tc>
                  <a:txBody>
                    <a:bodyPr/>
                    <a:lstStyle/>
                    <a:p>
                      <a:pPr marL="4445">
                        <a:lnSpc>
                          <a:spcPts val="1670"/>
                        </a:lnSpc>
                      </a:pPr>
                      <a:r>
                        <a:rPr sz="1400" b="1" spc="-5" dirty="0">
                          <a:latin typeface="Arial"/>
                          <a:cs typeface="Arial"/>
                        </a:rPr>
                        <a:t>Distribuer</a:t>
                      </a:r>
                      <a:r>
                        <a:rPr sz="1400" b="1" spc="65" dirty="0">
                          <a:latin typeface="Arial"/>
                          <a:cs typeface="Arial"/>
                        </a:rPr>
                        <a:t> </a:t>
                      </a:r>
                      <a:r>
                        <a:rPr sz="1400" b="1" spc="-5" dirty="0">
                          <a:latin typeface="Arial"/>
                          <a:cs typeface="Arial"/>
                        </a:rPr>
                        <a:t>des</a:t>
                      </a:r>
                      <a:r>
                        <a:rPr sz="1400" b="1" spc="85" dirty="0">
                          <a:latin typeface="Arial"/>
                          <a:cs typeface="Arial"/>
                        </a:rPr>
                        <a:t> </a:t>
                      </a:r>
                      <a:r>
                        <a:rPr sz="1400" b="1" dirty="0">
                          <a:latin typeface="Arial"/>
                          <a:cs typeface="Arial"/>
                        </a:rPr>
                        <a:t>repas</a:t>
                      </a:r>
                      <a:r>
                        <a:rPr sz="1400" b="1" spc="75" dirty="0">
                          <a:latin typeface="Arial"/>
                          <a:cs typeface="Arial"/>
                        </a:rPr>
                        <a:t> </a:t>
                      </a:r>
                      <a:r>
                        <a:rPr sz="1400" b="1" spc="-5" dirty="0">
                          <a:latin typeface="Arial"/>
                          <a:cs typeface="Arial"/>
                        </a:rPr>
                        <a:t>équilibrés</a:t>
                      </a:r>
                      <a:r>
                        <a:rPr sz="1400" b="1" spc="70" dirty="0">
                          <a:latin typeface="Arial"/>
                          <a:cs typeface="Arial"/>
                        </a:rPr>
                        <a:t> </a:t>
                      </a:r>
                      <a:r>
                        <a:rPr sz="1400" b="1" spc="-5" dirty="0">
                          <a:latin typeface="Arial"/>
                          <a:cs typeface="Arial"/>
                        </a:rPr>
                        <a:t>conformes</a:t>
                      </a:r>
                      <a:r>
                        <a:rPr sz="1400" b="1" spc="65" dirty="0">
                          <a:latin typeface="Arial"/>
                          <a:cs typeface="Arial"/>
                        </a:rPr>
                        <a:t> </a:t>
                      </a:r>
                      <a:r>
                        <a:rPr sz="1400" b="1" spc="-5" dirty="0">
                          <a:latin typeface="Arial"/>
                          <a:cs typeface="Arial"/>
                        </a:rPr>
                        <a:t>aux</a:t>
                      </a:r>
                      <a:r>
                        <a:rPr sz="1400" b="1" spc="85" dirty="0">
                          <a:latin typeface="Arial"/>
                          <a:cs typeface="Arial"/>
                        </a:rPr>
                        <a:t> </a:t>
                      </a:r>
                      <a:r>
                        <a:rPr sz="1400" b="1" spc="-5" dirty="0">
                          <a:latin typeface="Arial"/>
                          <a:cs typeface="Arial"/>
                        </a:rPr>
                        <a:t>besoins</a:t>
                      </a:r>
                      <a:r>
                        <a:rPr sz="1400" b="1" spc="65" dirty="0">
                          <a:latin typeface="Arial"/>
                          <a:cs typeface="Arial"/>
                        </a:rPr>
                        <a:t> </a:t>
                      </a:r>
                      <a:r>
                        <a:rPr sz="1400" b="1" spc="-5" dirty="0">
                          <a:latin typeface="Arial"/>
                          <a:cs typeface="Arial"/>
                        </a:rPr>
                        <a:t>de</a:t>
                      </a:r>
                      <a:r>
                        <a:rPr sz="1400" b="1" spc="105" dirty="0">
                          <a:latin typeface="Arial"/>
                          <a:cs typeface="Arial"/>
                        </a:rPr>
                        <a:t> </a:t>
                      </a:r>
                      <a:r>
                        <a:rPr sz="1400" b="1" dirty="0">
                          <a:latin typeface="Arial"/>
                          <a:cs typeface="Arial"/>
                        </a:rPr>
                        <a:t>la</a:t>
                      </a:r>
                      <a:r>
                        <a:rPr sz="1400" b="1" spc="75" dirty="0">
                          <a:latin typeface="Arial"/>
                          <a:cs typeface="Arial"/>
                        </a:rPr>
                        <a:t> </a:t>
                      </a:r>
                      <a:r>
                        <a:rPr sz="1400" b="1" spc="-5" dirty="0">
                          <a:latin typeface="Arial"/>
                          <a:cs typeface="Arial"/>
                        </a:rPr>
                        <a:t>personne</a:t>
                      </a:r>
                      <a:r>
                        <a:rPr sz="1400" b="1" spc="65" dirty="0">
                          <a:latin typeface="Arial"/>
                          <a:cs typeface="Arial"/>
                        </a:rPr>
                        <a:t> </a:t>
                      </a:r>
                      <a:r>
                        <a:rPr sz="1400" b="1" dirty="0">
                          <a:latin typeface="Arial"/>
                          <a:cs typeface="Arial"/>
                        </a:rPr>
                        <a:t>(régimes,</a:t>
                      </a:r>
                      <a:r>
                        <a:rPr sz="1400" b="1" spc="75" dirty="0">
                          <a:latin typeface="Arial"/>
                          <a:cs typeface="Arial"/>
                        </a:rPr>
                        <a:t> </a:t>
                      </a:r>
                      <a:r>
                        <a:rPr sz="1400" b="1" spc="-5" dirty="0">
                          <a:latin typeface="Arial"/>
                          <a:cs typeface="Arial"/>
                        </a:rPr>
                        <a:t>allergies,</a:t>
                      </a:r>
                      <a:endParaRPr sz="1400">
                        <a:latin typeface="Arial"/>
                        <a:cs typeface="Arial"/>
                      </a:endParaRPr>
                    </a:p>
                    <a:p>
                      <a:pPr marL="4445">
                        <a:lnSpc>
                          <a:spcPct val="100000"/>
                        </a:lnSpc>
                        <a:spcBef>
                          <a:spcPts val="120"/>
                        </a:spcBef>
                      </a:pPr>
                      <a:r>
                        <a:rPr sz="1400" b="1" dirty="0">
                          <a:latin typeface="Arial"/>
                          <a:cs typeface="Arial"/>
                        </a:rPr>
                        <a:t>texture</a:t>
                      </a:r>
                      <a:r>
                        <a:rPr sz="1400" b="1" spc="60" dirty="0">
                          <a:latin typeface="Arial"/>
                          <a:cs typeface="Arial"/>
                        </a:rPr>
                        <a:t> </a:t>
                      </a:r>
                      <a:r>
                        <a:rPr sz="1400" b="1" dirty="0">
                          <a:latin typeface="Arial"/>
                          <a:cs typeface="Arial"/>
                        </a:rPr>
                        <a:t>…),</a:t>
                      </a:r>
                      <a:r>
                        <a:rPr sz="1400" b="1" spc="75" dirty="0">
                          <a:latin typeface="Arial"/>
                          <a:cs typeface="Arial"/>
                        </a:rPr>
                        <a:t> </a:t>
                      </a:r>
                      <a:r>
                        <a:rPr sz="1400" b="1" spc="-5" dirty="0">
                          <a:latin typeface="Arial"/>
                          <a:cs typeface="Arial"/>
                        </a:rPr>
                        <a:t>installer</a:t>
                      </a:r>
                      <a:r>
                        <a:rPr sz="1400" b="1" spc="70" dirty="0">
                          <a:latin typeface="Arial"/>
                          <a:cs typeface="Arial"/>
                        </a:rPr>
                        <a:t> </a:t>
                      </a:r>
                      <a:r>
                        <a:rPr sz="1400" b="1" dirty="0">
                          <a:latin typeface="Arial"/>
                          <a:cs typeface="Arial"/>
                        </a:rPr>
                        <a:t>la</a:t>
                      </a:r>
                      <a:r>
                        <a:rPr sz="1400" b="1" spc="70" dirty="0">
                          <a:latin typeface="Arial"/>
                          <a:cs typeface="Arial"/>
                        </a:rPr>
                        <a:t> </a:t>
                      </a:r>
                      <a:r>
                        <a:rPr sz="1400" b="1" spc="-5" dirty="0">
                          <a:latin typeface="Arial"/>
                          <a:cs typeface="Arial"/>
                        </a:rPr>
                        <a:t>personne</a:t>
                      </a:r>
                      <a:r>
                        <a:rPr sz="1400" b="1" spc="60" dirty="0">
                          <a:latin typeface="Arial"/>
                          <a:cs typeface="Arial"/>
                        </a:rPr>
                        <a:t> </a:t>
                      </a:r>
                      <a:r>
                        <a:rPr sz="1400" b="1" spc="-5" dirty="0">
                          <a:latin typeface="Arial"/>
                          <a:cs typeface="Arial"/>
                        </a:rPr>
                        <a:t>et</a:t>
                      </a:r>
                      <a:r>
                        <a:rPr sz="1400" b="1" spc="80" dirty="0">
                          <a:latin typeface="Arial"/>
                          <a:cs typeface="Arial"/>
                        </a:rPr>
                        <a:t> </a:t>
                      </a:r>
                      <a:r>
                        <a:rPr sz="1400" b="1" spc="-5" dirty="0">
                          <a:latin typeface="Arial"/>
                          <a:cs typeface="Arial"/>
                        </a:rPr>
                        <a:t>accompagner</a:t>
                      </a:r>
                      <a:r>
                        <a:rPr sz="1400" b="1" spc="65" dirty="0">
                          <a:latin typeface="Arial"/>
                          <a:cs typeface="Arial"/>
                        </a:rPr>
                        <a:t> </a:t>
                      </a:r>
                      <a:r>
                        <a:rPr sz="1400" b="1" dirty="0">
                          <a:latin typeface="Arial"/>
                          <a:cs typeface="Arial"/>
                        </a:rPr>
                        <a:t>la</a:t>
                      </a:r>
                      <a:r>
                        <a:rPr sz="1400" b="1" spc="70" dirty="0">
                          <a:latin typeface="Arial"/>
                          <a:cs typeface="Arial"/>
                        </a:rPr>
                        <a:t> </a:t>
                      </a:r>
                      <a:r>
                        <a:rPr sz="1400" b="1" spc="-5" dirty="0">
                          <a:latin typeface="Arial"/>
                          <a:cs typeface="Arial"/>
                        </a:rPr>
                        <a:t>prise</a:t>
                      </a:r>
                      <a:r>
                        <a:rPr sz="1400" b="1" spc="75" dirty="0">
                          <a:latin typeface="Arial"/>
                          <a:cs typeface="Arial"/>
                        </a:rPr>
                        <a:t> </a:t>
                      </a:r>
                      <a:r>
                        <a:rPr sz="1400" b="1" spc="-5" dirty="0">
                          <a:latin typeface="Arial"/>
                          <a:cs typeface="Arial"/>
                        </a:rPr>
                        <a:t>des</a:t>
                      </a:r>
                      <a:r>
                        <a:rPr sz="1400" b="1" spc="80" dirty="0">
                          <a:latin typeface="Arial"/>
                          <a:cs typeface="Arial"/>
                        </a:rPr>
                        <a:t> </a:t>
                      </a:r>
                      <a:r>
                        <a:rPr sz="1400" b="1" dirty="0">
                          <a:latin typeface="Arial"/>
                          <a:cs typeface="Arial"/>
                        </a:rPr>
                        <a:t>repas</a:t>
                      </a:r>
                      <a:endParaRPr sz="1400">
                        <a:latin typeface="Arial"/>
                        <a:cs typeface="Arial"/>
                      </a:endParaRPr>
                    </a:p>
                  </a:txBody>
                  <a:tcPr marL="0" marR="0" marT="0" marB="0">
                    <a:solidFill>
                      <a:srgbClr val="FFEECA"/>
                    </a:solidFill>
                  </a:tcPr>
                </a:tc>
                <a:extLst>
                  <a:ext uri="{0D108BD9-81ED-4DB2-BD59-A6C34878D82A}">
                    <a16:rowId xmlns:a16="http://schemas.microsoft.com/office/drawing/2014/main" val="10007"/>
                  </a:ext>
                </a:extLst>
              </a:tr>
              <a:tr h="461187">
                <a:tc rowSpan="4">
                  <a:txBody>
                    <a:bodyPr/>
                    <a:lstStyle/>
                    <a:p>
                      <a:pPr marL="4445">
                        <a:lnSpc>
                          <a:spcPct val="100000"/>
                        </a:lnSpc>
                        <a:spcBef>
                          <a:spcPts val="1400"/>
                        </a:spcBef>
                      </a:pPr>
                      <a:r>
                        <a:rPr sz="1600" b="1" spc="-10" dirty="0">
                          <a:latin typeface="Arial"/>
                          <a:cs typeface="Arial"/>
                        </a:rPr>
                        <a:t>BLOC</a:t>
                      </a:r>
                      <a:r>
                        <a:rPr sz="1600" b="1" spc="-20" dirty="0">
                          <a:latin typeface="Arial"/>
                          <a:cs typeface="Arial"/>
                        </a:rPr>
                        <a:t> </a:t>
                      </a:r>
                      <a:r>
                        <a:rPr sz="1600" b="1" spc="-5" dirty="0">
                          <a:latin typeface="Arial"/>
                          <a:cs typeface="Arial"/>
                        </a:rPr>
                        <a:t>3</a:t>
                      </a:r>
                      <a:endParaRPr sz="1600">
                        <a:latin typeface="Arial"/>
                        <a:cs typeface="Arial"/>
                      </a:endParaRPr>
                    </a:p>
                    <a:p>
                      <a:pPr marL="4445" marR="200660" indent="48260">
                        <a:lnSpc>
                          <a:spcPct val="106900"/>
                        </a:lnSpc>
                      </a:pPr>
                      <a:r>
                        <a:rPr sz="1600" b="1" spc="-15" dirty="0">
                          <a:latin typeface="Arial"/>
                          <a:cs typeface="Arial"/>
                        </a:rPr>
                        <a:t>Travailler</a:t>
                      </a:r>
                      <a:r>
                        <a:rPr sz="1600" b="1" spc="80" dirty="0">
                          <a:latin typeface="Arial"/>
                          <a:cs typeface="Arial"/>
                        </a:rPr>
                        <a:t> </a:t>
                      </a:r>
                      <a:r>
                        <a:rPr sz="1600" b="1" spc="-5" dirty="0">
                          <a:latin typeface="Arial"/>
                          <a:cs typeface="Arial"/>
                        </a:rPr>
                        <a:t>et </a:t>
                      </a:r>
                      <a:r>
                        <a:rPr sz="1600" b="1" dirty="0">
                          <a:latin typeface="Arial"/>
                          <a:cs typeface="Arial"/>
                        </a:rPr>
                        <a:t> </a:t>
                      </a:r>
                      <a:r>
                        <a:rPr sz="1600" b="1" spc="-5" dirty="0">
                          <a:latin typeface="Arial"/>
                          <a:cs typeface="Arial"/>
                        </a:rPr>
                        <a:t>communication</a:t>
                      </a:r>
                      <a:r>
                        <a:rPr sz="1600" b="1" spc="35" dirty="0">
                          <a:latin typeface="Arial"/>
                          <a:cs typeface="Arial"/>
                        </a:rPr>
                        <a:t> </a:t>
                      </a:r>
                      <a:r>
                        <a:rPr sz="1600" b="1" spc="-5" dirty="0">
                          <a:latin typeface="Arial"/>
                          <a:cs typeface="Arial"/>
                        </a:rPr>
                        <a:t>en</a:t>
                      </a:r>
                      <a:r>
                        <a:rPr sz="1600" b="1" spc="-10" dirty="0">
                          <a:latin typeface="Arial"/>
                          <a:cs typeface="Arial"/>
                        </a:rPr>
                        <a:t> </a:t>
                      </a:r>
                      <a:r>
                        <a:rPr sz="1600" b="1" spc="-5" dirty="0">
                          <a:latin typeface="Arial"/>
                          <a:cs typeface="Arial"/>
                        </a:rPr>
                        <a:t>équipe </a:t>
                      </a:r>
                      <a:r>
                        <a:rPr sz="1600" b="1" spc="-430" dirty="0">
                          <a:latin typeface="Arial"/>
                          <a:cs typeface="Arial"/>
                        </a:rPr>
                        <a:t> </a:t>
                      </a:r>
                      <a:r>
                        <a:rPr sz="1600" b="1" spc="-5" dirty="0">
                          <a:latin typeface="Arial"/>
                          <a:cs typeface="Arial"/>
                        </a:rPr>
                        <a:t>pluriprofessionnelle</a:t>
                      </a:r>
                      <a:endParaRPr sz="1600">
                        <a:latin typeface="Arial"/>
                        <a:cs typeface="Arial"/>
                      </a:endParaRPr>
                    </a:p>
                  </a:txBody>
                  <a:tcPr marL="0" marR="0" marT="177800" marB="0">
                    <a:solidFill>
                      <a:srgbClr val="FFF7CC"/>
                    </a:solidFill>
                  </a:tcPr>
                </a:tc>
                <a:tc>
                  <a:txBody>
                    <a:bodyPr/>
                    <a:lstStyle/>
                    <a:p>
                      <a:pPr algn="ctr">
                        <a:lnSpc>
                          <a:spcPct val="100000"/>
                        </a:lnSpc>
                        <a:spcBef>
                          <a:spcPts val="885"/>
                        </a:spcBef>
                      </a:pPr>
                      <a:r>
                        <a:rPr sz="1400" spc="-5" dirty="0">
                          <a:latin typeface="Arial MT"/>
                          <a:cs typeface="Arial MT"/>
                        </a:rPr>
                        <a:t>C3.1</a:t>
                      </a:r>
                      <a:endParaRPr sz="1400">
                        <a:latin typeface="Arial MT"/>
                        <a:cs typeface="Arial MT"/>
                      </a:endParaRPr>
                    </a:p>
                  </a:txBody>
                  <a:tcPr marL="0" marR="0" marT="112395" marB="0">
                    <a:solidFill>
                      <a:srgbClr val="FFF7CC"/>
                    </a:solidFill>
                  </a:tcPr>
                </a:tc>
                <a:tc>
                  <a:txBody>
                    <a:bodyPr/>
                    <a:lstStyle/>
                    <a:p>
                      <a:pPr marL="4445">
                        <a:lnSpc>
                          <a:spcPts val="1664"/>
                        </a:lnSpc>
                      </a:pPr>
                      <a:r>
                        <a:rPr sz="1400" b="1" dirty="0">
                          <a:latin typeface="Arial"/>
                          <a:cs typeface="Arial"/>
                        </a:rPr>
                        <a:t>Gérer</a:t>
                      </a:r>
                      <a:r>
                        <a:rPr sz="1400" b="1" spc="80" dirty="0">
                          <a:latin typeface="Arial"/>
                          <a:cs typeface="Arial"/>
                        </a:rPr>
                        <a:t> </a:t>
                      </a:r>
                      <a:r>
                        <a:rPr sz="1400" b="1" spc="-5" dirty="0">
                          <a:latin typeface="Arial"/>
                          <a:cs typeface="Arial"/>
                        </a:rPr>
                        <a:t>ses</a:t>
                      </a:r>
                      <a:r>
                        <a:rPr sz="1400" b="1" spc="80" dirty="0">
                          <a:latin typeface="Arial"/>
                          <a:cs typeface="Arial"/>
                        </a:rPr>
                        <a:t> </a:t>
                      </a:r>
                      <a:r>
                        <a:rPr sz="1400" b="1" dirty="0">
                          <a:latin typeface="Arial"/>
                          <a:cs typeface="Arial"/>
                        </a:rPr>
                        <a:t>activités</a:t>
                      </a:r>
                      <a:r>
                        <a:rPr sz="1400" b="1" spc="60" dirty="0">
                          <a:latin typeface="Arial"/>
                          <a:cs typeface="Arial"/>
                        </a:rPr>
                        <a:t> </a:t>
                      </a:r>
                      <a:r>
                        <a:rPr sz="1400" b="1" spc="-5" dirty="0">
                          <a:latin typeface="Arial"/>
                          <a:cs typeface="Arial"/>
                        </a:rPr>
                        <a:t>en</a:t>
                      </a:r>
                      <a:r>
                        <a:rPr sz="1400" b="1" spc="80" dirty="0">
                          <a:latin typeface="Arial"/>
                          <a:cs typeface="Arial"/>
                        </a:rPr>
                        <a:t> </a:t>
                      </a:r>
                      <a:r>
                        <a:rPr sz="1400" b="1" spc="-5" dirty="0">
                          <a:latin typeface="Arial"/>
                          <a:cs typeface="Arial"/>
                        </a:rPr>
                        <a:t>inter</a:t>
                      </a:r>
                      <a:r>
                        <a:rPr sz="1400" b="1" spc="75" dirty="0">
                          <a:latin typeface="Arial"/>
                          <a:cs typeface="Arial"/>
                        </a:rPr>
                        <a:t> </a:t>
                      </a:r>
                      <a:r>
                        <a:rPr sz="1400" b="1" spc="-5" dirty="0">
                          <a:latin typeface="Arial"/>
                          <a:cs typeface="Arial"/>
                        </a:rPr>
                        <a:t>agissant</a:t>
                      </a:r>
                      <a:r>
                        <a:rPr sz="1400" b="1" spc="60" dirty="0">
                          <a:latin typeface="Arial"/>
                          <a:cs typeface="Arial"/>
                        </a:rPr>
                        <a:t> </a:t>
                      </a:r>
                      <a:r>
                        <a:rPr sz="1400" b="1" spc="-5" dirty="0">
                          <a:latin typeface="Arial"/>
                          <a:cs typeface="Arial"/>
                        </a:rPr>
                        <a:t>avec</a:t>
                      </a:r>
                      <a:r>
                        <a:rPr sz="1400" b="1" spc="80" dirty="0">
                          <a:latin typeface="Arial"/>
                          <a:cs typeface="Arial"/>
                        </a:rPr>
                        <a:t> </a:t>
                      </a:r>
                      <a:r>
                        <a:rPr sz="1400" b="1" spc="-5" dirty="0">
                          <a:latin typeface="Arial"/>
                          <a:cs typeface="Arial"/>
                        </a:rPr>
                        <a:t>l’équipe</a:t>
                      </a:r>
                      <a:r>
                        <a:rPr sz="1400" b="1" spc="60" dirty="0">
                          <a:latin typeface="Arial"/>
                          <a:cs typeface="Arial"/>
                        </a:rPr>
                        <a:t> </a:t>
                      </a:r>
                      <a:r>
                        <a:rPr sz="1400" b="1" spc="-5" dirty="0">
                          <a:latin typeface="Arial"/>
                          <a:cs typeface="Arial"/>
                        </a:rPr>
                        <a:t>pluriprofessionnelle</a:t>
                      </a:r>
                      <a:r>
                        <a:rPr sz="1400" b="1" spc="60" dirty="0">
                          <a:latin typeface="Arial"/>
                          <a:cs typeface="Arial"/>
                        </a:rPr>
                        <a:t> </a:t>
                      </a:r>
                      <a:r>
                        <a:rPr sz="1400" b="1" spc="-5" dirty="0">
                          <a:latin typeface="Arial"/>
                          <a:cs typeface="Arial"/>
                        </a:rPr>
                        <a:t>dans</a:t>
                      </a:r>
                      <a:r>
                        <a:rPr sz="1400" b="1" spc="70" dirty="0">
                          <a:latin typeface="Arial"/>
                          <a:cs typeface="Arial"/>
                        </a:rPr>
                        <a:t> </a:t>
                      </a:r>
                      <a:r>
                        <a:rPr sz="1400" b="1" spc="-5" dirty="0">
                          <a:latin typeface="Arial"/>
                          <a:cs typeface="Arial"/>
                        </a:rPr>
                        <a:t>une</a:t>
                      </a:r>
                      <a:r>
                        <a:rPr sz="1400" b="1" spc="95" dirty="0">
                          <a:latin typeface="Arial"/>
                          <a:cs typeface="Arial"/>
                        </a:rPr>
                        <a:t> </a:t>
                      </a:r>
                      <a:r>
                        <a:rPr sz="1400" b="1" spc="-5" dirty="0">
                          <a:latin typeface="Arial"/>
                          <a:cs typeface="Arial"/>
                        </a:rPr>
                        <a:t>posture</a:t>
                      </a:r>
                      <a:endParaRPr sz="1400">
                        <a:latin typeface="Arial"/>
                        <a:cs typeface="Arial"/>
                      </a:endParaRPr>
                    </a:p>
                    <a:p>
                      <a:pPr marL="4445">
                        <a:lnSpc>
                          <a:spcPct val="100000"/>
                        </a:lnSpc>
                        <a:spcBef>
                          <a:spcPts val="120"/>
                        </a:spcBef>
                      </a:pPr>
                      <a:r>
                        <a:rPr sz="1400" b="1" spc="-5" dirty="0">
                          <a:latin typeface="Arial"/>
                          <a:cs typeface="Arial"/>
                        </a:rPr>
                        <a:t>professionnelle</a:t>
                      </a:r>
                      <a:r>
                        <a:rPr sz="1400" b="1" spc="25" dirty="0">
                          <a:latin typeface="Arial"/>
                          <a:cs typeface="Arial"/>
                        </a:rPr>
                        <a:t> </a:t>
                      </a:r>
                      <a:r>
                        <a:rPr sz="1400" b="1" spc="-5" dirty="0">
                          <a:latin typeface="Arial"/>
                          <a:cs typeface="Arial"/>
                        </a:rPr>
                        <a:t>adaptée</a:t>
                      </a:r>
                      <a:endParaRPr sz="1400">
                        <a:latin typeface="Arial"/>
                        <a:cs typeface="Arial"/>
                      </a:endParaRPr>
                    </a:p>
                  </a:txBody>
                  <a:tcPr marL="0" marR="0" marT="0" marB="0">
                    <a:solidFill>
                      <a:srgbClr val="FFF7E7"/>
                    </a:solidFill>
                  </a:tcPr>
                </a:tc>
                <a:extLst>
                  <a:ext uri="{0D108BD9-81ED-4DB2-BD59-A6C34878D82A}">
                    <a16:rowId xmlns:a16="http://schemas.microsoft.com/office/drawing/2014/main" val="10008"/>
                  </a:ext>
                </a:extLst>
              </a:tr>
              <a:tr h="257632">
                <a:tc vMerge="1">
                  <a:txBody>
                    <a:bodyPr/>
                    <a:lstStyle/>
                    <a:p>
                      <a:endParaRPr/>
                    </a:p>
                  </a:txBody>
                  <a:tcPr marL="0" marR="0" marT="177800" marB="0">
                    <a:solidFill>
                      <a:srgbClr val="FFF7CC"/>
                    </a:solidFill>
                  </a:tcPr>
                </a:tc>
                <a:tc>
                  <a:txBody>
                    <a:bodyPr/>
                    <a:lstStyle/>
                    <a:p>
                      <a:pPr algn="ctr">
                        <a:lnSpc>
                          <a:spcPct val="100000"/>
                        </a:lnSpc>
                        <a:spcBef>
                          <a:spcPts val="85"/>
                        </a:spcBef>
                      </a:pPr>
                      <a:r>
                        <a:rPr sz="1400" spc="-5" dirty="0">
                          <a:latin typeface="Arial MT"/>
                          <a:cs typeface="Arial MT"/>
                        </a:rPr>
                        <a:t>C3.2</a:t>
                      </a:r>
                      <a:endParaRPr sz="1400">
                        <a:latin typeface="Arial MT"/>
                        <a:cs typeface="Arial MT"/>
                      </a:endParaRPr>
                    </a:p>
                  </a:txBody>
                  <a:tcPr marL="0" marR="0" marT="10795" marB="0">
                    <a:solidFill>
                      <a:srgbClr val="FFF7CC"/>
                    </a:solidFill>
                  </a:tcPr>
                </a:tc>
                <a:tc>
                  <a:txBody>
                    <a:bodyPr/>
                    <a:lstStyle/>
                    <a:p>
                      <a:pPr marL="4445">
                        <a:lnSpc>
                          <a:spcPct val="100000"/>
                        </a:lnSpc>
                        <a:spcBef>
                          <a:spcPts val="85"/>
                        </a:spcBef>
                      </a:pPr>
                      <a:r>
                        <a:rPr sz="1400" b="1" spc="-10" dirty="0">
                          <a:latin typeface="Arial"/>
                          <a:cs typeface="Arial"/>
                        </a:rPr>
                        <a:t>Traiter</a:t>
                      </a:r>
                      <a:r>
                        <a:rPr sz="1400" b="1" spc="-25" dirty="0">
                          <a:latin typeface="Arial"/>
                          <a:cs typeface="Arial"/>
                        </a:rPr>
                        <a:t> </a:t>
                      </a:r>
                      <a:r>
                        <a:rPr sz="1400" b="1" spc="-5" dirty="0">
                          <a:latin typeface="Arial"/>
                          <a:cs typeface="Arial"/>
                        </a:rPr>
                        <a:t>et</a:t>
                      </a:r>
                      <a:r>
                        <a:rPr sz="1400" b="1" spc="-10" dirty="0">
                          <a:latin typeface="Arial"/>
                          <a:cs typeface="Arial"/>
                        </a:rPr>
                        <a:t> </a:t>
                      </a:r>
                      <a:r>
                        <a:rPr sz="1400" b="1" dirty="0">
                          <a:latin typeface="Arial"/>
                          <a:cs typeface="Arial"/>
                        </a:rPr>
                        <a:t>transmettre</a:t>
                      </a:r>
                      <a:r>
                        <a:rPr sz="1400" b="1" spc="-40" dirty="0">
                          <a:latin typeface="Arial"/>
                          <a:cs typeface="Arial"/>
                        </a:rPr>
                        <a:t> </a:t>
                      </a:r>
                      <a:r>
                        <a:rPr sz="1400" b="1" spc="-5" dirty="0">
                          <a:latin typeface="Arial"/>
                          <a:cs typeface="Arial"/>
                        </a:rPr>
                        <a:t>des informations</a:t>
                      </a:r>
                      <a:r>
                        <a:rPr sz="1400" b="1" spc="-40" dirty="0">
                          <a:latin typeface="Arial"/>
                          <a:cs typeface="Arial"/>
                        </a:rPr>
                        <a:t> </a:t>
                      </a:r>
                      <a:r>
                        <a:rPr sz="1400" b="1" spc="-5" dirty="0">
                          <a:latin typeface="Arial"/>
                          <a:cs typeface="Arial"/>
                        </a:rPr>
                        <a:t>en intégrant</a:t>
                      </a:r>
                      <a:r>
                        <a:rPr sz="1400" b="1" spc="-40" dirty="0">
                          <a:latin typeface="Arial"/>
                          <a:cs typeface="Arial"/>
                        </a:rPr>
                        <a:t> </a:t>
                      </a:r>
                      <a:r>
                        <a:rPr sz="1400" b="1" dirty="0">
                          <a:latin typeface="Arial"/>
                          <a:cs typeface="Arial"/>
                        </a:rPr>
                        <a:t>les</a:t>
                      </a:r>
                      <a:r>
                        <a:rPr sz="1400" b="1" spc="-15" dirty="0">
                          <a:latin typeface="Arial"/>
                          <a:cs typeface="Arial"/>
                        </a:rPr>
                        <a:t> </a:t>
                      </a:r>
                      <a:r>
                        <a:rPr sz="1400" b="1" spc="-5" dirty="0">
                          <a:latin typeface="Arial"/>
                          <a:cs typeface="Arial"/>
                        </a:rPr>
                        <a:t>différents</a:t>
                      </a:r>
                      <a:r>
                        <a:rPr sz="1400" b="1" spc="-40" dirty="0">
                          <a:latin typeface="Arial"/>
                          <a:cs typeface="Arial"/>
                        </a:rPr>
                        <a:t> </a:t>
                      </a:r>
                      <a:r>
                        <a:rPr sz="1400" b="1" spc="-5" dirty="0">
                          <a:latin typeface="Arial"/>
                          <a:cs typeface="Arial"/>
                        </a:rPr>
                        <a:t>outils</a:t>
                      </a:r>
                      <a:r>
                        <a:rPr sz="1400" b="1" spc="-20" dirty="0">
                          <a:latin typeface="Arial"/>
                          <a:cs typeface="Arial"/>
                        </a:rPr>
                        <a:t> </a:t>
                      </a:r>
                      <a:r>
                        <a:rPr sz="1400" b="1" spc="-5" dirty="0">
                          <a:latin typeface="Arial"/>
                          <a:cs typeface="Arial"/>
                        </a:rPr>
                        <a:t>numériques</a:t>
                      </a:r>
                      <a:endParaRPr sz="1400">
                        <a:latin typeface="Arial"/>
                        <a:cs typeface="Arial"/>
                      </a:endParaRPr>
                    </a:p>
                  </a:txBody>
                  <a:tcPr marL="0" marR="0" marT="10795" marB="0">
                    <a:solidFill>
                      <a:srgbClr val="FFEECA"/>
                    </a:solidFill>
                  </a:tcPr>
                </a:tc>
                <a:extLst>
                  <a:ext uri="{0D108BD9-81ED-4DB2-BD59-A6C34878D82A}">
                    <a16:rowId xmlns:a16="http://schemas.microsoft.com/office/drawing/2014/main" val="10009"/>
                  </a:ext>
                </a:extLst>
              </a:tr>
              <a:tr h="257733">
                <a:tc vMerge="1">
                  <a:txBody>
                    <a:bodyPr/>
                    <a:lstStyle/>
                    <a:p>
                      <a:endParaRPr/>
                    </a:p>
                  </a:txBody>
                  <a:tcPr marL="0" marR="0" marT="177800" marB="0">
                    <a:solidFill>
                      <a:srgbClr val="FFF7CC"/>
                    </a:solidFill>
                  </a:tcPr>
                </a:tc>
                <a:tc>
                  <a:txBody>
                    <a:bodyPr/>
                    <a:lstStyle/>
                    <a:p>
                      <a:pPr algn="ctr">
                        <a:lnSpc>
                          <a:spcPct val="100000"/>
                        </a:lnSpc>
                        <a:spcBef>
                          <a:spcPts val="85"/>
                        </a:spcBef>
                      </a:pPr>
                      <a:r>
                        <a:rPr sz="1400" spc="-5" dirty="0">
                          <a:latin typeface="Arial MT"/>
                          <a:cs typeface="Arial MT"/>
                        </a:rPr>
                        <a:t>C3.3</a:t>
                      </a:r>
                      <a:endParaRPr sz="1400">
                        <a:latin typeface="Arial MT"/>
                        <a:cs typeface="Arial MT"/>
                      </a:endParaRPr>
                    </a:p>
                  </a:txBody>
                  <a:tcPr marL="0" marR="0" marT="10795" marB="0">
                    <a:solidFill>
                      <a:srgbClr val="FFF7CC"/>
                    </a:solidFill>
                  </a:tcPr>
                </a:tc>
                <a:tc>
                  <a:txBody>
                    <a:bodyPr/>
                    <a:lstStyle/>
                    <a:p>
                      <a:pPr marL="4445">
                        <a:lnSpc>
                          <a:spcPct val="100000"/>
                        </a:lnSpc>
                        <a:spcBef>
                          <a:spcPts val="85"/>
                        </a:spcBef>
                      </a:pPr>
                      <a:r>
                        <a:rPr sz="1400" b="1" dirty="0">
                          <a:latin typeface="Arial"/>
                          <a:cs typeface="Arial"/>
                        </a:rPr>
                        <a:t>Participer</a:t>
                      </a:r>
                      <a:r>
                        <a:rPr sz="1400" b="1" spc="35" dirty="0">
                          <a:latin typeface="Arial"/>
                          <a:cs typeface="Arial"/>
                        </a:rPr>
                        <a:t> </a:t>
                      </a:r>
                      <a:r>
                        <a:rPr sz="1400" b="1" dirty="0">
                          <a:latin typeface="Arial"/>
                          <a:cs typeface="Arial"/>
                        </a:rPr>
                        <a:t>à</a:t>
                      </a:r>
                      <a:r>
                        <a:rPr sz="1400" b="1" spc="60" dirty="0">
                          <a:latin typeface="Arial"/>
                          <a:cs typeface="Arial"/>
                        </a:rPr>
                        <a:t> </a:t>
                      </a:r>
                      <a:r>
                        <a:rPr sz="1400" b="1" dirty="0">
                          <a:latin typeface="Arial"/>
                          <a:cs typeface="Arial"/>
                        </a:rPr>
                        <a:t>la</a:t>
                      </a:r>
                      <a:r>
                        <a:rPr sz="1400" b="1" spc="60" dirty="0">
                          <a:latin typeface="Arial"/>
                          <a:cs typeface="Arial"/>
                        </a:rPr>
                        <a:t> </a:t>
                      </a:r>
                      <a:r>
                        <a:rPr sz="1400" b="1" spc="-5" dirty="0">
                          <a:latin typeface="Arial"/>
                          <a:cs typeface="Arial"/>
                        </a:rPr>
                        <a:t>démarche</a:t>
                      </a:r>
                      <a:r>
                        <a:rPr sz="1400" b="1" spc="45" dirty="0">
                          <a:latin typeface="Arial"/>
                          <a:cs typeface="Arial"/>
                        </a:rPr>
                        <a:t> </a:t>
                      </a:r>
                      <a:r>
                        <a:rPr sz="1400" b="1" spc="-5" dirty="0">
                          <a:latin typeface="Arial"/>
                          <a:cs typeface="Arial"/>
                        </a:rPr>
                        <a:t>qualité</a:t>
                      </a:r>
                      <a:r>
                        <a:rPr sz="1400" b="1" spc="30" dirty="0">
                          <a:latin typeface="Arial"/>
                          <a:cs typeface="Arial"/>
                        </a:rPr>
                        <a:t> </a:t>
                      </a:r>
                      <a:r>
                        <a:rPr sz="1400" b="1" spc="-5" dirty="0">
                          <a:latin typeface="Arial"/>
                          <a:cs typeface="Arial"/>
                        </a:rPr>
                        <a:t>et</a:t>
                      </a:r>
                      <a:r>
                        <a:rPr sz="1400" b="1" spc="65" dirty="0">
                          <a:latin typeface="Arial"/>
                          <a:cs typeface="Arial"/>
                        </a:rPr>
                        <a:t> </a:t>
                      </a:r>
                      <a:r>
                        <a:rPr sz="1400" b="1" dirty="0">
                          <a:latin typeface="Arial"/>
                          <a:cs typeface="Arial"/>
                        </a:rPr>
                        <a:t>à</a:t>
                      </a:r>
                      <a:r>
                        <a:rPr sz="1400" b="1" spc="60" dirty="0">
                          <a:latin typeface="Arial"/>
                          <a:cs typeface="Arial"/>
                        </a:rPr>
                        <a:t> </a:t>
                      </a:r>
                      <a:r>
                        <a:rPr sz="1400" b="1" dirty="0">
                          <a:latin typeface="Arial"/>
                          <a:cs typeface="Arial"/>
                        </a:rPr>
                        <a:t>la</a:t>
                      </a:r>
                      <a:r>
                        <a:rPr sz="1400" b="1" spc="55" dirty="0">
                          <a:latin typeface="Arial"/>
                          <a:cs typeface="Arial"/>
                        </a:rPr>
                        <a:t> </a:t>
                      </a:r>
                      <a:r>
                        <a:rPr sz="1400" b="1" spc="-5" dirty="0">
                          <a:latin typeface="Arial"/>
                          <a:cs typeface="Arial"/>
                        </a:rPr>
                        <a:t>prévention</a:t>
                      </a:r>
                      <a:r>
                        <a:rPr sz="1400" b="1" spc="35" dirty="0">
                          <a:latin typeface="Arial"/>
                          <a:cs typeface="Arial"/>
                        </a:rPr>
                        <a:t> </a:t>
                      </a:r>
                      <a:r>
                        <a:rPr sz="1400" b="1" spc="-5" dirty="0">
                          <a:latin typeface="Arial"/>
                          <a:cs typeface="Arial"/>
                        </a:rPr>
                        <a:t>des</a:t>
                      </a:r>
                      <a:r>
                        <a:rPr sz="1400" b="1" spc="60" dirty="0">
                          <a:latin typeface="Arial"/>
                          <a:cs typeface="Arial"/>
                        </a:rPr>
                        <a:t> </a:t>
                      </a:r>
                      <a:r>
                        <a:rPr sz="1400" b="1" spc="-5" dirty="0">
                          <a:latin typeface="Arial"/>
                          <a:cs typeface="Arial"/>
                        </a:rPr>
                        <a:t>risques</a:t>
                      </a:r>
                      <a:r>
                        <a:rPr sz="1400" b="1" spc="40" dirty="0">
                          <a:latin typeface="Arial"/>
                          <a:cs typeface="Arial"/>
                        </a:rPr>
                        <a:t> </a:t>
                      </a:r>
                      <a:r>
                        <a:rPr sz="1400" b="1" spc="-5" dirty="0">
                          <a:latin typeface="Arial"/>
                          <a:cs typeface="Arial"/>
                        </a:rPr>
                        <a:t>professionnels</a:t>
                      </a:r>
                      <a:endParaRPr sz="1400">
                        <a:latin typeface="Arial"/>
                        <a:cs typeface="Arial"/>
                      </a:endParaRPr>
                    </a:p>
                  </a:txBody>
                  <a:tcPr marL="0" marR="0" marT="10795" marB="0">
                    <a:solidFill>
                      <a:srgbClr val="FFF7E7"/>
                    </a:solidFill>
                  </a:tcPr>
                </a:tc>
                <a:extLst>
                  <a:ext uri="{0D108BD9-81ED-4DB2-BD59-A6C34878D82A}">
                    <a16:rowId xmlns:a16="http://schemas.microsoft.com/office/drawing/2014/main" val="10010"/>
                  </a:ext>
                </a:extLst>
              </a:tr>
              <a:tr h="233006">
                <a:tc vMerge="1">
                  <a:txBody>
                    <a:bodyPr/>
                    <a:lstStyle/>
                    <a:p>
                      <a:endParaRPr/>
                    </a:p>
                  </a:txBody>
                  <a:tcPr marL="0" marR="0" marT="177800" marB="0">
                    <a:solidFill>
                      <a:srgbClr val="FFF7CC"/>
                    </a:solidFill>
                  </a:tcPr>
                </a:tc>
                <a:tc>
                  <a:txBody>
                    <a:bodyPr/>
                    <a:lstStyle/>
                    <a:p>
                      <a:pPr algn="ctr">
                        <a:lnSpc>
                          <a:spcPts val="1670"/>
                        </a:lnSpc>
                      </a:pPr>
                      <a:r>
                        <a:rPr sz="1400" spc="-5" dirty="0">
                          <a:latin typeface="Arial MT"/>
                          <a:cs typeface="Arial MT"/>
                        </a:rPr>
                        <a:t>C3.4</a:t>
                      </a:r>
                      <a:endParaRPr sz="1400">
                        <a:latin typeface="Arial MT"/>
                        <a:cs typeface="Arial MT"/>
                      </a:endParaRPr>
                    </a:p>
                  </a:txBody>
                  <a:tcPr marL="0" marR="0" marT="0" marB="0">
                    <a:solidFill>
                      <a:srgbClr val="FFF7CC"/>
                    </a:solidFill>
                  </a:tcPr>
                </a:tc>
                <a:tc>
                  <a:txBody>
                    <a:bodyPr/>
                    <a:lstStyle/>
                    <a:p>
                      <a:pPr marL="4445">
                        <a:lnSpc>
                          <a:spcPts val="1670"/>
                        </a:lnSpc>
                      </a:pPr>
                      <a:r>
                        <a:rPr sz="1400" b="1" spc="-5" dirty="0">
                          <a:latin typeface="Arial"/>
                          <a:cs typeface="Arial"/>
                        </a:rPr>
                        <a:t>Coordonner</a:t>
                      </a:r>
                      <a:r>
                        <a:rPr sz="1400" b="1" spc="-15" dirty="0">
                          <a:latin typeface="Arial"/>
                          <a:cs typeface="Arial"/>
                        </a:rPr>
                        <a:t> </a:t>
                      </a:r>
                      <a:r>
                        <a:rPr sz="1400" b="1" spc="-5" dirty="0">
                          <a:latin typeface="Arial"/>
                          <a:cs typeface="Arial"/>
                        </a:rPr>
                        <a:t>et</a:t>
                      </a:r>
                      <a:r>
                        <a:rPr sz="1400" b="1" spc="5" dirty="0">
                          <a:latin typeface="Arial"/>
                          <a:cs typeface="Arial"/>
                        </a:rPr>
                        <a:t> </a:t>
                      </a:r>
                      <a:r>
                        <a:rPr sz="1400" b="1" spc="-5" dirty="0">
                          <a:latin typeface="Arial"/>
                          <a:cs typeface="Arial"/>
                        </a:rPr>
                        <a:t>conduire</a:t>
                      </a:r>
                      <a:r>
                        <a:rPr sz="1400" b="1" spc="-30" dirty="0">
                          <a:latin typeface="Arial"/>
                          <a:cs typeface="Arial"/>
                        </a:rPr>
                        <a:t> </a:t>
                      </a:r>
                      <a:r>
                        <a:rPr sz="1400" b="1" spc="-5" dirty="0">
                          <a:latin typeface="Arial"/>
                          <a:cs typeface="Arial"/>
                        </a:rPr>
                        <a:t>une équipe</a:t>
                      </a:r>
                      <a:r>
                        <a:rPr sz="1400" b="1" spc="-20" dirty="0">
                          <a:latin typeface="Arial"/>
                          <a:cs typeface="Arial"/>
                        </a:rPr>
                        <a:t> </a:t>
                      </a:r>
                      <a:r>
                        <a:rPr sz="1400" b="1" spc="-5" dirty="0">
                          <a:latin typeface="Arial"/>
                          <a:cs typeface="Arial"/>
                        </a:rPr>
                        <a:t>de</a:t>
                      </a:r>
                      <a:r>
                        <a:rPr sz="1400" b="1" spc="5" dirty="0">
                          <a:latin typeface="Arial"/>
                          <a:cs typeface="Arial"/>
                        </a:rPr>
                        <a:t> </a:t>
                      </a:r>
                      <a:r>
                        <a:rPr sz="1400" b="1" spc="-10" dirty="0">
                          <a:latin typeface="Arial"/>
                          <a:cs typeface="Arial"/>
                        </a:rPr>
                        <a:t>bionettoyage</a:t>
                      </a:r>
                      <a:endParaRPr sz="1400">
                        <a:latin typeface="Arial"/>
                        <a:cs typeface="Arial"/>
                      </a:endParaRPr>
                    </a:p>
                  </a:txBody>
                  <a:tcPr marL="0" marR="0" marT="0" marB="0">
                    <a:solidFill>
                      <a:srgbClr val="FFEECA"/>
                    </a:solidFill>
                  </a:tcPr>
                </a:tc>
                <a:extLst>
                  <a:ext uri="{0D108BD9-81ED-4DB2-BD59-A6C34878D82A}">
                    <a16:rowId xmlns:a16="http://schemas.microsoft.com/office/drawing/2014/main" val="10011"/>
                  </a:ext>
                </a:extLst>
              </a:tr>
              <a:tr h="461162">
                <a:tc>
                  <a:txBody>
                    <a:bodyPr/>
                    <a:lstStyle/>
                    <a:p>
                      <a:pPr>
                        <a:lnSpc>
                          <a:spcPct val="100000"/>
                        </a:lnSpc>
                      </a:pPr>
                      <a:endParaRPr sz="1400">
                        <a:latin typeface="Times New Roman"/>
                        <a:cs typeface="Times New Roman"/>
                      </a:endParaRPr>
                    </a:p>
                  </a:txBody>
                  <a:tcPr marL="0" marR="0" marT="0" marB="0">
                    <a:solidFill>
                      <a:srgbClr val="FFF7CC"/>
                    </a:solidFill>
                  </a:tcPr>
                </a:tc>
                <a:tc>
                  <a:txBody>
                    <a:bodyPr/>
                    <a:lstStyle/>
                    <a:p>
                      <a:pPr algn="ctr">
                        <a:lnSpc>
                          <a:spcPct val="100000"/>
                        </a:lnSpc>
                        <a:spcBef>
                          <a:spcPts val="890"/>
                        </a:spcBef>
                      </a:pPr>
                      <a:r>
                        <a:rPr sz="1400" spc="-5" dirty="0">
                          <a:latin typeface="Arial MT"/>
                          <a:cs typeface="Arial MT"/>
                        </a:rPr>
                        <a:t>C3.5</a:t>
                      </a:r>
                      <a:endParaRPr sz="1400">
                        <a:latin typeface="Arial MT"/>
                        <a:cs typeface="Arial MT"/>
                      </a:endParaRPr>
                    </a:p>
                  </a:txBody>
                  <a:tcPr marL="0" marR="0" marT="113030" marB="0">
                    <a:solidFill>
                      <a:srgbClr val="FFF7CC"/>
                    </a:solidFill>
                  </a:tcPr>
                </a:tc>
                <a:tc>
                  <a:txBody>
                    <a:bodyPr/>
                    <a:lstStyle/>
                    <a:p>
                      <a:pPr marL="4445">
                        <a:lnSpc>
                          <a:spcPts val="1670"/>
                        </a:lnSpc>
                      </a:pPr>
                      <a:r>
                        <a:rPr sz="1400" b="1" dirty="0">
                          <a:latin typeface="Arial"/>
                          <a:cs typeface="Arial"/>
                        </a:rPr>
                        <a:t>Participer</a:t>
                      </a:r>
                      <a:r>
                        <a:rPr sz="1400" b="1" spc="35" dirty="0">
                          <a:latin typeface="Arial"/>
                          <a:cs typeface="Arial"/>
                        </a:rPr>
                        <a:t> </a:t>
                      </a:r>
                      <a:r>
                        <a:rPr sz="1400" b="1" dirty="0">
                          <a:latin typeface="Arial"/>
                          <a:cs typeface="Arial"/>
                        </a:rPr>
                        <a:t>à</a:t>
                      </a:r>
                      <a:r>
                        <a:rPr sz="1400" b="1" spc="55" dirty="0">
                          <a:latin typeface="Arial"/>
                          <a:cs typeface="Arial"/>
                        </a:rPr>
                        <a:t> </a:t>
                      </a:r>
                      <a:r>
                        <a:rPr sz="1400" b="1" spc="-5" dirty="0">
                          <a:latin typeface="Arial"/>
                          <a:cs typeface="Arial"/>
                        </a:rPr>
                        <a:t>l’accueil,</a:t>
                      </a:r>
                      <a:r>
                        <a:rPr sz="1400" b="1" spc="20" dirty="0">
                          <a:latin typeface="Arial"/>
                          <a:cs typeface="Arial"/>
                        </a:rPr>
                        <a:t> </a:t>
                      </a:r>
                      <a:r>
                        <a:rPr sz="1400" b="1" dirty="0">
                          <a:latin typeface="Arial"/>
                          <a:cs typeface="Arial"/>
                        </a:rPr>
                        <a:t>à</a:t>
                      </a:r>
                      <a:r>
                        <a:rPr sz="1400" b="1" spc="60" dirty="0">
                          <a:latin typeface="Arial"/>
                          <a:cs typeface="Arial"/>
                        </a:rPr>
                        <a:t> </a:t>
                      </a:r>
                      <a:r>
                        <a:rPr sz="1400" b="1" spc="-5" dirty="0">
                          <a:latin typeface="Arial"/>
                          <a:cs typeface="Arial"/>
                        </a:rPr>
                        <a:t>l’encadrement</a:t>
                      </a:r>
                      <a:r>
                        <a:rPr sz="1400" b="1" spc="20" dirty="0">
                          <a:latin typeface="Arial"/>
                          <a:cs typeface="Arial"/>
                        </a:rPr>
                        <a:t> </a:t>
                      </a:r>
                      <a:r>
                        <a:rPr sz="1400" b="1" spc="-5" dirty="0">
                          <a:latin typeface="Arial"/>
                          <a:cs typeface="Arial"/>
                        </a:rPr>
                        <a:t>et</a:t>
                      </a:r>
                      <a:r>
                        <a:rPr sz="1400" b="1" spc="60" dirty="0">
                          <a:latin typeface="Arial"/>
                          <a:cs typeface="Arial"/>
                        </a:rPr>
                        <a:t> </a:t>
                      </a:r>
                      <a:r>
                        <a:rPr sz="1400" b="1" dirty="0">
                          <a:latin typeface="Arial"/>
                          <a:cs typeface="Arial"/>
                        </a:rPr>
                        <a:t>à</a:t>
                      </a:r>
                      <a:r>
                        <a:rPr sz="1400" b="1" spc="45" dirty="0">
                          <a:latin typeface="Arial"/>
                          <a:cs typeface="Arial"/>
                        </a:rPr>
                        <a:t> </a:t>
                      </a:r>
                      <a:r>
                        <a:rPr sz="1400" b="1" dirty="0">
                          <a:latin typeface="Arial"/>
                          <a:cs typeface="Arial"/>
                        </a:rPr>
                        <a:t>la</a:t>
                      </a:r>
                      <a:r>
                        <a:rPr sz="1400" b="1" spc="50" dirty="0">
                          <a:latin typeface="Arial"/>
                          <a:cs typeface="Arial"/>
                        </a:rPr>
                        <a:t> </a:t>
                      </a:r>
                      <a:r>
                        <a:rPr sz="1400" b="1" spc="-5" dirty="0">
                          <a:latin typeface="Arial"/>
                          <a:cs typeface="Arial"/>
                        </a:rPr>
                        <a:t>formation</a:t>
                      </a:r>
                      <a:r>
                        <a:rPr sz="1400" b="1" spc="35" dirty="0">
                          <a:latin typeface="Arial"/>
                          <a:cs typeface="Arial"/>
                        </a:rPr>
                        <a:t> </a:t>
                      </a:r>
                      <a:r>
                        <a:rPr sz="1400" b="1" spc="-5" dirty="0">
                          <a:latin typeface="Arial"/>
                          <a:cs typeface="Arial"/>
                        </a:rPr>
                        <a:t>de</a:t>
                      </a:r>
                      <a:r>
                        <a:rPr sz="1400" b="1" spc="55" dirty="0">
                          <a:latin typeface="Arial"/>
                          <a:cs typeface="Arial"/>
                        </a:rPr>
                        <a:t> </a:t>
                      </a:r>
                      <a:r>
                        <a:rPr sz="1400" b="1" spc="-5" dirty="0">
                          <a:latin typeface="Arial"/>
                          <a:cs typeface="Arial"/>
                        </a:rPr>
                        <a:t>stagiaires,</a:t>
                      </a:r>
                      <a:r>
                        <a:rPr sz="1400" b="1" spc="20" dirty="0">
                          <a:latin typeface="Arial"/>
                          <a:cs typeface="Arial"/>
                        </a:rPr>
                        <a:t> </a:t>
                      </a:r>
                      <a:r>
                        <a:rPr sz="1400" b="1" dirty="0">
                          <a:latin typeface="Arial"/>
                          <a:cs typeface="Arial"/>
                        </a:rPr>
                        <a:t>à</a:t>
                      </a:r>
                      <a:r>
                        <a:rPr sz="1400" b="1" spc="60" dirty="0">
                          <a:latin typeface="Arial"/>
                          <a:cs typeface="Arial"/>
                        </a:rPr>
                        <a:t> </a:t>
                      </a:r>
                      <a:r>
                        <a:rPr sz="1400" b="1" spc="-5" dirty="0">
                          <a:latin typeface="Arial"/>
                          <a:cs typeface="Arial"/>
                        </a:rPr>
                        <a:t>l’accueil</a:t>
                      </a:r>
                      <a:r>
                        <a:rPr sz="1400" b="1" spc="30" dirty="0">
                          <a:latin typeface="Arial"/>
                          <a:cs typeface="Arial"/>
                        </a:rPr>
                        <a:t> </a:t>
                      </a:r>
                      <a:r>
                        <a:rPr sz="1400" b="1" spc="-5" dirty="0">
                          <a:latin typeface="Arial"/>
                          <a:cs typeface="Arial"/>
                        </a:rPr>
                        <a:t>des</a:t>
                      </a:r>
                      <a:r>
                        <a:rPr sz="1400" b="1" spc="45" dirty="0">
                          <a:latin typeface="Arial"/>
                          <a:cs typeface="Arial"/>
                        </a:rPr>
                        <a:t> </a:t>
                      </a:r>
                      <a:r>
                        <a:rPr sz="1400" b="1" spc="-5" dirty="0">
                          <a:latin typeface="Arial"/>
                          <a:cs typeface="Arial"/>
                        </a:rPr>
                        <a:t>nouveaux</a:t>
                      </a:r>
                      <a:endParaRPr sz="1400">
                        <a:latin typeface="Arial"/>
                        <a:cs typeface="Arial"/>
                      </a:endParaRPr>
                    </a:p>
                    <a:p>
                      <a:pPr marL="4445">
                        <a:lnSpc>
                          <a:spcPct val="100000"/>
                        </a:lnSpc>
                        <a:spcBef>
                          <a:spcPts val="120"/>
                        </a:spcBef>
                      </a:pPr>
                      <a:r>
                        <a:rPr sz="1400" b="1" dirty="0">
                          <a:latin typeface="Arial"/>
                          <a:cs typeface="Arial"/>
                        </a:rPr>
                        <a:t>agents,</a:t>
                      </a:r>
                      <a:r>
                        <a:rPr sz="1400" b="1" spc="10" dirty="0">
                          <a:latin typeface="Arial"/>
                          <a:cs typeface="Arial"/>
                        </a:rPr>
                        <a:t> </a:t>
                      </a:r>
                      <a:r>
                        <a:rPr sz="1400" b="1" dirty="0">
                          <a:latin typeface="Arial"/>
                          <a:cs typeface="Arial"/>
                        </a:rPr>
                        <a:t>des</a:t>
                      </a:r>
                      <a:r>
                        <a:rPr sz="1400" b="1" spc="10" dirty="0">
                          <a:latin typeface="Arial"/>
                          <a:cs typeface="Arial"/>
                        </a:rPr>
                        <a:t> </a:t>
                      </a:r>
                      <a:r>
                        <a:rPr sz="1400" b="1" spc="-5" dirty="0">
                          <a:latin typeface="Arial"/>
                          <a:cs typeface="Arial"/>
                        </a:rPr>
                        <a:t>bénévoles</a:t>
                      </a:r>
                      <a:endParaRPr sz="1400">
                        <a:latin typeface="Arial"/>
                        <a:cs typeface="Arial"/>
                      </a:endParaRPr>
                    </a:p>
                  </a:txBody>
                  <a:tcPr marL="0" marR="0" marT="0" marB="0">
                    <a:solidFill>
                      <a:srgbClr val="FFF7E7"/>
                    </a:solidFill>
                  </a:tcPr>
                </a:tc>
                <a:extLst>
                  <a:ext uri="{0D108BD9-81ED-4DB2-BD59-A6C34878D82A}">
                    <a16:rowId xmlns:a16="http://schemas.microsoft.com/office/drawing/2014/main" val="10012"/>
                  </a:ext>
                </a:extLst>
              </a:tr>
              <a:tr h="232854">
                <a:tc rowSpan="3">
                  <a:txBody>
                    <a:bodyPr/>
                    <a:lstStyle/>
                    <a:p>
                      <a:pPr marL="4445">
                        <a:lnSpc>
                          <a:spcPts val="1905"/>
                        </a:lnSpc>
                      </a:pPr>
                      <a:r>
                        <a:rPr sz="1600" b="1" spc="-10" dirty="0">
                          <a:latin typeface="Arial"/>
                          <a:cs typeface="Arial"/>
                        </a:rPr>
                        <a:t>BLOC</a:t>
                      </a:r>
                      <a:r>
                        <a:rPr sz="1600" b="1" spc="-20" dirty="0">
                          <a:latin typeface="Arial"/>
                          <a:cs typeface="Arial"/>
                        </a:rPr>
                        <a:t> </a:t>
                      </a:r>
                      <a:r>
                        <a:rPr sz="1600" b="1" spc="-5" dirty="0">
                          <a:latin typeface="Arial"/>
                          <a:cs typeface="Arial"/>
                        </a:rPr>
                        <a:t>4</a:t>
                      </a:r>
                      <a:endParaRPr sz="1600">
                        <a:latin typeface="Arial"/>
                        <a:cs typeface="Arial"/>
                      </a:endParaRPr>
                    </a:p>
                    <a:p>
                      <a:pPr marL="4445">
                        <a:lnSpc>
                          <a:spcPct val="100000"/>
                        </a:lnSpc>
                        <a:spcBef>
                          <a:spcPts val="140"/>
                        </a:spcBef>
                      </a:pPr>
                      <a:r>
                        <a:rPr sz="1600" b="1" spc="-10" dirty="0">
                          <a:latin typeface="Arial"/>
                          <a:cs typeface="Arial"/>
                        </a:rPr>
                        <a:t>Réaliser</a:t>
                      </a:r>
                      <a:r>
                        <a:rPr sz="1600" b="1" spc="-5" dirty="0">
                          <a:latin typeface="Arial"/>
                          <a:cs typeface="Arial"/>
                        </a:rPr>
                        <a:t> </a:t>
                      </a:r>
                      <a:r>
                        <a:rPr sz="1600" b="1" spc="-10" dirty="0">
                          <a:latin typeface="Arial"/>
                          <a:cs typeface="Arial"/>
                        </a:rPr>
                        <a:t>des</a:t>
                      </a:r>
                      <a:r>
                        <a:rPr sz="1600" b="1" spc="15" dirty="0">
                          <a:latin typeface="Arial"/>
                          <a:cs typeface="Arial"/>
                        </a:rPr>
                        <a:t> </a:t>
                      </a:r>
                      <a:r>
                        <a:rPr sz="1600" b="1" spc="-5" dirty="0">
                          <a:latin typeface="Arial"/>
                          <a:cs typeface="Arial"/>
                        </a:rPr>
                        <a:t>actions</a:t>
                      </a:r>
                      <a:endParaRPr sz="1600">
                        <a:latin typeface="Arial"/>
                        <a:cs typeface="Arial"/>
                      </a:endParaRPr>
                    </a:p>
                    <a:p>
                      <a:pPr marL="4445" marR="74930">
                        <a:lnSpc>
                          <a:spcPct val="106900"/>
                        </a:lnSpc>
                      </a:pPr>
                      <a:r>
                        <a:rPr sz="1600" b="1" spc="-5" dirty="0">
                          <a:latin typeface="Arial"/>
                          <a:cs typeface="Arial"/>
                        </a:rPr>
                        <a:t>d’éducation</a:t>
                      </a:r>
                      <a:r>
                        <a:rPr sz="1600" b="1" spc="35" dirty="0">
                          <a:latin typeface="Arial"/>
                          <a:cs typeface="Arial"/>
                        </a:rPr>
                        <a:t> </a:t>
                      </a:r>
                      <a:r>
                        <a:rPr sz="1600" b="1" spc="-5" dirty="0">
                          <a:latin typeface="Arial"/>
                          <a:cs typeface="Arial"/>
                        </a:rPr>
                        <a:t>à</a:t>
                      </a:r>
                      <a:r>
                        <a:rPr sz="1600" b="1" dirty="0">
                          <a:latin typeface="Arial"/>
                          <a:cs typeface="Arial"/>
                        </a:rPr>
                        <a:t> </a:t>
                      </a:r>
                      <a:r>
                        <a:rPr sz="1600" b="1" spc="-5" dirty="0">
                          <a:latin typeface="Arial"/>
                          <a:cs typeface="Arial"/>
                        </a:rPr>
                        <a:t>la</a:t>
                      </a:r>
                      <a:r>
                        <a:rPr sz="1600" b="1" spc="10" dirty="0">
                          <a:latin typeface="Arial"/>
                          <a:cs typeface="Arial"/>
                        </a:rPr>
                        <a:t> </a:t>
                      </a:r>
                      <a:r>
                        <a:rPr sz="1600" b="1" spc="-5" dirty="0">
                          <a:latin typeface="Arial"/>
                          <a:cs typeface="Arial"/>
                        </a:rPr>
                        <a:t>santé</a:t>
                      </a:r>
                      <a:r>
                        <a:rPr sz="1600" b="1" spc="10" dirty="0">
                          <a:latin typeface="Arial"/>
                          <a:cs typeface="Arial"/>
                        </a:rPr>
                        <a:t> </a:t>
                      </a:r>
                      <a:r>
                        <a:rPr sz="1600" b="1" spc="-10" dirty="0">
                          <a:latin typeface="Arial"/>
                          <a:cs typeface="Arial"/>
                        </a:rPr>
                        <a:t>pour </a:t>
                      </a:r>
                      <a:r>
                        <a:rPr sz="1600" b="1" spc="-430" dirty="0">
                          <a:latin typeface="Arial"/>
                          <a:cs typeface="Arial"/>
                        </a:rPr>
                        <a:t> </a:t>
                      </a:r>
                      <a:r>
                        <a:rPr sz="1600" b="1" spc="-5" dirty="0">
                          <a:latin typeface="Arial"/>
                          <a:cs typeface="Arial"/>
                        </a:rPr>
                        <a:t>un</a:t>
                      </a:r>
                      <a:r>
                        <a:rPr sz="1600" b="1" spc="10" dirty="0">
                          <a:latin typeface="Arial"/>
                          <a:cs typeface="Arial"/>
                        </a:rPr>
                        <a:t> </a:t>
                      </a:r>
                      <a:r>
                        <a:rPr sz="1600" b="1" spc="-5" dirty="0">
                          <a:latin typeface="Arial"/>
                          <a:cs typeface="Arial"/>
                        </a:rPr>
                        <a:t>public</a:t>
                      </a:r>
                      <a:r>
                        <a:rPr sz="1600" b="1" spc="25" dirty="0">
                          <a:latin typeface="Arial"/>
                          <a:cs typeface="Arial"/>
                        </a:rPr>
                        <a:t> </a:t>
                      </a:r>
                      <a:r>
                        <a:rPr sz="1600" b="1" spc="-5" dirty="0">
                          <a:latin typeface="Arial"/>
                          <a:cs typeface="Arial"/>
                        </a:rPr>
                        <a:t>ciblé,</a:t>
                      </a:r>
                      <a:r>
                        <a:rPr sz="1600" b="1" spc="35" dirty="0">
                          <a:latin typeface="Arial"/>
                          <a:cs typeface="Arial"/>
                        </a:rPr>
                        <a:t> </a:t>
                      </a:r>
                      <a:r>
                        <a:rPr sz="1600" b="1" spc="-5" dirty="0">
                          <a:latin typeface="Arial"/>
                          <a:cs typeface="Arial"/>
                        </a:rPr>
                        <a:t>dans</a:t>
                      </a:r>
                      <a:r>
                        <a:rPr sz="1600" b="1" spc="5" dirty="0">
                          <a:latin typeface="Arial"/>
                          <a:cs typeface="Arial"/>
                        </a:rPr>
                        <a:t> </a:t>
                      </a:r>
                      <a:r>
                        <a:rPr sz="1600" b="1" spc="-10" dirty="0">
                          <a:latin typeface="Arial"/>
                          <a:cs typeface="Arial"/>
                        </a:rPr>
                        <a:t>un </a:t>
                      </a:r>
                      <a:r>
                        <a:rPr sz="1600" b="1" spc="-5" dirty="0">
                          <a:latin typeface="Arial"/>
                          <a:cs typeface="Arial"/>
                        </a:rPr>
                        <a:t> contexte</a:t>
                      </a:r>
                      <a:r>
                        <a:rPr sz="1600" b="1" spc="40" dirty="0">
                          <a:latin typeface="Arial"/>
                          <a:cs typeface="Arial"/>
                        </a:rPr>
                        <a:t> </a:t>
                      </a:r>
                      <a:r>
                        <a:rPr sz="1600" b="1" spc="-5" dirty="0">
                          <a:latin typeface="Arial"/>
                          <a:cs typeface="Arial"/>
                        </a:rPr>
                        <a:t>donné</a:t>
                      </a:r>
                      <a:endParaRPr sz="1600">
                        <a:latin typeface="Arial"/>
                        <a:cs typeface="Arial"/>
                      </a:endParaRPr>
                    </a:p>
                  </a:txBody>
                  <a:tcPr marL="0" marR="0" marT="0" marB="0">
                    <a:solidFill>
                      <a:srgbClr val="FFF7E7"/>
                    </a:solidFill>
                  </a:tcPr>
                </a:tc>
                <a:tc>
                  <a:txBody>
                    <a:bodyPr/>
                    <a:lstStyle/>
                    <a:p>
                      <a:pPr algn="ctr">
                        <a:lnSpc>
                          <a:spcPts val="1670"/>
                        </a:lnSpc>
                      </a:pPr>
                      <a:r>
                        <a:rPr sz="1400" spc="-5" dirty="0">
                          <a:latin typeface="Arial MT"/>
                          <a:cs typeface="Arial MT"/>
                        </a:rPr>
                        <a:t>C4.1</a:t>
                      </a:r>
                      <a:endParaRPr sz="1400">
                        <a:latin typeface="Arial MT"/>
                        <a:cs typeface="Arial MT"/>
                      </a:endParaRPr>
                    </a:p>
                  </a:txBody>
                  <a:tcPr marL="0" marR="0" marT="0" marB="0">
                    <a:solidFill>
                      <a:srgbClr val="FFF7CC"/>
                    </a:solidFill>
                  </a:tcPr>
                </a:tc>
                <a:tc>
                  <a:txBody>
                    <a:bodyPr/>
                    <a:lstStyle/>
                    <a:p>
                      <a:pPr marL="4445">
                        <a:lnSpc>
                          <a:spcPts val="1670"/>
                        </a:lnSpc>
                      </a:pPr>
                      <a:r>
                        <a:rPr sz="1400" b="1" spc="-10" dirty="0">
                          <a:latin typeface="Arial"/>
                          <a:cs typeface="Arial"/>
                        </a:rPr>
                        <a:t>Analyser</a:t>
                      </a:r>
                      <a:r>
                        <a:rPr sz="1400" b="1" spc="25" dirty="0">
                          <a:latin typeface="Arial"/>
                          <a:cs typeface="Arial"/>
                        </a:rPr>
                        <a:t> </a:t>
                      </a:r>
                      <a:r>
                        <a:rPr sz="1400" b="1" dirty="0">
                          <a:latin typeface="Arial"/>
                          <a:cs typeface="Arial"/>
                        </a:rPr>
                        <a:t>les</a:t>
                      </a:r>
                      <a:r>
                        <a:rPr sz="1400" b="1" spc="-35" dirty="0">
                          <a:latin typeface="Arial"/>
                          <a:cs typeface="Arial"/>
                        </a:rPr>
                        <a:t> </a:t>
                      </a:r>
                      <a:r>
                        <a:rPr sz="1400" b="1" spc="-5" dirty="0">
                          <a:latin typeface="Arial"/>
                          <a:cs typeface="Arial"/>
                        </a:rPr>
                        <a:t>besoins</a:t>
                      </a:r>
                      <a:r>
                        <a:rPr sz="1400" b="1" spc="-40" dirty="0">
                          <a:latin typeface="Arial"/>
                          <a:cs typeface="Arial"/>
                        </a:rPr>
                        <a:t> </a:t>
                      </a:r>
                      <a:r>
                        <a:rPr sz="1400" b="1" spc="-5" dirty="0">
                          <a:latin typeface="Arial"/>
                          <a:cs typeface="Arial"/>
                        </a:rPr>
                        <a:t>du</a:t>
                      </a:r>
                      <a:r>
                        <a:rPr sz="1400" b="1" spc="-35" dirty="0">
                          <a:latin typeface="Arial"/>
                          <a:cs typeface="Arial"/>
                        </a:rPr>
                        <a:t> </a:t>
                      </a:r>
                      <a:r>
                        <a:rPr sz="1400" b="1" spc="-5" dirty="0">
                          <a:latin typeface="Arial"/>
                          <a:cs typeface="Arial"/>
                        </a:rPr>
                        <a:t>public</a:t>
                      </a:r>
                      <a:endParaRPr sz="1400">
                        <a:latin typeface="Arial"/>
                        <a:cs typeface="Arial"/>
                      </a:endParaRPr>
                    </a:p>
                  </a:txBody>
                  <a:tcPr marL="0" marR="0" marT="0" marB="0">
                    <a:solidFill>
                      <a:srgbClr val="FFEECA"/>
                    </a:solidFill>
                  </a:tcPr>
                </a:tc>
                <a:extLst>
                  <a:ext uri="{0D108BD9-81ED-4DB2-BD59-A6C34878D82A}">
                    <a16:rowId xmlns:a16="http://schemas.microsoft.com/office/drawing/2014/main" val="10013"/>
                  </a:ext>
                </a:extLst>
              </a:tr>
              <a:tr h="236397">
                <a:tc vMerge="1">
                  <a:txBody>
                    <a:bodyPr/>
                    <a:lstStyle/>
                    <a:p>
                      <a:endParaRPr/>
                    </a:p>
                  </a:txBody>
                  <a:tcPr marL="0" marR="0" marT="0" marB="0">
                    <a:solidFill>
                      <a:srgbClr val="FFF7E7"/>
                    </a:solidFill>
                  </a:tcPr>
                </a:tc>
                <a:tc>
                  <a:txBody>
                    <a:bodyPr/>
                    <a:lstStyle/>
                    <a:p>
                      <a:pPr algn="ctr">
                        <a:lnSpc>
                          <a:spcPct val="100000"/>
                        </a:lnSpc>
                        <a:spcBef>
                          <a:spcPts val="5"/>
                        </a:spcBef>
                      </a:pPr>
                      <a:r>
                        <a:rPr sz="1400" spc="-5" dirty="0">
                          <a:latin typeface="Arial MT"/>
                          <a:cs typeface="Arial MT"/>
                        </a:rPr>
                        <a:t>C4.2</a:t>
                      </a:r>
                      <a:endParaRPr sz="1400">
                        <a:latin typeface="Arial MT"/>
                        <a:cs typeface="Arial MT"/>
                      </a:endParaRPr>
                    </a:p>
                  </a:txBody>
                  <a:tcPr marL="0" marR="0" marT="635" marB="0">
                    <a:solidFill>
                      <a:srgbClr val="FFF7CC"/>
                    </a:solidFill>
                  </a:tcPr>
                </a:tc>
                <a:tc>
                  <a:txBody>
                    <a:bodyPr/>
                    <a:lstStyle/>
                    <a:p>
                      <a:pPr marL="4445">
                        <a:lnSpc>
                          <a:spcPct val="100000"/>
                        </a:lnSpc>
                        <a:spcBef>
                          <a:spcPts val="5"/>
                        </a:spcBef>
                      </a:pPr>
                      <a:r>
                        <a:rPr sz="1400" b="1" spc="-5" dirty="0">
                          <a:latin typeface="Arial"/>
                          <a:cs typeface="Arial"/>
                        </a:rPr>
                        <a:t>Concevoir</a:t>
                      </a:r>
                      <a:r>
                        <a:rPr sz="1400" b="1" spc="60" dirty="0">
                          <a:latin typeface="Arial"/>
                          <a:cs typeface="Arial"/>
                        </a:rPr>
                        <a:t> </a:t>
                      </a:r>
                      <a:r>
                        <a:rPr sz="1400" b="1" spc="-5" dirty="0">
                          <a:latin typeface="Arial"/>
                          <a:cs typeface="Arial"/>
                        </a:rPr>
                        <a:t>une</a:t>
                      </a:r>
                      <a:r>
                        <a:rPr sz="1400" b="1" spc="45" dirty="0">
                          <a:latin typeface="Arial"/>
                          <a:cs typeface="Arial"/>
                        </a:rPr>
                        <a:t> </a:t>
                      </a:r>
                      <a:r>
                        <a:rPr sz="1400" b="1" dirty="0">
                          <a:latin typeface="Arial"/>
                          <a:cs typeface="Arial"/>
                        </a:rPr>
                        <a:t>action</a:t>
                      </a:r>
                      <a:r>
                        <a:rPr sz="1400" b="1" spc="25" dirty="0">
                          <a:latin typeface="Arial"/>
                          <a:cs typeface="Arial"/>
                        </a:rPr>
                        <a:t> </a:t>
                      </a:r>
                      <a:r>
                        <a:rPr sz="1400" b="1" spc="-5" dirty="0">
                          <a:latin typeface="Arial"/>
                          <a:cs typeface="Arial"/>
                        </a:rPr>
                        <a:t>d’éducation</a:t>
                      </a:r>
                      <a:r>
                        <a:rPr sz="1400" b="1" spc="15" dirty="0">
                          <a:latin typeface="Arial"/>
                          <a:cs typeface="Arial"/>
                        </a:rPr>
                        <a:t> </a:t>
                      </a:r>
                      <a:r>
                        <a:rPr sz="1400" b="1" dirty="0">
                          <a:latin typeface="Arial"/>
                          <a:cs typeface="Arial"/>
                        </a:rPr>
                        <a:t>à</a:t>
                      </a:r>
                      <a:r>
                        <a:rPr sz="1400" b="1" spc="55" dirty="0">
                          <a:latin typeface="Arial"/>
                          <a:cs typeface="Arial"/>
                        </a:rPr>
                        <a:t> </a:t>
                      </a:r>
                      <a:r>
                        <a:rPr sz="1400" b="1" dirty="0">
                          <a:latin typeface="Arial"/>
                          <a:cs typeface="Arial"/>
                        </a:rPr>
                        <a:t>la</a:t>
                      </a:r>
                      <a:r>
                        <a:rPr sz="1400" b="1" spc="55" dirty="0">
                          <a:latin typeface="Arial"/>
                          <a:cs typeface="Arial"/>
                        </a:rPr>
                        <a:t> </a:t>
                      </a:r>
                      <a:r>
                        <a:rPr sz="1400" b="1" dirty="0">
                          <a:latin typeface="Arial"/>
                          <a:cs typeface="Arial"/>
                        </a:rPr>
                        <a:t>santé</a:t>
                      </a:r>
                      <a:endParaRPr sz="1400">
                        <a:latin typeface="Arial"/>
                        <a:cs typeface="Arial"/>
                      </a:endParaRPr>
                    </a:p>
                  </a:txBody>
                  <a:tcPr marL="0" marR="0" marT="635" marB="0">
                    <a:solidFill>
                      <a:srgbClr val="FFF7E7"/>
                    </a:solidFill>
                  </a:tcPr>
                </a:tc>
                <a:extLst>
                  <a:ext uri="{0D108BD9-81ED-4DB2-BD59-A6C34878D82A}">
                    <a16:rowId xmlns:a16="http://schemas.microsoft.com/office/drawing/2014/main" val="10014"/>
                  </a:ext>
                </a:extLst>
              </a:tr>
              <a:tr h="839914">
                <a:tc vMerge="1">
                  <a:txBody>
                    <a:bodyPr/>
                    <a:lstStyle/>
                    <a:p>
                      <a:endParaRPr/>
                    </a:p>
                  </a:txBody>
                  <a:tcPr marL="0" marR="0" marT="0" marB="0">
                    <a:solidFill>
                      <a:srgbClr val="FFF7E7"/>
                    </a:solidFill>
                  </a:tcPr>
                </a:tc>
                <a:tc>
                  <a:txBody>
                    <a:bodyPr/>
                    <a:lstStyle/>
                    <a:p>
                      <a:pPr>
                        <a:lnSpc>
                          <a:spcPct val="100000"/>
                        </a:lnSpc>
                        <a:spcBef>
                          <a:spcPts val="25"/>
                        </a:spcBef>
                      </a:pPr>
                      <a:endParaRPr sz="2050">
                        <a:latin typeface="Times New Roman"/>
                        <a:cs typeface="Times New Roman"/>
                      </a:endParaRPr>
                    </a:p>
                    <a:p>
                      <a:pPr algn="ctr">
                        <a:lnSpc>
                          <a:spcPct val="100000"/>
                        </a:lnSpc>
                      </a:pPr>
                      <a:r>
                        <a:rPr sz="1400" spc="-5" dirty="0">
                          <a:latin typeface="Arial MT"/>
                          <a:cs typeface="Arial MT"/>
                        </a:rPr>
                        <a:t>C4.3</a:t>
                      </a:r>
                      <a:endParaRPr sz="1400">
                        <a:latin typeface="Arial MT"/>
                        <a:cs typeface="Arial MT"/>
                      </a:endParaRPr>
                    </a:p>
                  </a:txBody>
                  <a:tcPr marL="0" marR="0" marT="3175" marB="0">
                    <a:solidFill>
                      <a:srgbClr val="FFF7CC"/>
                    </a:solidFill>
                  </a:tcPr>
                </a:tc>
                <a:tc>
                  <a:txBody>
                    <a:bodyPr/>
                    <a:lstStyle/>
                    <a:p>
                      <a:pPr>
                        <a:lnSpc>
                          <a:spcPct val="100000"/>
                        </a:lnSpc>
                        <a:spcBef>
                          <a:spcPts val="25"/>
                        </a:spcBef>
                      </a:pPr>
                      <a:endParaRPr sz="2050">
                        <a:latin typeface="Times New Roman"/>
                        <a:cs typeface="Times New Roman"/>
                      </a:endParaRPr>
                    </a:p>
                    <a:p>
                      <a:pPr marL="4445">
                        <a:lnSpc>
                          <a:spcPct val="100000"/>
                        </a:lnSpc>
                      </a:pPr>
                      <a:r>
                        <a:rPr sz="1400" b="1" dirty="0">
                          <a:latin typeface="Arial"/>
                          <a:cs typeface="Arial"/>
                        </a:rPr>
                        <a:t>Mettre</a:t>
                      </a:r>
                      <a:r>
                        <a:rPr sz="1400" b="1" spc="-50" dirty="0">
                          <a:latin typeface="Arial"/>
                          <a:cs typeface="Arial"/>
                        </a:rPr>
                        <a:t> </a:t>
                      </a:r>
                      <a:r>
                        <a:rPr sz="1400" b="1" spc="-5" dirty="0">
                          <a:latin typeface="Arial"/>
                          <a:cs typeface="Arial"/>
                        </a:rPr>
                        <a:t>en</a:t>
                      </a:r>
                      <a:r>
                        <a:rPr sz="1400" b="1" spc="-15" dirty="0">
                          <a:latin typeface="Arial"/>
                          <a:cs typeface="Arial"/>
                        </a:rPr>
                        <a:t> </a:t>
                      </a:r>
                      <a:r>
                        <a:rPr sz="1400" b="1" spc="-5" dirty="0">
                          <a:latin typeface="Arial"/>
                          <a:cs typeface="Arial"/>
                        </a:rPr>
                        <a:t>œuvre</a:t>
                      </a:r>
                      <a:r>
                        <a:rPr sz="1400" b="1" spc="-15" dirty="0">
                          <a:latin typeface="Arial"/>
                          <a:cs typeface="Arial"/>
                        </a:rPr>
                        <a:t> </a:t>
                      </a:r>
                      <a:r>
                        <a:rPr sz="1400" b="1" spc="-5" dirty="0">
                          <a:latin typeface="Arial"/>
                          <a:cs typeface="Arial"/>
                        </a:rPr>
                        <a:t>et</a:t>
                      </a:r>
                      <a:r>
                        <a:rPr sz="1400" b="1" spc="-10" dirty="0">
                          <a:latin typeface="Arial"/>
                          <a:cs typeface="Arial"/>
                        </a:rPr>
                        <a:t> </a:t>
                      </a:r>
                      <a:r>
                        <a:rPr sz="1400" b="1" spc="-5" dirty="0">
                          <a:latin typeface="Arial"/>
                          <a:cs typeface="Arial"/>
                        </a:rPr>
                        <a:t>évaluer</a:t>
                      </a:r>
                      <a:r>
                        <a:rPr sz="1400" b="1" spc="-20" dirty="0">
                          <a:latin typeface="Arial"/>
                          <a:cs typeface="Arial"/>
                        </a:rPr>
                        <a:t> </a:t>
                      </a:r>
                      <a:r>
                        <a:rPr sz="1400" b="1" spc="-5" dirty="0">
                          <a:latin typeface="Arial"/>
                          <a:cs typeface="Arial"/>
                        </a:rPr>
                        <a:t>l’action</a:t>
                      </a:r>
                      <a:r>
                        <a:rPr sz="1400" b="1" spc="-50" dirty="0">
                          <a:latin typeface="Arial"/>
                          <a:cs typeface="Arial"/>
                        </a:rPr>
                        <a:t> </a:t>
                      </a:r>
                      <a:r>
                        <a:rPr sz="1400" b="1" spc="-5" dirty="0">
                          <a:latin typeface="Arial"/>
                          <a:cs typeface="Arial"/>
                        </a:rPr>
                        <a:t>d’éducation</a:t>
                      </a:r>
                      <a:r>
                        <a:rPr sz="1400" b="1" spc="-50" dirty="0">
                          <a:latin typeface="Arial"/>
                          <a:cs typeface="Arial"/>
                        </a:rPr>
                        <a:t> </a:t>
                      </a:r>
                      <a:r>
                        <a:rPr sz="1400" b="1" dirty="0">
                          <a:latin typeface="Arial"/>
                          <a:cs typeface="Arial"/>
                        </a:rPr>
                        <a:t>à</a:t>
                      </a:r>
                      <a:r>
                        <a:rPr sz="1400" b="1" spc="-15" dirty="0">
                          <a:latin typeface="Arial"/>
                          <a:cs typeface="Arial"/>
                        </a:rPr>
                        <a:t> </a:t>
                      </a:r>
                      <a:r>
                        <a:rPr sz="1400" b="1" dirty="0">
                          <a:latin typeface="Arial"/>
                          <a:cs typeface="Arial"/>
                        </a:rPr>
                        <a:t>la</a:t>
                      </a:r>
                      <a:r>
                        <a:rPr sz="1400" b="1" spc="-20" dirty="0">
                          <a:latin typeface="Arial"/>
                          <a:cs typeface="Arial"/>
                        </a:rPr>
                        <a:t> </a:t>
                      </a:r>
                      <a:r>
                        <a:rPr sz="1400" b="1" spc="-5" dirty="0">
                          <a:latin typeface="Arial"/>
                          <a:cs typeface="Arial"/>
                        </a:rPr>
                        <a:t>santé</a:t>
                      </a:r>
                      <a:endParaRPr sz="1400">
                        <a:latin typeface="Arial"/>
                        <a:cs typeface="Arial"/>
                      </a:endParaRPr>
                    </a:p>
                  </a:txBody>
                  <a:tcPr marL="0" marR="0" marT="3175" marB="0">
                    <a:solidFill>
                      <a:srgbClr val="FFF7CC"/>
                    </a:solidFill>
                  </a:tcPr>
                </a:tc>
                <a:extLst>
                  <a:ext uri="{0D108BD9-81ED-4DB2-BD59-A6C34878D82A}">
                    <a16:rowId xmlns:a16="http://schemas.microsoft.com/office/drawing/2014/main" val="10015"/>
                  </a:ext>
                </a:extLst>
              </a:tr>
            </a:tbl>
          </a:graphicData>
        </a:graphic>
      </p:graphicFrame>
      <p:sp>
        <p:nvSpPr>
          <p:cNvPr id="7" name="Espace réservé du pied de page 6">
            <a:extLst>
              <a:ext uri="{FF2B5EF4-FFF2-40B4-BE49-F238E27FC236}">
                <a16:creationId xmlns:a16="http://schemas.microsoft.com/office/drawing/2014/main" id="{B5F7D4AD-032C-4400-BE50-163F6B534743}"/>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31FE5B-D8F6-404B-BC2D-443569F55E79}"/>
              </a:ext>
            </a:extLst>
          </p:cNvPr>
          <p:cNvSpPr>
            <a:spLocks noGrp="1"/>
          </p:cNvSpPr>
          <p:nvPr>
            <p:ph type="title"/>
          </p:nvPr>
        </p:nvSpPr>
        <p:spPr>
          <a:xfrm>
            <a:off x="1010793" y="818210"/>
            <a:ext cx="9728835" cy="492443"/>
          </a:xfrm>
        </p:spPr>
        <p:txBody>
          <a:bodyPr/>
          <a:lstStyle/>
          <a:p>
            <a:pPr algn="ctr"/>
            <a:r>
              <a:rPr lang="fr-FR" sz="3200" dirty="0"/>
              <a:t>Définitions : RAPPEL</a:t>
            </a:r>
          </a:p>
        </p:txBody>
      </p:sp>
      <p:sp>
        <p:nvSpPr>
          <p:cNvPr id="3" name="Espace réservé du texte 2">
            <a:extLst>
              <a:ext uri="{FF2B5EF4-FFF2-40B4-BE49-F238E27FC236}">
                <a16:creationId xmlns:a16="http://schemas.microsoft.com/office/drawing/2014/main" id="{BBA353B2-CC01-48F7-A4D5-9FCE7E66E3FC}"/>
              </a:ext>
            </a:extLst>
          </p:cNvPr>
          <p:cNvSpPr>
            <a:spLocks noGrp="1"/>
          </p:cNvSpPr>
          <p:nvPr>
            <p:ph type="body" idx="1"/>
          </p:nvPr>
        </p:nvSpPr>
        <p:spPr>
          <a:xfrm>
            <a:off x="1232903" y="2153666"/>
            <a:ext cx="9728835" cy="553998"/>
          </a:xfrm>
        </p:spPr>
        <p:txBody>
          <a:bodyPr/>
          <a:lstStyle/>
          <a:p>
            <a:r>
              <a:rPr lang="fr-FR" dirty="0"/>
              <a:t> </a:t>
            </a:r>
          </a:p>
          <a:p>
            <a:endParaRPr lang="fr-FR" dirty="0"/>
          </a:p>
        </p:txBody>
      </p:sp>
      <p:sp>
        <p:nvSpPr>
          <p:cNvPr id="4" name="Espace réservé du pied de page 3">
            <a:extLst>
              <a:ext uri="{FF2B5EF4-FFF2-40B4-BE49-F238E27FC236}">
                <a16:creationId xmlns:a16="http://schemas.microsoft.com/office/drawing/2014/main" id="{C20768C4-03CF-442A-BE1D-1C9CACDF5128}"/>
              </a:ext>
            </a:extLst>
          </p:cNvPr>
          <p:cNvSpPr>
            <a:spLocks noGrp="1"/>
          </p:cNvSpPr>
          <p:nvPr>
            <p:ph type="ftr" sz="quarter" idx="5"/>
          </p:nvPr>
        </p:nvSpPr>
        <p:spPr/>
        <p:txBody>
          <a:bodyPr/>
          <a:lstStyle/>
          <a:p>
            <a:r>
              <a:rPr lang="fr-FR"/>
              <a:t>Formation rénovation bac pro ASSP - Mai 2022 -  GRD - académie de Lyon</a:t>
            </a:r>
          </a:p>
        </p:txBody>
      </p:sp>
      <p:sp>
        <p:nvSpPr>
          <p:cNvPr id="6" name="ZoneTexte 5">
            <a:extLst>
              <a:ext uri="{FF2B5EF4-FFF2-40B4-BE49-F238E27FC236}">
                <a16:creationId xmlns:a16="http://schemas.microsoft.com/office/drawing/2014/main" id="{AFBF7D82-7BBD-40ED-BCFF-5EDA9CAC535E}"/>
              </a:ext>
            </a:extLst>
          </p:cNvPr>
          <p:cNvSpPr txBox="1"/>
          <p:nvPr/>
        </p:nvSpPr>
        <p:spPr>
          <a:xfrm>
            <a:off x="571500" y="1736229"/>
            <a:ext cx="11049000" cy="3385542"/>
          </a:xfrm>
          <a:prstGeom prst="rect">
            <a:avLst/>
          </a:prstGeom>
          <a:noFill/>
        </p:spPr>
        <p:txBody>
          <a:bodyPr wrap="square">
            <a:spAutoFit/>
          </a:bodyPr>
          <a:lstStyle/>
          <a:p>
            <a:pPr>
              <a:lnSpc>
                <a:spcPct val="107000"/>
              </a:lnSpc>
              <a:spcAft>
                <a:spcPts val="800"/>
              </a:spcAft>
            </a:pP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La  compétence  permet  d’agir  et/ou  de  résoudre  des  problèmes  professionnels  de  manière </a:t>
            </a:r>
            <a:br>
              <a:rPr lang="fr-FR" sz="1400" dirty="0">
                <a:effectLst/>
                <a:latin typeface="Arial" panose="020B0604020202020204" pitchFamily="34" charset="0"/>
                <a:ea typeface="Calibri" panose="020F0502020204030204" pitchFamily="34" charset="0"/>
                <a:cs typeface="Times New Roman" panose="02020603050405020304" pitchFamily="18" charset="0"/>
              </a:rPr>
            </a:b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satisfaisante dans un contexte particulier, en mobilisant diverses capacités de manière intégrée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Philippe Carré, Pierre Caspar, Sandra Bélier - Traité des sciences et techniques de la formation Paris, Dun</a:t>
            </a:r>
            <a:br>
              <a:rPr lang="fr-FR" sz="1400" i="1" dirty="0">
                <a:effectLst/>
                <a:latin typeface="Arial" panose="020B0604020202020204" pitchFamily="34" charset="0"/>
                <a:ea typeface="Calibri" panose="020F0502020204030204" pitchFamily="34" charset="0"/>
                <a:cs typeface="Times New Roman" panose="02020603050405020304" pitchFamily="18" charset="0"/>
              </a:rPr>
            </a:br>
            <a:r>
              <a:rPr lang="fr-FR"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1999</a:t>
            </a:r>
          </a:p>
          <a:p>
            <a:pPr>
              <a:lnSpc>
                <a:spcPct val="107000"/>
              </a:lnSpc>
              <a:spcAft>
                <a:spcPts val="800"/>
              </a:spcAft>
            </a:pPr>
            <a:endPar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Définition  du  glossaire  RNCP  :  une  compétence  se  traduit  par  une  capacité  à  combiner  un </a:t>
            </a:r>
            <a:br>
              <a:rPr lang="fr-FR" sz="1400" dirty="0">
                <a:effectLst/>
                <a:latin typeface="Arial" panose="020B0604020202020204" pitchFamily="34" charset="0"/>
                <a:ea typeface="Calibri" panose="020F0502020204030204" pitchFamily="34" charset="0"/>
                <a:cs typeface="Times New Roman" panose="02020603050405020304" pitchFamily="18" charset="0"/>
              </a:rPr>
            </a:b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ensemble de savoirs, savoir-faire et savoir-être en vue de réaliser une tâche ou une activité. Elle a </a:t>
            </a:r>
            <a:br>
              <a:rPr lang="fr-FR" sz="1400" dirty="0">
                <a:effectLst/>
                <a:latin typeface="Arial" panose="020B0604020202020204" pitchFamily="34" charset="0"/>
                <a:ea typeface="Calibri" panose="020F0502020204030204" pitchFamily="34" charset="0"/>
                <a:cs typeface="Times New Roman" panose="02020603050405020304" pitchFamily="18" charset="0"/>
              </a:rPr>
            </a:b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toujours  une  finalité  professionnelle.  Le  résultat  de  sa  mise  en  œuvre  est  évaluable  dans  un </a:t>
            </a:r>
            <a:br>
              <a:rPr lang="fr-FR" sz="1400" dirty="0">
                <a:effectLst/>
                <a:latin typeface="Arial" panose="020B0604020202020204" pitchFamily="34" charset="0"/>
                <a:ea typeface="Calibri" panose="020F0502020204030204" pitchFamily="34" charset="0"/>
                <a:cs typeface="Times New Roman" panose="02020603050405020304" pitchFamily="18" charset="0"/>
              </a:rPr>
            </a:b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contexte donné (compte tenu de l'autonomie, des ressources mises à disposition...).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39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3"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10" name="Espace réservé du texte 3"/>
          <p:cNvSpPr txBox="1">
            <a:spLocks/>
          </p:cNvSpPr>
          <p:nvPr/>
        </p:nvSpPr>
        <p:spPr>
          <a:xfrm>
            <a:off x="1018651" y="753133"/>
            <a:ext cx="9632809" cy="54394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dirty="0"/>
          </a:p>
          <a:p>
            <a:pPr marL="0" indent="0">
              <a:buNone/>
            </a:pPr>
            <a:endParaRPr lang="fr-FR" dirty="0"/>
          </a:p>
          <a:p>
            <a:pPr marL="914400" lvl="2" indent="0" defTabSz="457200">
              <a:lnSpc>
                <a:spcPct val="100000"/>
              </a:lnSpc>
              <a:spcBef>
                <a:spcPts val="0"/>
              </a:spcBef>
              <a:buFont typeface="Wingdings" panose="05000000000000000000" pitchFamily="2" charset="2"/>
              <a:buChar char="§"/>
            </a:pPr>
            <a:endParaRPr lang="fr-FR" sz="700" b="1" dirty="0">
              <a:solidFill>
                <a:srgbClr val="5AA1D8"/>
              </a:solidFill>
              <a:latin typeface="Arial" panose="020B0604020202020204" pitchFamily="34" charset="0"/>
              <a:cs typeface="Arial" panose="020B0604020202020204" pitchFamily="34" charset="0"/>
            </a:endParaRPr>
          </a:p>
          <a:p>
            <a:pPr marL="0" indent="0" defTabSz="457200">
              <a:lnSpc>
                <a:spcPct val="100000"/>
              </a:lnSpc>
              <a:spcBef>
                <a:spcPts val="0"/>
              </a:spcBef>
              <a:buNone/>
            </a:pPr>
            <a:endParaRPr lang="fr-FR" sz="1200" b="1" dirty="0">
              <a:solidFill>
                <a:srgbClr val="5AA1D8"/>
              </a:solidFill>
              <a:latin typeface="Arial" panose="020B0604020202020204" pitchFamily="34" charset="0"/>
              <a:cs typeface="Arial" panose="020B0604020202020204" pitchFamily="34" charset="0"/>
            </a:endParaRPr>
          </a:p>
        </p:txBody>
      </p:sp>
      <p:pic>
        <p:nvPicPr>
          <p:cNvPr id="7" name="Image 6"/>
          <p:cNvPicPr>
            <a:picLocks noChangeAspect="1"/>
          </p:cNvPicPr>
          <p:nvPr/>
        </p:nvPicPr>
        <p:blipFill rotWithShape="1">
          <a:blip r:embed="rId4"/>
          <a:srcRect l="5932" r="5065" b="2754"/>
          <a:stretch/>
        </p:blipFill>
        <p:spPr>
          <a:xfrm>
            <a:off x="240632" y="1583305"/>
            <a:ext cx="6400801" cy="4248861"/>
          </a:xfrm>
          <a:prstGeom prst="rect">
            <a:avLst/>
          </a:prstGeom>
        </p:spPr>
      </p:pic>
      <p:sp>
        <p:nvSpPr>
          <p:cNvPr id="9" name="Rectangle 8"/>
          <p:cNvSpPr/>
          <p:nvPr/>
        </p:nvSpPr>
        <p:spPr>
          <a:xfrm>
            <a:off x="7026442" y="1321087"/>
            <a:ext cx="5086233" cy="5078313"/>
          </a:xfrm>
          <a:prstGeom prst="rect">
            <a:avLst/>
          </a:prstGeom>
        </p:spPr>
        <p:txBody>
          <a:bodyPr wrap="square">
            <a:spAutoFit/>
          </a:bodyPr>
          <a:lstStyle/>
          <a:p>
            <a:r>
              <a:rPr lang="fr-FR" dirty="0">
                <a:latin typeface="Arial" panose="020B0604020202020204" pitchFamily="34" charset="0"/>
                <a:cs typeface="Arial" panose="020B0604020202020204" pitchFamily="34" charset="0"/>
              </a:rPr>
              <a:t>Pour cela l’équipe pédagogique repère, dans le référentiel, des </a:t>
            </a:r>
            <a:r>
              <a:rPr lang="fr-FR" b="1" dirty="0">
                <a:latin typeface="Arial" panose="020B0604020202020204" pitchFamily="34" charset="0"/>
                <a:cs typeface="Arial" panose="020B0604020202020204" pitchFamily="34" charset="0"/>
              </a:rPr>
              <a:t>compétences</a:t>
            </a:r>
            <a:r>
              <a:rPr lang="fr-FR" dirty="0">
                <a:latin typeface="Arial" panose="020B0604020202020204" pitchFamily="34" charset="0"/>
                <a:cs typeface="Arial" panose="020B0604020202020204" pitchFamily="34" charset="0"/>
              </a:rPr>
              <a:t> à développer puis détermine les </a:t>
            </a:r>
            <a:r>
              <a:rPr lang="fr-FR" b="1" dirty="0">
                <a:latin typeface="Arial" panose="020B0604020202020204" pitchFamily="34" charset="0"/>
                <a:cs typeface="Arial" panose="020B0604020202020204" pitchFamily="34" charset="0"/>
              </a:rPr>
              <a:t>savoir-faire et savoirs associés </a:t>
            </a:r>
            <a:r>
              <a:rPr lang="fr-FR" dirty="0">
                <a:latin typeface="Arial" panose="020B0604020202020204" pitchFamily="34" charset="0"/>
                <a:cs typeface="Arial" panose="020B0604020202020204" pitchFamily="34" charset="0"/>
              </a:rPr>
              <a:t>qui seront abordés durant la période.</a:t>
            </a:r>
          </a:p>
          <a:p>
            <a:endParaRPr lang="fr-FR"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Le contexte professionnel </a:t>
            </a:r>
            <a:r>
              <a:rPr lang="fr-FR" dirty="0">
                <a:latin typeface="Arial" panose="020B0604020202020204" pitchFamily="34" charset="0"/>
                <a:cs typeface="Arial" panose="020B0604020202020204" pitchFamily="34" charset="0"/>
              </a:rPr>
              <a:t>décrit l’environnement dans lequel s’inscrivent les situations professionnelles.</a:t>
            </a:r>
          </a:p>
          <a:p>
            <a:endParaRPr lang="fr-FR"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La situation professionnelle </a:t>
            </a:r>
            <a:r>
              <a:rPr lang="fr-FR" dirty="0">
                <a:latin typeface="Arial" panose="020B0604020202020204" pitchFamily="34" charset="0"/>
                <a:cs typeface="Arial" panose="020B0604020202020204" pitchFamily="34" charset="0"/>
              </a:rPr>
              <a:t>fournit des informations qui doivent permettre la réalisation de tâches ou</a:t>
            </a:r>
          </a:p>
          <a:p>
            <a:r>
              <a:rPr lang="fr-FR" dirty="0">
                <a:latin typeface="Arial" panose="020B0604020202020204" pitchFamily="34" charset="0"/>
                <a:cs typeface="Arial" panose="020B0604020202020204" pitchFamily="34" charset="0"/>
              </a:rPr>
              <a:t>d’activités.</a:t>
            </a:r>
          </a:p>
          <a:p>
            <a:endParaRPr lang="fr-FR"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Le suivi de l’acquisition des compétences </a:t>
            </a:r>
            <a:r>
              <a:rPr lang="fr-FR" dirty="0">
                <a:latin typeface="Arial" panose="020B0604020202020204" pitchFamily="34" charset="0"/>
                <a:cs typeface="Arial" panose="020B0604020202020204" pitchFamily="34" charset="0"/>
              </a:rPr>
              <a:t>de chaque élève est indispensable, l’utilisation d’un outil de suivi numérique étant le moyen le mieux adapté</a:t>
            </a:r>
          </a:p>
        </p:txBody>
      </p:sp>
      <p:pic>
        <p:nvPicPr>
          <p:cNvPr id="11" name="Image 10"/>
          <p:cNvPicPr/>
          <p:nvPr/>
        </p:nvPicPr>
        <p:blipFill rotWithShape="1">
          <a:blip r:embed="rId5"/>
          <a:srcRect l="24186" t="33409" r="64750" b="51522"/>
          <a:stretch/>
        </p:blipFill>
        <p:spPr>
          <a:xfrm>
            <a:off x="10511311" y="193966"/>
            <a:ext cx="1250109" cy="942110"/>
          </a:xfrm>
          <a:prstGeom prst="rect">
            <a:avLst/>
          </a:prstGeom>
        </p:spPr>
      </p:pic>
      <p:sp>
        <p:nvSpPr>
          <p:cNvPr id="2" name="Espace réservé du pied de page 1"/>
          <p:cNvSpPr>
            <a:spLocks noGrp="1"/>
          </p:cNvSpPr>
          <p:nvPr>
            <p:ph type="ftr" sz="quarter" idx="11"/>
          </p:nvPr>
        </p:nvSpPr>
        <p:spPr/>
        <p:txBody>
          <a:bodyPr/>
          <a:lstStyle/>
          <a:p>
            <a:r>
              <a:rPr lang="fr-FR"/>
              <a:t>Formation rénovation bac pro ASSP - Mai 2022 -  GRD - académie de Lyon</a:t>
            </a:r>
          </a:p>
        </p:txBody>
      </p:sp>
      <p:sp>
        <p:nvSpPr>
          <p:cNvPr id="3" name="ZoneTexte 2"/>
          <p:cNvSpPr txBox="1"/>
          <p:nvPr/>
        </p:nvSpPr>
        <p:spPr>
          <a:xfrm>
            <a:off x="1828800" y="381000"/>
            <a:ext cx="6858000" cy="523220"/>
          </a:xfrm>
          <a:prstGeom prst="rect">
            <a:avLst/>
          </a:prstGeom>
          <a:noFill/>
        </p:spPr>
        <p:txBody>
          <a:bodyPr wrap="square" rtlCol="0">
            <a:spAutoFit/>
          </a:bodyPr>
          <a:lstStyle/>
          <a:p>
            <a:pPr algn="ctr"/>
            <a:r>
              <a:rPr lang="fr-FR" sz="2800" b="1" dirty="0"/>
              <a:t>Une approche pédagogique par compétence</a:t>
            </a:r>
          </a:p>
        </p:txBody>
      </p:sp>
    </p:spTree>
    <p:extLst>
      <p:ext uri="{BB962C8B-B14F-4D97-AF65-F5344CB8AC3E}">
        <p14:creationId xmlns:p14="http://schemas.microsoft.com/office/powerpoint/2010/main" val="11923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2" cstate="print"/>
          <a:stretch>
            <a:fillRect/>
          </a:stretch>
        </p:blipFill>
        <p:spPr>
          <a:xfrm>
            <a:off x="453053" y="212305"/>
            <a:ext cx="593451" cy="520174"/>
          </a:xfrm>
          <a:prstGeom prst="rect">
            <a:avLst/>
          </a:prstGeom>
        </p:spPr>
      </p:pic>
      <p:sp>
        <p:nvSpPr>
          <p:cNvPr id="9" name="object 9"/>
          <p:cNvSpPr txBox="1">
            <a:spLocks noGrp="1"/>
          </p:cNvSpPr>
          <p:nvPr>
            <p:ph type="title"/>
          </p:nvPr>
        </p:nvSpPr>
        <p:spPr>
          <a:xfrm>
            <a:off x="1154390" y="1066800"/>
            <a:ext cx="10598150" cy="513715"/>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000000"/>
                </a:solidFill>
                <a:latin typeface="Calibri"/>
                <a:cs typeface="Calibri"/>
              </a:rPr>
              <a:t>Les</a:t>
            </a:r>
            <a:r>
              <a:rPr sz="3200" spc="10" dirty="0">
                <a:solidFill>
                  <a:srgbClr val="000000"/>
                </a:solidFill>
                <a:latin typeface="Calibri"/>
                <a:cs typeface="Calibri"/>
              </a:rPr>
              <a:t> </a:t>
            </a:r>
            <a:r>
              <a:rPr sz="3200" spc="-5" dirty="0">
                <a:solidFill>
                  <a:srgbClr val="000000"/>
                </a:solidFill>
                <a:latin typeface="Calibri"/>
                <a:cs typeface="Calibri"/>
              </a:rPr>
              <a:t>évolutions</a:t>
            </a:r>
            <a:r>
              <a:rPr sz="3200" spc="5" dirty="0">
                <a:solidFill>
                  <a:srgbClr val="000000"/>
                </a:solidFill>
                <a:latin typeface="Calibri"/>
                <a:cs typeface="Calibri"/>
              </a:rPr>
              <a:t> </a:t>
            </a:r>
            <a:r>
              <a:rPr sz="3200" dirty="0">
                <a:solidFill>
                  <a:srgbClr val="000000"/>
                </a:solidFill>
                <a:latin typeface="Calibri"/>
                <a:cs typeface="Calibri"/>
              </a:rPr>
              <a:t>du</a:t>
            </a:r>
            <a:r>
              <a:rPr sz="3200" spc="-25" dirty="0">
                <a:solidFill>
                  <a:srgbClr val="000000"/>
                </a:solidFill>
                <a:latin typeface="Calibri"/>
                <a:cs typeface="Calibri"/>
              </a:rPr>
              <a:t> Référentiel</a:t>
            </a:r>
            <a:r>
              <a:rPr sz="3200" spc="15" dirty="0">
                <a:solidFill>
                  <a:srgbClr val="000000"/>
                </a:solidFill>
                <a:latin typeface="Calibri"/>
                <a:cs typeface="Calibri"/>
              </a:rPr>
              <a:t> </a:t>
            </a:r>
            <a:r>
              <a:rPr sz="3200" spc="-40" dirty="0">
                <a:solidFill>
                  <a:srgbClr val="000000"/>
                </a:solidFill>
                <a:latin typeface="Calibri"/>
                <a:cs typeface="Calibri"/>
              </a:rPr>
              <a:t>d’Activités</a:t>
            </a:r>
            <a:r>
              <a:rPr sz="3200" spc="-15" dirty="0">
                <a:solidFill>
                  <a:srgbClr val="000000"/>
                </a:solidFill>
                <a:latin typeface="Calibri"/>
                <a:cs typeface="Calibri"/>
              </a:rPr>
              <a:t> </a:t>
            </a:r>
            <a:r>
              <a:rPr sz="3200" spc="-10" dirty="0">
                <a:solidFill>
                  <a:srgbClr val="000000"/>
                </a:solidFill>
                <a:latin typeface="Calibri"/>
                <a:cs typeface="Calibri"/>
              </a:rPr>
              <a:t>Professionnelles</a:t>
            </a:r>
            <a:r>
              <a:rPr sz="3200" spc="-20" dirty="0">
                <a:solidFill>
                  <a:srgbClr val="000000"/>
                </a:solidFill>
                <a:latin typeface="Calibri"/>
                <a:cs typeface="Calibri"/>
              </a:rPr>
              <a:t> </a:t>
            </a:r>
            <a:r>
              <a:rPr sz="3200" dirty="0">
                <a:solidFill>
                  <a:srgbClr val="000000"/>
                </a:solidFill>
                <a:latin typeface="Calibri"/>
                <a:cs typeface="Calibri"/>
              </a:rPr>
              <a:t>(RAP)</a:t>
            </a:r>
            <a:endParaRPr sz="3200" dirty="0">
              <a:latin typeface="Calibri"/>
              <a:cs typeface="Calibri"/>
            </a:endParaRPr>
          </a:p>
        </p:txBody>
      </p:sp>
      <p:sp>
        <p:nvSpPr>
          <p:cNvPr id="10" name="Espace réservé du pied de page 9">
            <a:extLst>
              <a:ext uri="{FF2B5EF4-FFF2-40B4-BE49-F238E27FC236}">
                <a16:creationId xmlns:a16="http://schemas.microsoft.com/office/drawing/2014/main" id="{80275343-EED5-46AE-93CB-13C1C459041E}"/>
              </a:ext>
            </a:extLst>
          </p:cNvPr>
          <p:cNvSpPr>
            <a:spLocks noGrp="1"/>
          </p:cNvSpPr>
          <p:nvPr>
            <p:ph type="ftr" sz="quarter" idx="5"/>
          </p:nvPr>
        </p:nvSpPr>
        <p:spPr/>
        <p:txBody>
          <a:bodyPr/>
          <a:lstStyle/>
          <a:p>
            <a:r>
              <a:rPr lang="fr-FR"/>
              <a:t>Formation rénovation bac pro ASSP - Mai 2022 -  GRD - académie de Lyon</a:t>
            </a:r>
          </a:p>
        </p:txBody>
      </p:sp>
      <p:pic>
        <p:nvPicPr>
          <p:cNvPr id="12" name="Image 11" descr="Une image contenant texte, graphiques vectoriels&#10;&#10;Description générée automatiquement">
            <a:extLst>
              <a:ext uri="{FF2B5EF4-FFF2-40B4-BE49-F238E27FC236}">
                <a16:creationId xmlns:a16="http://schemas.microsoft.com/office/drawing/2014/main" id="{828ECF91-A69E-4228-9D4B-FB87A793A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1908044"/>
            <a:ext cx="5043487" cy="404392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453053" y="212305"/>
            <a:ext cx="593451" cy="520174"/>
          </a:xfrm>
          <a:prstGeom prst="rect">
            <a:avLst/>
          </a:prstGeom>
        </p:spPr>
      </p:pic>
      <p:sp>
        <p:nvSpPr>
          <p:cNvPr id="5" name="object 5"/>
          <p:cNvSpPr txBox="1">
            <a:spLocks noGrp="1"/>
          </p:cNvSpPr>
          <p:nvPr>
            <p:ph type="title"/>
          </p:nvPr>
        </p:nvSpPr>
        <p:spPr>
          <a:xfrm>
            <a:off x="2420492" y="496570"/>
            <a:ext cx="9050020"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Présentation</a:t>
            </a:r>
            <a:r>
              <a:rPr sz="2400" spc="15" dirty="0">
                <a:solidFill>
                  <a:srgbClr val="000000"/>
                </a:solidFill>
              </a:rPr>
              <a:t> </a:t>
            </a:r>
            <a:r>
              <a:rPr sz="2400" dirty="0">
                <a:solidFill>
                  <a:srgbClr val="000000"/>
                </a:solidFill>
              </a:rPr>
              <a:t>du</a:t>
            </a:r>
            <a:r>
              <a:rPr sz="2400" spc="5" dirty="0">
                <a:solidFill>
                  <a:srgbClr val="000000"/>
                </a:solidFill>
              </a:rPr>
              <a:t> </a:t>
            </a:r>
            <a:r>
              <a:rPr sz="2400" spc="-5" dirty="0">
                <a:solidFill>
                  <a:srgbClr val="000000"/>
                </a:solidFill>
              </a:rPr>
              <a:t>Référentiel</a:t>
            </a:r>
            <a:r>
              <a:rPr sz="2400" spc="15" dirty="0">
                <a:solidFill>
                  <a:srgbClr val="000000"/>
                </a:solidFill>
              </a:rPr>
              <a:t> </a:t>
            </a:r>
            <a:r>
              <a:rPr sz="2400" spc="-5" dirty="0">
                <a:solidFill>
                  <a:srgbClr val="000000"/>
                </a:solidFill>
              </a:rPr>
              <a:t>d’Activités</a:t>
            </a:r>
            <a:r>
              <a:rPr sz="2400" spc="5" dirty="0">
                <a:solidFill>
                  <a:srgbClr val="000000"/>
                </a:solidFill>
              </a:rPr>
              <a:t> </a:t>
            </a:r>
            <a:r>
              <a:rPr sz="2400" spc="-5" dirty="0">
                <a:solidFill>
                  <a:srgbClr val="000000"/>
                </a:solidFill>
              </a:rPr>
              <a:t>Professionnelles</a:t>
            </a:r>
            <a:r>
              <a:rPr sz="2400" spc="20" dirty="0">
                <a:solidFill>
                  <a:srgbClr val="000000"/>
                </a:solidFill>
              </a:rPr>
              <a:t> </a:t>
            </a:r>
            <a:r>
              <a:rPr sz="2400" b="0" spc="-5" dirty="0">
                <a:solidFill>
                  <a:srgbClr val="000000"/>
                </a:solidFill>
                <a:latin typeface="Arial MT"/>
                <a:cs typeface="Arial MT"/>
              </a:rPr>
              <a:t>(RAP)</a:t>
            </a:r>
            <a:endParaRPr sz="2400">
              <a:latin typeface="Arial MT"/>
              <a:cs typeface="Arial MT"/>
            </a:endParaRPr>
          </a:p>
        </p:txBody>
      </p:sp>
      <p:sp>
        <p:nvSpPr>
          <p:cNvPr id="6" name="object 6"/>
          <p:cNvSpPr/>
          <p:nvPr/>
        </p:nvSpPr>
        <p:spPr>
          <a:xfrm>
            <a:off x="483108" y="1202436"/>
            <a:ext cx="3335020" cy="4843780"/>
          </a:xfrm>
          <a:custGeom>
            <a:avLst/>
            <a:gdLst/>
            <a:ahLst/>
            <a:cxnLst/>
            <a:rect l="l" t="t" r="r" b="b"/>
            <a:pathLst>
              <a:path w="3335020" h="4843780">
                <a:moveTo>
                  <a:pt x="266763" y="0"/>
                </a:moveTo>
                <a:lnTo>
                  <a:pt x="3067812" y="0"/>
                </a:lnTo>
                <a:lnTo>
                  <a:pt x="3115758" y="4296"/>
                </a:lnTo>
                <a:lnTo>
                  <a:pt x="3160882" y="16682"/>
                </a:lnTo>
                <a:lnTo>
                  <a:pt x="3202432" y="36406"/>
                </a:lnTo>
                <a:lnTo>
                  <a:pt x="3239653" y="62716"/>
                </a:lnTo>
                <a:lnTo>
                  <a:pt x="3271795" y="94858"/>
                </a:lnTo>
                <a:lnTo>
                  <a:pt x="3298105" y="132079"/>
                </a:lnTo>
                <a:lnTo>
                  <a:pt x="3317829" y="173629"/>
                </a:lnTo>
                <a:lnTo>
                  <a:pt x="3330215" y="218753"/>
                </a:lnTo>
                <a:lnTo>
                  <a:pt x="3334512" y="266700"/>
                </a:lnTo>
                <a:lnTo>
                  <a:pt x="3334512" y="4843272"/>
                </a:lnTo>
                <a:lnTo>
                  <a:pt x="0" y="4843272"/>
                </a:lnTo>
                <a:lnTo>
                  <a:pt x="0" y="266700"/>
                </a:lnTo>
                <a:lnTo>
                  <a:pt x="4297" y="218753"/>
                </a:lnTo>
                <a:lnTo>
                  <a:pt x="16689" y="173629"/>
                </a:lnTo>
                <a:lnTo>
                  <a:pt x="36420" y="132080"/>
                </a:lnTo>
                <a:lnTo>
                  <a:pt x="62738" y="94858"/>
                </a:lnTo>
                <a:lnTo>
                  <a:pt x="94889" y="62716"/>
                </a:lnTo>
                <a:lnTo>
                  <a:pt x="132121" y="36406"/>
                </a:lnTo>
                <a:lnTo>
                  <a:pt x="173679" y="16682"/>
                </a:lnTo>
                <a:lnTo>
                  <a:pt x="218811" y="4296"/>
                </a:lnTo>
                <a:lnTo>
                  <a:pt x="266763" y="0"/>
                </a:lnTo>
                <a:close/>
              </a:path>
            </a:pathLst>
          </a:custGeom>
          <a:ln w="9144">
            <a:solidFill>
              <a:srgbClr val="20205A"/>
            </a:solidFill>
          </a:ln>
        </p:spPr>
        <p:txBody>
          <a:bodyPr wrap="square" lIns="0" tIns="0" rIns="0" bIns="0" rtlCol="0"/>
          <a:lstStyle/>
          <a:p>
            <a:endParaRPr/>
          </a:p>
        </p:txBody>
      </p:sp>
      <p:sp>
        <p:nvSpPr>
          <p:cNvPr id="7" name="object 7"/>
          <p:cNvSpPr txBox="1"/>
          <p:nvPr/>
        </p:nvSpPr>
        <p:spPr>
          <a:xfrm>
            <a:off x="574649" y="1299463"/>
            <a:ext cx="3148965" cy="3705860"/>
          </a:xfrm>
          <a:prstGeom prst="rect">
            <a:avLst/>
          </a:prstGeom>
        </p:spPr>
        <p:txBody>
          <a:bodyPr vert="horz" wrap="square" lIns="0" tIns="54610" rIns="0" bIns="0" rtlCol="0">
            <a:spAutoFit/>
          </a:bodyPr>
          <a:lstStyle/>
          <a:p>
            <a:pPr marL="241300" marR="443865" indent="-228600">
              <a:lnSpc>
                <a:spcPct val="86300"/>
              </a:lnSpc>
              <a:spcBef>
                <a:spcPts val="430"/>
              </a:spcBef>
              <a:buChar char="•"/>
              <a:tabLst>
                <a:tab pos="240665" algn="l"/>
                <a:tab pos="241300" algn="l"/>
              </a:tabLst>
            </a:pPr>
            <a:r>
              <a:rPr sz="2000" dirty="0">
                <a:latin typeface="Arial MT"/>
                <a:cs typeface="Arial MT"/>
              </a:rPr>
              <a:t>Prise</a:t>
            </a:r>
            <a:r>
              <a:rPr sz="2000" spc="-35" dirty="0">
                <a:latin typeface="Arial MT"/>
                <a:cs typeface="Arial MT"/>
              </a:rPr>
              <a:t> </a:t>
            </a:r>
            <a:r>
              <a:rPr sz="2000" dirty="0">
                <a:latin typeface="Arial MT"/>
                <a:cs typeface="Arial MT"/>
              </a:rPr>
              <a:t>en</a:t>
            </a:r>
            <a:r>
              <a:rPr sz="2000" spc="-15" dirty="0">
                <a:latin typeface="Arial MT"/>
                <a:cs typeface="Arial MT"/>
              </a:rPr>
              <a:t> </a:t>
            </a:r>
            <a:r>
              <a:rPr sz="2000" dirty="0">
                <a:latin typeface="Arial MT"/>
                <a:cs typeface="Arial MT"/>
              </a:rPr>
              <a:t>compte</a:t>
            </a:r>
            <a:r>
              <a:rPr sz="2000" spc="-40" dirty="0">
                <a:latin typeface="Arial MT"/>
                <a:cs typeface="Arial MT"/>
              </a:rPr>
              <a:t> </a:t>
            </a:r>
            <a:r>
              <a:rPr sz="2000" dirty="0">
                <a:latin typeface="Arial MT"/>
                <a:cs typeface="Arial MT"/>
              </a:rPr>
              <a:t>de</a:t>
            </a:r>
            <a:r>
              <a:rPr sz="2000" spc="-30" dirty="0">
                <a:latin typeface="Arial MT"/>
                <a:cs typeface="Arial MT"/>
              </a:rPr>
              <a:t> </a:t>
            </a:r>
            <a:r>
              <a:rPr sz="2000" dirty="0">
                <a:latin typeface="Arial MT"/>
                <a:cs typeface="Arial MT"/>
              </a:rPr>
              <a:t>la </a:t>
            </a:r>
            <a:r>
              <a:rPr sz="2000" spc="-540" dirty="0">
                <a:latin typeface="Arial MT"/>
                <a:cs typeface="Arial MT"/>
              </a:rPr>
              <a:t> </a:t>
            </a:r>
            <a:r>
              <a:rPr sz="2000" dirty="0">
                <a:latin typeface="Arial MT"/>
                <a:cs typeface="Arial MT"/>
              </a:rPr>
              <a:t>bientraitance des </a:t>
            </a:r>
            <a:r>
              <a:rPr sz="2000" spc="5" dirty="0">
                <a:latin typeface="Arial MT"/>
                <a:cs typeface="Arial MT"/>
              </a:rPr>
              <a:t> </a:t>
            </a:r>
            <a:r>
              <a:rPr sz="2000" dirty="0">
                <a:latin typeface="Arial MT"/>
                <a:cs typeface="Arial MT"/>
              </a:rPr>
              <a:t>personnes</a:t>
            </a:r>
            <a:endParaRPr sz="2000">
              <a:latin typeface="Arial MT"/>
              <a:cs typeface="Arial MT"/>
            </a:endParaRPr>
          </a:p>
          <a:p>
            <a:pPr marL="241300" marR="5080" indent="-228600">
              <a:lnSpc>
                <a:spcPts val="2080"/>
              </a:lnSpc>
              <a:spcBef>
                <a:spcPts val="350"/>
              </a:spcBef>
              <a:buChar char="•"/>
              <a:tabLst>
                <a:tab pos="240665" algn="l"/>
                <a:tab pos="241300" algn="l"/>
              </a:tabLst>
            </a:pPr>
            <a:r>
              <a:rPr sz="2000" dirty="0">
                <a:latin typeface="Arial MT"/>
                <a:cs typeface="Arial MT"/>
              </a:rPr>
              <a:t>Prise</a:t>
            </a:r>
            <a:r>
              <a:rPr sz="2000" spc="-35" dirty="0">
                <a:latin typeface="Arial MT"/>
                <a:cs typeface="Arial MT"/>
              </a:rPr>
              <a:t> </a:t>
            </a:r>
            <a:r>
              <a:rPr sz="2000" dirty="0">
                <a:latin typeface="Arial MT"/>
                <a:cs typeface="Arial MT"/>
              </a:rPr>
              <a:t>en</a:t>
            </a:r>
            <a:r>
              <a:rPr sz="2000" spc="-15" dirty="0">
                <a:latin typeface="Arial MT"/>
                <a:cs typeface="Arial MT"/>
              </a:rPr>
              <a:t> </a:t>
            </a:r>
            <a:r>
              <a:rPr sz="2000" dirty="0">
                <a:latin typeface="Arial MT"/>
                <a:cs typeface="Arial MT"/>
              </a:rPr>
              <a:t>compte</a:t>
            </a:r>
            <a:r>
              <a:rPr sz="2000" spc="-35" dirty="0">
                <a:latin typeface="Arial MT"/>
                <a:cs typeface="Arial MT"/>
              </a:rPr>
              <a:t> </a:t>
            </a:r>
            <a:r>
              <a:rPr sz="2000" dirty="0">
                <a:latin typeface="Arial MT"/>
                <a:cs typeface="Arial MT"/>
              </a:rPr>
              <a:t>du</a:t>
            </a:r>
            <a:r>
              <a:rPr sz="2000" spc="-30" dirty="0">
                <a:latin typeface="Arial MT"/>
                <a:cs typeface="Arial MT"/>
              </a:rPr>
              <a:t> </a:t>
            </a:r>
            <a:r>
              <a:rPr sz="2000" dirty="0">
                <a:latin typeface="Arial MT"/>
                <a:cs typeface="Arial MT"/>
              </a:rPr>
              <a:t>projet </a:t>
            </a:r>
            <a:r>
              <a:rPr sz="2000" spc="-540" dirty="0">
                <a:latin typeface="Arial MT"/>
                <a:cs typeface="Arial MT"/>
              </a:rPr>
              <a:t> </a:t>
            </a:r>
            <a:r>
              <a:rPr sz="2000" dirty="0">
                <a:latin typeface="Arial MT"/>
                <a:cs typeface="Arial MT"/>
              </a:rPr>
              <a:t>individualisé</a:t>
            </a:r>
            <a:r>
              <a:rPr sz="2000" spc="-35" dirty="0">
                <a:latin typeface="Arial MT"/>
                <a:cs typeface="Arial MT"/>
              </a:rPr>
              <a:t> </a:t>
            </a:r>
            <a:r>
              <a:rPr sz="2000" dirty="0">
                <a:latin typeface="Arial MT"/>
                <a:cs typeface="Arial MT"/>
              </a:rPr>
              <a:t>ou</a:t>
            </a:r>
            <a:r>
              <a:rPr sz="2000" spc="-5" dirty="0">
                <a:latin typeface="Arial MT"/>
                <a:cs typeface="Arial MT"/>
              </a:rPr>
              <a:t> </a:t>
            </a:r>
            <a:r>
              <a:rPr sz="2000" dirty="0">
                <a:latin typeface="Arial MT"/>
                <a:cs typeface="Arial MT"/>
              </a:rPr>
              <a:t>de</a:t>
            </a:r>
            <a:r>
              <a:rPr sz="2000" spc="-10" dirty="0">
                <a:latin typeface="Arial MT"/>
                <a:cs typeface="Arial MT"/>
              </a:rPr>
              <a:t> </a:t>
            </a:r>
            <a:r>
              <a:rPr sz="2000" spc="-5" dirty="0">
                <a:latin typeface="Arial MT"/>
                <a:cs typeface="Arial MT"/>
              </a:rPr>
              <a:t>vie</a:t>
            </a:r>
            <a:endParaRPr sz="2000">
              <a:latin typeface="Arial MT"/>
              <a:cs typeface="Arial MT"/>
            </a:endParaRPr>
          </a:p>
          <a:p>
            <a:pPr marL="241300" marR="639445" indent="-228600">
              <a:lnSpc>
                <a:spcPct val="86200"/>
              </a:lnSpc>
              <a:spcBef>
                <a:spcPts val="325"/>
              </a:spcBef>
              <a:buChar char="•"/>
              <a:tabLst>
                <a:tab pos="240665" algn="l"/>
                <a:tab pos="241300" algn="l"/>
              </a:tabLst>
            </a:pPr>
            <a:r>
              <a:rPr sz="2000" dirty="0">
                <a:latin typeface="Arial MT"/>
                <a:cs typeface="Arial MT"/>
              </a:rPr>
              <a:t>Approche</a:t>
            </a:r>
            <a:r>
              <a:rPr sz="2000" spc="-55" dirty="0">
                <a:latin typeface="Arial MT"/>
                <a:cs typeface="Arial MT"/>
              </a:rPr>
              <a:t> </a:t>
            </a:r>
            <a:r>
              <a:rPr sz="2000" dirty="0">
                <a:latin typeface="Arial MT"/>
                <a:cs typeface="Arial MT"/>
              </a:rPr>
              <a:t>globale</a:t>
            </a:r>
            <a:r>
              <a:rPr sz="2000" spc="-45" dirty="0">
                <a:latin typeface="Arial MT"/>
                <a:cs typeface="Arial MT"/>
              </a:rPr>
              <a:t> </a:t>
            </a:r>
            <a:r>
              <a:rPr sz="2000" dirty="0">
                <a:latin typeface="Arial MT"/>
                <a:cs typeface="Arial MT"/>
              </a:rPr>
              <a:t>et </a:t>
            </a:r>
            <a:r>
              <a:rPr sz="2000" spc="-540" dirty="0">
                <a:latin typeface="Arial MT"/>
                <a:cs typeface="Arial MT"/>
              </a:rPr>
              <a:t> </a:t>
            </a:r>
            <a:r>
              <a:rPr sz="2000" dirty="0">
                <a:latin typeface="Arial MT"/>
                <a:cs typeface="Arial MT"/>
              </a:rPr>
              <a:t>individualisée de la </a:t>
            </a:r>
            <a:r>
              <a:rPr sz="2000" spc="5" dirty="0">
                <a:latin typeface="Arial MT"/>
                <a:cs typeface="Arial MT"/>
              </a:rPr>
              <a:t> </a:t>
            </a:r>
            <a:r>
              <a:rPr sz="2000" dirty="0">
                <a:latin typeface="Arial MT"/>
                <a:cs typeface="Arial MT"/>
              </a:rPr>
              <a:t>personne</a:t>
            </a:r>
            <a:endParaRPr sz="2000">
              <a:latin typeface="Arial MT"/>
              <a:cs typeface="Arial MT"/>
            </a:endParaRPr>
          </a:p>
          <a:p>
            <a:pPr marL="241300" marR="1347470" indent="-228600">
              <a:lnSpc>
                <a:spcPts val="2080"/>
              </a:lnSpc>
              <a:spcBef>
                <a:spcPts val="350"/>
              </a:spcBef>
              <a:buChar char="•"/>
              <a:tabLst>
                <a:tab pos="240665" algn="l"/>
                <a:tab pos="241300" algn="l"/>
              </a:tabLst>
            </a:pPr>
            <a:r>
              <a:rPr sz="2000" dirty="0">
                <a:latin typeface="Arial MT"/>
                <a:cs typeface="Arial MT"/>
              </a:rPr>
              <a:t>Respect</a:t>
            </a:r>
            <a:r>
              <a:rPr sz="2000" spc="-70" dirty="0">
                <a:latin typeface="Arial MT"/>
                <a:cs typeface="Arial MT"/>
              </a:rPr>
              <a:t> </a:t>
            </a:r>
            <a:r>
              <a:rPr sz="2000" dirty="0">
                <a:latin typeface="Arial MT"/>
                <a:cs typeface="Arial MT"/>
              </a:rPr>
              <a:t>de</a:t>
            </a:r>
            <a:r>
              <a:rPr sz="2000" spc="-50" dirty="0">
                <a:latin typeface="Arial MT"/>
                <a:cs typeface="Arial MT"/>
              </a:rPr>
              <a:t> </a:t>
            </a:r>
            <a:r>
              <a:rPr sz="2000" dirty="0">
                <a:latin typeface="Arial MT"/>
                <a:cs typeface="Arial MT"/>
              </a:rPr>
              <a:t>la </a:t>
            </a:r>
            <a:r>
              <a:rPr sz="2000" spc="-540" dirty="0">
                <a:latin typeface="Arial MT"/>
                <a:cs typeface="Arial MT"/>
              </a:rPr>
              <a:t> </a:t>
            </a:r>
            <a:r>
              <a:rPr sz="2000" dirty="0">
                <a:latin typeface="Arial MT"/>
                <a:cs typeface="Arial MT"/>
              </a:rPr>
              <a:t>déontologie</a:t>
            </a:r>
            <a:endParaRPr sz="2000">
              <a:latin typeface="Arial MT"/>
              <a:cs typeface="Arial MT"/>
            </a:endParaRPr>
          </a:p>
          <a:p>
            <a:pPr marL="241300" indent="-228600">
              <a:lnSpc>
                <a:spcPts val="2230"/>
              </a:lnSpc>
              <a:buChar char="•"/>
              <a:tabLst>
                <a:tab pos="240665" algn="l"/>
                <a:tab pos="241300" algn="l"/>
              </a:tabLst>
            </a:pPr>
            <a:r>
              <a:rPr sz="2000" spc="-10" dirty="0">
                <a:latin typeface="Arial MT"/>
                <a:cs typeface="Arial MT"/>
              </a:rPr>
              <a:t>Travail</a:t>
            </a:r>
            <a:r>
              <a:rPr sz="2000" spc="-65" dirty="0">
                <a:latin typeface="Arial MT"/>
                <a:cs typeface="Arial MT"/>
              </a:rPr>
              <a:t> </a:t>
            </a:r>
            <a:r>
              <a:rPr sz="2000" dirty="0">
                <a:latin typeface="Arial MT"/>
                <a:cs typeface="Arial MT"/>
              </a:rPr>
              <a:t>en</a:t>
            </a:r>
            <a:r>
              <a:rPr sz="2000" spc="-40" dirty="0">
                <a:latin typeface="Arial MT"/>
                <a:cs typeface="Arial MT"/>
              </a:rPr>
              <a:t> </a:t>
            </a:r>
            <a:r>
              <a:rPr sz="2000" dirty="0">
                <a:latin typeface="Arial MT"/>
                <a:cs typeface="Arial MT"/>
              </a:rPr>
              <a:t>équipe</a:t>
            </a:r>
            <a:endParaRPr sz="2000">
              <a:latin typeface="Arial MT"/>
              <a:cs typeface="Arial MT"/>
            </a:endParaRPr>
          </a:p>
          <a:p>
            <a:pPr marL="241300">
              <a:lnSpc>
                <a:spcPts val="2240"/>
              </a:lnSpc>
            </a:pPr>
            <a:r>
              <a:rPr sz="2000" dirty="0">
                <a:latin typeface="Arial MT"/>
                <a:cs typeface="Arial MT"/>
              </a:rPr>
              <a:t>pluriprofessionnelle</a:t>
            </a:r>
            <a:endParaRPr sz="2000">
              <a:latin typeface="Arial MT"/>
              <a:cs typeface="Arial MT"/>
            </a:endParaRPr>
          </a:p>
          <a:p>
            <a:pPr marL="241300" indent="-228600">
              <a:lnSpc>
                <a:spcPct val="100000"/>
              </a:lnSpc>
              <a:spcBef>
                <a:spcPts val="15"/>
              </a:spcBef>
              <a:buChar char="•"/>
              <a:tabLst>
                <a:tab pos="240665" algn="l"/>
                <a:tab pos="241300" algn="l"/>
              </a:tabLst>
            </a:pPr>
            <a:r>
              <a:rPr sz="2000" dirty="0">
                <a:latin typeface="Arial MT"/>
                <a:cs typeface="Arial MT"/>
              </a:rPr>
              <a:t>Posture</a:t>
            </a:r>
            <a:endParaRPr sz="2000">
              <a:latin typeface="Arial MT"/>
              <a:cs typeface="Arial MT"/>
            </a:endParaRPr>
          </a:p>
        </p:txBody>
      </p:sp>
      <p:grpSp>
        <p:nvGrpSpPr>
          <p:cNvPr id="8" name="object 8"/>
          <p:cNvGrpSpPr/>
          <p:nvPr/>
        </p:nvGrpSpPr>
        <p:grpSpPr>
          <a:xfrm>
            <a:off x="993647" y="5106923"/>
            <a:ext cx="2863850" cy="970915"/>
            <a:chOff x="993647" y="5106923"/>
            <a:chExt cx="2863850" cy="970915"/>
          </a:xfrm>
        </p:grpSpPr>
        <p:pic>
          <p:nvPicPr>
            <p:cNvPr id="9" name="object 9"/>
            <p:cNvPicPr/>
            <p:nvPr/>
          </p:nvPicPr>
          <p:blipFill>
            <a:blip r:embed="rId4" cstate="print"/>
            <a:stretch>
              <a:fillRect/>
            </a:stretch>
          </p:blipFill>
          <p:spPr>
            <a:xfrm>
              <a:off x="1065275" y="5106923"/>
              <a:ext cx="2791968" cy="958583"/>
            </a:xfrm>
            <a:prstGeom prst="rect">
              <a:avLst/>
            </a:prstGeom>
          </p:spPr>
        </p:pic>
        <p:pic>
          <p:nvPicPr>
            <p:cNvPr id="10" name="object 10"/>
            <p:cNvPicPr/>
            <p:nvPr/>
          </p:nvPicPr>
          <p:blipFill>
            <a:blip r:embed="rId5" cstate="print"/>
            <a:stretch>
              <a:fillRect/>
            </a:stretch>
          </p:blipFill>
          <p:spPr>
            <a:xfrm>
              <a:off x="993647" y="5145023"/>
              <a:ext cx="1630679" cy="932713"/>
            </a:xfrm>
            <a:prstGeom prst="rect">
              <a:avLst/>
            </a:prstGeom>
          </p:spPr>
        </p:pic>
        <p:pic>
          <p:nvPicPr>
            <p:cNvPr id="11" name="object 11"/>
            <p:cNvPicPr/>
            <p:nvPr/>
          </p:nvPicPr>
          <p:blipFill>
            <a:blip r:embed="rId6" cstate="print"/>
            <a:stretch>
              <a:fillRect/>
            </a:stretch>
          </p:blipFill>
          <p:spPr>
            <a:xfrm>
              <a:off x="1112519" y="5134355"/>
              <a:ext cx="2702052" cy="868680"/>
            </a:xfrm>
            <a:prstGeom prst="rect">
              <a:avLst/>
            </a:prstGeom>
          </p:spPr>
        </p:pic>
        <p:sp>
          <p:nvSpPr>
            <p:cNvPr id="12" name="object 12"/>
            <p:cNvSpPr/>
            <p:nvPr/>
          </p:nvSpPr>
          <p:spPr>
            <a:xfrm>
              <a:off x="1112519" y="5134355"/>
              <a:ext cx="2702560" cy="868680"/>
            </a:xfrm>
            <a:custGeom>
              <a:avLst/>
              <a:gdLst/>
              <a:ahLst/>
              <a:cxnLst/>
              <a:rect l="l" t="t" r="r" b="b"/>
              <a:pathLst>
                <a:path w="2702560" h="868679">
                  <a:moveTo>
                    <a:pt x="0" y="868680"/>
                  </a:moveTo>
                  <a:lnTo>
                    <a:pt x="2702052" y="868680"/>
                  </a:lnTo>
                  <a:lnTo>
                    <a:pt x="2702052" y="0"/>
                  </a:lnTo>
                  <a:lnTo>
                    <a:pt x="0" y="0"/>
                  </a:lnTo>
                  <a:lnTo>
                    <a:pt x="0" y="868680"/>
                  </a:lnTo>
                  <a:close/>
                </a:path>
              </a:pathLst>
            </a:custGeom>
            <a:ln w="9144">
              <a:solidFill>
                <a:srgbClr val="20205A"/>
              </a:solidFill>
            </a:ln>
          </p:spPr>
          <p:txBody>
            <a:bodyPr wrap="square" lIns="0" tIns="0" rIns="0" bIns="0" rtlCol="0"/>
            <a:lstStyle/>
            <a:p>
              <a:endParaRPr/>
            </a:p>
          </p:txBody>
        </p:sp>
      </p:grpSp>
      <p:sp>
        <p:nvSpPr>
          <p:cNvPr id="13" name="object 13"/>
          <p:cNvSpPr txBox="1"/>
          <p:nvPr/>
        </p:nvSpPr>
        <p:spPr>
          <a:xfrm>
            <a:off x="1183944" y="5219446"/>
            <a:ext cx="1253490" cy="650240"/>
          </a:xfrm>
          <a:prstGeom prst="rect">
            <a:avLst/>
          </a:prstGeom>
        </p:spPr>
        <p:txBody>
          <a:bodyPr vert="horz" wrap="square" lIns="0" tIns="59690" rIns="0" bIns="0" rtlCol="0">
            <a:spAutoFit/>
          </a:bodyPr>
          <a:lstStyle/>
          <a:p>
            <a:pPr marL="12700" marR="5080">
              <a:lnSpc>
                <a:spcPts val="2280"/>
              </a:lnSpc>
              <a:spcBef>
                <a:spcPts val="470"/>
              </a:spcBef>
            </a:pPr>
            <a:r>
              <a:rPr sz="2200" spc="-5" dirty="0">
                <a:latin typeface="Arial MT"/>
                <a:cs typeface="Arial MT"/>
              </a:rPr>
              <a:t>Le cadre </a:t>
            </a:r>
            <a:r>
              <a:rPr sz="2200" dirty="0">
                <a:latin typeface="Arial MT"/>
                <a:cs typeface="Arial MT"/>
              </a:rPr>
              <a:t> </a:t>
            </a:r>
            <a:r>
              <a:rPr sz="2200" spc="-10" dirty="0">
                <a:latin typeface="Arial MT"/>
                <a:cs typeface="Arial MT"/>
              </a:rPr>
              <a:t>d</a:t>
            </a:r>
            <a:r>
              <a:rPr sz="2200" dirty="0">
                <a:latin typeface="Arial MT"/>
                <a:cs typeface="Arial MT"/>
              </a:rPr>
              <a:t>’</a:t>
            </a:r>
            <a:r>
              <a:rPr sz="2200" spc="-10" dirty="0">
                <a:latin typeface="Arial MT"/>
                <a:cs typeface="Arial MT"/>
              </a:rPr>
              <a:t>a</a:t>
            </a:r>
            <a:r>
              <a:rPr sz="2200" dirty="0">
                <a:latin typeface="Arial MT"/>
                <a:cs typeface="Arial MT"/>
              </a:rPr>
              <a:t>c</a:t>
            </a:r>
            <a:r>
              <a:rPr sz="2200" spc="-5" dirty="0">
                <a:latin typeface="Arial MT"/>
                <a:cs typeface="Arial MT"/>
              </a:rPr>
              <a:t>tivit</a:t>
            </a:r>
            <a:r>
              <a:rPr sz="2200" dirty="0">
                <a:latin typeface="Arial MT"/>
                <a:cs typeface="Arial MT"/>
              </a:rPr>
              <a:t>é</a:t>
            </a:r>
            <a:r>
              <a:rPr sz="2200" spc="-5" dirty="0">
                <a:latin typeface="Arial MT"/>
                <a:cs typeface="Arial MT"/>
              </a:rPr>
              <a:t>s</a:t>
            </a:r>
            <a:endParaRPr sz="2200">
              <a:latin typeface="Arial MT"/>
              <a:cs typeface="Arial MT"/>
            </a:endParaRPr>
          </a:p>
        </p:txBody>
      </p:sp>
      <p:grpSp>
        <p:nvGrpSpPr>
          <p:cNvPr id="14" name="object 14"/>
          <p:cNvGrpSpPr/>
          <p:nvPr/>
        </p:nvGrpSpPr>
        <p:grpSpPr>
          <a:xfrm>
            <a:off x="2820923" y="4626864"/>
            <a:ext cx="954405" cy="955675"/>
            <a:chOff x="2820923" y="4626864"/>
            <a:chExt cx="954405" cy="955675"/>
          </a:xfrm>
        </p:grpSpPr>
        <p:pic>
          <p:nvPicPr>
            <p:cNvPr id="15" name="object 15"/>
            <p:cNvPicPr/>
            <p:nvPr/>
          </p:nvPicPr>
          <p:blipFill>
            <a:blip r:embed="rId7" cstate="print"/>
            <a:stretch>
              <a:fillRect/>
            </a:stretch>
          </p:blipFill>
          <p:spPr>
            <a:xfrm>
              <a:off x="2825495" y="4631436"/>
              <a:ext cx="944880" cy="946404"/>
            </a:xfrm>
            <a:prstGeom prst="rect">
              <a:avLst/>
            </a:prstGeom>
          </p:spPr>
        </p:pic>
        <p:sp>
          <p:nvSpPr>
            <p:cNvPr id="16" name="object 16"/>
            <p:cNvSpPr/>
            <p:nvPr/>
          </p:nvSpPr>
          <p:spPr>
            <a:xfrm>
              <a:off x="2825495" y="4631436"/>
              <a:ext cx="944880" cy="946785"/>
            </a:xfrm>
            <a:custGeom>
              <a:avLst/>
              <a:gdLst/>
              <a:ahLst/>
              <a:cxnLst/>
              <a:rect l="l" t="t" r="r" b="b"/>
              <a:pathLst>
                <a:path w="944879" h="946785">
                  <a:moveTo>
                    <a:pt x="0" y="473201"/>
                  </a:moveTo>
                  <a:lnTo>
                    <a:pt x="2438" y="424815"/>
                  </a:lnTo>
                  <a:lnTo>
                    <a:pt x="9595" y="377828"/>
                  </a:lnTo>
                  <a:lnTo>
                    <a:pt x="21234" y="332477"/>
                  </a:lnTo>
                  <a:lnTo>
                    <a:pt x="37117" y="289000"/>
                  </a:lnTo>
                  <a:lnTo>
                    <a:pt x="57008" y="247635"/>
                  </a:lnTo>
                  <a:lnTo>
                    <a:pt x="80668" y="208619"/>
                  </a:lnTo>
                  <a:lnTo>
                    <a:pt x="107861" y="172191"/>
                  </a:lnTo>
                  <a:lnTo>
                    <a:pt x="138350" y="138588"/>
                  </a:lnTo>
                  <a:lnTo>
                    <a:pt x="171897" y="108048"/>
                  </a:lnTo>
                  <a:lnTo>
                    <a:pt x="208266" y="80809"/>
                  </a:lnTo>
                  <a:lnTo>
                    <a:pt x="247218" y="57108"/>
                  </a:lnTo>
                  <a:lnTo>
                    <a:pt x="288518" y="37183"/>
                  </a:lnTo>
                  <a:lnTo>
                    <a:pt x="331927" y="21272"/>
                  </a:lnTo>
                  <a:lnTo>
                    <a:pt x="377208" y="9612"/>
                  </a:lnTo>
                  <a:lnTo>
                    <a:pt x="424125" y="2442"/>
                  </a:lnTo>
                  <a:lnTo>
                    <a:pt x="472440" y="0"/>
                  </a:lnTo>
                  <a:lnTo>
                    <a:pt x="520733" y="2442"/>
                  </a:lnTo>
                  <a:lnTo>
                    <a:pt x="567634" y="9612"/>
                  </a:lnTo>
                  <a:lnTo>
                    <a:pt x="612905" y="21272"/>
                  </a:lnTo>
                  <a:lnTo>
                    <a:pt x="656308" y="37183"/>
                  </a:lnTo>
                  <a:lnTo>
                    <a:pt x="697604" y="57108"/>
                  </a:lnTo>
                  <a:lnTo>
                    <a:pt x="736557" y="80809"/>
                  </a:lnTo>
                  <a:lnTo>
                    <a:pt x="772929" y="108048"/>
                  </a:lnTo>
                  <a:lnTo>
                    <a:pt x="806481" y="138588"/>
                  </a:lnTo>
                  <a:lnTo>
                    <a:pt x="836977" y="172191"/>
                  </a:lnTo>
                  <a:lnTo>
                    <a:pt x="864177" y="208619"/>
                  </a:lnTo>
                  <a:lnTo>
                    <a:pt x="887846" y="247635"/>
                  </a:lnTo>
                  <a:lnTo>
                    <a:pt x="907744" y="289000"/>
                  </a:lnTo>
                  <a:lnTo>
                    <a:pt x="923634" y="332477"/>
                  </a:lnTo>
                  <a:lnTo>
                    <a:pt x="935279" y="377828"/>
                  </a:lnTo>
                  <a:lnTo>
                    <a:pt x="942440" y="424815"/>
                  </a:lnTo>
                  <a:lnTo>
                    <a:pt x="944880" y="473201"/>
                  </a:lnTo>
                  <a:lnTo>
                    <a:pt x="942440" y="521588"/>
                  </a:lnTo>
                  <a:lnTo>
                    <a:pt x="935279" y="568575"/>
                  </a:lnTo>
                  <a:lnTo>
                    <a:pt x="923634" y="613926"/>
                  </a:lnTo>
                  <a:lnTo>
                    <a:pt x="907744" y="657403"/>
                  </a:lnTo>
                  <a:lnTo>
                    <a:pt x="887846" y="698768"/>
                  </a:lnTo>
                  <a:lnTo>
                    <a:pt x="864177" y="737784"/>
                  </a:lnTo>
                  <a:lnTo>
                    <a:pt x="836977" y="774212"/>
                  </a:lnTo>
                  <a:lnTo>
                    <a:pt x="806481" y="807815"/>
                  </a:lnTo>
                  <a:lnTo>
                    <a:pt x="772929" y="838355"/>
                  </a:lnTo>
                  <a:lnTo>
                    <a:pt x="736557" y="865594"/>
                  </a:lnTo>
                  <a:lnTo>
                    <a:pt x="697604" y="889295"/>
                  </a:lnTo>
                  <a:lnTo>
                    <a:pt x="656308" y="909220"/>
                  </a:lnTo>
                  <a:lnTo>
                    <a:pt x="612905" y="925131"/>
                  </a:lnTo>
                  <a:lnTo>
                    <a:pt x="567634" y="936791"/>
                  </a:lnTo>
                  <a:lnTo>
                    <a:pt x="520733" y="943961"/>
                  </a:lnTo>
                  <a:lnTo>
                    <a:pt x="472440" y="946404"/>
                  </a:lnTo>
                  <a:lnTo>
                    <a:pt x="424125" y="943961"/>
                  </a:lnTo>
                  <a:lnTo>
                    <a:pt x="377208" y="936791"/>
                  </a:lnTo>
                  <a:lnTo>
                    <a:pt x="331927" y="925131"/>
                  </a:lnTo>
                  <a:lnTo>
                    <a:pt x="288518" y="909220"/>
                  </a:lnTo>
                  <a:lnTo>
                    <a:pt x="247218" y="889295"/>
                  </a:lnTo>
                  <a:lnTo>
                    <a:pt x="208266" y="865594"/>
                  </a:lnTo>
                  <a:lnTo>
                    <a:pt x="171897" y="838355"/>
                  </a:lnTo>
                  <a:lnTo>
                    <a:pt x="138350" y="807815"/>
                  </a:lnTo>
                  <a:lnTo>
                    <a:pt x="107861" y="774212"/>
                  </a:lnTo>
                  <a:lnTo>
                    <a:pt x="80668" y="737784"/>
                  </a:lnTo>
                  <a:lnTo>
                    <a:pt x="57008" y="698768"/>
                  </a:lnTo>
                  <a:lnTo>
                    <a:pt x="37117" y="657403"/>
                  </a:lnTo>
                  <a:lnTo>
                    <a:pt x="21234" y="613926"/>
                  </a:lnTo>
                  <a:lnTo>
                    <a:pt x="9595" y="568575"/>
                  </a:lnTo>
                  <a:lnTo>
                    <a:pt x="2438" y="521588"/>
                  </a:lnTo>
                  <a:lnTo>
                    <a:pt x="0" y="473201"/>
                  </a:lnTo>
                  <a:close/>
                </a:path>
              </a:pathLst>
            </a:custGeom>
            <a:ln w="9144">
              <a:solidFill>
                <a:srgbClr val="CCCCD1"/>
              </a:solidFill>
            </a:ln>
          </p:spPr>
          <p:txBody>
            <a:bodyPr wrap="square" lIns="0" tIns="0" rIns="0" bIns="0" rtlCol="0"/>
            <a:lstStyle/>
            <a:p>
              <a:endParaRPr/>
            </a:p>
          </p:txBody>
        </p:sp>
      </p:grpSp>
      <p:sp>
        <p:nvSpPr>
          <p:cNvPr id="17" name="object 17"/>
          <p:cNvSpPr/>
          <p:nvPr/>
        </p:nvSpPr>
        <p:spPr>
          <a:xfrm>
            <a:off x="4050791" y="1613916"/>
            <a:ext cx="3307079" cy="3857625"/>
          </a:xfrm>
          <a:custGeom>
            <a:avLst/>
            <a:gdLst/>
            <a:ahLst/>
            <a:cxnLst/>
            <a:rect l="l" t="t" r="r" b="b"/>
            <a:pathLst>
              <a:path w="3307079" h="3857625">
                <a:moveTo>
                  <a:pt x="264541" y="0"/>
                </a:moveTo>
                <a:lnTo>
                  <a:pt x="3042539" y="0"/>
                </a:lnTo>
                <a:lnTo>
                  <a:pt x="3090076" y="4263"/>
                </a:lnTo>
                <a:lnTo>
                  <a:pt x="3134824" y="16556"/>
                </a:lnTo>
                <a:lnTo>
                  <a:pt x="3176034" y="36129"/>
                </a:lnTo>
                <a:lnTo>
                  <a:pt x="3212958" y="62233"/>
                </a:lnTo>
                <a:lnTo>
                  <a:pt x="3244846" y="94121"/>
                </a:lnTo>
                <a:lnTo>
                  <a:pt x="3270950" y="131045"/>
                </a:lnTo>
                <a:lnTo>
                  <a:pt x="3290523" y="172255"/>
                </a:lnTo>
                <a:lnTo>
                  <a:pt x="3302816" y="217003"/>
                </a:lnTo>
                <a:lnTo>
                  <a:pt x="3307080" y="264541"/>
                </a:lnTo>
                <a:lnTo>
                  <a:pt x="3307080" y="3857244"/>
                </a:lnTo>
                <a:lnTo>
                  <a:pt x="0" y="3857244"/>
                </a:lnTo>
                <a:lnTo>
                  <a:pt x="0" y="264541"/>
                </a:lnTo>
                <a:lnTo>
                  <a:pt x="4263" y="217003"/>
                </a:lnTo>
                <a:lnTo>
                  <a:pt x="16556" y="172255"/>
                </a:lnTo>
                <a:lnTo>
                  <a:pt x="36129" y="131045"/>
                </a:lnTo>
                <a:lnTo>
                  <a:pt x="62233" y="94121"/>
                </a:lnTo>
                <a:lnTo>
                  <a:pt x="94121" y="62233"/>
                </a:lnTo>
                <a:lnTo>
                  <a:pt x="131045" y="36129"/>
                </a:lnTo>
                <a:lnTo>
                  <a:pt x="172255" y="16556"/>
                </a:lnTo>
                <a:lnTo>
                  <a:pt x="217003" y="4263"/>
                </a:lnTo>
                <a:lnTo>
                  <a:pt x="264541" y="0"/>
                </a:lnTo>
                <a:close/>
              </a:path>
            </a:pathLst>
          </a:custGeom>
          <a:ln w="9144">
            <a:solidFill>
              <a:srgbClr val="20205A"/>
            </a:solidFill>
          </a:ln>
        </p:spPr>
        <p:txBody>
          <a:bodyPr wrap="square" lIns="0" tIns="0" rIns="0" bIns="0" rtlCol="0"/>
          <a:lstStyle/>
          <a:p>
            <a:endParaRPr/>
          </a:p>
        </p:txBody>
      </p:sp>
      <p:sp>
        <p:nvSpPr>
          <p:cNvPr id="18" name="object 18"/>
          <p:cNvSpPr txBox="1"/>
          <p:nvPr/>
        </p:nvSpPr>
        <p:spPr>
          <a:xfrm>
            <a:off x="4142359" y="1710308"/>
            <a:ext cx="2868930" cy="2609850"/>
          </a:xfrm>
          <a:prstGeom prst="rect">
            <a:avLst/>
          </a:prstGeom>
        </p:spPr>
        <p:txBody>
          <a:bodyPr vert="horz" wrap="square" lIns="0" tIns="13335" rIns="0" bIns="0" rtlCol="0">
            <a:spAutoFit/>
          </a:bodyPr>
          <a:lstStyle/>
          <a:p>
            <a:pPr marL="241300" indent="-228600">
              <a:lnSpc>
                <a:spcPct val="100000"/>
              </a:lnSpc>
              <a:spcBef>
                <a:spcPts val="105"/>
              </a:spcBef>
              <a:buChar char="•"/>
              <a:tabLst>
                <a:tab pos="240665" algn="l"/>
                <a:tab pos="241300" algn="l"/>
              </a:tabLst>
            </a:pPr>
            <a:r>
              <a:rPr sz="2000" dirty="0">
                <a:latin typeface="Arial MT"/>
                <a:cs typeface="Arial MT"/>
              </a:rPr>
              <a:t>Usage</a:t>
            </a:r>
            <a:r>
              <a:rPr sz="2000" spc="-50" dirty="0">
                <a:latin typeface="Arial MT"/>
                <a:cs typeface="Arial MT"/>
              </a:rPr>
              <a:t> </a:t>
            </a:r>
            <a:r>
              <a:rPr sz="2000" dirty="0">
                <a:latin typeface="Arial MT"/>
                <a:cs typeface="Arial MT"/>
              </a:rPr>
              <a:t>de</a:t>
            </a:r>
            <a:r>
              <a:rPr sz="2000" spc="-20" dirty="0">
                <a:latin typeface="Arial MT"/>
                <a:cs typeface="Arial MT"/>
              </a:rPr>
              <a:t> </a:t>
            </a:r>
            <a:r>
              <a:rPr sz="2000" dirty="0">
                <a:latin typeface="Arial MT"/>
                <a:cs typeface="Arial MT"/>
              </a:rPr>
              <a:t>la</a:t>
            </a:r>
            <a:r>
              <a:rPr sz="2000" spc="-20" dirty="0">
                <a:latin typeface="Arial MT"/>
                <a:cs typeface="Arial MT"/>
              </a:rPr>
              <a:t> </a:t>
            </a:r>
            <a:r>
              <a:rPr sz="2000" dirty="0">
                <a:latin typeface="Arial MT"/>
                <a:cs typeface="Arial MT"/>
              </a:rPr>
              <a:t>domotique</a:t>
            </a:r>
            <a:endParaRPr sz="2000">
              <a:latin typeface="Arial MT"/>
              <a:cs typeface="Arial MT"/>
            </a:endParaRPr>
          </a:p>
          <a:p>
            <a:pPr marL="241300" indent="-228600">
              <a:lnSpc>
                <a:spcPct val="100000"/>
              </a:lnSpc>
              <a:spcBef>
                <a:spcPts val="10"/>
              </a:spcBef>
              <a:buChar char="•"/>
              <a:tabLst>
                <a:tab pos="240665" algn="l"/>
                <a:tab pos="241300" algn="l"/>
              </a:tabLst>
            </a:pPr>
            <a:r>
              <a:rPr sz="2000" dirty="0">
                <a:latin typeface="Arial MT"/>
                <a:cs typeface="Arial MT"/>
              </a:rPr>
              <a:t>Outils</a:t>
            </a:r>
            <a:r>
              <a:rPr sz="2000" spc="-45" dirty="0">
                <a:latin typeface="Arial MT"/>
                <a:cs typeface="Arial MT"/>
              </a:rPr>
              <a:t> </a:t>
            </a:r>
            <a:r>
              <a:rPr sz="2000" dirty="0">
                <a:latin typeface="Arial MT"/>
                <a:cs typeface="Arial MT"/>
              </a:rPr>
              <a:t>numériques</a:t>
            </a:r>
            <a:endParaRPr sz="2000">
              <a:latin typeface="Arial MT"/>
              <a:cs typeface="Arial MT"/>
            </a:endParaRPr>
          </a:p>
          <a:p>
            <a:pPr marL="241300" indent="-228600">
              <a:lnSpc>
                <a:spcPts val="2235"/>
              </a:lnSpc>
              <a:spcBef>
                <a:spcPts val="25"/>
              </a:spcBef>
              <a:buChar char="•"/>
              <a:tabLst>
                <a:tab pos="240665" algn="l"/>
                <a:tab pos="241300" algn="l"/>
              </a:tabLst>
            </a:pPr>
            <a:r>
              <a:rPr sz="2000" spc="-5" dirty="0">
                <a:latin typeface="Arial MT"/>
                <a:cs typeface="Arial MT"/>
              </a:rPr>
              <a:t>Rédaction</a:t>
            </a:r>
            <a:r>
              <a:rPr sz="2000" spc="-45" dirty="0">
                <a:latin typeface="Arial MT"/>
                <a:cs typeface="Arial MT"/>
              </a:rPr>
              <a:t> </a:t>
            </a:r>
            <a:r>
              <a:rPr sz="2000" spc="-5" dirty="0">
                <a:latin typeface="Arial MT"/>
                <a:cs typeface="Arial MT"/>
              </a:rPr>
              <a:t>d’écrits</a:t>
            </a:r>
            <a:endParaRPr sz="2000">
              <a:latin typeface="Arial MT"/>
              <a:cs typeface="Arial MT"/>
            </a:endParaRPr>
          </a:p>
          <a:p>
            <a:pPr marL="241300">
              <a:lnSpc>
                <a:spcPts val="2235"/>
              </a:lnSpc>
            </a:pPr>
            <a:r>
              <a:rPr sz="2000" dirty="0">
                <a:latin typeface="Arial MT"/>
                <a:cs typeface="Arial MT"/>
              </a:rPr>
              <a:t>professionnels</a:t>
            </a:r>
            <a:endParaRPr sz="2000">
              <a:latin typeface="Arial MT"/>
              <a:cs typeface="Arial MT"/>
            </a:endParaRPr>
          </a:p>
          <a:p>
            <a:pPr marL="241300" marR="247650" indent="-228600">
              <a:lnSpc>
                <a:spcPct val="86300"/>
              </a:lnSpc>
              <a:spcBef>
                <a:spcPts val="340"/>
              </a:spcBef>
              <a:buChar char="•"/>
              <a:tabLst>
                <a:tab pos="240665" algn="l"/>
                <a:tab pos="241300" algn="l"/>
              </a:tabLst>
            </a:pPr>
            <a:r>
              <a:rPr sz="2000" dirty="0">
                <a:latin typeface="Arial MT"/>
                <a:cs typeface="Arial MT"/>
              </a:rPr>
              <a:t>Communication</a:t>
            </a:r>
            <a:r>
              <a:rPr sz="2000" spc="-110" dirty="0">
                <a:latin typeface="Arial MT"/>
                <a:cs typeface="Arial MT"/>
              </a:rPr>
              <a:t> </a:t>
            </a:r>
            <a:r>
              <a:rPr sz="2000" dirty="0">
                <a:latin typeface="Arial MT"/>
                <a:cs typeface="Arial MT"/>
              </a:rPr>
              <a:t>avec </a:t>
            </a:r>
            <a:r>
              <a:rPr sz="2000" spc="-540" dirty="0">
                <a:latin typeface="Arial MT"/>
                <a:cs typeface="Arial MT"/>
              </a:rPr>
              <a:t> </a:t>
            </a:r>
            <a:r>
              <a:rPr sz="2000" spc="-5" dirty="0">
                <a:latin typeface="Arial MT"/>
                <a:cs typeface="Arial MT"/>
              </a:rPr>
              <a:t>l’équipe </a:t>
            </a:r>
            <a:r>
              <a:rPr sz="2000" dirty="0">
                <a:latin typeface="Arial MT"/>
                <a:cs typeface="Arial MT"/>
              </a:rPr>
              <a:t> pluriprofessionnelle</a:t>
            </a:r>
            <a:endParaRPr sz="2000">
              <a:latin typeface="Arial MT"/>
              <a:cs typeface="Arial MT"/>
            </a:endParaRPr>
          </a:p>
          <a:p>
            <a:pPr marL="241300" marR="673100" indent="-228600">
              <a:lnSpc>
                <a:spcPts val="2060"/>
              </a:lnSpc>
              <a:spcBef>
                <a:spcPts val="375"/>
              </a:spcBef>
              <a:buChar char="•"/>
              <a:tabLst>
                <a:tab pos="240665" algn="l"/>
                <a:tab pos="241300" algn="l"/>
              </a:tabLst>
            </a:pPr>
            <a:r>
              <a:rPr sz="2000" dirty="0">
                <a:latin typeface="Arial MT"/>
                <a:cs typeface="Arial MT"/>
              </a:rPr>
              <a:t>Collaboration de </a:t>
            </a:r>
            <a:r>
              <a:rPr sz="2000" spc="5" dirty="0">
                <a:latin typeface="Arial MT"/>
                <a:cs typeface="Arial MT"/>
              </a:rPr>
              <a:t> </a:t>
            </a:r>
            <a:r>
              <a:rPr sz="2000" spc="-5" dirty="0">
                <a:latin typeface="Arial MT"/>
                <a:cs typeface="Arial MT"/>
              </a:rPr>
              <a:t>différents</a:t>
            </a:r>
            <a:r>
              <a:rPr sz="2000" spc="-75" dirty="0">
                <a:latin typeface="Arial MT"/>
                <a:cs typeface="Arial MT"/>
              </a:rPr>
              <a:t> </a:t>
            </a:r>
            <a:r>
              <a:rPr sz="2000" dirty="0">
                <a:latin typeface="Arial MT"/>
                <a:cs typeface="Arial MT"/>
              </a:rPr>
              <a:t>acteurs</a:t>
            </a:r>
            <a:endParaRPr sz="2000">
              <a:latin typeface="Arial MT"/>
              <a:cs typeface="Arial MT"/>
            </a:endParaRPr>
          </a:p>
        </p:txBody>
      </p:sp>
      <p:grpSp>
        <p:nvGrpSpPr>
          <p:cNvPr id="19" name="object 19"/>
          <p:cNvGrpSpPr/>
          <p:nvPr/>
        </p:nvGrpSpPr>
        <p:grpSpPr>
          <a:xfrm>
            <a:off x="4216908" y="4878323"/>
            <a:ext cx="2865120" cy="1221105"/>
            <a:chOff x="4216908" y="4878323"/>
            <a:chExt cx="2865120" cy="1221105"/>
          </a:xfrm>
        </p:grpSpPr>
        <p:pic>
          <p:nvPicPr>
            <p:cNvPr id="20" name="object 20"/>
            <p:cNvPicPr/>
            <p:nvPr/>
          </p:nvPicPr>
          <p:blipFill>
            <a:blip r:embed="rId4" cstate="print"/>
            <a:stretch>
              <a:fillRect/>
            </a:stretch>
          </p:blipFill>
          <p:spPr>
            <a:xfrm>
              <a:off x="4290060" y="4985003"/>
              <a:ext cx="2791967" cy="958583"/>
            </a:xfrm>
            <a:prstGeom prst="rect">
              <a:avLst/>
            </a:prstGeom>
          </p:spPr>
        </p:pic>
        <p:pic>
          <p:nvPicPr>
            <p:cNvPr id="21" name="object 21"/>
            <p:cNvPicPr/>
            <p:nvPr/>
          </p:nvPicPr>
          <p:blipFill>
            <a:blip r:embed="rId8" cstate="print"/>
            <a:stretch>
              <a:fillRect/>
            </a:stretch>
          </p:blipFill>
          <p:spPr>
            <a:xfrm>
              <a:off x="4216908" y="4878323"/>
              <a:ext cx="2157984" cy="1220724"/>
            </a:xfrm>
            <a:prstGeom prst="rect">
              <a:avLst/>
            </a:prstGeom>
          </p:spPr>
        </p:pic>
        <p:pic>
          <p:nvPicPr>
            <p:cNvPr id="22" name="object 22"/>
            <p:cNvPicPr/>
            <p:nvPr/>
          </p:nvPicPr>
          <p:blipFill>
            <a:blip r:embed="rId9" cstate="print"/>
            <a:stretch>
              <a:fillRect/>
            </a:stretch>
          </p:blipFill>
          <p:spPr>
            <a:xfrm>
              <a:off x="4337304" y="5012435"/>
              <a:ext cx="2702052" cy="868679"/>
            </a:xfrm>
            <a:prstGeom prst="rect">
              <a:avLst/>
            </a:prstGeom>
          </p:spPr>
        </p:pic>
        <p:sp>
          <p:nvSpPr>
            <p:cNvPr id="23" name="object 23"/>
            <p:cNvSpPr/>
            <p:nvPr/>
          </p:nvSpPr>
          <p:spPr>
            <a:xfrm>
              <a:off x="4337304" y="5012435"/>
              <a:ext cx="2702560" cy="868680"/>
            </a:xfrm>
            <a:custGeom>
              <a:avLst/>
              <a:gdLst/>
              <a:ahLst/>
              <a:cxnLst/>
              <a:rect l="l" t="t" r="r" b="b"/>
              <a:pathLst>
                <a:path w="2702559" h="868679">
                  <a:moveTo>
                    <a:pt x="0" y="868679"/>
                  </a:moveTo>
                  <a:lnTo>
                    <a:pt x="2702052" y="868679"/>
                  </a:lnTo>
                  <a:lnTo>
                    <a:pt x="2702052" y="0"/>
                  </a:lnTo>
                  <a:lnTo>
                    <a:pt x="0" y="0"/>
                  </a:lnTo>
                  <a:lnTo>
                    <a:pt x="0" y="868679"/>
                  </a:lnTo>
                  <a:close/>
                </a:path>
              </a:pathLst>
            </a:custGeom>
            <a:ln w="9144">
              <a:solidFill>
                <a:srgbClr val="20205A"/>
              </a:solidFill>
            </a:ln>
          </p:spPr>
          <p:txBody>
            <a:bodyPr wrap="square" lIns="0" tIns="0" rIns="0" bIns="0" rtlCol="0"/>
            <a:lstStyle/>
            <a:p>
              <a:endParaRPr/>
            </a:p>
          </p:txBody>
        </p:sp>
      </p:grpSp>
      <p:sp>
        <p:nvSpPr>
          <p:cNvPr id="24" name="object 24"/>
          <p:cNvSpPr txBox="1"/>
          <p:nvPr/>
        </p:nvSpPr>
        <p:spPr>
          <a:xfrm>
            <a:off x="4408423" y="4952441"/>
            <a:ext cx="1704339" cy="938530"/>
          </a:xfrm>
          <a:prstGeom prst="rect">
            <a:avLst/>
          </a:prstGeom>
        </p:spPr>
        <p:txBody>
          <a:bodyPr vert="horz" wrap="square" lIns="0" tIns="58419" rIns="0" bIns="0" rtlCol="0">
            <a:spAutoFit/>
          </a:bodyPr>
          <a:lstStyle/>
          <a:p>
            <a:pPr marL="12700" marR="5080">
              <a:lnSpc>
                <a:spcPct val="86200"/>
              </a:lnSpc>
              <a:spcBef>
                <a:spcPts val="459"/>
              </a:spcBef>
            </a:pPr>
            <a:r>
              <a:rPr sz="2200" spc="-5" dirty="0">
                <a:latin typeface="Arial MT"/>
                <a:cs typeface="Arial MT"/>
              </a:rPr>
              <a:t>Evolutions</a:t>
            </a:r>
            <a:r>
              <a:rPr sz="2200" spc="-55" dirty="0">
                <a:latin typeface="Arial MT"/>
                <a:cs typeface="Arial MT"/>
              </a:rPr>
              <a:t> </a:t>
            </a:r>
            <a:r>
              <a:rPr sz="2200" dirty="0">
                <a:latin typeface="Arial MT"/>
                <a:cs typeface="Arial MT"/>
              </a:rPr>
              <a:t>du </a:t>
            </a:r>
            <a:r>
              <a:rPr sz="2200" spc="-600" dirty="0">
                <a:latin typeface="Arial MT"/>
                <a:cs typeface="Arial MT"/>
              </a:rPr>
              <a:t> </a:t>
            </a:r>
            <a:r>
              <a:rPr sz="2200" spc="-5" dirty="0">
                <a:latin typeface="Arial MT"/>
                <a:cs typeface="Arial MT"/>
              </a:rPr>
              <a:t>contexte </a:t>
            </a:r>
            <a:r>
              <a:rPr sz="2200" dirty="0">
                <a:latin typeface="Arial MT"/>
                <a:cs typeface="Arial MT"/>
              </a:rPr>
              <a:t> </a:t>
            </a:r>
            <a:r>
              <a:rPr sz="2200" spc="-5" dirty="0">
                <a:latin typeface="Arial MT"/>
                <a:cs typeface="Arial MT"/>
              </a:rPr>
              <a:t>professionnel</a:t>
            </a:r>
            <a:endParaRPr sz="2200">
              <a:latin typeface="Arial MT"/>
              <a:cs typeface="Arial MT"/>
            </a:endParaRPr>
          </a:p>
        </p:txBody>
      </p:sp>
      <p:grpSp>
        <p:nvGrpSpPr>
          <p:cNvPr id="25" name="object 25"/>
          <p:cNvGrpSpPr/>
          <p:nvPr/>
        </p:nvGrpSpPr>
        <p:grpSpPr>
          <a:xfrm>
            <a:off x="6327647" y="4684776"/>
            <a:ext cx="955675" cy="954405"/>
            <a:chOff x="6327647" y="4684776"/>
            <a:chExt cx="955675" cy="954405"/>
          </a:xfrm>
        </p:grpSpPr>
        <p:pic>
          <p:nvPicPr>
            <p:cNvPr id="26" name="object 26"/>
            <p:cNvPicPr/>
            <p:nvPr/>
          </p:nvPicPr>
          <p:blipFill>
            <a:blip r:embed="rId10" cstate="print"/>
            <a:stretch>
              <a:fillRect/>
            </a:stretch>
          </p:blipFill>
          <p:spPr>
            <a:xfrm>
              <a:off x="6332219" y="4689348"/>
              <a:ext cx="946403" cy="944879"/>
            </a:xfrm>
            <a:prstGeom prst="rect">
              <a:avLst/>
            </a:prstGeom>
          </p:spPr>
        </p:pic>
        <p:sp>
          <p:nvSpPr>
            <p:cNvPr id="27" name="object 27"/>
            <p:cNvSpPr/>
            <p:nvPr/>
          </p:nvSpPr>
          <p:spPr>
            <a:xfrm>
              <a:off x="6332219" y="4689348"/>
              <a:ext cx="946785" cy="944880"/>
            </a:xfrm>
            <a:custGeom>
              <a:avLst/>
              <a:gdLst/>
              <a:ahLst/>
              <a:cxnLst/>
              <a:rect l="l" t="t" r="r" b="b"/>
              <a:pathLst>
                <a:path w="946784" h="944879">
                  <a:moveTo>
                    <a:pt x="0" y="472439"/>
                  </a:moveTo>
                  <a:lnTo>
                    <a:pt x="2442" y="424125"/>
                  </a:lnTo>
                  <a:lnTo>
                    <a:pt x="9612" y="377208"/>
                  </a:lnTo>
                  <a:lnTo>
                    <a:pt x="21272" y="331927"/>
                  </a:lnTo>
                  <a:lnTo>
                    <a:pt x="37183" y="288518"/>
                  </a:lnTo>
                  <a:lnTo>
                    <a:pt x="57108" y="247218"/>
                  </a:lnTo>
                  <a:lnTo>
                    <a:pt x="80809" y="208266"/>
                  </a:lnTo>
                  <a:lnTo>
                    <a:pt x="108048" y="171897"/>
                  </a:lnTo>
                  <a:lnTo>
                    <a:pt x="138588" y="138350"/>
                  </a:lnTo>
                  <a:lnTo>
                    <a:pt x="172191" y="107861"/>
                  </a:lnTo>
                  <a:lnTo>
                    <a:pt x="208619" y="80668"/>
                  </a:lnTo>
                  <a:lnTo>
                    <a:pt x="247635" y="57008"/>
                  </a:lnTo>
                  <a:lnTo>
                    <a:pt x="289000" y="37117"/>
                  </a:lnTo>
                  <a:lnTo>
                    <a:pt x="332477" y="21234"/>
                  </a:lnTo>
                  <a:lnTo>
                    <a:pt x="377828" y="9595"/>
                  </a:lnTo>
                  <a:lnTo>
                    <a:pt x="424815" y="2438"/>
                  </a:lnTo>
                  <a:lnTo>
                    <a:pt x="473201" y="0"/>
                  </a:lnTo>
                  <a:lnTo>
                    <a:pt x="521588" y="2438"/>
                  </a:lnTo>
                  <a:lnTo>
                    <a:pt x="568575" y="9595"/>
                  </a:lnTo>
                  <a:lnTo>
                    <a:pt x="613926" y="21234"/>
                  </a:lnTo>
                  <a:lnTo>
                    <a:pt x="657403" y="37117"/>
                  </a:lnTo>
                  <a:lnTo>
                    <a:pt x="698768" y="57008"/>
                  </a:lnTo>
                  <a:lnTo>
                    <a:pt x="737784" y="80668"/>
                  </a:lnTo>
                  <a:lnTo>
                    <a:pt x="774212" y="107861"/>
                  </a:lnTo>
                  <a:lnTo>
                    <a:pt x="807815" y="138350"/>
                  </a:lnTo>
                  <a:lnTo>
                    <a:pt x="838355" y="171897"/>
                  </a:lnTo>
                  <a:lnTo>
                    <a:pt x="865594" y="208266"/>
                  </a:lnTo>
                  <a:lnTo>
                    <a:pt x="889295" y="247218"/>
                  </a:lnTo>
                  <a:lnTo>
                    <a:pt x="909220" y="288518"/>
                  </a:lnTo>
                  <a:lnTo>
                    <a:pt x="925131" y="331927"/>
                  </a:lnTo>
                  <a:lnTo>
                    <a:pt x="936791" y="377208"/>
                  </a:lnTo>
                  <a:lnTo>
                    <a:pt x="943961" y="424125"/>
                  </a:lnTo>
                  <a:lnTo>
                    <a:pt x="946403" y="472439"/>
                  </a:lnTo>
                  <a:lnTo>
                    <a:pt x="943961" y="520733"/>
                  </a:lnTo>
                  <a:lnTo>
                    <a:pt x="936791" y="567634"/>
                  </a:lnTo>
                  <a:lnTo>
                    <a:pt x="925131" y="612905"/>
                  </a:lnTo>
                  <a:lnTo>
                    <a:pt x="909220" y="656308"/>
                  </a:lnTo>
                  <a:lnTo>
                    <a:pt x="889295" y="697604"/>
                  </a:lnTo>
                  <a:lnTo>
                    <a:pt x="865594" y="736557"/>
                  </a:lnTo>
                  <a:lnTo>
                    <a:pt x="838355" y="772929"/>
                  </a:lnTo>
                  <a:lnTo>
                    <a:pt x="807815" y="806481"/>
                  </a:lnTo>
                  <a:lnTo>
                    <a:pt x="774212" y="836977"/>
                  </a:lnTo>
                  <a:lnTo>
                    <a:pt x="737784" y="864177"/>
                  </a:lnTo>
                  <a:lnTo>
                    <a:pt x="698768" y="887846"/>
                  </a:lnTo>
                  <a:lnTo>
                    <a:pt x="657403" y="907744"/>
                  </a:lnTo>
                  <a:lnTo>
                    <a:pt x="613926" y="923634"/>
                  </a:lnTo>
                  <a:lnTo>
                    <a:pt x="568575" y="935279"/>
                  </a:lnTo>
                  <a:lnTo>
                    <a:pt x="521588" y="942440"/>
                  </a:lnTo>
                  <a:lnTo>
                    <a:pt x="473201" y="944879"/>
                  </a:lnTo>
                  <a:lnTo>
                    <a:pt x="424815" y="942440"/>
                  </a:lnTo>
                  <a:lnTo>
                    <a:pt x="377828" y="935279"/>
                  </a:lnTo>
                  <a:lnTo>
                    <a:pt x="332477" y="923634"/>
                  </a:lnTo>
                  <a:lnTo>
                    <a:pt x="289000" y="907744"/>
                  </a:lnTo>
                  <a:lnTo>
                    <a:pt x="247635" y="887846"/>
                  </a:lnTo>
                  <a:lnTo>
                    <a:pt x="208619" y="864177"/>
                  </a:lnTo>
                  <a:lnTo>
                    <a:pt x="172191" y="836977"/>
                  </a:lnTo>
                  <a:lnTo>
                    <a:pt x="138588" y="806481"/>
                  </a:lnTo>
                  <a:lnTo>
                    <a:pt x="108048" y="772929"/>
                  </a:lnTo>
                  <a:lnTo>
                    <a:pt x="80809" y="736557"/>
                  </a:lnTo>
                  <a:lnTo>
                    <a:pt x="57108" y="697604"/>
                  </a:lnTo>
                  <a:lnTo>
                    <a:pt x="37183" y="656308"/>
                  </a:lnTo>
                  <a:lnTo>
                    <a:pt x="21272" y="612905"/>
                  </a:lnTo>
                  <a:lnTo>
                    <a:pt x="9612" y="567634"/>
                  </a:lnTo>
                  <a:lnTo>
                    <a:pt x="2442" y="520733"/>
                  </a:lnTo>
                  <a:lnTo>
                    <a:pt x="0" y="472439"/>
                  </a:lnTo>
                  <a:close/>
                </a:path>
              </a:pathLst>
            </a:custGeom>
            <a:ln w="9144">
              <a:solidFill>
                <a:srgbClr val="CCCCD1"/>
              </a:solidFill>
            </a:ln>
          </p:spPr>
          <p:txBody>
            <a:bodyPr wrap="square" lIns="0" tIns="0" rIns="0" bIns="0" rtlCol="0"/>
            <a:lstStyle/>
            <a:p>
              <a:endParaRPr/>
            </a:p>
          </p:txBody>
        </p:sp>
      </p:grpSp>
      <p:sp>
        <p:nvSpPr>
          <p:cNvPr id="28" name="object 28"/>
          <p:cNvSpPr/>
          <p:nvPr/>
        </p:nvSpPr>
        <p:spPr>
          <a:xfrm>
            <a:off x="7591043" y="1406652"/>
            <a:ext cx="3558540" cy="4434840"/>
          </a:xfrm>
          <a:custGeom>
            <a:avLst/>
            <a:gdLst/>
            <a:ahLst/>
            <a:cxnLst/>
            <a:rect l="l" t="t" r="r" b="b"/>
            <a:pathLst>
              <a:path w="3558540" h="4434840">
                <a:moveTo>
                  <a:pt x="284733" y="0"/>
                </a:moveTo>
                <a:lnTo>
                  <a:pt x="3273805" y="0"/>
                </a:lnTo>
                <a:lnTo>
                  <a:pt x="3319984" y="3727"/>
                </a:lnTo>
                <a:lnTo>
                  <a:pt x="3363793" y="14518"/>
                </a:lnTo>
                <a:lnTo>
                  <a:pt x="3404645" y="31786"/>
                </a:lnTo>
                <a:lnTo>
                  <a:pt x="3441953" y="54945"/>
                </a:lnTo>
                <a:lnTo>
                  <a:pt x="3475132" y="83407"/>
                </a:lnTo>
                <a:lnTo>
                  <a:pt x="3503594" y="116586"/>
                </a:lnTo>
                <a:lnTo>
                  <a:pt x="3526753" y="153894"/>
                </a:lnTo>
                <a:lnTo>
                  <a:pt x="3544021" y="194746"/>
                </a:lnTo>
                <a:lnTo>
                  <a:pt x="3554812" y="238555"/>
                </a:lnTo>
                <a:lnTo>
                  <a:pt x="3558539" y="284734"/>
                </a:lnTo>
                <a:lnTo>
                  <a:pt x="3558539" y="4434840"/>
                </a:lnTo>
                <a:lnTo>
                  <a:pt x="0" y="4434840"/>
                </a:lnTo>
                <a:lnTo>
                  <a:pt x="0" y="284734"/>
                </a:lnTo>
                <a:lnTo>
                  <a:pt x="3727" y="238555"/>
                </a:lnTo>
                <a:lnTo>
                  <a:pt x="14518" y="194746"/>
                </a:lnTo>
                <a:lnTo>
                  <a:pt x="31786" y="153894"/>
                </a:lnTo>
                <a:lnTo>
                  <a:pt x="54945" y="116586"/>
                </a:lnTo>
                <a:lnTo>
                  <a:pt x="83407" y="83407"/>
                </a:lnTo>
                <a:lnTo>
                  <a:pt x="116585" y="54945"/>
                </a:lnTo>
                <a:lnTo>
                  <a:pt x="153894" y="31786"/>
                </a:lnTo>
                <a:lnTo>
                  <a:pt x="194746" y="14518"/>
                </a:lnTo>
                <a:lnTo>
                  <a:pt x="238555" y="3727"/>
                </a:lnTo>
                <a:lnTo>
                  <a:pt x="284733" y="0"/>
                </a:lnTo>
                <a:close/>
              </a:path>
            </a:pathLst>
          </a:custGeom>
          <a:ln w="9144">
            <a:solidFill>
              <a:srgbClr val="20205A"/>
            </a:solidFill>
          </a:ln>
        </p:spPr>
        <p:txBody>
          <a:bodyPr wrap="square" lIns="0" tIns="0" rIns="0" bIns="0" rtlCol="0"/>
          <a:lstStyle/>
          <a:p>
            <a:endParaRPr/>
          </a:p>
        </p:txBody>
      </p:sp>
      <p:sp>
        <p:nvSpPr>
          <p:cNvPr id="29" name="object 29"/>
          <p:cNvSpPr txBox="1"/>
          <p:nvPr/>
        </p:nvSpPr>
        <p:spPr>
          <a:xfrm>
            <a:off x="7686293" y="1782902"/>
            <a:ext cx="3260725" cy="3493770"/>
          </a:xfrm>
          <a:prstGeom prst="rect">
            <a:avLst/>
          </a:prstGeom>
        </p:spPr>
        <p:txBody>
          <a:bodyPr vert="horz" wrap="square" lIns="0" tIns="52704" rIns="0" bIns="0" rtlCol="0">
            <a:spAutoFit/>
          </a:bodyPr>
          <a:lstStyle/>
          <a:p>
            <a:pPr marL="184785" marR="96520" indent="-172720">
              <a:lnSpc>
                <a:spcPts val="1860"/>
              </a:lnSpc>
              <a:spcBef>
                <a:spcPts val="414"/>
              </a:spcBef>
              <a:buChar char="•"/>
              <a:tabLst>
                <a:tab pos="185420" algn="l"/>
              </a:tabLst>
            </a:pPr>
            <a:r>
              <a:rPr sz="1800" spc="-5" dirty="0">
                <a:latin typeface="Arial MT"/>
                <a:cs typeface="Arial MT"/>
              </a:rPr>
              <a:t>Accompagnement</a:t>
            </a:r>
            <a:r>
              <a:rPr sz="1800" spc="30" dirty="0">
                <a:latin typeface="Arial MT"/>
                <a:cs typeface="Arial MT"/>
              </a:rPr>
              <a:t> </a:t>
            </a:r>
            <a:r>
              <a:rPr sz="1800" spc="-5" dirty="0">
                <a:latin typeface="Arial MT"/>
                <a:cs typeface="Arial MT"/>
              </a:rPr>
              <a:t>de</a:t>
            </a:r>
            <a:r>
              <a:rPr sz="1800" spc="-15" dirty="0">
                <a:latin typeface="Arial MT"/>
                <a:cs typeface="Arial MT"/>
              </a:rPr>
              <a:t> </a:t>
            </a:r>
            <a:r>
              <a:rPr sz="1800" dirty="0">
                <a:latin typeface="Arial MT"/>
                <a:cs typeface="Arial MT"/>
              </a:rPr>
              <a:t>la </a:t>
            </a:r>
            <a:r>
              <a:rPr sz="1800" spc="5" dirty="0">
                <a:latin typeface="Arial MT"/>
                <a:cs typeface="Arial MT"/>
              </a:rPr>
              <a:t> </a:t>
            </a:r>
            <a:r>
              <a:rPr sz="1800" spc="-5" dirty="0">
                <a:latin typeface="Arial MT"/>
                <a:cs typeface="Arial MT"/>
              </a:rPr>
              <a:t>personne dans une approche </a:t>
            </a:r>
            <a:r>
              <a:rPr sz="1800" spc="-490" dirty="0">
                <a:latin typeface="Arial MT"/>
                <a:cs typeface="Arial MT"/>
              </a:rPr>
              <a:t> </a:t>
            </a:r>
            <a:r>
              <a:rPr sz="1800" spc="-5" dirty="0">
                <a:latin typeface="Arial MT"/>
                <a:cs typeface="Arial MT"/>
              </a:rPr>
              <a:t>globale</a:t>
            </a:r>
            <a:r>
              <a:rPr sz="1800" spc="10" dirty="0">
                <a:latin typeface="Arial MT"/>
                <a:cs typeface="Arial MT"/>
              </a:rPr>
              <a:t> </a:t>
            </a:r>
            <a:r>
              <a:rPr sz="1800" dirty="0">
                <a:latin typeface="Arial MT"/>
                <a:cs typeface="Arial MT"/>
              </a:rPr>
              <a:t>et</a:t>
            </a:r>
            <a:r>
              <a:rPr sz="1800" spc="-10" dirty="0">
                <a:latin typeface="Arial MT"/>
                <a:cs typeface="Arial MT"/>
              </a:rPr>
              <a:t> </a:t>
            </a:r>
            <a:r>
              <a:rPr sz="1800" spc="-5" dirty="0">
                <a:latin typeface="Arial MT"/>
                <a:cs typeface="Arial MT"/>
              </a:rPr>
              <a:t>individualisée</a:t>
            </a:r>
            <a:endParaRPr sz="1800">
              <a:latin typeface="Arial MT"/>
              <a:cs typeface="Arial MT"/>
            </a:endParaRPr>
          </a:p>
          <a:p>
            <a:pPr marL="184785" marR="83185" indent="-172720">
              <a:lnSpc>
                <a:spcPct val="86300"/>
              </a:lnSpc>
              <a:spcBef>
                <a:spcPts val="295"/>
              </a:spcBef>
              <a:buChar char="•"/>
              <a:tabLst>
                <a:tab pos="185420" algn="l"/>
              </a:tabLst>
            </a:pPr>
            <a:r>
              <a:rPr sz="1800" spc="-5" dirty="0">
                <a:latin typeface="Arial MT"/>
                <a:cs typeface="Arial MT"/>
              </a:rPr>
              <a:t>Intervention</a:t>
            </a:r>
            <a:r>
              <a:rPr sz="1800" dirty="0">
                <a:latin typeface="Arial MT"/>
                <a:cs typeface="Arial MT"/>
              </a:rPr>
              <a:t> </a:t>
            </a:r>
            <a:r>
              <a:rPr sz="1800" spc="-5" dirty="0">
                <a:latin typeface="Arial MT"/>
                <a:cs typeface="Arial MT"/>
              </a:rPr>
              <a:t>auprès</a:t>
            </a:r>
            <a:r>
              <a:rPr sz="1800" spc="20"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la </a:t>
            </a:r>
            <a:r>
              <a:rPr sz="1800" dirty="0">
                <a:latin typeface="Arial MT"/>
                <a:cs typeface="Arial MT"/>
              </a:rPr>
              <a:t> </a:t>
            </a:r>
            <a:r>
              <a:rPr sz="1800" spc="-5" dirty="0">
                <a:latin typeface="Arial MT"/>
                <a:cs typeface="Arial MT"/>
              </a:rPr>
              <a:t>personne</a:t>
            </a:r>
            <a:r>
              <a:rPr sz="1800" spc="10" dirty="0">
                <a:latin typeface="Arial MT"/>
                <a:cs typeface="Arial MT"/>
              </a:rPr>
              <a:t> </a:t>
            </a:r>
            <a:r>
              <a:rPr sz="1800" spc="-5" dirty="0">
                <a:latin typeface="Arial MT"/>
                <a:cs typeface="Arial MT"/>
              </a:rPr>
              <a:t>dans</a:t>
            </a:r>
            <a:r>
              <a:rPr sz="1800" dirty="0">
                <a:latin typeface="Arial MT"/>
                <a:cs typeface="Arial MT"/>
              </a:rPr>
              <a:t> </a:t>
            </a:r>
            <a:r>
              <a:rPr sz="1800" spc="-5" dirty="0">
                <a:latin typeface="Arial MT"/>
                <a:cs typeface="Arial MT"/>
              </a:rPr>
              <a:t>les soins </a:t>
            </a:r>
            <a:r>
              <a:rPr sz="1800" dirty="0">
                <a:latin typeface="Arial MT"/>
                <a:cs typeface="Arial MT"/>
              </a:rPr>
              <a:t> </a:t>
            </a:r>
            <a:r>
              <a:rPr sz="1800" spc="-10" dirty="0">
                <a:latin typeface="Arial MT"/>
                <a:cs typeface="Arial MT"/>
              </a:rPr>
              <a:t>d’hygiène,</a:t>
            </a:r>
            <a:r>
              <a:rPr sz="1800" spc="40" dirty="0">
                <a:latin typeface="Arial MT"/>
                <a:cs typeface="Arial MT"/>
              </a:rPr>
              <a:t> </a:t>
            </a:r>
            <a:r>
              <a:rPr sz="1800" spc="-5" dirty="0">
                <a:latin typeface="Arial MT"/>
                <a:cs typeface="Arial MT"/>
              </a:rPr>
              <a:t>de confort et de </a:t>
            </a:r>
            <a:r>
              <a:rPr sz="1800" dirty="0">
                <a:latin typeface="Arial MT"/>
                <a:cs typeface="Arial MT"/>
              </a:rPr>
              <a:t> </a:t>
            </a:r>
            <a:r>
              <a:rPr sz="1800" spc="-5" dirty="0">
                <a:latin typeface="Arial MT"/>
                <a:cs typeface="Arial MT"/>
              </a:rPr>
              <a:t>sécurité,</a:t>
            </a:r>
            <a:r>
              <a:rPr sz="1800" spc="5" dirty="0">
                <a:latin typeface="Arial MT"/>
                <a:cs typeface="Arial MT"/>
              </a:rPr>
              <a:t> </a:t>
            </a:r>
            <a:r>
              <a:rPr sz="1800" spc="-5" dirty="0">
                <a:latin typeface="Arial MT"/>
                <a:cs typeface="Arial MT"/>
              </a:rPr>
              <a:t>dans</a:t>
            </a:r>
            <a:r>
              <a:rPr sz="1800" dirty="0">
                <a:latin typeface="Arial MT"/>
                <a:cs typeface="Arial MT"/>
              </a:rPr>
              <a:t> </a:t>
            </a:r>
            <a:r>
              <a:rPr sz="1800" spc="-5" dirty="0">
                <a:latin typeface="Arial MT"/>
                <a:cs typeface="Arial MT"/>
              </a:rPr>
              <a:t>les</a:t>
            </a:r>
            <a:r>
              <a:rPr sz="1800" spc="5" dirty="0">
                <a:latin typeface="Arial MT"/>
                <a:cs typeface="Arial MT"/>
              </a:rPr>
              <a:t> </a:t>
            </a:r>
            <a:r>
              <a:rPr sz="1800" spc="-5" dirty="0">
                <a:latin typeface="Arial MT"/>
                <a:cs typeface="Arial MT"/>
              </a:rPr>
              <a:t>activités</a:t>
            </a:r>
            <a:r>
              <a:rPr sz="1800" dirty="0">
                <a:latin typeface="Arial MT"/>
                <a:cs typeface="Arial MT"/>
              </a:rPr>
              <a:t> </a:t>
            </a:r>
            <a:r>
              <a:rPr sz="1800" spc="-5" dirty="0">
                <a:latin typeface="Arial MT"/>
                <a:cs typeface="Arial MT"/>
              </a:rPr>
              <a:t>de </a:t>
            </a:r>
            <a:r>
              <a:rPr sz="1800" spc="-484" dirty="0">
                <a:latin typeface="Arial MT"/>
                <a:cs typeface="Arial MT"/>
              </a:rPr>
              <a:t> </a:t>
            </a:r>
            <a:r>
              <a:rPr sz="1800" spc="-5" dirty="0">
                <a:latin typeface="Arial MT"/>
                <a:cs typeface="Arial MT"/>
              </a:rPr>
              <a:t>la</a:t>
            </a:r>
            <a:r>
              <a:rPr sz="1800" spc="-15" dirty="0">
                <a:latin typeface="Arial MT"/>
                <a:cs typeface="Arial MT"/>
              </a:rPr>
              <a:t> </a:t>
            </a:r>
            <a:r>
              <a:rPr sz="1800" spc="-5" dirty="0">
                <a:latin typeface="Arial MT"/>
                <a:cs typeface="Arial MT"/>
              </a:rPr>
              <a:t>vie</a:t>
            </a:r>
            <a:r>
              <a:rPr sz="1800" dirty="0">
                <a:latin typeface="Arial MT"/>
                <a:cs typeface="Arial MT"/>
              </a:rPr>
              <a:t> </a:t>
            </a:r>
            <a:r>
              <a:rPr sz="1800" spc="-5" dirty="0">
                <a:latin typeface="Arial MT"/>
                <a:cs typeface="Arial MT"/>
              </a:rPr>
              <a:t>quotidienne</a:t>
            </a:r>
            <a:endParaRPr sz="1800">
              <a:latin typeface="Arial MT"/>
              <a:cs typeface="Arial MT"/>
            </a:endParaRPr>
          </a:p>
          <a:p>
            <a:pPr marL="184785" marR="218440" indent="-172720">
              <a:lnSpc>
                <a:spcPts val="1870"/>
              </a:lnSpc>
              <a:spcBef>
                <a:spcPts val="315"/>
              </a:spcBef>
              <a:buChar char="•"/>
              <a:tabLst>
                <a:tab pos="185420" algn="l"/>
              </a:tabLst>
            </a:pPr>
            <a:r>
              <a:rPr sz="1800" spc="-15" dirty="0">
                <a:latin typeface="Arial MT"/>
                <a:cs typeface="Arial MT"/>
              </a:rPr>
              <a:t>Travail</a:t>
            </a:r>
            <a:r>
              <a:rPr sz="1800" spc="-20" dirty="0">
                <a:latin typeface="Arial MT"/>
                <a:cs typeface="Arial MT"/>
              </a:rPr>
              <a:t> </a:t>
            </a:r>
            <a:r>
              <a:rPr sz="1800" dirty="0">
                <a:latin typeface="Arial MT"/>
                <a:cs typeface="Arial MT"/>
              </a:rPr>
              <a:t>et</a:t>
            </a:r>
            <a:r>
              <a:rPr sz="1800" spc="-5" dirty="0">
                <a:latin typeface="Arial MT"/>
                <a:cs typeface="Arial MT"/>
              </a:rPr>
              <a:t> communication</a:t>
            </a:r>
            <a:r>
              <a:rPr sz="1800" spc="10" dirty="0">
                <a:latin typeface="Arial MT"/>
                <a:cs typeface="Arial MT"/>
              </a:rPr>
              <a:t> </a:t>
            </a:r>
            <a:r>
              <a:rPr sz="1800" spc="-5" dirty="0">
                <a:latin typeface="Arial MT"/>
                <a:cs typeface="Arial MT"/>
              </a:rPr>
              <a:t>en </a:t>
            </a:r>
            <a:r>
              <a:rPr sz="1800" spc="-484" dirty="0">
                <a:latin typeface="Arial MT"/>
                <a:cs typeface="Arial MT"/>
              </a:rPr>
              <a:t> </a:t>
            </a:r>
            <a:r>
              <a:rPr sz="1800" spc="-5" dirty="0">
                <a:latin typeface="Arial MT"/>
                <a:cs typeface="Arial MT"/>
              </a:rPr>
              <a:t>équipe pluriprofessionnelle</a:t>
            </a:r>
            <a:endParaRPr sz="1800">
              <a:latin typeface="Arial MT"/>
              <a:cs typeface="Arial MT"/>
            </a:endParaRPr>
          </a:p>
          <a:p>
            <a:pPr marL="184785" indent="-172720">
              <a:lnSpc>
                <a:spcPts val="2010"/>
              </a:lnSpc>
              <a:buChar char="•"/>
              <a:tabLst>
                <a:tab pos="185420" algn="l"/>
              </a:tabLst>
            </a:pPr>
            <a:r>
              <a:rPr sz="1800" spc="-5" dirty="0">
                <a:latin typeface="Arial MT"/>
                <a:cs typeface="Arial MT"/>
              </a:rPr>
              <a:t>Réalisation</a:t>
            </a:r>
            <a:r>
              <a:rPr sz="1800" spc="-15" dirty="0">
                <a:latin typeface="Arial MT"/>
                <a:cs typeface="Arial MT"/>
              </a:rPr>
              <a:t> </a:t>
            </a:r>
            <a:r>
              <a:rPr sz="1800" spc="-5" dirty="0">
                <a:latin typeface="Arial MT"/>
                <a:cs typeface="Arial MT"/>
              </a:rPr>
              <a:t>d’actions</a:t>
            </a:r>
            <a:endParaRPr sz="1800">
              <a:latin typeface="Arial MT"/>
              <a:cs typeface="Arial MT"/>
            </a:endParaRPr>
          </a:p>
          <a:p>
            <a:pPr marL="184785" marR="5080" algn="just">
              <a:lnSpc>
                <a:spcPts val="1860"/>
              </a:lnSpc>
              <a:spcBef>
                <a:spcPts val="165"/>
              </a:spcBef>
            </a:pPr>
            <a:r>
              <a:rPr sz="1800" spc="-5" dirty="0">
                <a:latin typeface="Arial MT"/>
                <a:cs typeface="Arial MT"/>
              </a:rPr>
              <a:t>d’éducation </a:t>
            </a:r>
            <a:r>
              <a:rPr sz="1800" dirty="0">
                <a:latin typeface="Arial MT"/>
                <a:cs typeface="Arial MT"/>
              </a:rPr>
              <a:t>à </a:t>
            </a:r>
            <a:r>
              <a:rPr sz="1800" spc="-5" dirty="0">
                <a:latin typeface="Arial MT"/>
                <a:cs typeface="Arial MT"/>
              </a:rPr>
              <a:t>la santé pour un </a:t>
            </a:r>
            <a:r>
              <a:rPr sz="1800" spc="-490" dirty="0">
                <a:latin typeface="Arial MT"/>
                <a:cs typeface="Arial MT"/>
              </a:rPr>
              <a:t> </a:t>
            </a:r>
            <a:r>
              <a:rPr sz="1800" spc="-5" dirty="0">
                <a:latin typeface="Arial MT"/>
                <a:cs typeface="Arial MT"/>
              </a:rPr>
              <a:t>public ciblé, dans un contexte </a:t>
            </a:r>
            <a:r>
              <a:rPr sz="1800" dirty="0">
                <a:latin typeface="Arial MT"/>
                <a:cs typeface="Arial MT"/>
              </a:rPr>
              <a:t> </a:t>
            </a:r>
            <a:r>
              <a:rPr sz="1800" spc="-10" dirty="0">
                <a:latin typeface="Arial MT"/>
                <a:cs typeface="Arial MT"/>
              </a:rPr>
              <a:t>donné</a:t>
            </a:r>
            <a:endParaRPr sz="1800">
              <a:latin typeface="Arial MT"/>
              <a:cs typeface="Arial MT"/>
            </a:endParaRPr>
          </a:p>
        </p:txBody>
      </p:sp>
      <p:grpSp>
        <p:nvGrpSpPr>
          <p:cNvPr id="30" name="object 30"/>
          <p:cNvGrpSpPr/>
          <p:nvPr/>
        </p:nvGrpSpPr>
        <p:grpSpPr>
          <a:xfrm>
            <a:off x="8054340" y="5306567"/>
            <a:ext cx="2863850" cy="969644"/>
            <a:chOff x="8054340" y="5306567"/>
            <a:chExt cx="2863850" cy="969644"/>
          </a:xfrm>
        </p:grpSpPr>
        <p:pic>
          <p:nvPicPr>
            <p:cNvPr id="31" name="object 31"/>
            <p:cNvPicPr/>
            <p:nvPr/>
          </p:nvPicPr>
          <p:blipFill>
            <a:blip r:embed="rId11" cstate="print"/>
            <a:stretch>
              <a:fillRect/>
            </a:stretch>
          </p:blipFill>
          <p:spPr>
            <a:xfrm>
              <a:off x="8125968" y="5306567"/>
              <a:ext cx="2791968" cy="957059"/>
            </a:xfrm>
            <a:prstGeom prst="rect">
              <a:avLst/>
            </a:prstGeom>
          </p:spPr>
        </p:pic>
        <p:pic>
          <p:nvPicPr>
            <p:cNvPr id="32" name="object 32"/>
            <p:cNvPicPr/>
            <p:nvPr/>
          </p:nvPicPr>
          <p:blipFill>
            <a:blip r:embed="rId12" cstate="print"/>
            <a:stretch>
              <a:fillRect/>
            </a:stretch>
          </p:blipFill>
          <p:spPr>
            <a:xfrm>
              <a:off x="8054340" y="5343143"/>
              <a:ext cx="1630679" cy="932713"/>
            </a:xfrm>
            <a:prstGeom prst="rect">
              <a:avLst/>
            </a:prstGeom>
          </p:spPr>
        </p:pic>
        <p:pic>
          <p:nvPicPr>
            <p:cNvPr id="33" name="object 33"/>
            <p:cNvPicPr/>
            <p:nvPr/>
          </p:nvPicPr>
          <p:blipFill>
            <a:blip r:embed="rId13" cstate="print"/>
            <a:stretch>
              <a:fillRect/>
            </a:stretch>
          </p:blipFill>
          <p:spPr>
            <a:xfrm>
              <a:off x="8173212" y="5333999"/>
              <a:ext cx="2702052" cy="867156"/>
            </a:xfrm>
            <a:prstGeom prst="rect">
              <a:avLst/>
            </a:prstGeom>
          </p:spPr>
        </p:pic>
        <p:sp>
          <p:nvSpPr>
            <p:cNvPr id="34" name="object 34"/>
            <p:cNvSpPr/>
            <p:nvPr/>
          </p:nvSpPr>
          <p:spPr>
            <a:xfrm>
              <a:off x="8173212" y="5333999"/>
              <a:ext cx="2702560" cy="867410"/>
            </a:xfrm>
            <a:custGeom>
              <a:avLst/>
              <a:gdLst/>
              <a:ahLst/>
              <a:cxnLst/>
              <a:rect l="l" t="t" r="r" b="b"/>
              <a:pathLst>
                <a:path w="2702559" h="867410">
                  <a:moveTo>
                    <a:pt x="0" y="867156"/>
                  </a:moveTo>
                  <a:lnTo>
                    <a:pt x="2702052" y="867156"/>
                  </a:lnTo>
                  <a:lnTo>
                    <a:pt x="2702052" y="0"/>
                  </a:lnTo>
                  <a:lnTo>
                    <a:pt x="0" y="0"/>
                  </a:lnTo>
                  <a:lnTo>
                    <a:pt x="0" y="867156"/>
                  </a:lnTo>
                  <a:close/>
                </a:path>
              </a:pathLst>
            </a:custGeom>
            <a:ln w="9144">
              <a:solidFill>
                <a:srgbClr val="20205A"/>
              </a:solidFill>
            </a:ln>
          </p:spPr>
          <p:txBody>
            <a:bodyPr wrap="square" lIns="0" tIns="0" rIns="0" bIns="0" rtlCol="0"/>
            <a:lstStyle/>
            <a:p>
              <a:endParaRPr/>
            </a:p>
          </p:txBody>
        </p:sp>
      </p:grpSp>
      <p:sp>
        <p:nvSpPr>
          <p:cNvPr id="35" name="object 35"/>
          <p:cNvSpPr txBox="1"/>
          <p:nvPr/>
        </p:nvSpPr>
        <p:spPr>
          <a:xfrm>
            <a:off x="8245602" y="5417921"/>
            <a:ext cx="1252855" cy="650240"/>
          </a:xfrm>
          <a:prstGeom prst="rect">
            <a:avLst/>
          </a:prstGeom>
        </p:spPr>
        <p:txBody>
          <a:bodyPr vert="horz" wrap="square" lIns="0" tIns="59690" rIns="0" bIns="0" rtlCol="0">
            <a:spAutoFit/>
          </a:bodyPr>
          <a:lstStyle/>
          <a:p>
            <a:pPr marL="12700" marR="5080">
              <a:lnSpc>
                <a:spcPts val="2280"/>
              </a:lnSpc>
              <a:spcBef>
                <a:spcPts val="470"/>
              </a:spcBef>
            </a:pPr>
            <a:r>
              <a:rPr sz="2200" spc="-5" dirty="0">
                <a:latin typeface="Arial MT"/>
                <a:cs typeface="Arial MT"/>
              </a:rPr>
              <a:t>Pôles </a:t>
            </a:r>
            <a:r>
              <a:rPr sz="2200" dirty="0">
                <a:latin typeface="Arial MT"/>
                <a:cs typeface="Arial MT"/>
              </a:rPr>
              <a:t> </a:t>
            </a:r>
            <a:r>
              <a:rPr sz="2200" spc="-10" dirty="0">
                <a:latin typeface="Arial MT"/>
                <a:cs typeface="Arial MT"/>
              </a:rPr>
              <a:t>d</a:t>
            </a:r>
            <a:r>
              <a:rPr sz="2200" spc="-5" dirty="0">
                <a:latin typeface="Arial MT"/>
                <a:cs typeface="Arial MT"/>
              </a:rPr>
              <a:t>’</a:t>
            </a:r>
            <a:r>
              <a:rPr sz="2200" spc="-10" dirty="0">
                <a:latin typeface="Arial MT"/>
                <a:cs typeface="Arial MT"/>
              </a:rPr>
              <a:t>a</a:t>
            </a:r>
            <a:r>
              <a:rPr sz="2200" dirty="0">
                <a:latin typeface="Arial MT"/>
                <a:cs typeface="Arial MT"/>
              </a:rPr>
              <a:t>c</a:t>
            </a:r>
            <a:r>
              <a:rPr sz="2200" spc="-5" dirty="0">
                <a:latin typeface="Arial MT"/>
                <a:cs typeface="Arial MT"/>
              </a:rPr>
              <a:t>tivit</a:t>
            </a:r>
            <a:r>
              <a:rPr sz="2200" dirty="0">
                <a:latin typeface="Arial MT"/>
                <a:cs typeface="Arial MT"/>
              </a:rPr>
              <a:t>é</a:t>
            </a:r>
            <a:r>
              <a:rPr sz="2200" spc="-5" dirty="0">
                <a:latin typeface="Arial MT"/>
                <a:cs typeface="Arial MT"/>
              </a:rPr>
              <a:t>s</a:t>
            </a:r>
            <a:endParaRPr sz="2200">
              <a:latin typeface="Arial MT"/>
              <a:cs typeface="Arial MT"/>
            </a:endParaRPr>
          </a:p>
        </p:txBody>
      </p:sp>
      <p:grpSp>
        <p:nvGrpSpPr>
          <p:cNvPr id="36" name="object 36"/>
          <p:cNvGrpSpPr/>
          <p:nvPr/>
        </p:nvGrpSpPr>
        <p:grpSpPr>
          <a:xfrm>
            <a:off x="9982200" y="5169408"/>
            <a:ext cx="954405" cy="955675"/>
            <a:chOff x="9982200" y="5169408"/>
            <a:chExt cx="954405" cy="955675"/>
          </a:xfrm>
        </p:grpSpPr>
        <p:pic>
          <p:nvPicPr>
            <p:cNvPr id="37" name="object 37"/>
            <p:cNvPicPr/>
            <p:nvPr/>
          </p:nvPicPr>
          <p:blipFill>
            <a:blip r:embed="rId14" cstate="print"/>
            <a:stretch>
              <a:fillRect/>
            </a:stretch>
          </p:blipFill>
          <p:spPr>
            <a:xfrm>
              <a:off x="9986772" y="5173980"/>
              <a:ext cx="944879" cy="946404"/>
            </a:xfrm>
            <a:prstGeom prst="rect">
              <a:avLst/>
            </a:prstGeom>
          </p:spPr>
        </p:pic>
        <p:sp>
          <p:nvSpPr>
            <p:cNvPr id="38" name="object 38"/>
            <p:cNvSpPr/>
            <p:nvPr/>
          </p:nvSpPr>
          <p:spPr>
            <a:xfrm>
              <a:off x="9986772" y="5173980"/>
              <a:ext cx="944880" cy="946785"/>
            </a:xfrm>
            <a:custGeom>
              <a:avLst/>
              <a:gdLst/>
              <a:ahLst/>
              <a:cxnLst/>
              <a:rect l="l" t="t" r="r" b="b"/>
              <a:pathLst>
                <a:path w="944879" h="946785">
                  <a:moveTo>
                    <a:pt x="0" y="473202"/>
                  </a:moveTo>
                  <a:lnTo>
                    <a:pt x="2438" y="424815"/>
                  </a:lnTo>
                  <a:lnTo>
                    <a:pt x="9595" y="377828"/>
                  </a:lnTo>
                  <a:lnTo>
                    <a:pt x="21234" y="332477"/>
                  </a:lnTo>
                  <a:lnTo>
                    <a:pt x="37117" y="289000"/>
                  </a:lnTo>
                  <a:lnTo>
                    <a:pt x="57008" y="247635"/>
                  </a:lnTo>
                  <a:lnTo>
                    <a:pt x="80668" y="208619"/>
                  </a:lnTo>
                  <a:lnTo>
                    <a:pt x="107861" y="172191"/>
                  </a:lnTo>
                  <a:lnTo>
                    <a:pt x="138350" y="138588"/>
                  </a:lnTo>
                  <a:lnTo>
                    <a:pt x="171897" y="108048"/>
                  </a:lnTo>
                  <a:lnTo>
                    <a:pt x="208266" y="80809"/>
                  </a:lnTo>
                  <a:lnTo>
                    <a:pt x="247218" y="57108"/>
                  </a:lnTo>
                  <a:lnTo>
                    <a:pt x="288518" y="37183"/>
                  </a:lnTo>
                  <a:lnTo>
                    <a:pt x="331927" y="21272"/>
                  </a:lnTo>
                  <a:lnTo>
                    <a:pt x="377208" y="9612"/>
                  </a:lnTo>
                  <a:lnTo>
                    <a:pt x="424125" y="2442"/>
                  </a:lnTo>
                  <a:lnTo>
                    <a:pt x="472439" y="0"/>
                  </a:lnTo>
                  <a:lnTo>
                    <a:pt x="520733" y="2442"/>
                  </a:lnTo>
                  <a:lnTo>
                    <a:pt x="567634" y="9612"/>
                  </a:lnTo>
                  <a:lnTo>
                    <a:pt x="612905" y="21272"/>
                  </a:lnTo>
                  <a:lnTo>
                    <a:pt x="656308" y="37183"/>
                  </a:lnTo>
                  <a:lnTo>
                    <a:pt x="697604" y="57108"/>
                  </a:lnTo>
                  <a:lnTo>
                    <a:pt x="736557" y="80809"/>
                  </a:lnTo>
                  <a:lnTo>
                    <a:pt x="772929" y="108048"/>
                  </a:lnTo>
                  <a:lnTo>
                    <a:pt x="806481" y="138588"/>
                  </a:lnTo>
                  <a:lnTo>
                    <a:pt x="836977" y="172191"/>
                  </a:lnTo>
                  <a:lnTo>
                    <a:pt x="864177" y="208619"/>
                  </a:lnTo>
                  <a:lnTo>
                    <a:pt x="887846" y="247635"/>
                  </a:lnTo>
                  <a:lnTo>
                    <a:pt x="907744" y="289000"/>
                  </a:lnTo>
                  <a:lnTo>
                    <a:pt x="923634" y="332477"/>
                  </a:lnTo>
                  <a:lnTo>
                    <a:pt x="935279" y="377828"/>
                  </a:lnTo>
                  <a:lnTo>
                    <a:pt x="942440" y="424815"/>
                  </a:lnTo>
                  <a:lnTo>
                    <a:pt x="944879" y="473202"/>
                  </a:lnTo>
                  <a:lnTo>
                    <a:pt x="942440" y="521583"/>
                  </a:lnTo>
                  <a:lnTo>
                    <a:pt x="935279" y="568568"/>
                  </a:lnTo>
                  <a:lnTo>
                    <a:pt x="923634" y="613917"/>
                  </a:lnTo>
                  <a:lnTo>
                    <a:pt x="907744" y="657392"/>
                  </a:lnTo>
                  <a:lnTo>
                    <a:pt x="887846" y="698757"/>
                  </a:lnTo>
                  <a:lnTo>
                    <a:pt x="864177" y="737773"/>
                  </a:lnTo>
                  <a:lnTo>
                    <a:pt x="836977" y="774201"/>
                  </a:lnTo>
                  <a:lnTo>
                    <a:pt x="806481" y="807805"/>
                  </a:lnTo>
                  <a:lnTo>
                    <a:pt x="772929" y="838347"/>
                  </a:lnTo>
                  <a:lnTo>
                    <a:pt x="736557" y="865588"/>
                  </a:lnTo>
                  <a:lnTo>
                    <a:pt x="697604" y="889290"/>
                  </a:lnTo>
                  <a:lnTo>
                    <a:pt x="656308" y="909217"/>
                  </a:lnTo>
                  <a:lnTo>
                    <a:pt x="612905" y="925129"/>
                  </a:lnTo>
                  <a:lnTo>
                    <a:pt x="567634" y="936790"/>
                  </a:lnTo>
                  <a:lnTo>
                    <a:pt x="520733" y="943960"/>
                  </a:lnTo>
                  <a:lnTo>
                    <a:pt x="472439" y="946404"/>
                  </a:lnTo>
                  <a:lnTo>
                    <a:pt x="424125" y="943960"/>
                  </a:lnTo>
                  <a:lnTo>
                    <a:pt x="377208" y="936790"/>
                  </a:lnTo>
                  <a:lnTo>
                    <a:pt x="331927" y="925129"/>
                  </a:lnTo>
                  <a:lnTo>
                    <a:pt x="288518" y="909217"/>
                  </a:lnTo>
                  <a:lnTo>
                    <a:pt x="247218" y="889290"/>
                  </a:lnTo>
                  <a:lnTo>
                    <a:pt x="208266" y="865588"/>
                  </a:lnTo>
                  <a:lnTo>
                    <a:pt x="171897" y="838347"/>
                  </a:lnTo>
                  <a:lnTo>
                    <a:pt x="138350" y="807805"/>
                  </a:lnTo>
                  <a:lnTo>
                    <a:pt x="107861" y="774201"/>
                  </a:lnTo>
                  <a:lnTo>
                    <a:pt x="80668" y="737773"/>
                  </a:lnTo>
                  <a:lnTo>
                    <a:pt x="57008" y="698757"/>
                  </a:lnTo>
                  <a:lnTo>
                    <a:pt x="37117" y="657392"/>
                  </a:lnTo>
                  <a:lnTo>
                    <a:pt x="21234" y="613917"/>
                  </a:lnTo>
                  <a:lnTo>
                    <a:pt x="9595" y="568568"/>
                  </a:lnTo>
                  <a:lnTo>
                    <a:pt x="2438" y="521583"/>
                  </a:lnTo>
                  <a:lnTo>
                    <a:pt x="0" y="473202"/>
                  </a:lnTo>
                  <a:close/>
                </a:path>
              </a:pathLst>
            </a:custGeom>
            <a:ln w="9143">
              <a:solidFill>
                <a:srgbClr val="CCCCD1"/>
              </a:solidFill>
            </a:ln>
          </p:spPr>
          <p:txBody>
            <a:bodyPr wrap="square" lIns="0" tIns="0" rIns="0" bIns="0" rtlCol="0"/>
            <a:lstStyle/>
            <a:p>
              <a:endParaRPr/>
            </a:p>
          </p:txBody>
        </p:sp>
      </p:grpSp>
      <p:sp>
        <p:nvSpPr>
          <p:cNvPr id="41" name="Espace réservé du pied de page 40">
            <a:extLst>
              <a:ext uri="{FF2B5EF4-FFF2-40B4-BE49-F238E27FC236}">
                <a16:creationId xmlns:a16="http://schemas.microsoft.com/office/drawing/2014/main" id="{6D6B90E2-EB36-4B47-A837-393BE6D7553E}"/>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2" cstate="print"/>
          <a:stretch>
            <a:fillRect/>
          </a:stretch>
        </p:blipFill>
        <p:spPr>
          <a:xfrm>
            <a:off x="453053" y="212305"/>
            <a:ext cx="593451" cy="520174"/>
          </a:xfrm>
          <a:prstGeom prst="rect">
            <a:avLst/>
          </a:prstGeom>
        </p:spPr>
      </p:pic>
      <p:sp>
        <p:nvSpPr>
          <p:cNvPr id="5" name="object 5"/>
          <p:cNvSpPr txBox="1">
            <a:spLocks noGrp="1"/>
          </p:cNvSpPr>
          <p:nvPr>
            <p:ph type="title"/>
          </p:nvPr>
        </p:nvSpPr>
        <p:spPr>
          <a:xfrm>
            <a:off x="2992373" y="366217"/>
            <a:ext cx="4606290" cy="514350"/>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000000"/>
                </a:solidFill>
              </a:rPr>
              <a:t>Quatre</a:t>
            </a:r>
            <a:r>
              <a:rPr sz="3200" spc="-55" dirty="0">
                <a:solidFill>
                  <a:srgbClr val="000000"/>
                </a:solidFill>
              </a:rPr>
              <a:t> </a:t>
            </a:r>
            <a:r>
              <a:rPr sz="3200" spc="-5" dirty="0">
                <a:solidFill>
                  <a:srgbClr val="000000"/>
                </a:solidFill>
              </a:rPr>
              <a:t>pôles</a:t>
            </a:r>
            <a:r>
              <a:rPr sz="3200" spc="-40" dirty="0">
                <a:solidFill>
                  <a:srgbClr val="000000"/>
                </a:solidFill>
              </a:rPr>
              <a:t> </a:t>
            </a:r>
            <a:r>
              <a:rPr sz="3200" spc="-5" dirty="0">
                <a:solidFill>
                  <a:srgbClr val="000000"/>
                </a:solidFill>
              </a:rPr>
              <a:t>d’activités</a:t>
            </a:r>
            <a:endParaRPr sz="3200"/>
          </a:p>
        </p:txBody>
      </p:sp>
      <p:grpSp>
        <p:nvGrpSpPr>
          <p:cNvPr id="6" name="object 6"/>
          <p:cNvGrpSpPr/>
          <p:nvPr/>
        </p:nvGrpSpPr>
        <p:grpSpPr>
          <a:xfrm>
            <a:off x="467868" y="1429511"/>
            <a:ext cx="2070100" cy="940435"/>
            <a:chOff x="467868" y="1429511"/>
            <a:chExt cx="2070100" cy="940435"/>
          </a:xfrm>
        </p:grpSpPr>
        <p:sp>
          <p:nvSpPr>
            <p:cNvPr id="7" name="object 7"/>
            <p:cNvSpPr/>
            <p:nvPr/>
          </p:nvSpPr>
          <p:spPr>
            <a:xfrm>
              <a:off x="480822" y="1442465"/>
              <a:ext cx="2044064" cy="914400"/>
            </a:xfrm>
            <a:custGeom>
              <a:avLst/>
              <a:gdLst/>
              <a:ahLst/>
              <a:cxnLst/>
              <a:rect l="l" t="t" r="r" b="b"/>
              <a:pathLst>
                <a:path w="2044064" h="914400">
                  <a:moveTo>
                    <a:pt x="1891284" y="0"/>
                  </a:moveTo>
                  <a:lnTo>
                    <a:pt x="152400" y="0"/>
                  </a:lnTo>
                  <a:lnTo>
                    <a:pt x="104231" y="7766"/>
                  </a:lnTo>
                  <a:lnTo>
                    <a:pt x="62396" y="29394"/>
                  </a:lnTo>
                  <a:lnTo>
                    <a:pt x="29405" y="62380"/>
                  </a:lnTo>
                  <a:lnTo>
                    <a:pt x="7769" y="104217"/>
                  </a:lnTo>
                  <a:lnTo>
                    <a:pt x="0" y="152400"/>
                  </a:lnTo>
                  <a:lnTo>
                    <a:pt x="0" y="762000"/>
                  </a:lnTo>
                  <a:lnTo>
                    <a:pt x="7769" y="810182"/>
                  </a:lnTo>
                  <a:lnTo>
                    <a:pt x="29405" y="852019"/>
                  </a:lnTo>
                  <a:lnTo>
                    <a:pt x="62396" y="885005"/>
                  </a:lnTo>
                  <a:lnTo>
                    <a:pt x="104231" y="906633"/>
                  </a:lnTo>
                  <a:lnTo>
                    <a:pt x="152400" y="914400"/>
                  </a:lnTo>
                  <a:lnTo>
                    <a:pt x="1891284" y="914400"/>
                  </a:lnTo>
                  <a:lnTo>
                    <a:pt x="1939466" y="906633"/>
                  </a:lnTo>
                  <a:lnTo>
                    <a:pt x="1981303" y="885005"/>
                  </a:lnTo>
                  <a:lnTo>
                    <a:pt x="2014289" y="852019"/>
                  </a:lnTo>
                  <a:lnTo>
                    <a:pt x="2035917" y="810182"/>
                  </a:lnTo>
                  <a:lnTo>
                    <a:pt x="2043684" y="762000"/>
                  </a:lnTo>
                  <a:lnTo>
                    <a:pt x="2043684" y="152400"/>
                  </a:lnTo>
                  <a:lnTo>
                    <a:pt x="2035917" y="104217"/>
                  </a:lnTo>
                  <a:lnTo>
                    <a:pt x="2014289" y="62380"/>
                  </a:lnTo>
                  <a:lnTo>
                    <a:pt x="1981303" y="29394"/>
                  </a:lnTo>
                  <a:lnTo>
                    <a:pt x="1939466" y="7766"/>
                  </a:lnTo>
                  <a:lnTo>
                    <a:pt x="1891284" y="0"/>
                  </a:lnTo>
                  <a:close/>
                </a:path>
              </a:pathLst>
            </a:custGeom>
            <a:solidFill>
              <a:srgbClr val="FFCC99"/>
            </a:solidFill>
          </p:spPr>
          <p:txBody>
            <a:bodyPr wrap="square" lIns="0" tIns="0" rIns="0" bIns="0" rtlCol="0"/>
            <a:lstStyle/>
            <a:p>
              <a:endParaRPr/>
            </a:p>
          </p:txBody>
        </p:sp>
        <p:sp>
          <p:nvSpPr>
            <p:cNvPr id="8" name="object 8"/>
            <p:cNvSpPr/>
            <p:nvPr/>
          </p:nvSpPr>
          <p:spPr>
            <a:xfrm>
              <a:off x="480822" y="1442465"/>
              <a:ext cx="2044064" cy="914400"/>
            </a:xfrm>
            <a:custGeom>
              <a:avLst/>
              <a:gdLst/>
              <a:ahLst/>
              <a:cxnLst/>
              <a:rect l="l" t="t" r="r" b="b"/>
              <a:pathLst>
                <a:path w="2044064" h="914400">
                  <a:moveTo>
                    <a:pt x="0" y="152400"/>
                  </a:moveTo>
                  <a:lnTo>
                    <a:pt x="7769" y="104217"/>
                  </a:lnTo>
                  <a:lnTo>
                    <a:pt x="29405" y="62380"/>
                  </a:lnTo>
                  <a:lnTo>
                    <a:pt x="62396" y="29394"/>
                  </a:lnTo>
                  <a:lnTo>
                    <a:pt x="104231" y="7766"/>
                  </a:lnTo>
                  <a:lnTo>
                    <a:pt x="152400" y="0"/>
                  </a:lnTo>
                  <a:lnTo>
                    <a:pt x="1891284" y="0"/>
                  </a:lnTo>
                  <a:lnTo>
                    <a:pt x="1939466" y="7766"/>
                  </a:lnTo>
                  <a:lnTo>
                    <a:pt x="1981303" y="29394"/>
                  </a:lnTo>
                  <a:lnTo>
                    <a:pt x="2014289" y="62380"/>
                  </a:lnTo>
                  <a:lnTo>
                    <a:pt x="2035917" y="104217"/>
                  </a:lnTo>
                  <a:lnTo>
                    <a:pt x="2043684" y="152400"/>
                  </a:lnTo>
                  <a:lnTo>
                    <a:pt x="2043684" y="762000"/>
                  </a:lnTo>
                  <a:lnTo>
                    <a:pt x="2035917" y="810182"/>
                  </a:lnTo>
                  <a:lnTo>
                    <a:pt x="2014289" y="852019"/>
                  </a:lnTo>
                  <a:lnTo>
                    <a:pt x="1981303" y="885005"/>
                  </a:lnTo>
                  <a:lnTo>
                    <a:pt x="1939466" y="906633"/>
                  </a:lnTo>
                  <a:lnTo>
                    <a:pt x="1891284" y="914400"/>
                  </a:lnTo>
                  <a:lnTo>
                    <a:pt x="152400" y="914400"/>
                  </a:lnTo>
                  <a:lnTo>
                    <a:pt x="104231" y="906633"/>
                  </a:lnTo>
                  <a:lnTo>
                    <a:pt x="62396" y="885005"/>
                  </a:lnTo>
                  <a:lnTo>
                    <a:pt x="29405" y="852019"/>
                  </a:lnTo>
                  <a:lnTo>
                    <a:pt x="7769" y="810182"/>
                  </a:lnTo>
                  <a:lnTo>
                    <a:pt x="0" y="762000"/>
                  </a:lnTo>
                  <a:lnTo>
                    <a:pt x="0" y="152400"/>
                  </a:lnTo>
                  <a:close/>
                </a:path>
              </a:pathLst>
            </a:custGeom>
            <a:ln w="25908">
              <a:solidFill>
                <a:srgbClr val="20205A"/>
              </a:solidFill>
            </a:ln>
          </p:spPr>
          <p:txBody>
            <a:bodyPr wrap="square" lIns="0" tIns="0" rIns="0" bIns="0" rtlCol="0"/>
            <a:lstStyle/>
            <a:p>
              <a:endParaRPr/>
            </a:p>
          </p:txBody>
        </p:sp>
      </p:grpSp>
      <p:sp>
        <p:nvSpPr>
          <p:cNvPr id="9" name="object 9"/>
          <p:cNvSpPr txBox="1"/>
          <p:nvPr/>
        </p:nvSpPr>
        <p:spPr>
          <a:xfrm>
            <a:off x="631342" y="1743583"/>
            <a:ext cx="174053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MT"/>
                <a:cs typeface="Arial MT"/>
              </a:rPr>
              <a:t>Pôle</a:t>
            </a:r>
            <a:r>
              <a:rPr sz="1800" spc="-35" dirty="0">
                <a:latin typeface="Arial MT"/>
                <a:cs typeface="Arial MT"/>
              </a:rPr>
              <a:t> </a:t>
            </a:r>
            <a:r>
              <a:rPr sz="1800" spc="-5" dirty="0">
                <a:latin typeface="Arial MT"/>
                <a:cs typeface="Arial MT"/>
              </a:rPr>
              <a:t>d’activités</a:t>
            </a:r>
            <a:r>
              <a:rPr sz="1800" spc="-30" dirty="0">
                <a:latin typeface="Arial MT"/>
                <a:cs typeface="Arial MT"/>
              </a:rPr>
              <a:t> </a:t>
            </a:r>
            <a:r>
              <a:rPr sz="1800" dirty="0">
                <a:latin typeface="Arial MT"/>
                <a:cs typeface="Arial MT"/>
              </a:rPr>
              <a:t>1</a:t>
            </a:r>
            <a:endParaRPr sz="1800">
              <a:latin typeface="Arial MT"/>
              <a:cs typeface="Arial MT"/>
            </a:endParaRPr>
          </a:p>
        </p:txBody>
      </p:sp>
      <p:grpSp>
        <p:nvGrpSpPr>
          <p:cNvPr id="10" name="object 10"/>
          <p:cNvGrpSpPr/>
          <p:nvPr/>
        </p:nvGrpSpPr>
        <p:grpSpPr>
          <a:xfrm>
            <a:off x="467868" y="2510027"/>
            <a:ext cx="2070100" cy="940435"/>
            <a:chOff x="467868" y="2510027"/>
            <a:chExt cx="2070100" cy="940435"/>
          </a:xfrm>
        </p:grpSpPr>
        <p:sp>
          <p:nvSpPr>
            <p:cNvPr id="11" name="object 11"/>
            <p:cNvSpPr/>
            <p:nvPr/>
          </p:nvSpPr>
          <p:spPr>
            <a:xfrm>
              <a:off x="480822" y="2522981"/>
              <a:ext cx="2044064" cy="914400"/>
            </a:xfrm>
            <a:custGeom>
              <a:avLst/>
              <a:gdLst/>
              <a:ahLst/>
              <a:cxnLst/>
              <a:rect l="l" t="t" r="r" b="b"/>
              <a:pathLst>
                <a:path w="2044064" h="914400">
                  <a:moveTo>
                    <a:pt x="1891284" y="0"/>
                  </a:moveTo>
                  <a:lnTo>
                    <a:pt x="152400" y="0"/>
                  </a:lnTo>
                  <a:lnTo>
                    <a:pt x="104231" y="7766"/>
                  </a:lnTo>
                  <a:lnTo>
                    <a:pt x="62396" y="29394"/>
                  </a:lnTo>
                  <a:lnTo>
                    <a:pt x="29405" y="62380"/>
                  </a:lnTo>
                  <a:lnTo>
                    <a:pt x="7769" y="104217"/>
                  </a:lnTo>
                  <a:lnTo>
                    <a:pt x="0" y="152400"/>
                  </a:lnTo>
                  <a:lnTo>
                    <a:pt x="0" y="762000"/>
                  </a:lnTo>
                  <a:lnTo>
                    <a:pt x="7769" y="810182"/>
                  </a:lnTo>
                  <a:lnTo>
                    <a:pt x="29405" y="852019"/>
                  </a:lnTo>
                  <a:lnTo>
                    <a:pt x="62396" y="885005"/>
                  </a:lnTo>
                  <a:lnTo>
                    <a:pt x="104231" y="906633"/>
                  </a:lnTo>
                  <a:lnTo>
                    <a:pt x="152400" y="914400"/>
                  </a:lnTo>
                  <a:lnTo>
                    <a:pt x="1891284" y="914400"/>
                  </a:lnTo>
                  <a:lnTo>
                    <a:pt x="1939466" y="906633"/>
                  </a:lnTo>
                  <a:lnTo>
                    <a:pt x="1981303" y="885005"/>
                  </a:lnTo>
                  <a:lnTo>
                    <a:pt x="2014289" y="852019"/>
                  </a:lnTo>
                  <a:lnTo>
                    <a:pt x="2035917" y="810182"/>
                  </a:lnTo>
                  <a:lnTo>
                    <a:pt x="2043684" y="762000"/>
                  </a:lnTo>
                  <a:lnTo>
                    <a:pt x="2043684" y="152400"/>
                  </a:lnTo>
                  <a:lnTo>
                    <a:pt x="2035917" y="104217"/>
                  </a:lnTo>
                  <a:lnTo>
                    <a:pt x="2014289" y="62380"/>
                  </a:lnTo>
                  <a:lnTo>
                    <a:pt x="1981303" y="29394"/>
                  </a:lnTo>
                  <a:lnTo>
                    <a:pt x="1939466" y="7766"/>
                  </a:lnTo>
                  <a:lnTo>
                    <a:pt x="1891284" y="0"/>
                  </a:lnTo>
                  <a:close/>
                </a:path>
              </a:pathLst>
            </a:custGeom>
            <a:solidFill>
              <a:srgbClr val="FFCC99"/>
            </a:solidFill>
          </p:spPr>
          <p:txBody>
            <a:bodyPr wrap="square" lIns="0" tIns="0" rIns="0" bIns="0" rtlCol="0"/>
            <a:lstStyle/>
            <a:p>
              <a:endParaRPr/>
            </a:p>
          </p:txBody>
        </p:sp>
        <p:sp>
          <p:nvSpPr>
            <p:cNvPr id="12" name="object 12"/>
            <p:cNvSpPr/>
            <p:nvPr/>
          </p:nvSpPr>
          <p:spPr>
            <a:xfrm>
              <a:off x="480822" y="2522981"/>
              <a:ext cx="2044064" cy="914400"/>
            </a:xfrm>
            <a:custGeom>
              <a:avLst/>
              <a:gdLst/>
              <a:ahLst/>
              <a:cxnLst/>
              <a:rect l="l" t="t" r="r" b="b"/>
              <a:pathLst>
                <a:path w="2044064" h="914400">
                  <a:moveTo>
                    <a:pt x="0" y="152400"/>
                  </a:moveTo>
                  <a:lnTo>
                    <a:pt x="7769" y="104217"/>
                  </a:lnTo>
                  <a:lnTo>
                    <a:pt x="29405" y="62380"/>
                  </a:lnTo>
                  <a:lnTo>
                    <a:pt x="62396" y="29394"/>
                  </a:lnTo>
                  <a:lnTo>
                    <a:pt x="104231" y="7766"/>
                  </a:lnTo>
                  <a:lnTo>
                    <a:pt x="152400" y="0"/>
                  </a:lnTo>
                  <a:lnTo>
                    <a:pt x="1891284" y="0"/>
                  </a:lnTo>
                  <a:lnTo>
                    <a:pt x="1939466" y="7766"/>
                  </a:lnTo>
                  <a:lnTo>
                    <a:pt x="1981303" y="29394"/>
                  </a:lnTo>
                  <a:lnTo>
                    <a:pt x="2014289" y="62380"/>
                  </a:lnTo>
                  <a:lnTo>
                    <a:pt x="2035917" y="104217"/>
                  </a:lnTo>
                  <a:lnTo>
                    <a:pt x="2043684" y="152400"/>
                  </a:lnTo>
                  <a:lnTo>
                    <a:pt x="2043684" y="762000"/>
                  </a:lnTo>
                  <a:lnTo>
                    <a:pt x="2035917" y="810182"/>
                  </a:lnTo>
                  <a:lnTo>
                    <a:pt x="2014289" y="852019"/>
                  </a:lnTo>
                  <a:lnTo>
                    <a:pt x="1981303" y="885005"/>
                  </a:lnTo>
                  <a:lnTo>
                    <a:pt x="1939466" y="906633"/>
                  </a:lnTo>
                  <a:lnTo>
                    <a:pt x="1891284" y="914400"/>
                  </a:lnTo>
                  <a:lnTo>
                    <a:pt x="152400" y="914400"/>
                  </a:lnTo>
                  <a:lnTo>
                    <a:pt x="104231" y="906633"/>
                  </a:lnTo>
                  <a:lnTo>
                    <a:pt x="62396" y="885005"/>
                  </a:lnTo>
                  <a:lnTo>
                    <a:pt x="29405" y="852019"/>
                  </a:lnTo>
                  <a:lnTo>
                    <a:pt x="7769" y="810182"/>
                  </a:lnTo>
                  <a:lnTo>
                    <a:pt x="0" y="762000"/>
                  </a:lnTo>
                  <a:lnTo>
                    <a:pt x="0" y="152400"/>
                  </a:lnTo>
                  <a:close/>
                </a:path>
              </a:pathLst>
            </a:custGeom>
            <a:ln w="25908">
              <a:solidFill>
                <a:srgbClr val="20205A"/>
              </a:solidFill>
            </a:ln>
          </p:spPr>
          <p:txBody>
            <a:bodyPr wrap="square" lIns="0" tIns="0" rIns="0" bIns="0" rtlCol="0"/>
            <a:lstStyle/>
            <a:p>
              <a:endParaRPr/>
            </a:p>
          </p:txBody>
        </p:sp>
      </p:grpSp>
      <p:sp>
        <p:nvSpPr>
          <p:cNvPr id="13" name="object 13"/>
          <p:cNvSpPr txBox="1"/>
          <p:nvPr/>
        </p:nvSpPr>
        <p:spPr>
          <a:xfrm>
            <a:off x="631342" y="2824353"/>
            <a:ext cx="174053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MT"/>
                <a:cs typeface="Arial MT"/>
              </a:rPr>
              <a:t>Pôle</a:t>
            </a:r>
            <a:r>
              <a:rPr sz="1800" spc="-35" dirty="0">
                <a:latin typeface="Arial MT"/>
                <a:cs typeface="Arial MT"/>
              </a:rPr>
              <a:t> </a:t>
            </a:r>
            <a:r>
              <a:rPr sz="1800" spc="-5" dirty="0">
                <a:latin typeface="Arial MT"/>
                <a:cs typeface="Arial MT"/>
              </a:rPr>
              <a:t>d’activités</a:t>
            </a:r>
            <a:r>
              <a:rPr sz="1800" spc="-30" dirty="0">
                <a:latin typeface="Arial MT"/>
                <a:cs typeface="Arial MT"/>
              </a:rPr>
              <a:t> </a:t>
            </a:r>
            <a:r>
              <a:rPr sz="1800" dirty="0">
                <a:latin typeface="Arial MT"/>
                <a:cs typeface="Arial MT"/>
              </a:rPr>
              <a:t>2</a:t>
            </a:r>
            <a:endParaRPr sz="1800">
              <a:latin typeface="Arial MT"/>
              <a:cs typeface="Arial MT"/>
            </a:endParaRPr>
          </a:p>
        </p:txBody>
      </p:sp>
      <p:grpSp>
        <p:nvGrpSpPr>
          <p:cNvPr id="14" name="object 14"/>
          <p:cNvGrpSpPr/>
          <p:nvPr/>
        </p:nvGrpSpPr>
        <p:grpSpPr>
          <a:xfrm>
            <a:off x="467868" y="3686555"/>
            <a:ext cx="2070100" cy="940435"/>
            <a:chOff x="467868" y="3686555"/>
            <a:chExt cx="2070100" cy="940435"/>
          </a:xfrm>
        </p:grpSpPr>
        <p:sp>
          <p:nvSpPr>
            <p:cNvPr id="15" name="object 15"/>
            <p:cNvSpPr/>
            <p:nvPr/>
          </p:nvSpPr>
          <p:spPr>
            <a:xfrm>
              <a:off x="480822" y="3699509"/>
              <a:ext cx="2044064" cy="914400"/>
            </a:xfrm>
            <a:custGeom>
              <a:avLst/>
              <a:gdLst/>
              <a:ahLst/>
              <a:cxnLst/>
              <a:rect l="l" t="t" r="r" b="b"/>
              <a:pathLst>
                <a:path w="2044064" h="914400">
                  <a:moveTo>
                    <a:pt x="1891284" y="0"/>
                  </a:moveTo>
                  <a:lnTo>
                    <a:pt x="152400" y="0"/>
                  </a:lnTo>
                  <a:lnTo>
                    <a:pt x="104231" y="7766"/>
                  </a:lnTo>
                  <a:lnTo>
                    <a:pt x="62396" y="29394"/>
                  </a:lnTo>
                  <a:lnTo>
                    <a:pt x="29405" y="62380"/>
                  </a:lnTo>
                  <a:lnTo>
                    <a:pt x="7769" y="104217"/>
                  </a:lnTo>
                  <a:lnTo>
                    <a:pt x="0" y="152400"/>
                  </a:lnTo>
                  <a:lnTo>
                    <a:pt x="0" y="762000"/>
                  </a:lnTo>
                  <a:lnTo>
                    <a:pt x="7769" y="810182"/>
                  </a:lnTo>
                  <a:lnTo>
                    <a:pt x="29405" y="852019"/>
                  </a:lnTo>
                  <a:lnTo>
                    <a:pt x="62396" y="885005"/>
                  </a:lnTo>
                  <a:lnTo>
                    <a:pt x="104231" y="906633"/>
                  </a:lnTo>
                  <a:lnTo>
                    <a:pt x="152400" y="914400"/>
                  </a:lnTo>
                  <a:lnTo>
                    <a:pt x="1891284" y="914400"/>
                  </a:lnTo>
                  <a:lnTo>
                    <a:pt x="1939466" y="906633"/>
                  </a:lnTo>
                  <a:lnTo>
                    <a:pt x="1981303" y="885005"/>
                  </a:lnTo>
                  <a:lnTo>
                    <a:pt x="2014289" y="852019"/>
                  </a:lnTo>
                  <a:lnTo>
                    <a:pt x="2035917" y="810182"/>
                  </a:lnTo>
                  <a:lnTo>
                    <a:pt x="2043684" y="762000"/>
                  </a:lnTo>
                  <a:lnTo>
                    <a:pt x="2043684" y="152400"/>
                  </a:lnTo>
                  <a:lnTo>
                    <a:pt x="2035917" y="104217"/>
                  </a:lnTo>
                  <a:lnTo>
                    <a:pt x="2014289" y="62380"/>
                  </a:lnTo>
                  <a:lnTo>
                    <a:pt x="1981303" y="29394"/>
                  </a:lnTo>
                  <a:lnTo>
                    <a:pt x="1939466" y="7766"/>
                  </a:lnTo>
                  <a:lnTo>
                    <a:pt x="1891284" y="0"/>
                  </a:lnTo>
                  <a:close/>
                </a:path>
              </a:pathLst>
            </a:custGeom>
            <a:solidFill>
              <a:srgbClr val="FFCC99"/>
            </a:solidFill>
          </p:spPr>
          <p:txBody>
            <a:bodyPr wrap="square" lIns="0" tIns="0" rIns="0" bIns="0" rtlCol="0"/>
            <a:lstStyle/>
            <a:p>
              <a:endParaRPr/>
            </a:p>
          </p:txBody>
        </p:sp>
        <p:sp>
          <p:nvSpPr>
            <p:cNvPr id="16" name="object 16"/>
            <p:cNvSpPr/>
            <p:nvPr/>
          </p:nvSpPr>
          <p:spPr>
            <a:xfrm>
              <a:off x="480822" y="3699509"/>
              <a:ext cx="2044064" cy="914400"/>
            </a:xfrm>
            <a:custGeom>
              <a:avLst/>
              <a:gdLst/>
              <a:ahLst/>
              <a:cxnLst/>
              <a:rect l="l" t="t" r="r" b="b"/>
              <a:pathLst>
                <a:path w="2044064" h="914400">
                  <a:moveTo>
                    <a:pt x="0" y="152400"/>
                  </a:moveTo>
                  <a:lnTo>
                    <a:pt x="7769" y="104217"/>
                  </a:lnTo>
                  <a:lnTo>
                    <a:pt x="29405" y="62380"/>
                  </a:lnTo>
                  <a:lnTo>
                    <a:pt x="62396" y="29394"/>
                  </a:lnTo>
                  <a:lnTo>
                    <a:pt x="104231" y="7766"/>
                  </a:lnTo>
                  <a:lnTo>
                    <a:pt x="152400" y="0"/>
                  </a:lnTo>
                  <a:lnTo>
                    <a:pt x="1891284" y="0"/>
                  </a:lnTo>
                  <a:lnTo>
                    <a:pt x="1939466" y="7766"/>
                  </a:lnTo>
                  <a:lnTo>
                    <a:pt x="1981303" y="29394"/>
                  </a:lnTo>
                  <a:lnTo>
                    <a:pt x="2014289" y="62380"/>
                  </a:lnTo>
                  <a:lnTo>
                    <a:pt x="2035917" y="104217"/>
                  </a:lnTo>
                  <a:lnTo>
                    <a:pt x="2043684" y="152400"/>
                  </a:lnTo>
                  <a:lnTo>
                    <a:pt x="2043684" y="762000"/>
                  </a:lnTo>
                  <a:lnTo>
                    <a:pt x="2035917" y="810182"/>
                  </a:lnTo>
                  <a:lnTo>
                    <a:pt x="2014289" y="852019"/>
                  </a:lnTo>
                  <a:lnTo>
                    <a:pt x="1981303" y="885005"/>
                  </a:lnTo>
                  <a:lnTo>
                    <a:pt x="1939466" y="906633"/>
                  </a:lnTo>
                  <a:lnTo>
                    <a:pt x="1891284" y="914400"/>
                  </a:lnTo>
                  <a:lnTo>
                    <a:pt x="152400" y="914400"/>
                  </a:lnTo>
                  <a:lnTo>
                    <a:pt x="104231" y="906633"/>
                  </a:lnTo>
                  <a:lnTo>
                    <a:pt x="62396" y="885005"/>
                  </a:lnTo>
                  <a:lnTo>
                    <a:pt x="29405" y="852019"/>
                  </a:lnTo>
                  <a:lnTo>
                    <a:pt x="7769" y="810182"/>
                  </a:lnTo>
                  <a:lnTo>
                    <a:pt x="0" y="762000"/>
                  </a:lnTo>
                  <a:lnTo>
                    <a:pt x="0" y="152400"/>
                  </a:lnTo>
                  <a:close/>
                </a:path>
              </a:pathLst>
            </a:custGeom>
            <a:ln w="25908">
              <a:solidFill>
                <a:srgbClr val="20205A"/>
              </a:solidFill>
            </a:ln>
          </p:spPr>
          <p:txBody>
            <a:bodyPr wrap="square" lIns="0" tIns="0" rIns="0" bIns="0" rtlCol="0"/>
            <a:lstStyle/>
            <a:p>
              <a:endParaRPr/>
            </a:p>
          </p:txBody>
        </p:sp>
      </p:grpSp>
      <p:sp>
        <p:nvSpPr>
          <p:cNvPr id="17" name="object 17"/>
          <p:cNvSpPr txBox="1"/>
          <p:nvPr/>
        </p:nvSpPr>
        <p:spPr>
          <a:xfrm>
            <a:off x="631342" y="4000880"/>
            <a:ext cx="174053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MT"/>
                <a:cs typeface="Arial MT"/>
              </a:rPr>
              <a:t>Pôle</a:t>
            </a:r>
            <a:r>
              <a:rPr sz="1800" spc="-35" dirty="0">
                <a:latin typeface="Arial MT"/>
                <a:cs typeface="Arial MT"/>
              </a:rPr>
              <a:t> </a:t>
            </a:r>
            <a:r>
              <a:rPr sz="1800" spc="-5" dirty="0">
                <a:latin typeface="Arial MT"/>
                <a:cs typeface="Arial MT"/>
              </a:rPr>
              <a:t>d’activités</a:t>
            </a:r>
            <a:r>
              <a:rPr sz="1800" spc="-30" dirty="0">
                <a:latin typeface="Arial MT"/>
                <a:cs typeface="Arial MT"/>
              </a:rPr>
              <a:t> </a:t>
            </a:r>
            <a:r>
              <a:rPr sz="1800" dirty="0">
                <a:latin typeface="Arial MT"/>
                <a:cs typeface="Arial MT"/>
              </a:rPr>
              <a:t>3</a:t>
            </a:r>
            <a:endParaRPr sz="1800">
              <a:latin typeface="Arial MT"/>
              <a:cs typeface="Arial MT"/>
            </a:endParaRPr>
          </a:p>
        </p:txBody>
      </p:sp>
      <p:grpSp>
        <p:nvGrpSpPr>
          <p:cNvPr id="18" name="object 18"/>
          <p:cNvGrpSpPr/>
          <p:nvPr/>
        </p:nvGrpSpPr>
        <p:grpSpPr>
          <a:xfrm>
            <a:off x="467868" y="4863084"/>
            <a:ext cx="2070100" cy="975360"/>
            <a:chOff x="467868" y="4863084"/>
            <a:chExt cx="2070100" cy="975360"/>
          </a:xfrm>
        </p:grpSpPr>
        <p:sp>
          <p:nvSpPr>
            <p:cNvPr id="19" name="object 19"/>
            <p:cNvSpPr/>
            <p:nvPr/>
          </p:nvSpPr>
          <p:spPr>
            <a:xfrm>
              <a:off x="480822" y="4876038"/>
              <a:ext cx="2044064" cy="949960"/>
            </a:xfrm>
            <a:custGeom>
              <a:avLst/>
              <a:gdLst/>
              <a:ahLst/>
              <a:cxnLst/>
              <a:rect l="l" t="t" r="r" b="b"/>
              <a:pathLst>
                <a:path w="2044064" h="949960">
                  <a:moveTo>
                    <a:pt x="1885441" y="0"/>
                  </a:moveTo>
                  <a:lnTo>
                    <a:pt x="158242" y="0"/>
                  </a:lnTo>
                  <a:lnTo>
                    <a:pt x="108227" y="8069"/>
                  </a:lnTo>
                  <a:lnTo>
                    <a:pt x="64788" y="30536"/>
                  </a:lnTo>
                  <a:lnTo>
                    <a:pt x="30533" y="64794"/>
                  </a:lnTo>
                  <a:lnTo>
                    <a:pt x="8067" y="108232"/>
                  </a:lnTo>
                  <a:lnTo>
                    <a:pt x="0" y="158242"/>
                  </a:lnTo>
                  <a:lnTo>
                    <a:pt x="0" y="791210"/>
                  </a:lnTo>
                  <a:lnTo>
                    <a:pt x="8067" y="841224"/>
                  </a:lnTo>
                  <a:lnTo>
                    <a:pt x="30533" y="884663"/>
                  </a:lnTo>
                  <a:lnTo>
                    <a:pt x="64788" y="918918"/>
                  </a:lnTo>
                  <a:lnTo>
                    <a:pt x="108227" y="941384"/>
                  </a:lnTo>
                  <a:lnTo>
                    <a:pt x="158242" y="949452"/>
                  </a:lnTo>
                  <a:lnTo>
                    <a:pt x="1885441" y="949452"/>
                  </a:lnTo>
                  <a:lnTo>
                    <a:pt x="1935451" y="941384"/>
                  </a:lnTo>
                  <a:lnTo>
                    <a:pt x="1978889" y="918918"/>
                  </a:lnTo>
                  <a:lnTo>
                    <a:pt x="2013147" y="884663"/>
                  </a:lnTo>
                  <a:lnTo>
                    <a:pt x="2035614" y="841224"/>
                  </a:lnTo>
                  <a:lnTo>
                    <a:pt x="2043684" y="791210"/>
                  </a:lnTo>
                  <a:lnTo>
                    <a:pt x="2043684" y="158242"/>
                  </a:lnTo>
                  <a:lnTo>
                    <a:pt x="2035614" y="108232"/>
                  </a:lnTo>
                  <a:lnTo>
                    <a:pt x="2013147" y="64794"/>
                  </a:lnTo>
                  <a:lnTo>
                    <a:pt x="1978889" y="30536"/>
                  </a:lnTo>
                  <a:lnTo>
                    <a:pt x="1935451" y="8069"/>
                  </a:lnTo>
                  <a:lnTo>
                    <a:pt x="1885441" y="0"/>
                  </a:lnTo>
                  <a:close/>
                </a:path>
              </a:pathLst>
            </a:custGeom>
            <a:solidFill>
              <a:srgbClr val="FFCC99"/>
            </a:solidFill>
          </p:spPr>
          <p:txBody>
            <a:bodyPr wrap="square" lIns="0" tIns="0" rIns="0" bIns="0" rtlCol="0"/>
            <a:lstStyle/>
            <a:p>
              <a:endParaRPr/>
            </a:p>
          </p:txBody>
        </p:sp>
        <p:sp>
          <p:nvSpPr>
            <p:cNvPr id="20" name="object 20"/>
            <p:cNvSpPr/>
            <p:nvPr/>
          </p:nvSpPr>
          <p:spPr>
            <a:xfrm>
              <a:off x="480822" y="4876038"/>
              <a:ext cx="2044064" cy="949960"/>
            </a:xfrm>
            <a:custGeom>
              <a:avLst/>
              <a:gdLst/>
              <a:ahLst/>
              <a:cxnLst/>
              <a:rect l="l" t="t" r="r" b="b"/>
              <a:pathLst>
                <a:path w="2044064" h="949960">
                  <a:moveTo>
                    <a:pt x="0" y="158242"/>
                  </a:moveTo>
                  <a:lnTo>
                    <a:pt x="8067" y="108232"/>
                  </a:lnTo>
                  <a:lnTo>
                    <a:pt x="30533" y="64794"/>
                  </a:lnTo>
                  <a:lnTo>
                    <a:pt x="64788" y="30536"/>
                  </a:lnTo>
                  <a:lnTo>
                    <a:pt x="108227" y="8069"/>
                  </a:lnTo>
                  <a:lnTo>
                    <a:pt x="158242" y="0"/>
                  </a:lnTo>
                  <a:lnTo>
                    <a:pt x="1885441" y="0"/>
                  </a:lnTo>
                  <a:lnTo>
                    <a:pt x="1935451" y="8069"/>
                  </a:lnTo>
                  <a:lnTo>
                    <a:pt x="1978889" y="30536"/>
                  </a:lnTo>
                  <a:lnTo>
                    <a:pt x="2013147" y="64794"/>
                  </a:lnTo>
                  <a:lnTo>
                    <a:pt x="2035614" y="108232"/>
                  </a:lnTo>
                  <a:lnTo>
                    <a:pt x="2043684" y="158242"/>
                  </a:lnTo>
                  <a:lnTo>
                    <a:pt x="2043684" y="791210"/>
                  </a:lnTo>
                  <a:lnTo>
                    <a:pt x="2035614" y="841224"/>
                  </a:lnTo>
                  <a:lnTo>
                    <a:pt x="2013147" y="884663"/>
                  </a:lnTo>
                  <a:lnTo>
                    <a:pt x="1978889" y="918918"/>
                  </a:lnTo>
                  <a:lnTo>
                    <a:pt x="1935451" y="941384"/>
                  </a:lnTo>
                  <a:lnTo>
                    <a:pt x="1885441" y="949452"/>
                  </a:lnTo>
                  <a:lnTo>
                    <a:pt x="158242" y="949452"/>
                  </a:lnTo>
                  <a:lnTo>
                    <a:pt x="108227" y="941384"/>
                  </a:lnTo>
                  <a:lnTo>
                    <a:pt x="64788" y="918918"/>
                  </a:lnTo>
                  <a:lnTo>
                    <a:pt x="30533" y="884663"/>
                  </a:lnTo>
                  <a:lnTo>
                    <a:pt x="8067" y="841224"/>
                  </a:lnTo>
                  <a:lnTo>
                    <a:pt x="0" y="791210"/>
                  </a:lnTo>
                  <a:lnTo>
                    <a:pt x="0" y="158242"/>
                  </a:lnTo>
                  <a:close/>
                </a:path>
              </a:pathLst>
            </a:custGeom>
            <a:ln w="25908">
              <a:solidFill>
                <a:srgbClr val="20205A"/>
              </a:solidFill>
            </a:ln>
          </p:spPr>
          <p:txBody>
            <a:bodyPr wrap="square" lIns="0" tIns="0" rIns="0" bIns="0" rtlCol="0"/>
            <a:lstStyle/>
            <a:p>
              <a:endParaRPr/>
            </a:p>
          </p:txBody>
        </p:sp>
      </p:grpSp>
      <p:sp>
        <p:nvSpPr>
          <p:cNvPr id="21" name="object 21"/>
          <p:cNvSpPr txBox="1"/>
          <p:nvPr/>
        </p:nvSpPr>
        <p:spPr>
          <a:xfrm>
            <a:off x="631647" y="5195442"/>
            <a:ext cx="174053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MT"/>
                <a:cs typeface="Arial MT"/>
              </a:rPr>
              <a:t>Pôle</a:t>
            </a:r>
            <a:r>
              <a:rPr sz="1800" spc="-35" dirty="0">
                <a:latin typeface="Arial MT"/>
                <a:cs typeface="Arial MT"/>
              </a:rPr>
              <a:t> </a:t>
            </a:r>
            <a:r>
              <a:rPr sz="1800" spc="-5" dirty="0">
                <a:latin typeface="Arial MT"/>
                <a:cs typeface="Arial MT"/>
              </a:rPr>
              <a:t>d’activités</a:t>
            </a:r>
            <a:r>
              <a:rPr sz="1800" spc="-30" dirty="0">
                <a:latin typeface="Arial MT"/>
                <a:cs typeface="Arial MT"/>
              </a:rPr>
              <a:t> </a:t>
            </a:r>
            <a:r>
              <a:rPr sz="1800" dirty="0">
                <a:latin typeface="Arial MT"/>
                <a:cs typeface="Arial MT"/>
              </a:rPr>
              <a:t>4</a:t>
            </a:r>
            <a:endParaRPr sz="1800">
              <a:latin typeface="Arial MT"/>
              <a:cs typeface="Arial MT"/>
            </a:endParaRPr>
          </a:p>
        </p:txBody>
      </p:sp>
      <p:grpSp>
        <p:nvGrpSpPr>
          <p:cNvPr id="22" name="object 22"/>
          <p:cNvGrpSpPr/>
          <p:nvPr/>
        </p:nvGrpSpPr>
        <p:grpSpPr>
          <a:xfrm>
            <a:off x="2741676" y="1429511"/>
            <a:ext cx="8983980" cy="940435"/>
            <a:chOff x="2741676" y="1429511"/>
            <a:chExt cx="8983980" cy="940435"/>
          </a:xfrm>
        </p:grpSpPr>
        <p:sp>
          <p:nvSpPr>
            <p:cNvPr id="23" name="object 23"/>
            <p:cNvSpPr/>
            <p:nvPr/>
          </p:nvSpPr>
          <p:spPr>
            <a:xfrm>
              <a:off x="2754630" y="1442465"/>
              <a:ext cx="8958580" cy="914400"/>
            </a:xfrm>
            <a:custGeom>
              <a:avLst/>
              <a:gdLst/>
              <a:ahLst/>
              <a:cxnLst/>
              <a:rect l="l" t="t" r="r" b="b"/>
              <a:pathLst>
                <a:path w="8958580" h="914400">
                  <a:moveTo>
                    <a:pt x="8958072" y="0"/>
                  </a:moveTo>
                  <a:lnTo>
                    <a:pt x="152400" y="0"/>
                  </a:lnTo>
                  <a:lnTo>
                    <a:pt x="104217" y="7766"/>
                  </a:lnTo>
                  <a:lnTo>
                    <a:pt x="62380" y="29394"/>
                  </a:lnTo>
                  <a:lnTo>
                    <a:pt x="29394" y="62380"/>
                  </a:lnTo>
                  <a:lnTo>
                    <a:pt x="7766" y="104217"/>
                  </a:lnTo>
                  <a:lnTo>
                    <a:pt x="0" y="152400"/>
                  </a:lnTo>
                  <a:lnTo>
                    <a:pt x="0" y="914400"/>
                  </a:lnTo>
                  <a:lnTo>
                    <a:pt x="8805672" y="914400"/>
                  </a:lnTo>
                  <a:lnTo>
                    <a:pt x="8853854" y="906633"/>
                  </a:lnTo>
                  <a:lnTo>
                    <a:pt x="8895691" y="885005"/>
                  </a:lnTo>
                  <a:lnTo>
                    <a:pt x="8928677" y="852019"/>
                  </a:lnTo>
                  <a:lnTo>
                    <a:pt x="8950305" y="810182"/>
                  </a:lnTo>
                  <a:lnTo>
                    <a:pt x="8958072" y="762000"/>
                  </a:lnTo>
                  <a:lnTo>
                    <a:pt x="8958072" y="0"/>
                  </a:lnTo>
                  <a:close/>
                </a:path>
              </a:pathLst>
            </a:custGeom>
            <a:solidFill>
              <a:srgbClr val="F1F1F1"/>
            </a:solidFill>
          </p:spPr>
          <p:txBody>
            <a:bodyPr wrap="square" lIns="0" tIns="0" rIns="0" bIns="0" rtlCol="0"/>
            <a:lstStyle/>
            <a:p>
              <a:endParaRPr/>
            </a:p>
          </p:txBody>
        </p:sp>
        <p:sp>
          <p:nvSpPr>
            <p:cNvPr id="24" name="object 24"/>
            <p:cNvSpPr/>
            <p:nvPr/>
          </p:nvSpPr>
          <p:spPr>
            <a:xfrm>
              <a:off x="2754630" y="1442465"/>
              <a:ext cx="8958580" cy="914400"/>
            </a:xfrm>
            <a:custGeom>
              <a:avLst/>
              <a:gdLst/>
              <a:ahLst/>
              <a:cxnLst/>
              <a:rect l="l" t="t" r="r" b="b"/>
              <a:pathLst>
                <a:path w="8958580" h="914400">
                  <a:moveTo>
                    <a:pt x="152400" y="0"/>
                  </a:moveTo>
                  <a:lnTo>
                    <a:pt x="8958072" y="0"/>
                  </a:lnTo>
                  <a:lnTo>
                    <a:pt x="8958072" y="762000"/>
                  </a:lnTo>
                  <a:lnTo>
                    <a:pt x="8950305" y="810182"/>
                  </a:lnTo>
                  <a:lnTo>
                    <a:pt x="8928677" y="852019"/>
                  </a:lnTo>
                  <a:lnTo>
                    <a:pt x="8895691" y="885005"/>
                  </a:lnTo>
                  <a:lnTo>
                    <a:pt x="8853854" y="906633"/>
                  </a:lnTo>
                  <a:lnTo>
                    <a:pt x="8805672" y="914400"/>
                  </a:lnTo>
                  <a:lnTo>
                    <a:pt x="0" y="914400"/>
                  </a:lnTo>
                  <a:lnTo>
                    <a:pt x="0" y="152400"/>
                  </a:lnTo>
                  <a:lnTo>
                    <a:pt x="7766" y="104217"/>
                  </a:lnTo>
                  <a:lnTo>
                    <a:pt x="29394" y="62380"/>
                  </a:lnTo>
                  <a:lnTo>
                    <a:pt x="62380" y="29394"/>
                  </a:lnTo>
                  <a:lnTo>
                    <a:pt x="104217" y="7766"/>
                  </a:lnTo>
                  <a:lnTo>
                    <a:pt x="152400" y="0"/>
                  </a:lnTo>
                  <a:close/>
                </a:path>
              </a:pathLst>
            </a:custGeom>
            <a:ln w="25908">
              <a:solidFill>
                <a:srgbClr val="20205A"/>
              </a:solidFill>
            </a:ln>
          </p:spPr>
          <p:txBody>
            <a:bodyPr wrap="square" lIns="0" tIns="0" rIns="0" bIns="0" rtlCol="0"/>
            <a:lstStyle/>
            <a:p>
              <a:endParaRPr/>
            </a:p>
          </p:txBody>
        </p:sp>
      </p:grpSp>
      <p:sp>
        <p:nvSpPr>
          <p:cNvPr id="25" name="object 25"/>
          <p:cNvSpPr txBox="1"/>
          <p:nvPr/>
        </p:nvSpPr>
        <p:spPr>
          <a:xfrm>
            <a:off x="2878327" y="1743583"/>
            <a:ext cx="794512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MT"/>
                <a:cs typeface="Arial MT"/>
              </a:rPr>
              <a:t>Accompagnement</a:t>
            </a:r>
            <a:r>
              <a:rPr sz="1800" spc="25"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la</a:t>
            </a:r>
            <a:r>
              <a:rPr sz="1800" spc="10" dirty="0">
                <a:latin typeface="Arial MT"/>
                <a:cs typeface="Arial MT"/>
              </a:rPr>
              <a:t> </a:t>
            </a:r>
            <a:r>
              <a:rPr sz="1800" spc="-5" dirty="0">
                <a:latin typeface="Arial MT"/>
                <a:cs typeface="Arial MT"/>
              </a:rPr>
              <a:t>personne</a:t>
            </a:r>
            <a:r>
              <a:rPr sz="1800" spc="5" dirty="0">
                <a:latin typeface="Arial MT"/>
                <a:cs typeface="Arial MT"/>
              </a:rPr>
              <a:t> </a:t>
            </a:r>
            <a:r>
              <a:rPr sz="1800" spc="-5" dirty="0">
                <a:latin typeface="Arial MT"/>
                <a:cs typeface="Arial MT"/>
              </a:rPr>
              <a:t>dans</a:t>
            </a:r>
            <a:r>
              <a:rPr sz="1800" spc="5" dirty="0">
                <a:latin typeface="Arial MT"/>
                <a:cs typeface="Arial MT"/>
              </a:rPr>
              <a:t> </a:t>
            </a:r>
            <a:r>
              <a:rPr sz="1800" spc="-5" dirty="0">
                <a:latin typeface="Arial MT"/>
                <a:cs typeface="Arial MT"/>
              </a:rPr>
              <a:t>une</a:t>
            </a:r>
            <a:r>
              <a:rPr sz="1800" spc="10" dirty="0">
                <a:latin typeface="Arial MT"/>
                <a:cs typeface="Arial MT"/>
              </a:rPr>
              <a:t> </a:t>
            </a:r>
            <a:r>
              <a:rPr sz="1800" spc="-5" dirty="0">
                <a:latin typeface="Arial MT"/>
                <a:cs typeface="Arial MT"/>
              </a:rPr>
              <a:t>approche</a:t>
            </a:r>
            <a:r>
              <a:rPr sz="1800" spc="5" dirty="0">
                <a:latin typeface="Arial MT"/>
                <a:cs typeface="Arial MT"/>
              </a:rPr>
              <a:t> </a:t>
            </a:r>
            <a:r>
              <a:rPr sz="1800" spc="-5" dirty="0">
                <a:latin typeface="Arial MT"/>
                <a:cs typeface="Arial MT"/>
              </a:rPr>
              <a:t>globale</a:t>
            </a:r>
            <a:r>
              <a:rPr sz="1800" spc="20" dirty="0">
                <a:latin typeface="Arial MT"/>
                <a:cs typeface="Arial MT"/>
              </a:rPr>
              <a:t> </a:t>
            </a:r>
            <a:r>
              <a:rPr sz="1800" dirty="0">
                <a:latin typeface="Arial MT"/>
                <a:cs typeface="Arial MT"/>
              </a:rPr>
              <a:t>et</a:t>
            </a:r>
            <a:r>
              <a:rPr sz="1800" spc="5" dirty="0">
                <a:latin typeface="Arial MT"/>
                <a:cs typeface="Arial MT"/>
              </a:rPr>
              <a:t> </a:t>
            </a:r>
            <a:r>
              <a:rPr sz="1800" spc="-5" dirty="0">
                <a:latin typeface="Arial MT"/>
                <a:cs typeface="Arial MT"/>
              </a:rPr>
              <a:t>individualisée</a:t>
            </a:r>
            <a:endParaRPr sz="1800">
              <a:latin typeface="Arial MT"/>
              <a:cs typeface="Arial MT"/>
            </a:endParaRPr>
          </a:p>
        </p:txBody>
      </p:sp>
      <p:grpSp>
        <p:nvGrpSpPr>
          <p:cNvPr id="26" name="object 26"/>
          <p:cNvGrpSpPr/>
          <p:nvPr/>
        </p:nvGrpSpPr>
        <p:grpSpPr>
          <a:xfrm>
            <a:off x="2741676" y="2510027"/>
            <a:ext cx="8983980" cy="940435"/>
            <a:chOff x="2741676" y="2510027"/>
            <a:chExt cx="8983980" cy="940435"/>
          </a:xfrm>
        </p:grpSpPr>
        <p:sp>
          <p:nvSpPr>
            <p:cNvPr id="27" name="object 27"/>
            <p:cNvSpPr/>
            <p:nvPr/>
          </p:nvSpPr>
          <p:spPr>
            <a:xfrm>
              <a:off x="2754630" y="2522981"/>
              <a:ext cx="8958580" cy="914400"/>
            </a:xfrm>
            <a:custGeom>
              <a:avLst/>
              <a:gdLst/>
              <a:ahLst/>
              <a:cxnLst/>
              <a:rect l="l" t="t" r="r" b="b"/>
              <a:pathLst>
                <a:path w="8958580" h="914400">
                  <a:moveTo>
                    <a:pt x="8958072" y="0"/>
                  </a:moveTo>
                  <a:lnTo>
                    <a:pt x="152400" y="0"/>
                  </a:lnTo>
                  <a:lnTo>
                    <a:pt x="104217" y="7766"/>
                  </a:lnTo>
                  <a:lnTo>
                    <a:pt x="62380" y="29394"/>
                  </a:lnTo>
                  <a:lnTo>
                    <a:pt x="29394" y="62380"/>
                  </a:lnTo>
                  <a:lnTo>
                    <a:pt x="7766" y="104217"/>
                  </a:lnTo>
                  <a:lnTo>
                    <a:pt x="0" y="152400"/>
                  </a:lnTo>
                  <a:lnTo>
                    <a:pt x="0" y="914400"/>
                  </a:lnTo>
                  <a:lnTo>
                    <a:pt x="8805672" y="914400"/>
                  </a:lnTo>
                  <a:lnTo>
                    <a:pt x="8853854" y="906633"/>
                  </a:lnTo>
                  <a:lnTo>
                    <a:pt x="8895691" y="885005"/>
                  </a:lnTo>
                  <a:lnTo>
                    <a:pt x="8928677" y="852019"/>
                  </a:lnTo>
                  <a:lnTo>
                    <a:pt x="8950305" y="810182"/>
                  </a:lnTo>
                  <a:lnTo>
                    <a:pt x="8958072" y="762000"/>
                  </a:lnTo>
                  <a:lnTo>
                    <a:pt x="8958072" y="0"/>
                  </a:lnTo>
                  <a:close/>
                </a:path>
              </a:pathLst>
            </a:custGeom>
            <a:solidFill>
              <a:srgbClr val="F1F1F1"/>
            </a:solidFill>
          </p:spPr>
          <p:txBody>
            <a:bodyPr wrap="square" lIns="0" tIns="0" rIns="0" bIns="0" rtlCol="0"/>
            <a:lstStyle/>
            <a:p>
              <a:endParaRPr/>
            </a:p>
          </p:txBody>
        </p:sp>
        <p:sp>
          <p:nvSpPr>
            <p:cNvPr id="28" name="object 28"/>
            <p:cNvSpPr/>
            <p:nvPr/>
          </p:nvSpPr>
          <p:spPr>
            <a:xfrm>
              <a:off x="2754630" y="2522981"/>
              <a:ext cx="8958580" cy="914400"/>
            </a:xfrm>
            <a:custGeom>
              <a:avLst/>
              <a:gdLst/>
              <a:ahLst/>
              <a:cxnLst/>
              <a:rect l="l" t="t" r="r" b="b"/>
              <a:pathLst>
                <a:path w="8958580" h="914400">
                  <a:moveTo>
                    <a:pt x="152400" y="0"/>
                  </a:moveTo>
                  <a:lnTo>
                    <a:pt x="8958072" y="0"/>
                  </a:lnTo>
                  <a:lnTo>
                    <a:pt x="8958072" y="762000"/>
                  </a:lnTo>
                  <a:lnTo>
                    <a:pt x="8950305" y="810182"/>
                  </a:lnTo>
                  <a:lnTo>
                    <a:pt x="8928677" y="852019"/>
                  </a:lnTo>
                  <a:lnTo>
                    <a:pt x="8895691" y="885005"/>
                  </a:lnTo>
                  <a:lnTo>
                    <a:pt x="8853854" y="906633"/>
                  </a:lnTo>
                  <a:lnTo>
                    <a:pt x="8805672" y="914400"/>
                  </a:lnTo>
                  <a:lnTo>
                    <a:pt x="0" y="914400"/>
                  </a:lnTo>
                  <a:lnTo>
                    <a:pt x="0" y="152400"/>
                  </a:lnTo>
                  <a:lnTo>
                    <a:pt x="7766" y="104217"/>
                  </a:lnTo>
                  <a:lnTo>
                    <a:pt x="29394" y="62380"/>
                  </a:lnTo>
                  <a:lnTo>
                    <a:pt x="62380" y="29394"/>
                  </a:lnTo>
                  <a:lnTo>
                    <a:pt x="104217" y="7766"/>
                  </a:lnTo>
                  <a:lnTo>
                    <a:pt x="152400" y="0"/>
                  </a:lnTo>
                  <a:close/>
                </a:path>
              </a:pathLst>
            </a:custGeom>
            <a:ln w="25908">
              <a:solidFill>
                <a:srgbClr val="20205A"/>
              </a:solidFill>
            </a:ln>
          </p:spPr>
          <p:txBody>
            <a:bodyPr wrap="square" lIns="0" tIns="0" rIns="0" bIns="0" rtlCol="0"/>
            <a:lstStyle/>
            <a:p>
              <a:endParaRPr/>
            </a:p>
          </p:txBody>
        </p:sp>
      </p:grpSp>
      <p:sp>
        <p:nvSpPr>
          <p:cNvPr id="29" name="object 29"/>
          <p:cNvSpPr txBox="1"/>
          <p:nvPr/>
        </p:nvSpPr>
        <p:spPr>
          <a:xfrm>
            <a:off x="2878327" y="2687192"/>
            <a:ext cx="7886700" cy="574040"/>
          </a:xfrm>
          <a:prstGeom prst="rect">
            <a:avLst/>
          </a:prstGeom>
        </p:spPr>
        <p:txBody>
          <a:bodyPr vert="horz" wrap="square" lIns="0" tIns="12700" rIns="0" bIns="0" rtlCol="0">
            <a:spAutoFit/>
          </a:bodyPr>
          <a:lstStyle/>
          <a:p>
            <a:pPr marL="12700" marR="5080">
              <a:lnSpc>
                <a:spcPct val="100000"/>
              </a:lnSpc>
              <a:spcBef>
                <a:spcPts val="100"/>
              </a:spcBef>
              <a:tabLst>
                <a:tab pos="1332865" algn="l"/>
              </a:tabLst>
            </a:pPr>
            <a:r>
              <a:rPr sz="1800" spc="-5" dirty="0">
                <a:latin typeface="Arial MT"/>
                <a:cs typeface="Arial MT"/>
              </a:rPr>
              <a:t>Intervention	</a:t>
            </a:r>
            <a:r>
              <a:rPr sz="1800" spc="-10" dirty="0">
                <a:latin typeface="Arial MT"/>
                <a:cs typeface="Arial MT"/>
              </a:rPr>
              <a:t>auprès</a:t>
            </a:r>
            <a:r>
              <a:rPr sz="1800" spc="10" dirty="0">
                <a:latin typeface="Arial MT"/>
                <a:cs typeface="Arial MT"/>
              </a:rPr>
              <a:t> </a:t>
            </a:r>
            <a:r>
              <a:rPr sz="1800" spc="-5" dirty="0">
                <a:latin typeface="Arial MT"/>
                <a:cs typeface="Arial MT"/>
              </a:rPr>
              <a:t>de la </a:t>
            </a:r>
            <a:r>
              <a:rPr sz="1800" spc="-10" dirty="0">
                <a:latin typeface="Arial MT"/>
                <a:cs typeface="Arial MT"/>
              </a:rPr>
              <a:t>personne</a:t>
            </a:r>
            <a:r>
              <a:rPr sz="1800" spc="25" dirty="0">
                <a:latin typeface="Arial MT"/>
                <a:cs typeface="Arial MT"/>
              </a:rPr>
              <a:t> </a:t>
            </a:r>
            <a:r>
              <a:rPr sz="1800" spc="-5" dirty="0">
                <a:latin typeface="Arial MT"/>
                <a:cs typeface="Arial MT"/>
              </a:rPr>
              <a:t>dans</a:t>
            </a:r>
            <a:r>
              <a:rPr sz="1800" spc="5" dirty="0">
                <a:latin typeface="Arial MT"/>
                <a:cs typeface="Arial MT"/>
              </a:rPr>
              <a:t> </a:t>
            </a:r>
            <a:r>
              <a:rPr sz="1800" spc="-5" dirty="0">
                <a:latin typeface="Arial MT"/>
                <a:cs typeface="Arial MT"/>
              </a:rPr>
              <a:t>les</a:t>
            </a:r>
            <a:r>
              <a:rPr sz="1800" spc="5" dirty="0">
                <a:latin typeface="Arial MT"/>
                <a:cs typeface="Arial MT"/>
              </a:rPr>
              <a:t> </a:t>
            </a:r>
            <a:r>
              <a:rPr sz="1800" spc="-5" dirty="0">
                <a:latin typeface="Arial MT"/>
                <a:cs typeface="Arial MT"/>
              </a:rPr>
              <a:t>soins</a:t>
            </a:r>
            <a:r>
              <a:rPr sz="1800" spc="10" dirty="0">
                <a:latin typeface="Arial MT"/>
                <a:cs typeface="Arial MT"/>
              </a:rPr>
              <a:t> </a:t>
            </a:r>
            <a:r>
              <a:rPr sz="1800" spc="-10" dirty="0">
                <a:latin typeface="Arial MT"/>
                <a:cs typeface="Arial MT"/>
              </a:rPr>
              <a:t>d’hygiène,</a:t>
            </a:r>
            <a:r>
              <a:rPr sz="1800" spc="50"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confort</a:t>
            </a:r>
            <a:r>
              <a:rPr sz="1800" spc="10" dirty="0">
                <a:latin typeface="Arial MT"/>
                <a:cs typeface="Arial MT"/>
              </a:rPr>
              <a:t> </a:t>
            </a:r>
            <a:r>
              <a:rPr sz="1800" spc="-5" dirty="0">
                <a:latin typeface="Arial MT"/>
                <a:cs typeface="Arial MT"/>
              </a:rPr>
              <a:t>et de </a:t>
            </a:r>
            <a:r>
              <a:rPr sz="1800" spc="-484" dirty="0">
                <a:latin typeface="Arial MT"/>
                <a:cs typeface="Arial MT"/>
              </a:rPr>
              <a:t> </a:t>
            </a:r>
            <a:r>
              <a:rPr sz="1800" spc="-5" dirty="0">
                <a:latin typeface="Arial MT"/>
                <a:cs typeface="Arial MT"/>
              </a:rPr>
              <a:t>sécurité,</a:t>
            </a:r>
            <a:r>
              <a:rPr sz="1800" dirty="0">
                <a:latin typeface="Arial MT"/>
                <a:cs typeface="Arial MT"/>
              </a:rPr>
              <a:t> </a:t>
            </a:r>
            <a:r>
              <a:rPr sz="1800" spc="-5" dirty="0">
                <a:latin typeface="Arial MT"/>
                <a:cs typeface="Arial MT"/>
              </a:rPr>
              <a:t>dans</a:t>
            </a:r>
            <a:r>
              <a:rPr sz="1800" spc="5" dirty="0">
                <a:latin typeface="Arial MT"/>
                <a:cs typeface="Arial MT"/>
              </a:rPr>
              <a:t> </a:t>
            </a:r>
            <a:r>
              <a:rPr sz="1800" spc="-5" dirty="0">
                <a:latin typeface="Arial MT"/>
                <a:cs typeface="Arial MT"/>
              </a:rPr>
              <a:t>les</a:t>
            </a:r>
            <a:r>
              <a:rPr sz="1800" dirty="0">
                <a:latin typeface="Arial MT"/>
                <a:cs typeface="Arial MT"/>
              </a:rPr>
              <a:t> </a:t>
            </a:r>
            <a:r>
              <a:rPr sz="1800" spc="-5" dirty="0">
                <a:latin typeface="Arial MT"/>
                <a:cs typeface="Arial MT"/>
              </a:rPr>
              <a:t>activités</a:t>
            </a:r>
            <a:r>
              <a:rPr sz="1800" spc="10"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la</a:t>
            </a:r>
            <a:r>
              <a:rPr sz="1800" dirty="0">
                <a:latin typeface="Arial MT"/>
                <a:cs typeface="Arial MT"/>
              </a:rPr>
              <a:t> </a:t>
            </a:r>
            <a:r>
              <a:rPr sz="1800" spc="-5" dirty="0">
                <a:latin typeface="Arial MT"/>
                <a:cs typeface="Arial MT"/>
              </a:rPr>
              <a:t>vie</a:t>
            </a:r>
            <a:r>
              <a:rPr sz="1800" spc="5" dirty="0">
                <a:latin typeface="Arial MT"/>
                <a:cs typeface="Arial MT"/>
              </a:rPr>
              <a:t> </a:t>
            </a:r>
            <a:r>
              <a:rPr sz="1800" spc="-5" dirty="0">
                <a:latin typeface="Arial MT"/>
                <a:cs typeface="Arial MT"/>
              </a:rPr>
              <a:t>quotidienne</a:t>
            </a:r>
            <a:endParaRPr sz="1800">
              <a:latin typeface="Arial MT"/>
              <a:cs typeface="Arial MT"/>
            </a:endParaRPr>
          </a:p>
        </p:txBody>
      </p:sp>
      <p:grpSp>
        <p:nvGrpSpPr>
          <p:cNvPr id="30" name="object 30"/>
          <p:cNvGrpSpPr/>
          <p:nvPr/>
        </p:nvGrpSpPr>
        <p:grpSpPr>
          <a:xfrm>
            <a:off x="2741676" y="3686555"/>
            <a:ext cx="8983980" cy="862965"/>
            <a:chOff x="2741676" y="3686555"/>
            <a:chExt cx="8983980" cy="862965"/>
          </a:xfrm>
        </p:grpSpPr>
        <p:sp>
          <p:nvSpPr>
            <p:cNvPr id="31" name="object 31"/>
            <p:cNvSpPr/>
            <p:nvPr/>
          </p:nvSpPr>
          <p:spPr>
            <a:xfrm>
              <a:off x="2754630" y="3699509"/>
              <a:ext cx="8958580" cy="836930"/>
            </a:xfrm>
            <a:custGeom>
              <a:avLst/>
              <a:gdLst/>
              <a:ahLst/>
              <a:cxnLst/>
              <a:rect l="l" t="t" r="r" b="b"/>
              <a:pathLst>
                <a:path w="8958580" h="836929">
                  <a:moveTo>
                    <a:pt x="8958072" y="0"/>
                  </a:moveTo>
                  <a:lnTo>
                    <a:pt x="139445" y="0"/>
                  </a:lnTo>
                  <a:lnTo>
                    <a:pt x="95390" y="7114"/>
                  </a:lnTo>
                  <a:lnTo>
                    <a:pt x="57113" y="26919"/>
                  </a:lnTo>
                  <a:lnTo>
                    <a:pt x="26919" y="57113"/>
                  </a:lnTo>
                  <a:lnTo>
                    <a:pt x="7114" y="95390"/>
                  </a:lnTo>
                  <a:lnTo>
                    <a:pt x="0" y="139445"/>
                  </a:lnTo>
                  <a:lnTo>
                    <a:pt x="0" y="836676"/>
                  </a:lnTo>
                  <a:lnTo>
                    <a:pt x="8818626" y="836676"/>
                  </a:lnTo>
                  <a:lnTo>
                    <a:pt x="8862681" y="829561"/>
                  </a:lnTo>
                  <a:lnTo>
                    <a:pt x="8900958" y="809756"/>
                  </a:lnTo>
                  <a:lnTo>
                    <a:pt x="8931152" y="779562"/>
                  </a:lnTo>
                  <a:lnTo>
                    <a:pt x="8950957" y="741285"/>
                  </a:lnTo>
                  <a:lnTo>
                    <a:pt x="8958072" y="697229"/>
                  </a:lnTo>
                  <a:lnTo>
                    <a:pt x="8958072" y="0"/>
                  </a:lnTo>
                  <a:close/>
                </a:path>
              </a:pathLst>
            </a:custGeom>
            <a:solidFill>
              <a:srgbClr val="F1F1F1"/>
            </a:solidFill>
          </p:spPr>
          <p:txBody>
            <a:bodyPr wrap="square" lIns="0" tIns="0" rIns="0" bIns="0" rtlCol="0"/>
            <a:lstStyle/>
            <a:p>
              <a:endParaRPr/>
            </a:p>
          </p:txBody>
        </p:sp>
        <p:sp>
          <p:nvSpPr>
            <p:cNvPr id="32" name="object 32"/>
            <p:cNvSpPr/>
            <p:nvPr/>
          </p:nvSpPr>
          <p:spPr>
            <a:xfrm>
              <a:off x="2754630" y="3699509"/>
              <a:ext cx="8958580" cy="836930"/>
            </a:xfrm>
            <a:custGeom>
              <a:avLst/>
              <a:gdLst/>
              <a:ahLst/>
              <a:cxnLst/>
              <a:rect l="l" t="t" r="r" b="b"/>
              <a:pathLst>
                <a:path w="8958580" h="836929">
                  <a:moveTo>
                    <a:pt x="139445" y="0"/>
                  </a:moveTo>
                  <a:lnTo>
                    <a:pt x="8958072" y="0"/>
                  </a:lnTo>
                  <a:lnTo>
                    <a:pt x="8958072" y="697229"/>
                  </a:lnTo>
                  <a:lnTo>
                    <a:pt x="8950957" y="741285"/>
                  </a:lnTo>
                  <a:lnTo>
                    <a:pt x="8931152" y="779562"/>
                  </a:lnTo>
                  <a:lnTo>
                    <a:pt x="8900958" y="809756"/>
                  </a:lnTo>
                  <a:lnTo>
                    <a:pt x="8862681" y="829561"/>
                  </a:lnTo>
                  <a:lnTo>
                    <a:pt x="8818626" y="836676"/>
                  </a:lnTo>
                  <a:lnTo>
                    <a:pt x="0" y="836676"/>
                  </a:lnTo>
                  <a:lnTo>
                    <a:pt x="0" y="139445"/>
                  </a:lnTo>
                  <a:lnTo>
                    <a:pt x="7114" y="95390"/>
                  </a:lnTo>
                  <a:lnTo>
                    <a:pt x="26919" y="57113"/>
                  </a:lnTo>
                  <a:lnTo>
                    <a:pt x="57113" y="26919"/>
                  </a:lnTo>
                  <a:lnTo>
                    <a:pt x="95390" y="7114"/>
                  </a:lnTo>
                  <a:lnTo>
                    <a:pt x="139445" y="0"/>
                  </a:lnTo>
                  <a:close/>
                </a:path>
              </a:pathLst>
            </a:custGeom>
            <a:ln w="25908">
              <a:solidFill>
                <a:srgbClr val="20205A"/>
              </a:solidFill>
            </a:ln>
          </p:spPr>
          <p:txBody>
            <a:bodyPr wrap="square" lIns="0" tIns="0" rIns="0" bIns="0" rtlCol="0"/>
            <a:lstStyle/>
            <a:p>
              <a:endParaRPr/>
            </a:p>
          </p:txBody>
        </p:sp>
      </p:grpSp>
      <p:sp>
        <p:nvSpPr>
          <p:cNvPr id="33" name="object 33"/>
          <p:cNvSpPr txBox="1"/>
          <p:nvPr/>
        </p:nvSpPr>
        <p:spPr>
          <a:xfrm>
            <a:off x="2874391" y="3961892"/>
            <a:ext cx="5650865" cy="299720"/>
          </a:xfrm>
          <a:prstGeom prst="rect">
            <a:avLst/>
          </a:prstGeom>
        </p:spPr>
        <p:txBody>
          <a:bodyPr vert="horz" wrap="square" lIns="0" tIns="12700" rIns="0" bIns="0" rtlCol="0">
            <a:spAutoFit/>
          </a:bodyPr>
          <a:lstStyle/>
          <a:p>
            <a:pPr marL="12700">
              <a:lnSpc>
                <a:spcPct val="100000"/>
              </a:lnSpc>
              <a:spcBef>
                <a:spcPts val="100"/>
              </a:spcBef>
            </a:pPr>
            <a:r>
              <a:rPr sz="1800" spc="-15" dirty="0">
                <a:latin typeface="Arial MT"/>
                <a:cs typeface="Arial MT"/>
              </a:rPr>
              <a:t>Travail</a:t>
            </a:r>
            <a:r>
              <a:rPr sz="1800" spc="-10" dirty="0">
                <a:latin typeface="Arial MT"/>
                <a:cs typeface="Arial MT"/>
              </a:rPr>
              <a:t> </a:t>
            </a:r>
            <a:r>
              <a:rPr sz="1800" dirty="0">
                <a:latin typeface="Arial MT"/>
                <a:cs typeface="Arial MT"/>
              </a:rPr>
              <a:t>et</a:t>
            </a:r>
            <a:r>
              <a:rPr sz="1800" spc="5" dirty="0">
                <a:latin typeface="Arial MT"/>
                <a:cs typeface="Arial MT"/>
              </a:rPr>
              <a:t> </a:t>
            </a:r>
            <a:r>
              <a:rPr sz="1800" spc="-5" dirty="0">
                <a:latin typeface="Arial MT"/>
                <a:cs typeface="Arial MT"/>
              </a:rPr>
              <a:t>communication</a:t>
            </a:r>
            <a:r>
              <a:rPr sz="1800" spc="25" dirty="0">
                <a:latin typeface="Arial MT"/>
                <a:cs typeface="Arial MT"/>
              </a:rPr>
              <a:t> </a:t>
            </a:r>
            <a:r>
              <a:rPr sz="1800" spc="-5" dirty="0">
                <a:latin typeface="Arial MT"/>
                <a:cs typeface="Arial MT"/>
              </a:rPr>
              <a:t>en équipe</a:t>
            </a:r>
            <a:r>
              <a:rPr sz="1800" spc="30" dirty="0">
                <a:latin typeface="Arial MT"/>
                <a:cs typeface="Arial MT"/>
              </a:rPr>
              <a:t> </a:t>
            </a:r>
            <a:r>
              <a:rPr sz="1800" spc="-5" dirty="0">
                <a:latin typeface="Arial MT"/>
                <a:cs typeface="Arial MT"/>
              </a:rPr>
              <a:t>pluriprofessionnelle</a:t>
            </a:r>
            <a:endParaRPr sz="1800">
              <a:latin typeface="Arial MT"/>
              <a:cs typeface="Arial MT"/>
            </a:endParaRPr>
          </a:p>
        </p:txBody>
      </p:sp>
      <p:grpSp>
        <p:nvGrpSpPr>
          <p:cNvPr id="34" name="object 34"/>
          <p:cNvGrpSpPr/>
          <p:nvPr/>
        </p:nvGrpSpPr>
        <p:grpSpPr>
          <a:xfrm>
            <a:off x="2741676" y="4863084"/>
            <a:ext cx="8983980" cy="975360"/>
            <a:chOff x="2741676" y="4863084"/>
            <a:chExt cx="8983980" cy="975360"/>
          </a:xfrm>
        </p:grpSpPr>
        <p:sp>
          <p:nvSpPr>
            <p:cNvPr id="35" name="object 35"/>
            <p:cNvSpPr/>
            <p:nvPr/>
          </p:nvSpPr>
          <p:spPr>
            <a:xfrm>
              <a:off x="2754630" y="4876038"/>
              <a:ext cx="8958580" cy="949960"/>
            </a:xfrm>
            <a:custGeom>
              <a:avLst/>
              <a:gdLst/>
              <a:ahLst/>
              <a:cxnLst/>
              <a:rect l="l" t="t" r="r" b="b"/>
              <a:pathLst>
                <a:path w="8958580" h="949960">
                  <a:moveTo>
                    <a:pt x="8958072" y="0"/>
                  </a:moveTo>
                  <a:lnTo>
                    <a:pt x="158242" y="0"/>
                  </a:lnTo>
                  <a:lnTo>
                    <a:pt x="108232" y="8069"/>
                  </a:lnTo>
                  <a:lnTo>
                    <a:pt x="64794" y="30536"/>
                  </a:lnTo>
                  <a:lnTo>
                    <a:pt x="30536" y="64794"/>
                  </a:lnTo>
                  <a:lnTo>
                    <a:pt x="8069" y="108232"/>
                  </a:lnTo>
                  <a:lnTo>
                    <a:pt x="0" y="158242"/>
                  </a:lnTo>
                  <a:lnTo>
                    <a:pt x="0" y="949452"/>
                  </a:lnTo>
                  <a:lnTo>
                    <a:pt x="8799830" y="949452"/>
                  </a:lnTo>
                  <a:lnTo>
                    <a:pt x="8849839" y="941384"/>
                  </a:lnTo>
                  <a:lnTo>
                    <a:pt x="8893277" y="918918"/>
                  </a:lnTo>
                  <a:lnTo>
                    <a:pt x="8927535" y="884663"/>
                  </a:lnTo>
                  <a:lnTo>
                    <a:pt x="8950002" y="841224"/>
                  </a:lnTo>
                  <a:lnTo>
                    <a:pt x="8958072" y="791210"/>
                  </a:lnTo>
                  <a:lnTo>
                    <a:pt x="8958072" y="0"/>
                  </a:lnTo>
                  <a:close/>
                </a:path>
              </a:pathLst>
            </a:custGeom>
            <a:solidFill>
              <a:srgbClr val="F1F1F1"/>
            </a:solidFill>
          </p:spPr>
          <p:txBody>
            <a:bodyPr wrap="square" lIns="0" tIns="0" rIns="0" bIns="0" rtlCol="0"/>
            <a:lstStyle/>
            <a:p>
              <a:endParaRPr/>
            </a:p>
          </p:txBody>
        </p:sp>
        <p:sp>
          <p:nvSpPr>
            <p:cNvPr id="36" name="object 36"/>
            <p:cNvSpPr/>
            <p:nvPr/>
          </p:nvSpPr>
          <p:spPr>
            <a:xfrm>
              <a:off x="2754630" y="4876038"/>
              <a:ext cx="8958580" cy="949960"/>
            </a:xfrm>
            <a:custGeom>
              <a:avLst/>
              <a:gdLst/>
              <a:ahLst/>
              <a:cxnLst/>
              <a:rect l="l" t="t" r="r" b="b"/>
              <a:pathLst>
                <a:path w="8958580" h="949960">
                  <a:moveTo>
                    <a:pt x="158242" y="0"/>
                  </a:moveTo>
                  <a:lnTo>
                    <a:pt x="8958072" y="0"/>
                  </a:lnTo>
                  <a:lnTo>
                    <a:pt x="8958072" y="791210"/>
                  </a:lnTo>
                  <a:lnTo>
                    <a:pt x="8950002" y="841224"/>
                  </a:lnTo>
                  <a:lnTo>
                    <a:pt x="8927535" y="884663"/>
                  </a:lnTo>
                  <a:lnTo>
                    <a:pt x="8893277" y="918918"/>
                  </a:lnTo>
                  <a:lnTo>
                    <a:pt x="8849839" y="941384"/>
                  </a:lnTo>
                  <a:lnTo>
                    <a:pt x="8799830" y="949452"/>
                  </a:lnTo>
                  <a:lnTo>
                    <a:pt x="0" y="949452"/>
                  </a:lnTo>
                  <a:lnTo>
                    <a:pt x="0" y="158242"/>
                  </a:lnTo>
                  <a:lnTo>
                    <a:pt x="8069" y="108232"/>
                  </a:lnTo>
                  <a:lnTo>
                    <a:pt x="30536" y="64794"/>
                  </a:lnTo>
                  <a:lnTo>
                    <a:pt x="64794" y="30536"/>
                  </a:lnTo>
                  <a:lnTo>
                    <a:pt x="108232" y="8069"/>
                  </a:lnTo>
                  <a:lnTo>
                    <a:pt x="158242" y="0"/>
                  </a:lnTo>
                  <a:close/>
                </a:path>
              </a:pathLst>
            </a:custGeom>
            <a:ln w="25908">
              <a:solidFill>
                <a:srgbClr val="20205A"/>
              </a:solidFill>
            </a:ln>
          </p:spPr>
          <p:txBody>
            <a:bodyPr wrap="square" lIns="0" tIns="0" rIns="0" bIns="0" rtlCol="0"/>
            <a:lstStyle/>
            <a:p>
              <a:endParaRPr/>
            </a:p>
          </p:txBody>
        </p:sp>
      </p:grpSp>
      <p:sp>
        <p:nvSpPr>
          <p:cNvPr id="37" name="object 37"/>
          <p:cNvSpPr txBox="1"/>
          <p:nvPr/>
        </p:nvSpPr>
        <p:spPr>
          <a:xfrm>
            <a:off x="2880105" y="5058283"/>
            <a:ext cx="8239125"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latin typeface="Arial MT"/>
                <a:cs typeface="Arial MT"/>
              </a:rPr>
              <a:t>Réalisation</a:t>
            </a:r>
            <a:r>
              <a:rPr sz="1800" spc="15" dirty="0">
                <a:latin typeface="Arial MT"/>
                <a:cs typeface="Arial MT"/>
              </a:rPr>
              <a:t> </a:t>
            </a:r>
            <a:r>
              <a:rPr sz="1800" spc="-10" dirty="0">
                <a:latin typeface="Arial MT"/>
                <a:cs typeface="Arial MT"/>
              </a:rPr>
              <a:t>d’actions</a:t>
            </a:r>
            <a:r>
              <a:rPr sz="1800" spc="20" dirty="0">
                <a:latin typeface="Arial MT"/>
                <a:cs typeface="Arial MT"/>
              </a:rPr>
              <a:t> </a:t>
            </a:r>
            <a:r>
              <a:rPr sz="1800" spc="-5" dirty="0">
                <a:latin typeface="Arial MT"/>
                <a:cs typeface="Arial MT"/>
              </a:rPr>
              <a:t>d’éducation</a:t>
            </a:r>
            <a:r>
              <a:rPr sz="1800" spc="20" dirty="0">
                <a:latin typeface="Arial MT"/>
                <a:cs typeface="Arial MT"/>
              </a:rPr>
              <a:t> </a:t>
            </a:r>
            <a:r>
              <a:rPr sz="1800" dirty="0">
                <a:latin typeface="Arial MT"/>
                <a:cs typeface="Arial MT"/>
              </a:rPr>
              <a:t>à</a:t>
            </a:r>
            <a:r>
              <a:rPr sz="1800" spc="-5" dirty="0">
                <a:latin typeface="Arial MT"/>
                <a:cs typeface="Arial MT"/>
              </a:rPr>
              <a:t> la santé</a:t>
            </a:r>
            <a:r>
              <a:rPr sz="1800" spc="10" dirty="0">
                <a:latin typeface="Arial MT"/>
                <a:cs typeface="Arial MT"/>
              </a:rPr>
              <a:t> </a:t>
            </a:r>
            <a:r>
              <a:rPr sz="1800" spc="-5" dirty="0">
                <a:latin typeface="Arial MT"/>
                <a:cs typeface="Arial MT"/>
              </a:rPr>
              <a:t>pour un</a:t>
            </a:r>
            <a:r>
              <a:rPr sz="1800" spc="10" dirty="0">
                <a:latin typeface="Arial MT"/>
                <a:cs typeface="Arial MT"/>
              </a:rPr>
              <a:t> </a:t>
            </a:r>
            <a:r>
              <a:rPr sz="1800" spc="-10" dirty="0">
                <a:latin typeface="Arial MT"/>
                <a:cs typeface="Arial MT"/>
              </a:rPr>
              <a:t>public</a:t>
            </a:r>
            <a:r>
              <a:rPr sz="1800" spc="10" dirty="0">
                <a:latin typeface="Arial MT"/>
                <a:cs typeface="Arial MT"/>
              </a:rPr>
              <a:t> </a:t>
            </a:r>
            <a:r>
              <a:rPr sz="1800" spc="-5" dirty="0">
                <a:latin typeface="Arial MT"/>
                <a:cs typeface="Arial MT"/>
              </a:rPr>
              <a:t>ciblé</a:t>
            </a:r>
            <a:r>
              <a:rPr sz="1800" spc="10" dirty="0">
                <a:latin typeface="Arial MT"/>
                <a:cs typeface="Arial MT"/>
              </a:rPr>
              <a:t> </a:t>
            </a:r>
            <a:r>
              <a:rPr sz="1800" spc="-5" dirty="0">
                <a:latin typeface="Arial MT"/>
                <a:cs typeface="Arial MT"/>
              </a:rPr>
              <a:t>dans</a:t>
            </a:r>
            <a:r>
              <a:rPr sz="1800" spc="5" dirty="0">
                <a:latin typeface="Arial MT"/>
                <a:cs typeface="Arial MT"/>
              </a:rPr>
              <a:t> </a:t>
            </a:r>
            <a:r>
              <a:rPr sz="1800" spc="-5" dirty="0">
                <a:latin typeface="Arial MT"/>
                <a:cs typeface="Arial MT"/>
              </a:rPr>
              <a:t>un</a:t>
            </a:r>
            <a:r>
              <a:rPr sz="1800" spc="-10" dirty="0">
                <a:latin typeface="Arial MT"/>
                <a:cs typeface="Arial MT"/>
              </a:rPr>
              <a:t> </a:t>
            </a:r>
            <a:r>
              <a:rPr sz="1800" spc="-5" dirty="0">
                <a:latin typeface="Arial MT"/>
                <a:cs typeface="Arial MT"/>
              </a:rPr>
              <a:t>contexte </a:t>
            </a:r>
            <a:r>
              <a:rPr sz="1800" spc="-484" dirty="0">
                <a:latin typeface="Arial MT"/>
                <a:cs typeface="Arial MT"/>
              </a:rPr>
              <a:t> </a:t>
            </a:r>
            <a:r>
              <a:rPr sz="1800" spc="-10" dirty="0">
                <a:latin typeface="Arial MT"/>
                <a:cs typeface="Arial MT"/>
              </a:rPr>
              <a:t>donné</a:t>
            </a:r>
            <a:endParaRPr sz="1800">
              <a:latin typeface="Arial MT"/>
              <a:cs typeface="Arial MT"/>
            </a:endParaRPr>
          </a:p>
        </p:txBody>
      </p:sp>
      <p:sp>
        <p:nvSpPr>
          <p:cNvPr id="40" name="Espace réservé du pied de page 39">
            <a:extLst>
              <a:ext uri="{FF2B5EF4-FFF2-40B4-BE49-F238E27FC236}">
                <a16:creationId xmlns:a16="http://schemas.microsoft.com/office/drawing/2014/main" id="{1B40AABE-1BB8-4BEB-BB78-7F20123D49FC}"/>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056764" y="91376"/>
            <a:ext cx="9233535" cy="6442710"/>
            <a:chOff x="2056764" y="91376"/>
            <a:chExt cx="9233535" cy="6442710"/>
          </a:xfrm>
        </p:grpSpPr>
        <p:sp>
          <p:nvSpPr>
            <p:cNvPr id="3" name="object 3"/>
            <p:cNvSpPr/>
            <p:nvPr/>
          </p:nvSpPr>
          <p:spPr>
            <a:xfrm>
              <a:off x="2390393" y="104394"/>
              <a:ext cx="1991995" cy="664845"/>
            </a:xfrm>
            <a:custGeom>
              <a:avLst/>
              <a:gdLst/>
              <a:ahLst/>
              <a:cxnLst/>
              <a:rect l="l" t="t" r="r" b="b"/>
              <a:pathLst>
                <a:path w="1991995" h="664845">
                  <a:moveTo>
                    <a:pt x="0" y="332231"/>
                  </a:moveTo>
                  <a:lnTo>
                    <a:pt x="9091" y="287144"/>
                  </a:lnTo>
                  <a:lnTo>
                    <a:pt x="35575" y="243901"/>
                  </a:lnTo>
                  <a:lnTo>
                    <a:pt x="78265" y="202900"/>
                  </a:lnTo>
                  <a:lnTo>
                    <a:pt x="135974" y="164535"/>
                  </a:lnTo>
                  <a:lnTo>
                    <a:pt x="170090" y="146465"/>
                  </a:lnTo>
                  <a:lnTo>
                    <a:pt x="207516" y="129202"/>
                  </a:lnTo>
                  <a:lnTo>
                    <a:pt x="248103" y="112797"/>
                  </a:lnTo>
                  <a:lnTo>
                    <a:pt x="291703" y="97297"/>
                  </a:lnTo>
                  <a:lnTo>
                    <a:pt x="338168" y="82754"/>
                  </a:lnTo>
                  <a:lnTo>
                    <a:pt x="387349" y="69216"/>
                  </a:lnTo>
                  <a:lnTo>
                    <a:pt x="439098" y="56732"/>
                  </a:lnTo>
                  <a:lnTo>
                    <a:pt x="493268" y="45353"/>
                  </a:lnTo>
                  <a:lnTo>
                    <a:pt x="549708" y="35127"/>
                  </a:lnTo>
                  <a:lnTo>
                    <a:pt x="608272" y="26104"/>
                  </a:lnTo>
                  <a:lnTo>
                    <a:pt x="668811" y="18334"/>
                  </a:lnTo>
                  <a:lnTo>
                    <a:pt x="731176" y="11865"/>
                  </a:lnTo>
                  <a:lnTo>
                    <a:pt x="795219" y="6748"/>
                  </a:lnTo>
                  <a:lnTo>
                    <a:pt x="860792" y="3032"/>
                  </a:lnTo>
                  <a:lnTo>
                    <a:pt x="927746" y="766"/>
                  </a:lnTo>
                  <a:lnTo>
                    <a:pt x="995933" y="0"/>
                  </a:lnTo>
                  <a:lnTo>
                    <a:pt x="1064121" y="766"/>
                  </a:lnTo>
                  <a:lnTo>
                    <a:pt x="1131075" y="3032"/>
                  </a:lnTo>
                  <a:lnTo>
                    <a:pt x="1196648" y="6748"/>
                  </a:lnTo>
                  <a:lnTo>
                    <a:pt x="1260691" y="11865"/>
                  </a:lnTo>
                  <a:lnTo>
                    <a:pt x="1323056" y="18334"/>
                  </a:lnTo>
                  <a:lnTo>
                    <a:pt x="1383595" y="26104"/>
                  </a:lnTo>
                  <a:lnTo>
                    <a:pt x="1442159" y="35127"/>
                  </a:lnTo>
                  <a:lnTo>
                    <a:pt x="1498600" y="45353"/>
                  </a:lnTo>
                  <a:lnTo>
                    <a:pt x="1552769" y="56732"/>
                  </a:lnTo>
                  <a:lnTo>
                    <a:pt x="1604518" y="69216"/>
                  </a:lnTo>
                  <a:lnTo>
                    <a:pt x="1653699" y="82754"/>
                  </a:lnTo>
                  <a:lnTo>
                    <a:pt x="1700164" y="97297"/>
                  </a:lnTo>
                  <a:lnTo>
                    <a:pt x="1743764" y="112797"/>
                  </a:lnTo>
                  <a:lnTo>
                    <a:pt x="1784351" y="129202"/>
                  </a:lnTo>
                  <a:lnTo>
                    <a:pt x="1821777" y="146465"/>
                  </a:lnTo>
                  <a:lnTo>
                    <a:pt x="1855893" y="164535"/>
                  </a:lnTo>
                  <a:lnTo>
                    <a:pt x="1913602" y="202900"/>
                  </a:lnTo>
                  <a:lnTo>
                    <a:pt x="1956292" y="243901"/>
                  </a:lnTo>
                  <a:lnTo>
                    <a:pt x="1982776" y="287144"/>
                  </a:lnTo>
                  <a:lnTo>
                    <a:pt x="1991868" y="332231"/>
                  </a:lnTo>
                  <a:lnTo>
                    <a:pt x="1989570" y="354981"/>
                  </a:lnTo>
                  <a:lnTo>
                    <a:pt x="1971634" y="399196"/>
                  </a:lnTo>
                  <a:lnTo>
                    <a:pt x="1936898" y="441367"/>
                  </a:lnTo>
                  <a:lnTo>
                    <a:pt x="1886551" y="481100"/>
                  </a:lnTo>
                  <a:lnTo>
                    <a:pt x="1821777" y="517998"/>
                  </a:lnTo>
                  <a:lnTo>
                    <a:pt x="1784351" y="535261"/>
                  </a:lnTo>
                  <a:lnTo>
                    <a:pt x="1743764" y="551666"/>
                  </a:lnTo>
                  <a:lnTo>
                    <a:pt x="1700164" y="567166"/>
                  </a:lnTo>
                  <a:lnTo>
                    <a:pt x="1653699" y="581709"/>
                  </a:lnTo>
                  <a:lnTo>
                    <a:pt x="1604518" y="595247"/>
                  </a:lnTo>
                  <a:lnTo>
                    <a:pt x="1552769" y="607731"/>
                  </a:lnTo>
                  <a:lnTo>
                    <a:pt x="1498599" y="619110"/>
                  </a:lnTo>
                  <a:lnTo>
                    <a:pt x="1442159" y="629336"/>
                  </a:lnTo>
                  <a:lnTo>
                    <a:pt x="1383595" y="638359"/>
                  </a:lnTo>
                  <a:lnTo>
                    <a:pt x="1323056" y="646129"/>
                  </a:lnTo>
                  <a:lnTo>
                    <a:pt x="1260691" y="652598"/>
                  </a:lnTo>
                  <a:lnTo>
                    <a:pt x="1196648" y="657715"/>
                  </a:lnTo>
                  <a:lnTo>
                    <a:pt x="1131075" y="661431"/>
                  </a:lnTo>
                  <a:lnTo>
                    <a:pt x="1064121" y="663697"/>
                  </a:lnTo>
                  <a:lnTo>
                    <a:pt x="995933" y="664463"/>
                  </a:lnTo>
                  <a:lnTo>
                    <a:pt x="927746" y="663697"/>
                  </a:lnTo>
                  <a:lnTo>
                    <a:pt x="860792" y="661431"/>
                  </a:lnTo>
                  <a:lnTo>
                    <a:pt x="795219" y="657715"/>
                  </a:lnTo>
                  <a:lnTo>
                    <a:pt x="731176" y="652598"/>
                  </a:lnTo>
                  <a:lnTo>
                    <a:pt x="668811" y="646129"/>
                  </a:lnTo>
                  <a:lnTo>
                    <a:pt x="608272" y="638359"/>
                  </a:lnTo>
                  <a:lnTo>
                    <a:pt x="549708" y="629336"/>
                  </a:lnTo>
                  <a:lnTo>
                    <a:pt x="493268" y="619110"/>
                  </a:lnTo>
                  <a:lnTo>
                    <a:pt x="439098" y="607731"/>
                  </a:lnTo>
                  <a:lnTo>
                    <a:pt x="387349" y="595247"/>
                  </a:lnTo>
                  <a:lnTo>
                    <a:pt x="338168" y="581709"/>
                  </a:lnTo>
                  <a:lnTo>
                    <a:pt x="291703" y="567166"/>
                  </a:lnTo>
                  <a:lnTo>
                    <a:pt x="248103" y="551666"/>
                  </a:lnTo>
                  <a:lnTo>
                    <a:pt x="207516" y="535261"/>
                  </a:lnTo>
                  <a:lnTo>
                    <a:pt x="170090" y="517998"/>
                  </a:lnTo>
                  <a:lnTo>
                    <a:pt x="135974" y="499928"/>
                  </a:lnTo>
                  <a:lnTo>
                    <a:pt x="78265" y="461563"/>
                  </a:lnTo>
                  <a:lnTo>
                    <a:pt x="35575" y="420562"/>
                  </a:lnTo>
                  <a:lnTo>
                    <a:pt x="9091" y="377319"/>
                  </a:lnTo>
                  <a:lnTo>
                    <a:pt x="0" y="332231"/>
                  </a:lnTo>
                  <a:close/>
                </a:path>
              </a:pathLst>
            </a:custGeom>
            <a:ln w="25908">
              <a:solidFill>
                <a:srgbClr val="EA5333"/>
              </a:solidFill>
            </a:ln>
          </p:spPr>
          <p:txBody>
            <a:bodyPr wrap="square" lIns="0" tIns="0" rIns="0" bIns="0" rtlCol="0"/>
            <a:lstStyle/>
            <a:p>
              <a:endParaRPr/>
            </a:p>
          </p:txBody>
        </p:sp>
        <p:sp>
          <p:nvSpPr>
            <p:cNvPr id="4" name="object 4"/>
            <p:cNvSpPr/>
            <p:nvPr/>
          </p:nvSpPr>
          <p:spPr>
            <a:xfrm>
              <a:off x="2063114" y="207391"/>
              <a:ext cx="9220835" cy="6320155"/>
            </a:xfrm>
            <a:custGeom>
              <a:avLst/>
              <a:gdLst/>
              <a:ahLst/>
              <a:cxnLst/>
              <a:rect l="l" t="t" r="r" b="b"/>
              <a:pathLst>
                <a:path w="9220835" h="6320155">
                  <a:moveTo>
                    <a:pt x="0" y="339470"/>
                  </a:moveTo>
                  <a:lnTo>
                    <a:pt x="9220835" y="339470"/>
                  </a:lnTo>
                </a:path>
                <a:path w="9220835" h="6320155">
                  <a:moveTo>
                    <a:pt x="6350" y="0"/>
                  </a:moveTo>
                  <a:lnTo>
                    <a:pt x="6350" y="6319900"/>
                  </a:lnTo>
                </a:path>
                <a:path w="9220835" h="6320155">
                  <a:moveTo>
                    <a:pt x="9214485" y="0"/>
                  </a:moveTo>
                  <a:lnTo>
                    <a:pt x="9214485" y="6319900"/>
                  </a:lnTo>
                </a:path>
                <a:path w="9220835" h="6320155">
                  <a:moveTo>
                    <a:pt x="0" y="6350"/>
                  </a:moveTo>
                  <a:lnTo>
                    <a:pt x="9220835" y="6350"/>
                  </a:lnTo>
                </a:path>
                <a:path w="9220835" h="6320155">
                  <a:moveTo>
                    <a:pt x="0" y="6313550"/>
                  </a:moveTo>
                  <a:lnTo>
                    <a:pt x="9220835" y="6313550"/>
                  </a:lnTo>
                </a:path>
              </a:pathLst>
            </a:custGeom>
            <a:ln w="12700">
              <a:solidFill>
                <a:srgbClr val="000000"/>
              </a:solidFill>
            </a:ln>
          </p:spPr>
          <p:txBody>
            <a:bodyPr wrap="square" lIns="0" tIns="0" rIns="0" bIns="0" rtlCol="0"/>
            <a:lstStyle/>
            <a:p>
              <a:endParaRPr/>
            </a:p>
          </p:txBody>
        </p:sp>
      </p:grpSp>
      <p:sp>
        <p:nvSpPr>
          <p:cNvPr id="7" name="object 7"/>
          <p:cNvSpPr txBox="1"/>
          <p:nvPr/>
        </p:nvSpPr>
        <p:spPr>
          <a:xfrm>
            <a:off x="2564129" y="195199"/>
            <a:ext cx="8218170" cy="239395"/>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Arial"/>
                <a:cs typeface="Arial"/>
              </a:rPr>
              <a:t>Pôle</a:t>
            </a:r>
            <a:r>
              <a:rPr sz="1400" b="1" spc="-20" dirty="0">
                <a:latin typeface="Arial"/>
                <a:cs typeface="Arial"/>
              </a:rPr>
              <a:t> </a:t>
            </a:r>
            <a:r>
              <a:rPr sz="1400" b="1" spc="-5" dirty="0">
                <a:latin typeface="Arial"/>
                <a:cs typeface="Arial"/>
              </a:rPr>
              <a:t>d’activités</a:t>
            </a:r>
            <a:r>
              <a:rPr sz="1400" b="1" spc="-40" dirty="0">
                <a:latin typeface="Arial"/>
                <a:cs typeface="Arial"/>
              </a:rPr>
              <a:t> </a:t>
            </a:r>
            <a:r>
              <a:rPr sz="1400" b="1" dirty="0">
                <a:latin typeface="Arial"/>
                <a:cs typeface="Arial"/>
              </a:rPr>
              <a:t>1</a:t>
            </a:r>
            <a:r>
              <a:rPr sz="1400" b="1" spc="5" dirty="0">
                <a:latin typeface="Arial"/>
                <a:cs typeface="Arial"/>
              </a:rPr>
              <a:t> </a:t>
            </a:r>
            <a:r>
              <a:rPr sz="1400" b="1" dirty="0">
                <a:latin typeface="Arial"/>
                <a:cs typeface="Arial"/>
              </a:rPr>
              <a:t>-</a:t>
            </a:r>
            <a:r>
              <a:rPr sz="1400" b="1" spc="-55" dirty="0">
                <a:latin typeface="Arial"/>
                <a:cs typeface="Arial"/>
              </a:rPr>
              <a:t> </a:t>
            </a:r>
            <a:r>
              <a:rPr sz="1400" b="1" spc="-5" dirty="0">
                <a:latin typeface="Arial"/>
                <a:cs typeface="Arial"/>
              </a:rPr>
              <a:t>Accompagnement</a:t>
            </a:r>
            <a:r>
              <a:rPr sz="1400" b="1" dirty="0">
                <a:latin typeface="Arial"/>
                <a:cs typeface="Arial"/>
              </a:rPr>
              <a:t> </a:t>
            </a:r>
            <a:r>
              <a:rPr sz="1400" b="1" spc="-5" dirty="0">
                <a:latin typeface="Arial"/>
                <a:cs typeface="Arial"/>
              </a:rPr>
              <a:t>de </a:t>
            </a:r>
            <a:r>
              <a:rPr sz="1400" b="1" dirty="0">
                <a:latin typeface="Arial"/>
                <a:cs typeface="Arial"/>
              </a:rPr>
              <a:t>la</a:t>
            </a:r>
            <a:r>
              <a:rPr sz="1400" b="1" spc="-20" dirty="0">
                <a:latin typeface="Arial"/>
                <a:cs typeface="Arial"/>
              </a:rPr>
              <a:t> </a:t>
            </a:r>
            <a:r>
              <a:rPr sz="1400" b="1" spc="-5" dirty="0">
                <a:latin typeface="Arial"/>
                <a:cs typeface="Arial"/>
              </a:rPr>
              <a:t>personne</a:t>
            </a:r>
            <a:r>
              <a:rPr sz="1400" b="1" spc="-25" dirty="0">
                <a:latin typeface="Arial"/>
                <a:cs typeface="Arial"/>
              </a:rPr>
              <a:t> </a:t>
            </a:r>
            <a:r>
              <a:rPr sz="1400" b="1" spc="-5" dirty="0">
                <a:latin typeface="Arial"/>
                <a:cs typeface="Arial"/>
              </a:rPr>
              <a:t>dans</a:t>
            </a:r>
            <a:r>
              <a:rPr sz="1400" b="1" spc="-15" dirty="0">
                <a:latin typeface="Arial"/>
                <a:cs typeface="Arial"/>
              </a:rPr>
              <a:t> </a:t>
            </a:r>
            <a:r>
              <a:rPr sz="1400" b="1" spc="-5" dirty="0">
                <a:latin typeface="Arial"/>
                <a:cs typeface="Arial"/>
              </a:rPr>
              <a:t>une</a:t>
            </a:r>
            <a:r>
              <a:rPr sz="1400" b="1" spc="-10" dirty="0">
                <a:latin typeface="Arial"/>
                <a:cs typeface="Arial"/>
              </a:rPr>
              <a:t> </a:t>
            </a:r>
            <a:r>
              <a:rPr sz="1400" b="1" spc="-5" dirty="0">
                <a:latin typeface="Arial"/>
                <a:cs typeface="Arial"/>
              </a:rPr>
              <a:t>approche</a:t>
            </a:r>
            <a:r>
              <a:rPr sz="1400" b="1" spc="-25" dirty="0">
                <a:latin typeface="Arial"/>
                <a:cs typeface="Arial"/>
              </a:rPr>
              <a:t> </a:t>
            </a:r>
            <a:r>
              <a:rPr sz="1400" b="1" spc="-5" dirty="0">
                <a:latin typeface="Arial"/>
                <a:cs typeface="Arial"/>
              </a:rPr>
              <a:t>globale</a:t>
            </a:r>
            <a:r>
              <a:rPr sz="1400" b="1" spc="-25" dirty="0">
                <a:latin typeface="Arial"/>
                <a:cs typeface="Arial"/>
              </a:rPr>
              <a:t> </a:t>
            </a:r>
            <a:r>
              <a:rPr sz="1400" b="1" dirty="0">
                <a:latin typeface="Arial"/>
                <a:cs typeface="Arial"/>
              </a:rPr>
              <a:t>et</a:t>
            </a:r>
            <a:r>
              <a:rPr sz="1400" b="1" spc="-20" dirty="0">
                <a:latin typeface="Arial"/>
                <a:cs typeface="Arial"/>
              </a:rPr>
              <a:t> </a:t>
            </a:r>
            <a:r>
              <a:rPr sz="1400" b="1" spc="-5" dirty="0">
                <a:latin typeface="Arial"/>
                <a:cs typeface="Arial"/>
              </a:rPr>
              <a:t>individualisée</a:t>
            </a:r>
            <a:endParaRPr sz="1400">
              <a:latin typeface="Arial"/>
              <a:cs typeface="Arial"/>
            </a:endParaRPr>
          </a:p>
        </p:txBody>
      </p:sp>
      <p:sp>
        <p:nvSpPr>
          <p:cNvPr id="8" name="object 8"/>
          <p:cNvSpPr txBox="1"/>
          <p:nvPr/>
        </p:nvSpPr>
        <p:spPr>
          <a:xfrm>
            <a:off x="2095880" y="741680"/>
            <a:ext cx="8810625" cy="1306830"/>
          </a:xfrm>
          <a:prstGeom prst="rect">
            <a:avLst/>
          </a:prstGeom>
        </p:spPr>
        <p:txBody>
          <a:bodyPr vert="horz" wrap="square" lIns="0" tIns="13335" rIns="0" bIns="0" rtlCol="0">
            <a:spAutoFit/>
          </a:bodyPr>
          <a:lstStyle/>
          <a:p>
            <a:pPr marL="12700">
              <a:lnSpc>
                <a:spcPct val="100000"/>
              </a:lnSpc>
              <a:spcBef>
                <a:spcPts val="105"/>
              </a:spcBef>
            </a:pPr>
            <a:r>
              <a:rPr sz="1400" b="1" spc="-10" dirty="0">
                <a:latin typeface="Arial"/>
                <a:cs typeface="Arial"/>
              </a:rPr>
              <a:t>Activité</a:t>
            </a:r>
            <a:r>
              <a:rPr sz="1400" b="1" spc="10" dirty="0">
                <a:latin typeface="Arial"/>
                <a:cs typeface="Arial"/>
              </a:rPr>
              <a:t> </a:t>
            </a:r>
            <a:r>
              <a:rPr sz="1400" b="1" dirty="0">
                <a:latin typeface="Arial"/>
                <a:cs typeface="Arial"/>
              </a:rPr>
              <a:t>1.1</a:t>
            </a:r>
            <a:r>
              <a:rPr sz="1400" b="1" spc="-75" dirty="0">
                <a:latin typeface="Arial"/>
                <a:cs typeface="Arial"/>
              </a:rPr>
              <a:t> </a:t>
            </a:r>
            <a:r>
              <a:rPr sz="1400" b="1" spc="-5" dirty="0">
                <a:latin typeface="Arial"/>
                <a:cs typeface="Arial"/>
              </a:rPr>
              <a:t>Accueil,</a:t>
            </a:r>
            <a:r>
              <a:rPr sz="1400" b="1" spc="15" dirty="0">
                <a:latin typeface="Arial"/>
                <a:cs typeface="Arial"/>
              </a:rPr>
              <a:t> </a:t>
            </a:r>
            <a:r>
              <a:rPr sz="1400" b="1" spc="-5" dirty="0">
                <a:latin typeface="Arial"/>
                <a:cs typeface="Arial"/>
              </a:rPr>
              <a:t>communication</a:t>
            </a:r>
            <a:r>
              <a:rPr sz="1400" b="1" spc="-45" dirty="0">
                <a:latin typeface="Arial"/>
                <a:cs typeface="Arial"/>
              </a:rPr>
              <a:t> </a:t>
            </a:r>
            <a:r>
              <a:rPr sz="1400" b="1" spc="-5" dirty="0">
                <a:latin typeface="Arial"/>
                <a:cs typeface="Arial"/>
              </a:rPr>
              <a:t>avec</a:t>
            </a:r>
            <a:r>
              <a:rPr sz="1400" b="1" dirty="0">
                <a:latin typeface="Arial"/>
                <a:cs typeface="Arial"/>
              </a:rPr>
              <a:t> la</a:t>
            </a:r>
            <a:r>
              <a:rPr sz="1400" b="1" spc="-15" dirty="0">
                <a:latin typeface="Arial"/>
                <a:cs typeface="Arial"/>
              </a:rPr>
              <a:t> </a:t>
            </a:r>
            <a:r>
              <a:rPr sz="1400" b="1" spc="-5" dirty="0">
                <a:latin typeface="Arial"/>
                <a:cs typeface="Arial"/>
              </a:rPr>
              <a:t>personne,</a:t>
            </a:r>
            <a:r>
              <a:rPr sz="1400" b="1" spc="-20" dirty="0">
                <a:latin typeface="Arial"/>
                <a:cs typeface="Arial"/>
              </a:rPr>
              <a:t> </a:t>
            </a:r>
            <a:r>
              <a:rPr sz="1400" b="1" dirty="0">
                <a:latin typeface="Arial"/>
                <a:cs typeface="Arial"/>
              </a:rPr>
              <a:t>sa</a:t>
            </a:r>
            <a:r>
              <a:rPr sz="1400" b="1" spc="-15" dirty="0">
                <a:latin typeface="Arial"/>
                <a:cs typeface="Arial"/>
              </a:rPr>
              <a:t> </a:t>
            </a:r>
            <a:r>
              <a:rPr sz="1400" b="1" dirty="0">
                <a:latin typeface="Arial"/>
                <a:cs typeface="Arial"/>
              </a:rPr>
              <a:t>famille,</a:t>
            </a:r>
            <a:r>
              <a:rPr sz="1400" b="1" spc="-45" dirty="0">
                <a:latin typeface="Arial"/>
                <a:cs typeface="Arial"/>
              </a:rPr>
              <a:t> </a:t>
            </a:r>
            <a:r>
              <a:rPr sz="1400" b="1" spc="-5" dirty="0">
                <a:latin typeface="Arial"/>
                <a:cs typeface="Arial"/>
              </a:rPr>
              <a:t>son</a:t>
            </a:r>
            <a:r>
              <a:rPr sz="1400" b="1" dirty="0">
                <a:latin typeface="Arial"/>
                <a:cs typeface="Arial"/>
              </a:rPr>
              <a:t> </a:t>
            </a:r>
            <a:r>
              <a:rPr sz="1400" b="1" spc="-5" dirty="0">
                <a:latin typeface="Arial"/>
                <a:cs typeface="Arial"/>
              </a:rPr>
              <a:t>entourage</a:t>
            </a:r>
            <a:endParaRPr sz="1400">
              <a:latin typeface="Arial"/>
              <a:cs typeface="Arial"/>
            </a:endParaRPr>
          </a:p>
          <a:p>
            <a:pPr marL="469900">
              <a:lnSpc>
                <a:spcPct val="100000"/>
              </a:lnSpc>
            </a:pPr>
            <a:r>
              <a:rPr sz="1400" spc="-5" dirty="0">
                <a:latin typeface="Arial MT"/>
                <a:cs typeface="Arial MT"/>
              </a:rPr>
              <a:t>Organisation</a:t>
            </a:r>
            <a:r>
              <a:rPr sz="1400" spc="-50" dirty="0">
                <a:latin typeface="Arial MT"/>
                <a:cs typeface="Arial MT"/>
              </a:rPr>
              <a:t> </a:t>
            </a:r>
            <a:r>
              <a:rPr sz="1400" spc="-5" dirty="0">
                <a:latin typeface="Arial MT"/>
                <a:cs typeface="Arial MT"/>
              </a:rPr>
              <a:t>de</a:t>
            </a:r>
            <a:r>
              <a:rPr sz="1400" spc="-25" dirty="0">
                <a:latin typeface="Arial MT"/>
                <a:cs typeface="Arial MT"/>
              </a:rPr>
              <a:t> </a:t>
            </a:r>
            <a:r>
              <a:rPr sz="1400" spc="-5" dirty="0">
                <a:latin typeface="Arial MT"/>
                <a:cs typeface="Arial MT"/>
              </a:rPr>
              <a:t>l’accueil</a:t>
            </a:r>
            <a:endParaRPr sz="1400">
              <a:latin typeface="Arial MT"/>
              <a:cs typeface="Arial MT"/>
            </a:endParaRPr>
          </a:p>
          <a:p>
            <a:pPr marL="469900">
              <a:lnSpc>
                <a:spcPct val="100000"/>
              </a:lnSpc>
            </a:pPr>
            <a:r>
              <a:rPr sz="1400" dirty="0">
                <a:latin typeface="Arial MT"/>
                <a:cs typeface="Arial MT"/>
              </a:rPr>
              <a:t>Prise</a:t>
            </a:r>
            <a:r>
              <a:rPr sz="1400" spc="-25" dirty="0">
                <a:latin typeface="Arial MT"/>
                <a:cs typeface="Arial MT"/>
              </a:rPr>
              <a:t> </a:t>
            </a:r>
            <a:r>
              <a:rPr sz="1400" dirty="0">
                <a:latin typeface="Arial MT"/>
                <a:cs typeface="Arial MT"/>
              </a:rPr>
              <a:t>de</a:t>
            </a:r>
            <a:r>
              <a:rPr sz="1400" spc="-25" dirty="0">
                <a:latin typeface="Arial MT"/>
                <a:cs typeface="Arial MT"/>
              </a:rPr>
              <a:t> </a:t>
            </a:r>
            <a:r>
              <a:rPr sz="1400" dirty="0">
                <a:latin typeface="Arial MT"/>
                <a:cs typeface="Arial MT"/>
              </a:rPr>
              <a:t>contact</a:t>
            </a:r>
            <a:r>
              <a:rPr sz="1400" spc="-45" dirty="0">
                <a:latin typeface="Arial MT"/>
                <a:cs typeface="Arial MT"/>
              </a:rPr>
              <a:t> </a:t>
            </a:r>
            <a:r>
              <a:rPr sz="1400" spc="-5" dirty="0">
                <a:latin typeface="Arial MT"/>
                <a:cs typeface="Arial MT"/>
              </a:rPr>
              <a:t>avec</a:t>
            </a:r>
            <a:r>
              <a:rPr sz="1400" spc="-10" dirty="0">
                <a:latin typeface="Arial MT"/>
                <a:cs typeface="Arial MT"/>
              </a:rPr>
              <a:t> </a:t>
            </a:r>
            <a:r>
              <a:rPr sz="1400" dirty="0">
                <a:latin typeface="Arial MT"/>
                <a:cs typeface="Arial MT"/>
              </a:rPr>
              <a:t>la</a:t>
            </a:r>
            <a:r>
              <a:rPr sz="1400" spc="-15" dirty="0">
                <a:latin typeface="Arial MT"/>
                <a:cs typeface="Arial MT"/>
              </a:rPr>
              <a:t> </a:t>
            </a:r>
            <a:r>
              <a:rPr sz="1400" dirty="0">
                <a:latin typeface="Arial MT"/>
                <a:cs typeface="Arial MT"/>
              </a:rPr>
              <a:t>personne,</a:t>
            </a:r>
            <a:r>
              <a:rPr sz="1400" spc="-45" dirty="0">
                <a:latin typeface="Arial MT"/>
                <a:cs typeface="Arial MT"/>
              </a:rPr>
              <a:t> </a:t>
            </a:r>
            <a:r>
              <a:rPr sz="1400" dirty="0">
                <a:latin typeface="Arial MT"/>
                <a:cs typeface="Arial MT"/>
              </a:rPr>
              <a:t>sa</a:t>
            </a:r>
            <a:r>
              <a:rPr sz="1400" spc="-25" dirty="0">
                <a:latin typeface="Arial MT"/>
                <a:cs typeface="Arial MT"/>
              </a:rPr>
              <a:t> </a:t>
            </a:r>
            <a:r>
              <a:rPr sz="1400" dirty="0">
                <a:latin typeface="Arial MT"/>
                <a:cs typeface="Arial MT"/>
              </a:rPr>
              <a:t>famille,</a:t>
            </a:r>
            <a:r>
              <a:rPr sz="1400" spc="-35" dirty="0">
                <a:latin typeface="Arial MT"/>
                <a:cs typeface="Arial MT"/>
              </a:rPr>
              <a:t> </a:t>
            </a:r>
            <a:r>
              <a:rPr sz="1400" dirty="0">
                <a:latin typeface="Arial MT"/>
                <a:cs typeface="Arial MT"/>
              </a:rPr>
              <a:t>son</a:t>
            </a:r>
            <a:r>
              <a:rPr sz="1400" spc="-25" dirty="0">
                <a:latin typeface="Arial MT"/>
                <a:cs typeface="Arial MT"/>
              </a:rPr>
              <a:t> </a:t>
            </a:r>
            <a:r>
              <a:rPr sz="1400" dirty="0">
                <a:latin typeface="Arial MT"/>
                <a:cs typeface="Arial MT"/>
              </a:rPr>
              <a:t>entourage</a:t>
            </a:r>
            <a:endParaRPr sz="1400">
              <a:latin typeface="Arial MT"/>
              <a:cs typeface="Arial MT"/>
            </a:endParaRPr>
          </a:p>
          <a:p>
            <a:pPr marL="469900">
              <a:lnSpc>
                <a:spcPct val="100000"/>
              </a:lnSpc>
            </a:pPr>
            <a:r>
              <a:rPr sz="1400" dirty="0">
                <a:latin typeface="Arial MT"/>
                <a:cs typeface="Arial MT"/>
              </a:rPr>
              <a:t>Recueil</a:t>
            </a:r>
            <a:r>
              <a:rPr sz="1400" spc="-15" dirty="0">
                <a:latin typeface="Arial MT"/>
                <a:cs typeface="Arial MT"/>
              </a:rPr>
              <a:t> </a:t>
            </a:r>
            <a:r>
              <a:rPr sz="1400" dirty="0">
                <a:latin typeface="Arial MT"/>
                <a:cs typeface="Arial MT"/>
              </a:rPr>
              <a:t>et</a:t>
            </a:r>
            <a:r>
              <a:rPr sz="1400" spc="-10" dirty="0">
                <a:latin typeface="Arial MT"/>
                <a:cs typeface="Arial MT"/>
              </a:rPr>
              <a:t> </a:t>
            </a:r>
            <a:r>
              <a:rPr sz="1400" spc="-5" dirty="0">
                <a:latin typeface="Arial MT"/>
                <a:cs typeface="Arial MT"/>
              </a:rPr>
              <a:t>analyse</a:t>
            </a:r>
            <a:r>
              <a:rPr sz="1400" spc="-10" dirty="0">
                <a:latin typeface="Arial MT"/>
                <a:cs typeface="Arial MT"/>
              </a:rPr>
              <a:t> </a:t>
            </a:r>
            <a:r>
              <a:rPr sz="1400" dirty="0">
                <a:latin typeface="Arial MT"/>
                <a:cs typeface="Arial MT"/>
              </a:rPr>
              <a:t>des</a:t>
            </a:r>
            <a:r>
              <a:rPr sz="1400" spc="-15" dirty="0">
                <a:latin typeface="Arial MT"/>
                <a:cs typeface="Arial MT"/>
              </a:rPr>
              <a:t> </a:t>
            </a:r>
            <a:r>
              <a:rPr sz="1400" dirty="0">
                <a:latin typeface="Arial MT"/>
                <a:cs typeface="Arial MT"/>
              </a:rPr>
              <a:t>attentes</a:t>
            </a:r>
            <a:r>
              <a:rPr sz="1400" spc="-30" dirty="0">
                <a:latin typeface="Arial MT"/>
                <a:cs typeface="Arial MT"/>
              </a:rPr>
              <a:t> </a:t>
            </a:r>
            <a:r>
              <a:rPr sz="1400" dirty="0">
                <a:latin typeface="Arial MT"/>
                <a:cs typeface="Arial MT"/>
              </a:rPr>
              <a:t>des</a:t>
            </a:r>
            <a:r>
              <a:rPr sz="1400" spc="-15" dirty="0">
                <a:latin typeface="Arial MT"/>
                <a:cs typeface="Arial MT"/>
              </a:rPr>
              <a:t> </a:t>
            </a:r>
            <a:r>
              <a:rPr sz="1400" spc="-5" dirty="0">
                <a:latin typeface="Arial MT"/>
                <a:cs typeface="Arial MT"/>
              </a:rPr>
              <a:t>personnes,</a:t>
            </a:r>
            <a:r>
              <a:rPr sz="1400" spc="-35" dirty="0">
                <a:latin typeface="Arial MT"/>
                <a:cs typeface="Arial MT"/>
              </a:rPr>
              <a:t> </a:t>
            </a:r>
            <a:r>
              <a:rPr sz="1400" dirty="0">
                <a:latin typeface="Arial MT"/>
                <a:cs typeface="Arial MT"/>
              </a:rPr>
              <a:t>de leur</a:t>
            </a:r>
            <a:r>
              <a:rPr sz="1400" spc="-20" dirty="0">
                <a:latin typeface="Arial MT"/>
                <a:cs typeface="Arial MT"/>
              </a:rPr>
              <a:t> </a:t>
            </a:r>
            <a:r>
              <a:rPr sz="1400" dirty="0">
                <a:latin typeface="Arial MT"/>
                <a:cs typeface="Arial MT"/>
              </a:rPr>
              <a:t>famille,</a:t>
            </a:r>
            <a:r>
              <a:rPr sz="1400" spc="-25" dirty="0">
                <a:latin typeface="Arial MT"/>
                <a:cs typeface="Arial MT"/>
              </a:rPr>
              <a:t> </a:t>
            </a:r>
            <a:r>
              <a:rPr sz="1400" dirty="0">
                <a:latin typeface="Arial MT"/>
                <a:cs typeface="Arial MT"/>
              </a:rPr>
              <a:t>de</a:t>
            </a:r>
            <a:r>
              <a:rPr sz="1400" spc="-15" dirty="0">
                <a:latin typeface="Arial MT"/>
                <a:cs typeface="Arial MT"/>
              </a:rPr>
              <a:t> </a:t>
            </a:r>
            <a:r>
              <a:rPr sz="1400" dirty="0">
                <a:latin typeface="Arial MT"/>
                <a:cs typeface="Arial MT"/>
              </a:rPr>
              <a:t>leur</a:t>
            </a:r>
            <a:r>
              <a:rPr sz="1400" spc="-20" dirty="0">
                <a:latin typeface="Arial MT"/>
                <a:cs typeface="Arial MT"/>
              </a:rPr>
              <a:t> </a:t>
            </a:r>
            <a:r>
              <a:rPr sz="1400" dirty="0">
                <a:latin typeface="Arial MT"/>
                <a:cs typeface="Arial MT"/>
              </a:rPr>
              <a:t>entourage,</a:t>
            </a:r>
            <a:r>
              <a:rPr sz="1400" spc="-30" dirty="0">
                <a:latin typeface="Arial MT"/>
                <a:cs typeface="Arial MT"/>
              </a:rPr>
              <a:t> </a:t>
            </a:r>
            <a:r>
              <a:rPr sz="1400" dirty="0">
                <a:latin typeface="Arial MT"/>
                <a:cs typeface="Arial MT"/>
              </a:rPr>
              <a:t>proposition</a:t>
            </a:r>
            <a:r>
              <a:rPr sz="1400" spc="-40" dirty="0">
                <a:latin typeface="Arial MT"/>
                <a:cs typeface="Arial MT"/>
              </a:rPr>
              <a:t> </a:t>
            </a:r>
            <a:r>
              <a:rPr sz="1400" dirty="0">
                <a:latin typeface="Arial MT"/>
                <a:cs typeface="Arial MT"/>
              </a:rPr>
              <a:t>de</a:t>
            </a:r>
            <a:r>
              <a:rPr sz="1400" spc="-20" dirty="0">
                <a:latin typeface="Arial MT"/>
                <a:cs typeface="Arial MT"/>
              </a:rPr>
              <a:t> </a:t>
            </a:r>
            <a:r>
              <a:rPr sz="1400" dirty="0">
                <a:latin typeface="Arial MT"/>
                <a:cs typeface="Arial MT"/>
              </a:rPr>
              <a:t>solutions</a:t>
            </a:r>
            <a:endParaRPr sz="1400">
              <a:latin typeface="Arial MT"/>
              <a:cs typeface="Arial MT"/>
            </a:endParaRPr>
          </a:p>
          <a:p>
            <a:pPr marL="469900">
              <a:lnSpc>
                <a:spcPct val="100000"/>
              </a:lnSpc>
            </a:pPr>
            <a:r>
              <a:rPr sz="1400" dirty="0">
                <a:latin typeface="Arial MT"/>
                <a:cs typeface="Arial MT"/>
              </a:rPr>
              <a:t>Présentation</a:t>
            </a:r>
            <a:r>
              <a:rPr sz="1400" spc="-60" dirty="0">
                <a:latin typeface="Arial MT"/>
                <a:cs typeface="Arial MT"/>
              </a:rPr>
              <a:t> </a:t>
            </a:r>
            <a:r>
              <a:rPr sz="1400" dirty="0">
                <a:latin typeface="Arial MT"/>
                <a:cs typeface="Arial MT"/>
              </a:rPr>
              <a:t>du</a:t>
            </a:r>
            <a:r>
              <a:rPr sz="1400" spc="-10" dirty="0">
                <a:latin typeface="Arial MT"/>
                <a:cs typeface="Arial MT"/>
              </a:rPr>
              <a:t> </a:t>
            </a:r>
            <a:r>
              <a:rPr sz="1400" spc="-5" dirty="0">
                <a:latin typeface="Arial MT"/>
                <a:cs typeface="Arial MT"/>
              </a:rPr>
              <a:t>service</a:t>
            </a:r>
            <a:r>
              <a:rPr sz="1400" spc="-20" dirty="0">
                <a:latin typeface="Arial MT"/>
                <a:cs typeface="Arial MT"/>
              </a:rPr>
              <a:t> </a:t>
            </a:r>
            <a:r>
              <a:rPr sz="1400" dirty="0">
                <a:latin typeface="Arial MT"/>
                <a:cs typeface="Arial MT"/>
              </a:rPr>
              <a:t>ou</a:t>
            </a:r>
            <a:r>
              <a:rPr sz="1400" spc="-25" dirty="0">
                <a:latin typeface="Arial MT"/>
                <a:cs typeface="Arial MT"/>
              </a:rPr>
              <a:t> </a:t>
            </a:r>
            <a:r>
              <a:rPr sz="1400" dirty="0">
                <a:latin typeface="Arial MT"/>
                <a:cs typeface="Arial MT"/>
              </a:rPr>
              <a:t>de</a:t>
            </a:r>
            <a:r>
              <a:rPr sz="1400" spc="-10" dirty="0">
                <a:latin typeface="Arial MT"/>
                <a:cs typeface="Arial MT"/>
              </a:rPr>
              <a:t> </a:t>
            </a:r>
            <a:r>
              <a:rPr sz="1400" dirty="0">
                <a:latin typeface="Arial MT"/>
                <a:cs typeface="Arial MT"/>
              </a:rPr>
              <a:t>la</a:t>
            </a:r>
            <a:r>
              <a:rPr sz="1400" spc="-10" dirty="0">
                <a:latin typeface="Arial MT"/>
                <a:cs typeface="Arial MT"/>
              </a:rPr>
              <a:t> </a:t>
            </a:r>
            <a:r>
              <a:rPr sz="1400" spc="-5" dirty="0">
                <a:latin typeface="Arial MT"/>
                <a:cs typeface="Arial MT"/>
              </a:rPr>
              <a:t>structure</a:t>
            </a:r>
            <a:endParaRPr sz="1400">
              <a:latin typeface="Arial MT"/>
              <a:cs typeface="Arial MT"/>
            </a:endParaRPr>
          </a:p>
          <a:p>
            <a:pPr marL="469900">
              <a:lnSpc>
                <a:spcPct val="100000"/>
              </a:lnSpc>
            </a:pPr>
            <a:r>
              <a:rPr sz="1400" dirty="0">
                <a:latin typeface="Arial MT"/>
                <a:cs typeface="Arial MT"/>
              </a:rPr>
              <a:t>Observation</a:t>
            </a:r>
            <a:r>
              <a:rPr sz="1400" spc="-50" dirty="0">
                <a:latin typeface="Arial MT"/>
                <a:cs typeface="Arial MT"/>
              </a:rPr>
              <a:t> </a:t>
            </a:r>
            <a:r>
              <a:rPr sz="1400" dirty="0">
                <a:latin typeface="Arial MT"/>
                <a:cs typeface="Arial MT"/>
              </a:rPr>
              <a:t>des</a:t>
            </a:r>
            <a:r>
              <a:rPr sz="1400" spc="-15" dirty="0">
                <a:latin typeface="Arial MT"/>
                <a:cs typeface="Arial MT"/>
              </a:rPr>
              <a:t> </a:t>
            </a:r>
            <a:r>
              <a:rPr sz="1400" dirty="0">
                <a:latin typeface="Arial MT"/>
                <a:cs typeface="Arial MT"/>
              </a:rPr>
              <a:t>attitudes</a:t>
            </a:r>
            <a:r>
              <a:rPr sz="1400" spc="-40" dirty="0">
                <a:latin typeface="Arial MT"/>
                <a:cs typeface="Arial MT"/>
              </a:rPr>
              <a:t> </a:t>
            </a:r>
            <a:r>
              <a:rPr sz="1400" dirty="0">
                <a:latin typeface="Arial MT"/>
                <a:cs typeface="Arial MT"/>
              </a:rPr>
              <a:t>et</a:t>
            </a:r>
            <a:r>
              <a:rPr sz="1400" spc="-15" dirty="0">
                <a:latin typeface="Arial MT"/>
                <a:cs typeface="Arial MT"/>
              </a:rPr>
              <a:t> </a:t>
            </a:r>
            <a:r>
              <a:rPr sz="1400" spc="-5" dirty="0">
                <a:latin typeface="Arial MT"/>
                <a:cs typeface="Arial MT"/>
              </a:rPr>
              <a:t>comportements</a:t>
            </a:r>
            <a:r>
              <a:rPr sz="1400" spc="-40" dirty="0">
                <a:latin typeface="Arial MT"/>
                <a:cs typeface="Arial MT"/>
              </a:rPr>
              <a:t> </a:t>
            </a:r>
            <a:r>
              <a:rPr sz="1400" dirty="0">
                <a:latin typeface="Arial MT"/>
                <a:cs typeface="Arial MT"/>
              </a:rPr>
              <a:t>de</a:t>
            </a:r>
            <a:r>
              <a:rPr sz="1400" spc="-20" dirty="0">
                <a:latin typeface="Arial MT"/>
                <a:cs typeface="Arial MT"/>
              </a:rPr>
              <a:t> </a:t>
            </a:r>
            <a:r>
              <a:rPr sz="1400" dirty="0">
                <a:latin typeface="Arial MT"/>
                <a:cs typeface="Arial MT"/>
              </a:rPr>
              <a:t>la</a:t>
            </a:r>
            <a:r>
              <a:rPr sz="1400" spc="-10" dirty="0">
                <a:latin typeface="Arial MT"/>
                <a:cs typeface="Arial MT"/>
              </a:rPr>
              <a:t> </a:t>
            </a:r>
            <a:r>
              <a:rPr sz="1400" dirty="0">
                <a:latin typeface="Arial MT"/>
                <a:cs typeface="Arial MT"/>
              </a:rPr>
              <a:t>ou</a:t>
            </a:r>
            <a:r>
              <a:rPr sz="1400" spc="-20" dirty="0">
                <a:latin typeface="Arial MT"/>
                <a:cs typeface="Arial MT"/>
              </a:rPr>
              <a:t> </a:t>
            </a:r>
            <a:r>
              <a:rPr sz="1400" dirty="0">
                <a:latin typeface="Arial MT"/>
                <a:cs typeface="Arial MT"/>
              </a:rPr>
              <a:t>des</a:t>
            </a:r>
            <a:r>
              <a:rPr sz="1400" spc="-15" dirty="0">
                <a:latin typeface="Arial MT"/>
                <a:cs typeface="Arial MT"/>
              </a:rPr>
              <a:t> </a:t>
            </a:r>
            <a:r>
              <a:rPr sz="1400" dirty="0">
                <a:latin typeface="Arial MT"/>
                <a:cs typeface="Arial MT"/>
              </a:rPr>
              <a:t>personnes</a:t>
            </a:r>
            <a:endParaRPr sz="1400">
              <a:latin typeface="Arial MT"/>
              <a:cs typeface="Arial MT"/>
            </a:endParaRPr>
          </a:p>
        </p:txBody>
      </p:sp>
      <p:sp>
        <p:nvSpPr>
          <p:cNvPr id="9" name="object 9"/>
          <p:cNvSpPr txBox="1"/>
          <p:nvPr/>
        </p:nvSpPr>
        <p:spPr>
          <a:xfrm>
            <a:off x="2545842" y="2235454"/>
            <a:ext cx="5452110" cy="4081145"/>
          </a:xfrm>
          <a:prstGeom prst="rect">
            <a:avLst/>
          </a:prstGeom>
        </p:spPr>
        <p:txBody>
          <a:bodyPr vert="horz" wrap="square" lIns="0" tIns="13335" rIns="0" bIns="0" rtlCol="0">
            <a:spAutoFit/>
          </a:bodyPr>
          <a:lstStyle/>
          <a:p>
            <a:pPr marL="12700">
              <a:lnSpc>
                <a:spcPct val="100000"/>
              </a:lnSpc>
              <a:spcBef>
                <a:spcPts val="105"/>
              </a:spcBef>
            </a:pPr>
            <a:r>
              <a:rPr sz="1400" b="1" spc="-10" dirty="0">
                <a:latin typeface="Arial"/>
                <a:cs typeface="Arial"/>
              </a:rPr>
              <a:t>Moyens</a:t>
            </a:r>
            <a:r>
              <a:rPr sz="1400" b="1" spc="-20" dirty="0">
                <a:latin typeface="Arial"/>
                <a:cs typeface="Arial"/>
              </a:rPr>
              <a:t> </a:t>
            </a:r>
            <a:r>
              <a:rPr sz="1400" b="1" dirty="0">
                <a:latin typeface="Arial"/>
                <a:cs typeface="Arial"/>
              </a:rPr>
              <a:t>et</a:t>
            </a:r>
            <a:r>
              <a:rPr sz="1400" b="1" spc="-45" dirty="0">
                <a:latin typeface="Arial"/>
                <a:cs typeface="Arial"/>
              </a:rPr>
              <a:t> </a:t>
            </a:r>
            <a:r>
              <a:rPr sz="1400" b="1" dirty="0">
                <a:latin typeface="Arial"/>
                <a:cs typeface="Arial"/>
              </a:rPr>
              <a:t>ressources</a:t>
            </a:r>
            <a:endParaRPr sz="1400" dirty="0">
              <a:latin typeface="Arial"/>
              <a:cs typeface="Arial"/>
            </a:endParaRPr>
          </a:p>
          <a:p>
            <a:pPr marL="12700">
              <a:lnSpc>
                <a:spcPct val="100000"/>
              </a:lnSpc>
            </a:pPr>
            <a:r>
              <a:rPr sz="1400" spc="-5" dirty="0">
                <a:latin typeface="Arial MT"/>
                <a:cs typeface="Arial MT"/>
              </a:rPr>
              <a:t>Contexte</a:t>
            </a:r>
            <a:r>
              <a:rPr sz="1400" spc="-40" dirty="0">
                <a:latin typeface="Arial MT"/>
                <a:cs typeface="Arial MT"/>
              </a:rPr>
              <a:t> </a:t>
            </a:r>
            <a:r>
              <a:rPr sz="1400" spc="-5" dirty="0">
                <a:latin typeface="Arial MT"/>
                <a:cs typeface="Arial MT"/>
              </a:rPr>
              <a:t>de</a:t>
            </a:r>
            <a:r>
              <a:rPr sz="1400" spc="-40" dirty="0">
                <a:latin typeface="Arial MT"/>
                <a:cs typeface="Arial MT"/>
              </a:rPr>
              <a:t> </a:t>
            </a:r>
            <a:r>
              <a:rPr sz="1400" spc="-5" dirty="0">
                <a:latin typeface="Arial MT"/>
                <a:cs typeface="Arial MT"/>
              </a:rPr>
              <a:t>l’intervention</a:t>
            </a:r>
            <a:endParaRPr sz="1400" dirty="0">
              <a:latin typeface="Arial MT"/>
              <a:cs typeface="Arial MT"/>
            </a:endParaRPr>
          </a:p>
          <a:p>
            <a:pPr marL="12700" marR="5080">
              <a:lnSpc>
                <a:spcPct val="100000"/>
              </a:lnSpc>
            </a:pPr>
            <a:r>
              <a:rPr sz="1400" dirty="0">
                <a:latin typeface="Arial MT"/>
                <a:cs typeface="Arial MT"/>
              </a:rPr>
              <a:t>Respect</a:t>
            </a:r>
            <a:r>
              <a:rPr sz="1400" spc="-45" dirty="0">
                <a:latin typeface="Arial MT"/>
                <a:cs typeface="Arial MT"/>
              </a:rPr>
              <a:t> </a:t>
            </a:r>
            <a:r>
              <a:rPr sz="1400" dirty="0">
                <a:latin typeface="Arial MT"/>
                <a:cs typeface="Arial MT"/>
              </a:rPr>
              <a:t>du</a:t>
            </a:r>
            <a:r>
              <a:rPr sz="1400" spc="-10" dirty="0">
                <a:latin typeface="Arial MT"/>
                <a:cs typeface="Arial MT"/>
              </a:rPr>
              <a:t> </a:t>
            </a:r>
            <a:r>
              <a:rPr sz="1400" dirty="0">
                <a:latin typeface="Arial MT"/>
                <a:cs typeface="Arial MT"/>
              </a:rPr>
              <a:t>règlement</a:t>
            </a:r>
            <a:r>
              <a:rPr sz="1400" spc="-40" dirty="0">
                <a:latin typeface="Arial MT"/>
                <a:cs typeface="Arial MT"/>
              </a:rPr>
              <a:t> </a:t>
            </a:r>
            <a:r>
              <a:rPr sz="1400" dirty="0">
                <a:latin typeface="Arial MT"/>
                <a:cs typeface="Arial MT"/>
              </a:rPr>
              <a:t>général</a:t>
            </a:r>
            <a:r>
              <a:rPr sz="1400" spc="-40" dirty="0">
                <a:latin typeface="Arial MT"/>
                <a:cs typeface="Arial MT"/>
              </a:rPr>
              <a:t> </a:t>
            </a:r>
            <a:r>
              <a:rPr sz="1400" dirty="0">
                <a:latin typeface="Arial MT"/>
                <a:cs typeface="Arial MT"/>
              </a:rPr>
              <a:t>sur</a:t>
            </a:r>
            <a:r>
              <a:rPr sz="1400" spc="-30" dirty="0">
                <a:latin typeface="Arial MT"/>
                <a:cs typeface="Arial MT"/>
              </a:rPr>
              <a:t> </a:t>
            </a:r>
            <a:r>
              <a:rPr sz="1400" dirty="0">
                <a:latin typeface="Arial MT"/>
                <a:cs typeface="Arial MT"/>
              </a:rPr>
              <a:t>la</a:t>
            </a:r>
            <a:r>
              <a:rPr sz="1400" spc="-10" dirty="0">
                <a:latin typeface="Arial MT"/>
                <a:cs typeface="Arial MT"/>
              </a:rPr>
              <a:t> </a:t>
            </a:r>
            <a:r>
              <a:rPr sz="1400" dirty="0">
                <a:latin typeface="Arial MT"/>
                <a:cs typeface="Arial MT"/>
              </a:rPr>
              <a:t>protection</a:t>
            </a:r>
            <a:r>
              <a:rPr sz="1400" spc="-50" dirty="0">
                <a:latin typeface="Arial MT"/>
                <a:cs typeface="Arial MT"/>
              </a:rPr>
              <a:t> </a:t>
            </a:r>
            <a:r>
              <a:rPr sz="1400" dirty="0">
                <a:latin typeface="Arial MT"/>
                <a:cs typeface="Arial MT"/>
              </a:rPr>
              <a:t>des</a:t>
            </a:r>
            <a:r>
              <a:rPr sz="1400" spc="-15" dirty="0">
                <a:latin typeface="Arial MT"/>
                <a:cs typeface="Arial MT"/>
              </a:rPr>
              <a:t> </a:t>
            </a:r>
            <a:r>
              <a:rPr sz="1400" dirty="0">
                <a:latin typeface="Arial MT"/>
                <a:cs typeface="Arial MT"/>
              </a:rPr>
              <a:t>données</a:t>
            </a:r>
            <a:r>
              <a:rPr sz="1400" spc="-40" dirty="0">
                <a:latin typeface="Arial MT"/>
                <a:cs typeface="Arial MT"/>
              </a:rPr>
              <a:t> </a:t>
            </a:r>
            <a:r>
              <a:rPr sz="1400" spc="-5" dirty="0">
                <a:latin typeface="Arial MT"/>
                <a:cs typeface="Arial MT"/>
              </a:rPr>
              <a:t>(RGPD) </a:t>
            </a:r>
            <a:r>
              <a:rPr sz="1400" spc="-375" dirty="0">
                <a:latin typeface="Arial MT"/>
                <a:cs typeface="Arial MT"/>
              </a:rPr>
              <a:t> </a:t>
            </a:r>
            <a:r>
              <a:rPr sz="1400" spc="-5" dirty="0">
                <a:latin typeface="Arial MT"/>
                <a:cs typeface="Arial MT"/>
              </a:rPr>
              <a:t>Livret</a:t>
            </a:r>
            <a:r>
              <a:rPr sz="1400" spc="-10" dirty="0">
                <a:latin typeface="Arial MT"/>
                <a:cs typeface="Arial MT"/>
              </a:rPr>
              <a:t> </a:t>
            </a:r>
            <a:r>
              <a:rPr sz="1400" spc="-5" dirty="0">
                <a:latin typeface="Arial MT"/>
                <a:cs typeface="Arial MT"/>
              </a:rPr>
              <a:t>d’accueil</a:t>
            </a:r>
            <a:endParaRPr sz="1400" dirty="0">
              <a:latin typeface="Arial MT"/>
              <a:cs typeface="Arial MT"/>
            </a:endParaRPr>
          </a:p>
          <a:p>
            <a:pPr marL="12700" marR="3074035">
              <a:lnSpc>
                <a:spcPct val="100000"/>
              </a:lnSpc>
            </a:pPr>
            <a:r>
              <a:rPr sz="1400" dirty="0">
                <a:latin typeface="Arial MT"/>
                <a:cs typeface="Arial MT"/>
              </a:rPr>
              <a:t>Chartes </a:t>
            </a:r>
            <a:r>
              <a:rPr sz="1400" spc="-5" dirty="0">
                <a:latin typeface="Arial MT"/>
                <a:cs typeface="Arial MT"/>
              </a:rPr>
              <a:t>professionnelles </a:t>
            </a:r>
            <a:r>
              <a:rPr sz="1400" dirty="0">
                <a:latin typeface="Arial MT"/>
                <a:cs typeface="Arial MT"/>
              </a:rPr>
              <a:t> </a:t>
            </a:r>
            <a:r>
              <a:rPr sz="1400" spc="-5" dirty="0">
                <a:latin typeface="Arial MT"/>
                <a:cs typeface="Arial MT"/>
              </a:rPr>
              <a:t>Règlement </a:t>
            </a:r>
            <a:r>
              <a:rPr sz="1400" dirty="0">
                <a:latin typeface="Arial MT"/>
                <a:cs typeface="Arial MT"/>
              </a:rPr>
              <a:t>intérieur </a:t>
            </a:r>
            <a:r>
              <a:rPr sz="1400" spc="5" dirty="0">
                <a:latin typeface="Arial MT"/>
                <a:cs typeface="Arial MT"/>
              </a:rPr>
              <a:t> </a:t>
            </a:r>
            <a:r>
              <a:rPr sz="1400" spc="-5" dirty="0">
                <a:latin typeface="Arial MT"/>
                <a:cs typeface="Arial MT"/>
              </a:rPr>
              <a:t>Organigramme de la structure </a:t>
            </a:r>
            <a:r>
              <a:rPr sz="1400" spc="-375" dirty="0">
                <a:latin typeface="Arial MT"/>
                <a:cs typeface="Arial MT"/>
              </a:rPr>
              <a:t> </a:t>
            </a:r>
            <a:r>
              <a:rPr sz="1400" dirty="0">
                <a:latin typeface="Arial MT"/>
                <a:cs typeface="Arial MT"/>
              </a:rPr>
              <a:t>Outils</a:t>
            </a:r>
            <a:r>
              <a:rPr sz="1400" spc="-30" dirty="0">
                <a:latin typeface="Arial MT"/>
                <a:cs typeface="Arial MT"/>
              </a:rPr>
              <a:t> </a:t>
            </a:r>
            <a:r>
              <a:rPr sz="1400" dirty="0">
                <a:latin typeface="Arial MT"/>
                <a:cs typeface="Arial MT"/>
              </a:rPr>
              <a:t>de</a:t>
            </a:r>
            <a:r>
              <a:rPr sz="1400" spc="-15" dirty="0">
                <a:latin typeface="Arial MT"/>
                <a:cs typeface="Arial MT"/>
              </a:rPr>
              <a:t> </a:t>
            </a:r>
            <a:r>
              <a:rPr sz="1400" spc="-5" dirty="0">
                <a:latin typeface="Arial MT"/>
                <a:cs typeface="Arial MT"/>
              </a:rPr>
              <a:t>communication</a:t>
            </a:r>
            <a:endParaRPr sz="1400" dirty="0">
              <a:latin typeface="Arial MT"/>
              <a:cs typeface="Arial MT"/>
            </a:endParaRPr>
          </a:p>
          <a:p>
            <a:pPr marL="12700">
              <a:lnSpc>
                <a:spcPct val="100000"/>
              </a:lnSpc>
            </a:pPr>
            <a:r>
              <a:rPr sz="1400" spc="-5" dirty="0">
                <a:latin typeface="Arial MT"/>
                <a:cs typeface="Arial MT"/>
              </a:rPr>
              <a:t>Protocoles</a:t>
            </a:r>
            <a:r>
              <a:rPr sz="1400" spc="-80" dirty="0">
                <a:latin typeface="Arial MT"/>
                <a:cs typeface="Arial MT"/>
              </a:rPr>
              <a:t> </a:t>
            </a:r>
            <a:r>
              <a:rPr sz="1400" spc="-5" dirty="0">
                <a:latin typeface="Arial MT"/>
                <a:cs typeface="Arial MT"/>
              </a:rPr>
              <a:t>d’accueil</a:t>
            </a:r>
            <a:endParaRPr sz="1400" dirty="0">
              <a:latin typeface="Arial MT"/>
              <a:cs typeface="Arial MT"/>
            </a:endParaRPr>
          </a:p>
          <a:p>
            <a:pPr>
              <a:lnSpc>
                <a:spcPct val="100000"/>
              </a:lnSpc>
              <a:spcBef>
                <a:spcPts val="15"/>
              </a:spcBef>
            </a:pPr>
            <a:endParaRPr sz="1450" dirty="0">
              <a:latin typeface="Arial MT"/>
              <a:cs typeface="Arial MT"/>
            </a:endParaRPr>
          </a:p>
          <a:p>
            <a:pPr marL="12700">
              <a:lnSpc>
                <a:spcPct val="100000"/>
              </a:lnSpc>
            </a:pPr>
            <a:r>
              <a:rPr sz="1400" b="1" spc="-5" dirty="0">
                <a:latin typeface="Arial"/>
                <a:cs typeface="Arial"/>
              </a:rPr>
              <a:t>Résultats</a:t>
            </a:r>
            <a:r>
              <a:rPr sz="1400" b="1" spc="-80" dirty="0">
                <a:latin typeface="Arial"/>
                <a:cs typeface="Arial"/>
              </a:rPr>
              <a:t> </a:t>
            </a:r>
            <a:r>
              <a:rPr sz="1400" b="1" spc="-5" dirty="0">
                <a:latin typeface="Arial"/>
                <a:cs typeface="Arial"/>
              </a:rPr>
              <a:t>attendus</a:t>
            </a:r>
            <a:endParaRPr sz="1400" dirty="0">
              <a:latin typeface="Arial"/>
              <a:cs typeface="Arial"/>
            </a:endParaRPr>
          </a:p>
          <a:p>
            <a:pPr marL="12700" marR="1840230">
              <a:lnSpc>
                <a:spcPct val="100000"/>
              </a:lnSpc>
            </a:pPr>
            <a:r>
              <a:rPr sz="1400" spc="-5" dirty="0">
                <a:latin typeface="Arial MT"/>
                <a:cs typeface="Arial MT"/>
              </a:rPr>
              <a:t>Conditions matérielles favorables </a:t>
            </a:r>
            <a:r>
              <a:rPr sz="1400" dirty="0">
                <a:latin typeface="Arial MT"/>
                <a:cs typeface="Arial MT"/>
              </a:rPr>
              <a:t>à </a:t>
            </a:r>
            <a:r>
              <a:rPr sz="1400" spc="-5" dirty="0">
                <a:latin typeface="Arial MT"/>
                <a:cs typeface="Arial MT"/>
              </a:rPr>
              <a:t>l’accueil </a:t>
            </a:r>
            <a:r>
              <a:rPr sz="1400" dirty="0">
                <a:latin typeface="Arial MT"/>
                <a:cs typeface="Arial MT"/>
              </a:rPr>
              <a:t> Accueil dans le respect des règles éthiques </a:t>
            </a:r>
            <a:r>
              <a:rPr sz="1400" spc="5" dirty="0">
                <a:latin typeface="Arial MT"/>
                <a:cs typeface="Arial MT"/>
              </a:rPr>
              <a:t> </a:t>
            </a:r>
            <a:r>
              <a:rPr sz="1400" dirty="0">
                <a:latin typeface="Arial MT"/>
                <a:cs typeface="Arial MT"/>
              </a:rPr>
              <a:t>Posture</a:t>
            </a:r>
            <a:r>
              <a:rPr sz="1400" spc="-60" dirty="0">
                <a:latin typeface="Arial MT"/>
                <a:cs typeface="Arial MT"/>
              </a:rPr>
              <a:t> </a:t>
            </a:r>
            <a:r>
              <a:rPr sz="1400" dirty="0">
                <a:latin typeface="Arial MT"/>
                <a:cs typeface="Arial MT"/>
              </a:rPr>
              <a:t>professionnelle</a:t>
            </a:r>
            <a:r>
              <a:rPr sz="1400" spc="-55" dirty="0">
                <a:latin typeface="Arial MT"/>
                <a:cs typeface="Arial MT"/>
              </a:rPr>
              <a:t> </a:t>
            </a:r>
            <a:r>
              <a:rPr sz="1400" dirty="0">
                <a:latin typeface="Arial MT"/>
                <a:cs typeface="Arial MT"/>
              </a:rPr>
              <a:t>adaptée</a:t>
            </a:r>
            <a:r>
              <a:rPr sz="1400" spc="-50" dirty="0">
                <a:latin typeface="Arial MT"/>
                <a:cs typeface="Arial MT"/>
              </a:rPr>
              <a:t> </a:t>
            </a:r>
            <a:r>
              <a:rPr sz="1400" dirty="0">
                <a:latin typeface="Arial MT"/>
                <a:cs typeface="Arial MT"/>
              </a:rPr>
              <a:t>à</a:t>
            </a:r>
            <a:r>
              <a:rPr sz="1400" spc="-15" dirty="0">
                <a:latin typeface="Arial MT"/>
                <a:cs typeface="Arial MT"/>
              </a:rPr>
              <a:t> </a:t>
            </a:r>
            <a:r>
              <a:rPr sz="1400" dirty="0">
                <a:latin typeface="Arial MT"/>
                <a:cs typeface="Arial MT"/>
              </a:rPr>
              <a:t>la</a:t>
            </a:r>
            <a:r>
              <a:rPr sz="1400" spc="-15" dirty="0">
                <a:latin typeface="Arial MT"/>
                <a:cs typeface="Arial MT"/>
              </a:rPr>
              <a:t> </a:t>
            </a:r>
            <a:r>
              <a:rPr sz="1400" dirty="0">
                <a:latin typeface="Arial MT"/>
                <a:cs typeface="Arial MT"/>
              </a:rPr>
              <a:t>situation</a:t>
            </a:r>
          </a:p>
          <a:p>
            <a:pPr marL="12700" marR="177165">
              <a:lnSpc>
                <a:spcPct val="100000"/>
              </a:lnSpc>
              <a:spcBef>
                <a:spcPts val="5"/>
              </a:spcBef>
            </a:pPr>
            <a:r>
              <a:rPr sz="1400" dirty="0">
                <a:latin typeface="Arial MT"/>
                <a:cs typeface="Arial MT"/>
              </a:rPr>
              <a:t>Ecoute</a:t>
            </a:r>
            <a:r>
              <a:rPr sz="1400" spc="-30" dirty="0">
                <a:latin typeface="Arial MT"/>
                <a:cs typeface="Arial MT"/>
              </a:rPr>
              <a:t> </a:t>
            </a:r>
            <a:r>
              <a:rPr sz="1400" spc="-5" dirty="0">
                <a:latin typeface="Arial MT"/>
                <a:cs typeface="Arial MT"/>
              </a:rPr>
              <a:t>attentive,</a:t>
            </a:r>
            <a:r>
              <a:rPr sz="1400" spc="-25" dirty="0">
                <a:latin typeface="Arial MT"/>
                <a:cs typeface="Arial MT"/>
              </a:rPr>
              <a:t> </a:t>
            </a:r>
            <a:r>
              <a:rPr sz="1400" dirty="0">
                <a:latin typeface="Arial MT"/>
                <a:cs typeface="Arial MT"/>
              </a:rPr>
              <a:t>disponibilité,</a:t>
            </a:r>
            <a:r>
              <a:rPr sz="1400" spc="-35" dirty="0">
                <a:latin typeface="Arial MT"/>
                <a:cs typeface="Arial MT"/>
              </a:rPr>
              <a:t> </a:t>
            </a:r>
            <a:r>
              <a:rPr sz="1400" spc="-5" dirty="0">
                <a:latin typeface="Arial MT"/>
                <a:cs typeface="Arial MT"/>
              </a:rPr>
              <a:t>comportement</a:t>
            </a:r>
            <a:r>
              <a:rPr sz="1400" spc="-40" dirty="0">
                <a:latin typeface="Arial MT"/>
                <a:cs typeface="Arial MT"/>
              </a:rPr>
              <a:t> </a:t>
            </a:r>
            <a:r>
              <a:rPr sz="1400" dirty="0">
                <a:latin typeface="Arial MT"/>
                <a:cs typeface="Arial MT"/>
              </a:rPr>
              <a:t>adapté</a:t>
            </a:r>
            <a:r>
              <a:rPr sz="1400" spc="-35" dirty="0">
                <a:latin typeface="Arial MT"/>
                <a:cs typeface="Arial MT"/>
              </a:rPr>
              <a:t> </a:t>
            </a:r>
            <a:r>
              <a:rPr sz="1400" dirty="0">
                <a:latin typeface="Arial MT"/>
                <a:cs typeface="Arial MT"/>
              </a:rPr>
              <a:t>aux</a:t>
            </a:r>
            <a:r>
              <a:rPr sz="1400" spc="-10" dirty="0">
                <a:latin typeface="Arial MT"/>
                <a:cs typeface="Arial MT"/>
              </a:rPr>
              <a:t> </a:t>
            </a:r>
            <a:r>
              <a:rPr sz="1400" dirty="0">
                <a:latin typeface="Arial MT"/>
                <a:cs typeface="Arial MT"/>
              </a:rPr>
              <a:t>situations </a:t>
            </a:r>
            <a:r>
              <a:rPr sz="1400" spc="-375" dirty="0">
                <a:latin typeface="Arial MT"/>
                <a:cs typeface="Arial MT"/>
              </a:rPr>
              <a:t> </a:t>
            </a:r>
            <a:r>
              <a:rPr sz="1400" dirty="0">
                <a:latin typeface="Arial MT"/>
                <a:cs typeface="Arial MT"/>
              </a:rPr>
              <a:t>Repérage</a:t>
            </a:r>
            <a:r>
              <a:rPr sz="1400" spc="-40" dirty="0">
                <a:latin typeface="Arial MT"/>
                <a:cs typeface="Arial MT"/>
              </a:rPr>
              <a:t> </a:t>
            </a:r>
            <a:r>
              <a:rPr sz="1400" dirty="0">
                <a:latin typeface="Arial MT"/>
                <a:cs typeface="Arial MT"/>
              </a:rPr>
              <a:t>rapide</a:t>
            </a:r>
            <a:r>
              <a:rPr sz="1400" spc="-35" dirty="0">
                <a:latin typeface="Arial MT"/>
                <a:cs typeface="Arial MT"/>
              </a:rPr>
              <a:t> </a:t>
            </a:r>
            <a:r>
              <a:rPr sz="1400" dirty="0">
                <a:latin typeface="Arial MT"/>
                <a:cs typeface="Arial MT"/>
              </a:rPr>
              <a:t>des</a:t>
            </a:r>
            <a:r>
              <a:rPr sz="1400" spc="-15" dirty="0">
                <a:latin typeface="Arial MT"/>
                <a:cs typeface="Arial MT"/>
              </a:rPr>
              <a:t> </a:t>
            </a:r>
            <a:r>
              <a:rPr sz="1400" dirty="0">
                <a:latin typeface="Arial MT"/>
                <a:cs typeface="Arial MT"/>
              </a:rPr>
              <a:t>demandes</a:t>
            </a:r>
          </a:p>
          <a:p>
            <a:pPr marL="12700" marR="1881505">
              <a:lnSpc>
                <a:spcPct val="100000"/>
              </a:lnSpc>
            </a:pPr>
            <a:r>
              <a:rPr sz="1400" dirty="0">
                <a:latin typeface="Arial MT"/>
                <a:cs typeface="Arial MT"/>
              </a:rPr>
              <a:t>Réponses</a:t>
            </a:r>
            <a:r>
              <a:rPr sz="1400" spc="-50" dirty="0">
                <a:latin typeface="Arial MT"/>
                <a:cs typeface="Arial MT"/>
              </a:rPr>
              <a:t> </a:t>
            </a:r>
            <a:r>
              <a:rPr sz="1400" dirty="0">
                <a:latin typeface="Arial MT"/>
                <a:cs typeface="Arial MT"/>
              </a:rPr>
              <a:t>en</a:t>
            </a:r>
            <a:r>
              <a:rPr sz="1400" spc="-20" dirty="0">
                <a:latin typeface="Arial MT"/>
                <a:cs typeface="Arial MT"/>
              </a:rPr>
              <a:t> </a:t>
            </a:r>
            <a:r>
              <a:rPr sz="1400" dirty="0">
                <a:latin typeface="Arial MT"/>
                <a:cs typeface="Arial MT"/>
              </a:rPr>
              <a:t>adéquation</a:t>
            </a:r>
            <a:r>
              <a:rPr sz="1400" spc="-60" dirty="0">
                <a:latin typeface="Arial MT"/>
                <a:cs typeface="Arial MT"/>
              </a:rPr>
              <a:t> </a:t>
            </a:r>
            <a:r>
              <a:rPr sz="1400" spc="-5" dirty="0">
                <a:latin typeface="Arial MT"/>
                <a:cs typeface="Arial MT"/>
              </a:rPr>
              <a:t>avec</a:t>
            </a:r>
            <a:r>
              <a:rPr sz="1400" spc="-15" dirty="0">
                <a:latin typeface="Arial MT"/>
                <a:cs typeface="Arial MT"/>
              </a:rPr>
              <a:t> </a:t>
            </a:r>
            <a:r>
              <a:rPr sz="1400" dirty="0">
                <a:latin typeface="Arial MT"/>
                <a:cs typeface="Arial MT"/>
              </a:rPr>
              <a:t>les</a:t>
            </a:r>
            <a:r>
              <a:rPr sz="1400" spc="-25" dirty="0">
                <a:latin typeface="Arial MT"/>
                <a:cs typeface="Arial MT"/>
              </a:rPr>
              <a:t> </a:t>
            </a:r>
            <a:r>
              <a:rPr sz="1400" dirty="0">
                <a:latin typeface="Arial MT"/>
                <a:cs typeface="Arial MT"/>
              </a:rPr>
              <a:t>demandes </a:t>
            </a:r>
            <a:r>
              <a:rPr sz="1400" spc="-375" dirty="0">
                <a:latin typeface="Arial MT"/>
                <a:cs typeface="Arial MT"/>
              </a:rPr>
              <a:t> </a:t>
            </a:r>
            <a:r>
              <a:rPr sz="1400" spc="-5" dirty="0">
                <a:latin typeface="Arial MT"/>
                <a:cs typeface="Arial MT"/>
              </a:rPr>
              <a:t>Transmission</a:t>
            </a:r>
            <a:r>
              <a:rPr sz="1400" spc="-50" dirty="0">
                <a:latin typeface="Arial MT"/>
                <a:cs typeface="Arial MT"/>
              </a:rPr>
              <a:t> </a:t>
            </a:r>
            <a:r>
              <a:rPr sz="1400" spc="-5" dirty="0">
                <a:latin typeface="Arial MT"/>
                <a:cs typeface="Arial MT"/>
              </a:rPr>
              <a:t>effectuée</a:t>
            </a:r>
            <a:endParaRPr sz="1400" dirty="0">
              <a:latin typeface="Arial MT"/>
              <a:cs typeface="Arial MT"/>
            </a:endParaRPr>
          </a:p>
          <a:p>
            <a:pPr marL="12700">
              <a:lnSpc>
                <a:spcPct val="100000"/>
              </a:lnSpc>
            </a:pPr>
            <a:r>
              <a:rPr sz="1400" spc="-5" dirty="0">
                <a:latin typeface="Arial MT"/>
                <a:cs typeface="Arial MT"/>
              </a:rPr>
              <a:t>Satisfaction</a:t>
            </a:r>
            <a:r>
              <a:rPr sz="1400" spc="-50" dirty="0">
                <a:latin typeface="Arial MT"/>
                <a:cs typeface="Arial MT"/>
              </a:rPr>
              <a:t> </a:t>
            </a:r>
            <a:r>
              <a:rPr sz="1400" dirty="0">
                <a:latin typeface="Arial MT"/>
                <a:cs typeface="Arial MT"/>
              </a:rPr>
              <a:t>de</a:t>
            </a:r>
            <a:r>
              <a:rPr sz="1400" spc="-20" dirty="0">
                <a:latin typeface="Arial MT"/>
                <a:cs typeface="Arial MT"/>
              </a:rPr>
              <a:t> </a:t>
            </a:r>
            <a:r>
              <a:rPr sz="1400" dirty="0">
                <a:latin typeface="Arial MT"/>
                <a:cs typeface="Arial MT"/>
              </a:rPr>
              <a:t>la</a:t>
            </a:r>
            <a:r>
              <a:rPr sz="1400" spc="-15" dirty="0">
                <a:latin typeface="Arial MT"/>
                <a:cs typeface="Arial MT"/>
              </a:rPr>
              <a:t> </a:t>
            </a:r>
            <a:r>
              <a:rPr sz="1400" dirty="0">
                <a:latin typeface="Arial MT"/>
                <a:cs typeface="Arial MT"/>
              </a:rPr>
              <a:t>personne</a:t>
            </a:r>
          </a:p>
        </p:txBody>
      </p:sp>
      <p:grpSp>
        <p:nvGrpSpPr>
          <p:cNvPr id="10" name="object 10"/>
          <p:cNvGrpSpPr/>
          <p:nvPr/>
        </p:nvGrpSpPr>
        <p:grpSpPr>
          <a:xfrm>
            <a:off x="467843" y="966316"/>
            <a:ext cx="1885314" cy="1788160"/>
            <a:chOff x="467843" y="966316"/>
            <a:chExt cx="1885314" cy="1788160"/>
          </a:xfrm>
        </p:grpSpPr>
        <p:sp>
          <p:nvSpPr>
            <p:cNvPr id="11" name="object 11"/>
            <p:cNvSpPr/>
            <p:nvPr/>
          </p:nvSpPr>
          <p:spPr>
            <a:xfrm>
              <a:off x="480797" y="979270"/>
              <a:ext cx="1859914" cy="1762760"/>
            </a:xfrm>
            <a:custGeom>
              <a:avLst/>
              <a:gdLst/>
              <a:ahLst/>
              <a:cxnLst/>
              <a:rect l="l" t="t" r="r" b="b"/>
              <a:pathLst>
                <a:path w="1859914" h="1762760">
                  <a:moveTo>
                    <a:pt x="911404" y="0"/>
                  </a:moveTo>
                  <a:lnTo>
                    <a:pt x="863730" y="1666"/>
                  </a:lnTo>
                  <a:lnTo>
                    <a:pt x="816130" y="5261"/>
                  </a:lnTo>
                  <a:lnTo>
                    <a:pt x="768704" y="10796"/>
                  </a:lnTo>
                  <a:lnTo>
                    <a:pt x="721550" y="18282"/>
                  </a:lnTo>
                  <a:lnTo>
                    <a:pt x="674767" y="27728"/>
                  </a:lnTo>
                  <a:lnTo>
                    <a:pt x="628457" y="39145"/>
                  </a:lnTo>
                  <a:lnTo>
                    <a:pt x="582716" y="52544"/>
                  </a:lnTo>
                  <a:lnTo>
                    <a:pt x="537646" y="67935"/>
                  </a:lnTo>
                  <a:lnTo>
                    <a:pt x="493345" y="85329"/>
                  </a:lnTo>
                  <a:lnTo>
                    <a:pt x="449912" y="104736"/>
                  </a:lnTo>
                  <a:lnTo>
                    <a:pt x="407448" y="126167"/>
                  </a:lnTo>
                  <a:lnTo>
                    <a:pt x="366050" y="149632"/>
                  </a:lnTo>
                  <a:lnTo>
                    <a:pt x="322043" y="177715"/>
                  </a:lnTo>
                  <a:lnTo>
                    <a:pt x="280767" y="207452"/>
                  </a:lnTo>
                  <a:lnTo>
                    <a:pt x="242240" y="238736"/>
                  </a:lnTo>
                  <a:lnTo>
                    <a:pt x="206482" y="271460"/>
                  </a:lnTo>
                  <a:lnTo>
                    <a:pt x="173511" y="305516"/>
                  </a:lnTo>
                  <a:lnTo>
                    <a:pt x="143345" y="340798"/>
                  </a:lnTo>
                  <a:lnTo>
                    <a:pt x="116002" y="377197"/>
                  </a:lnTo>
                  <a:lnTo>
                    <a:pt x="91500" y="414608"/>
                  </a:lnTo>
                  <a:lnTo>
                    <a:pt x="69859" y="452922"/>
                  </a:lnTo>
                  <a:lnTo>
                    <a:pt x="51097" y="492033"/>
                  </a:lnTo>
                  <a:lnTo>
                    <a:pt x="35231" y="531833"/>
                  </a:lnTo>
                  <a:lnTo>
                    <a:pt x="22281" y="572215"/>
                  </a:lnTo>
                  <a:lnTo>
                    <a:pt x="12264" y="613072"/>
                  </a:lnTo>
                  <a:lnTo>
                    <a:pt x="5199" y="654296"/>
                  </a:lnTo>
                  <a:lnTo>
                    <a:pt x="1105" y="695782"/>
                  </a:lnTo>
                  <a:lnTo>
                    <a:pt x="0" y="737420"/>
                  </a:lnTo>
                  <a:lnTo>
                    <a:pt x="1901" y="779105"/>
                  </a:lnTo>
                  <a:lnTo>
                    <a:pt x="6829" y="820728"/>
                  </a:lnTo>
                  <a:lnTo>
                    <a:pt x="14800" y="862183"/>
                  </a:lnTo>
                  <a:lnTo>
                    <a:pt x="25834" y="903363"/>
                  </a:lnTo>
                  <a:lnTo>
                    <a:pt x="39948" y="944160"/>
                  </a:lnTo>
                  <a:lnTo>
                    <a:pt x="57161" y="984467"/>
                  </a:lnTo>
                  <a:lnTo>
                    <a:pt x="77492" y="1024177"/>
                  </a:lnTo>
                  <a:lnTo>
                    <a:pt x="100959" y="1063183"/>
                  </a:lnTo>
                  <a:lnTo>
                    <a:pt x="127580" y="1101377"/>
                  </a:lnTo>
                  <a:lnTo>
                    <a:pt x="157374" y="1138653"/>
                  </a:lnTo>
                  <a:lnTo>
                    <a:pt x="190359" y="1174903"/>
                  </a:lnTo>
                  <a:lnTo>
                    <a:pt x="222663" y="1206405"/>
                  </a:lnTo>
                  <a:lnTo>
                    <a:pt x="256846" y="1236226"/>
                  </a:lnTo>
                  <a:lnTo>
                    <a:pt x="292803" y="1264338"/>
                  </a:lnTo>
                  <a:lnTo>
                    <a:pt x="330432" y="1290714"/>
                  </a:lnTo>
                  <a:lnTo>
                    <a:pt x="369628" y="1315326"/>
                  </a:lnTo>
                  <a:lnTo>
                    <a:pt x="410288" y="1338146"/>
                  </a:lnTo>
                  <a:lnTo>
                    <a:pt x="452308" y="1359146"/>
                  </a:lnTo>
                  <a:lnTo>
                    <a:pt x="495585" y="1378299"/>
                  </a:lnTo>
                  <a:lnTo>
                    <a:pt x="540013" y="1395576"/>
                  </a:lnTo>
                  <a:lnTo>
                    <a:pt x="585491" y="1410951"/>
                  </a:lnTo>
                  <a:lnTo>
                    <a:pt x="631914" y="1424394"/>
                  </a:lnTo>
                  <a:lnTo>
                    <a:pt x="679178" y="1435880"/>
                  </a:lnTo>
                  <a:lnTo>
                    <a:pt x="727180" y="1445379"/>
                  </a:lnTo>
                  <a:lnTo>
                    <a:pt x="775816" y="1452863"/>
                  </a:lnTo>
                  <a:lnTo>
                    <a:pt x="824982" y="1458306"/>
                  </a:lnTo>
                  <a:lnTo>
                    <a:pt x="874575" y="1461680"/>
                  </a:lnTo>
                  <a:lnTo>
                    <a:pt x="924491" y="1462956"/>
                  </a:lnTo>
                  <a:lnTo>
                    <a:pt x="974626" y="1462107"/>
                  </a:lnTo>
                  <a:lnTo>
                    <a:pt x="1024876" y="1459105"/>
                  </a:lnTo>
                  <a:lnTo>
                    <a:pt x="1075138" y="1453922"/>
                  </a:lnTo>
                  <a:lnTo>
                    <a:pt x="1125308" y="1446531"/>
                  </a:lnTo>
                  <a:lnTo>
                    <a:pt x="1175282" y="1436904"/>
                  </a:lnTo>
                  <a:lnTo>
                    <a:pt x="1577618" y="1762151"/>
                  </a:lnTo>
                  <a:lnTo>
                    <a:pt x="1493290" y="1313206"/>
                  </a:lnTo>
                  <a:lnTo>
                    <a:pt x="1537297" y="1285123"/>
                  </a:lnTo>
                  <a:lnTo>
                    <a:pt x="1578573" y="1255386"/>
                  </a:lnTo>
                  <a:lnTo>
                    <a:pt x="1617098" y="1224102"/>
                  </a:lnTo>
                  <a:lnTo>
                    <a:pt x="1652855" y="1191378"/>
                  </a:lnTo>
                  <a:lnTo>
                    <a:pt x="1685825" y="1157322"/>
                  </a:lnTo>
                  <a:lnTo>
                    <a:pt x="1715989" y="1122040"/>
                  </a:lnTo>
                  <a:lnTo>
                    <a:pt x="1743330" y="1085640"/>
                  </a:lnTo>
                  <a:lnTo>
                    <a:pt x="1767829" y="1048230"/>
                  </a:lnTo>
                  <a:lnTo>
                    <a:pt x="1789468" y="1009916"/>
                  </a:lnTo>
                  <a:lnTo>
                    <a:pt x="1808228" y="970805"/>
                  </a:lnTo>
                  <a:lnTo>
                    <a:pt x="1824091" y="931005"/>
                  </a:lnTo>
                  <a:lnTo>
                    <a:pt x="1837039" y="890623"/>
                  </a:lnTo>
                  <a:lnTo>
                    <a:pt x="1847052" y="849766"/>
                  </a:lnTo>
                  <a:lnTo>
                    <a:pt x="1854114" y="808541"/>
                  </a:lnTo>
                  <a:lnTo>
                    <a:pt x="1858206" y="767056"/>
                  </a:lnTo>
                  <a:lnTo>
                    <a:pt x="1859308" y="725418"/>
                  </a:lnTo>
                  <a:lnTo>
                    <a:pt x="1857404" y="683733"/>
                  </a:lnTo>
                  <a:lnTo>
                    <a:pt x="1852474" y="642110"/>
                  </a:lnTo>
                  <a:lnTo>
                    <a:pt x="1844500" y="600654"/>
                  </a:lnTo>
                  <a:lnTo>
                    <a:pt x="1833464" y="559475"/>
                  </a:lnTo>
                  <a:lnTo>
                    <a:pt x="1819348" y="518678"/>
                  </a:lnTo>
                  <a:lnTo>
                    <a:pt x="1802133" y="478371"/>
                  </a:lnTo>
                  <a:lnTo>
                    <a:pt x="1781800" y="438660"/>
                  </a:lnTo>
                  <a:lnTo>
                    <a:pt x="1758332" y="399655"/>
                  </a:lnTo>
                  <a:lnTo>
                    <a:pt x="1731710" y="361460"/>
                  </a:lnTo>
                  <a:lnTo>
                    <a:pt x="1701916" y="324185"/>
                  </a:lnTo>
                  <a:lnTo>
                    <a:pt x="1668931" y="287935"/>
                  </a:lnTo>
                  <a:lnTo>
                    <a:pt x="1636913" y="256671"/>
                  </a:lnTo>
                  <a:lnTo>
                    <a:pt x="1603181" y="227146"/>
                  </a:lnTo>
                  <a:lnTo>
                    <a:pt x="1567834" y="199373"/>
                  </a:lnTo>
                  <a:lnTo>
                    <a:pt x="1530972" y="173361"/>
                  </a:lnTo>
                  <a:lnTo>
                    <a:pt x="1492693" y="149120"/>
                  </a:lnTo>
                  <a:lnTo>
                    <a:pt x="1453098" y="126662"/>
                  </a:lnTo>
                  <a:lnTo>
                    <a:pt x="1412285" y="105997"/>
                  </a:lnTo>
                  <a:lnTo>
                    <a:pt x="1370355" y="87134"/>
                  </a:lnTo>
                  <a:lnTo>
                    <a:pt x="1327405" y="70086"/>
                  </a:lnTo>
                  <a:lnTo>
                    <a:pt x="1283536" y="54862"/>
                  </a:lnTo>
                  <a:lnTo>
                    <a:pt x="1238847" y="41472"/>
                  </a:lnTo>
                  <a:lnTo>
                    <a:pt x="1193437" y="29928"/>
                  </a:lnTo>
                  <a:lnTo>
                    <a:pt x="1147406" y="20239"/>
                  </a:lnTo>
                  <a:lnTo>
                    <a:pt x="1100852" y="12417"/>
                  </a:lnTo>
                  <a:lnTo>
                    <a:pt x="1053876" y="6471"/>
                  </a:lnTo>
                  <a:lnTo>
                    <a:pt x="1006577" y="2413"/>
                  </a:lnTo>
                  <a:lnTo>
                    <a:pt x="959053" y="252"/>
                  </a:lnTo>
                  <a:lnTo>
                    <a:pt x="911404" y="0"/>
                  </a:lnTo>
                  <a:close/>
                </a:path>
              </a:pathLst>
            </a:custGeom>
            <a:solidFill>
              <a:srgbClr val="FFFFFF"/>
            </a:solidFill>
          </p:spPr>
          <p:txBody>
            <a:bodyPr wrap="square" lIns="0" tIns="0" rIns="0" bIns="0" rtlCol="0"/>
            <a:lstStyle/>
            <a:p>
              <a:endParaRPr/>
            </a:p>
          </p:txBody>
        </p:sp>
        <p:sp>
          <p:nvSpPr>
            <p:cNvPr id="12" name="object 12"/>
            <p:cNvSpPr/>
            <p:nvPr/>
          </p:nvSpPr>
          <p:spPr>
            <a:xfrm>
              <a:off x="480797" y="979270"/>
              <a:ext cx="1859914" cy="1762760"/>
            </a:xfrm>
            <a:custGeom>
              <a:avLst/>
              <a:gdLst/>
              <a:ahLst/>
              <a:cxnLst/>
              <a:rect l="l" t="t" r="r" b="b"/>
              <a:pathLst>
                <a:path w="1859914" h="1762760">
                  <a:moveTo>
                    <a:pt x="1577618" y="1762151"/>
                  </a:moveTo>
                  <a:lnTo>
                    <a:pt x="1493290" y="1313206"/>
                  </a:lnTo>
                  <a:lnTo>
                    <a:pt x="1537297" y="1285123"/>
                  </a:lnTo>
                  <a:lnTo>
                    <a:pt x="1578573" y="1255386"/>
                  </a:lnTo>
                  <a:lnTo>
                    <a:pt x="1617098" y="1224102"/>
                  </a:lnTo>
                  <a:lnTo>
                    <a:pt x="1652855" y="1191378"/>
                  </a:lnTo>
                  <a:lnTo>
                    <a:pt x="1685825" y="1157322"/>
                  </a:lnTo>
                  <a:lnTo>
                    <a:pt x="1715989" y="1122040"/>
                  </a:lnTo>
                  <a:lnTo>
                    <a:pt x="1743330" y="1085640"/>
                  </a:lnTo>
                  <a:lnTo>
                    <a:pt x="1767829" y="1048230"/>
                  </a:lnTo>
                  <a:lnTo>
                    <a:pt x="1789468" y="1009916"/>
                  </a:lnTo>
                  <a:lnTo>
                    <a:pt x="1808228" y="970805"/>
                  </a:lnTo>
                  <a:lnTo>
                    <a:pt x="1824091" y="931005"/>
                  </a:lnTo>
                  <a:lnTo>
                    <a:pt x="1837039" y="890623"/>
                  </a:lnTo>
                  <a:lnTo>
                    <a:pt x="1847052" y="849766"/>
                  </a:lnTo>
                  <a:lnTo>
                    <a:pt x="1854114" y="808541"/>
                  </a:lnTo>
                  <a:lnTo>
                    <a:pt x="1858206" y="767056"/>
                  </a:lnTo>
                  <a:lnTo>
                    <a:pt x="1859308" y="725418"/>
                  </a:lnTo>
                  <a:lnTo>
                    <a:pt x="1857404" y="683733"/>
                  </a:lnTo>
                  <a:lnTo>
                    <a:pt x="1852474" y="642110"/>
                  </a:lnTo>
                  <a:lnTo>
                    <a:pt x="1844500" y="600654"/>
                  </a:lnTo>
                  <a:lnTo>
                    <a:pt x="1833464" y="559475"/>
                  </a:lnTo>
                  <a:lnTo>
                    <a:pt x="1819348" y="518678"/>
                  </a:lnTo>
                  <a:lnTo>
                    <a:pt x="1802133" y="478371"/>
                  </a:lnTo>
                  <a:lnTo>
                    <a:pt x="1781800" y="438660"/>
                  </a:lnTo>
                  <a:lnTo>
                    <a:pt x="1758332" y="399655"/>
                  </a:lnTo>
                  <a:lnTo>
                    <a:pt x="1731710" y="361460"/>
                  </a:lnTo>
                  <a:lnTo>
                    <a:pt x="1701916" y="324185"/>
                  </a:lnTo>
                  <a:lnTo>
                    <a:pt x="1668931" y="287935"/>
                  </a:lnTo>
                  <a:lnTo>
                    <a:pt x="1636913" y="256671"/>
                  </a:lnTo>
                  <a:lnTo>
                    <a:pt x="1603181" y="227146"/>
                  </a:lnTo>
                  <a:lnTo>
                    <a:pt x="1567834" y="199373"/>
                  </a:lnTo>
                  <a:lnTo>
                    <a:pt x="1530972" y="173361"/>
                  </a:lnTo>
                  <a:lnTo>
                    <a:pt x="1492693" y="149120"/>
                  </a:lnTo>
                  <a:lnTo>
                    <a:pt x="1453098" y="126662"/>
                  </a:lnTo>
                  <a:lnTo>
                    <a:pt x="1412285" y="105997"/>
                  </a:lnTo>
                  <a:lnTo>
                    <a:pt x="1370355" y="87134"/>
                  </a:lnTo>
                  <a:lnTo>
                    <a:pt x="1327405" y="70086"/>
                  </a:lnTo>
                  <a:lnTo>
                    <a:pt x="1283536" y="54862"/>
                  </a:lnTo>
                  <a:lnTo>
                    <a:pt x="1238847" y="41472"/>
                  </a:lnTo>
                  <a:lnTo>
                    <a:pt x="1193437" y="29928"/>
                  </a:lnTo>
                  <a:lnTo>
                    <a:pt x="1147406" y="20239"/>
                  </a:lnTo>
                  <a:lnTo>
                    <a:pt x="1100852" y="12417"/>
                  </a:lnTo>
                  <a:lnTo>
                    <a:pt x="1053876" y="6471"/>
                  </a:lnTo>
                  <a:lnTo>
                    <a:pt x="1006577" y="2413"/>
                  </a:lnTo>
                  <a:lnTo>
                    <a:pt x="959053" y="252"/>
                  </a:lnTo>
                  <a:lnTo>
                    <a:pt x="911404" y="0"/>
                  </a:lnTo>
                  <a:lnTo>
                    <a:pt x="863730" y="1666"/>
                  </a:lnTo>
                  <a:lnTo>
                    <a:pt x="816130" y="5261"/>
                  </a:lnTo>
                  <a:lnTo>
                    <a:pt x="768704" y="10796"/>
                  </a:lnTo>
                  <a:lnTo>
                    <a:pt x="721550" y="18282"/>
                  </a:lnTo>
                  <a:lnTo>
                    <a:pt x="674767" y="27728"/>
                  </a:lnTo>
                  <a:lnTo>
                    <a:pt x="628457" y="39145"/>
                  </a:lnTo>
                  <a:lnTo>
                    <a:pt x="582716" y="52544"/>
                  </a:lnTo>
                  <a:lnTo>
                    <a:pt x="537646" y="67935"/>
                  </a:lnTo>
                  <a:lnTo>
                    <a:pt x="493345" y="85329"/>
                  </a:lnTo>
                  <a:lnTo>
                    <a:pt x="449912" y="104736"/>
                  </a:lnTo>
                  <a:lnTo>
                    <a:pt x="407448" y="126167"/>
                  </a:lnTo>
                  <a:lnTo>
                    <a:pt x="366050" y="149632"/>
                  </a:lnTo>
                  <a:lnTo>
                    <a:pt x="322043" y="177715"/>
                  </a:lnTo>
                  <a:lnTo>
                    <a:pt x="280767" y="207452"/>
                  </a:lnTo>
                  <a:lnTo>
                    <a:pt x="242240" y="238736"/>
                  </a:lnTo>
                  <a:lnTo>
                    <a:pt x="206482" y="271460"/>
                  </a:lnTo>
                  <a:lnTo>
                    <a:pt x="173511" y="305516"/>
                  </a:lnTo>
                  <a:lnTo>
                    <a:pt x="143345" y="340798"/>
                  </a:lnTo>
                  <a:lnTo>
                    <a:pt x="116002" y="377197"/>
                  </a:lnTo>
                  <a:lnTo>
                    <a:pt x="91500" y="414608"/>
                  </a:lnTo>
                  <a:lnTo>
                    <a:pt x="69859" y="452922"/>
                  </a:lnTo>
                  <a:lnTo>
                    <a:pt x="51097" y="492033"/>
                  </a:lnTo>
                  <a:lnTo>
                    <a:pt x="35231" y="531833"/>
                  </a:lnTo>
                  <a:lnTo>
                    <a:pt x="22281" y="572215"/>
                  </a:lnTo>
                  <a:lnTo>
                    <a:pt x="12264" y="613072"/>
                  </a:lnTo>
                  <a:lnTo>
                    <a:pt x="5199" y="654296"/>
                  </a:lnTo>
                  <a:lnTo>
                    <a:pt x="1105" y="695782"/>
                  </a:lnTo>
                  <a:lnTo>
                    <a:pt x="0" y="737420"/>
                  </a:lnTo>
                  <a:lnTo>
                    <a:pt x="1901" y="779105"/>
                  </a:lnTo>
                  <a:lnTo>
                    <a:pt x="6829" y="820728"/>
                  </a:lnTo>
                  <a:lnTo>
                    <a:pt x="14800" y="862183"/>
                  </a:lnTo>
                  <a:lnTo>
                    <a:pt x="25834" y="903363"/>
                  </a:lnTo>
                  <a:lnTo>
                    <a:pt x="39948" y="944160"/>
                  </a:lnTo>
                  <a:lnTo>
                    <a:pt x="57161" y="984467"/>
                  </a:lnTo>
                  <a:lnTo>
                    <a:pt x="77492" y="1024177"/>
                  </a:lnTo>
                  <a:lnTo>
                    <a:pt x="100959" y="1063183"/>
                  </a:lnTo>
                  <a:lnTo>
                    <a:pt x="127580" y="1101377"/>
                  </a:lnTo>
                  <a:lnTo>
                    <a:pt x="157374" y="1138653"/>
                  </a:lnTo>
                  <a:lnTo>
                    <a:pt x="190359" y="1174903"/>
                  </a:lnTo>
                  <a:lnTo>
                    <a:pt x="222663" y="1206405"/>
                  </a:lnTo>
                  <a:lnTo>
                    <a:pt x="256846" y="1236226"/>
                  </a:lnTo>
                  <a:lnTo>
                    <a:pt x="292803" y="1264338"/>
                  </a:lnTo>
                  <a:lnTo>
                    <a:pt x="330432" y="1290714"/>
                  </a:lnTo>
                  <a:lnTo>
                    <a:pt x="369628" y="1315326"/>
                  </a:lnTo>
                  <a:lnTo>
                    <a:pt x="410288" y="1338146"/>
                  </a:lnTo>
                  <a:lnTo>
                    <a:pt x="452308" y="1359146"/>
                  </a:lnTo>
                  <a:lnTo>
                    <a:pt x="495585" y="1378299"/>
                  </a:lnTo>
                  <a:lnTo>
                    <a:pt x="540013" y="1395576"/>
                  </a:lnTo>
                  <a:lnTo>
                    <a:pt x="585491" y="1410951"/>
                  </a:lnTo>
                  <a:lnTo>
                    <a:pt x="631914" y="1424394"/>
                  </a:lnTo>
                  <a:lnTo>
                    <a:pt x="679178" y="1435880"/>
                  </a:lnTo>
                  <a:lnTo>
                    <a:pt x="727180" y="1445379"/>
                  </a:lnTo>
                  <a:lnTo>
                    <a:pt x="775816" y="1452863"/>
                  </a:lnTo>
                  <a:lnTo>
                    <a:pt x="824982" y="1458306"/>
                  </a:lnTo>
                  <a:lnTo>
                    <a:pt x="874575" y="1461680"/>
                  </a:lnTo>
                  <a:lnTo>
                    <a:pt x="924491" y="1462956"/>
                  </a:lnTo>
                  <a:lnTo>
                    <a:pt x="974626" y="1462107"/>
                  </a:lnTo>
                  <a:lnTo>
                    <a:pt x="1024876" y="1459105"/>
                  </a:lnTo>
                  <a:lnTo>
                    <a:pt x="1075138" y="1453922"/>
                  </a:lnTo>
                  <a:lnTo>
                    <a:pt x="1125308" y="1446531"/>
                  </a:lnTo>
                  <a:lnTo>
                    <a:pt x="1175282" y="1436904"/>
                  </a:lnTo>
                  <a:lnTo>
                    <a:pt x="1577618" y="1762151"/>
                  </a:lnTo>
                  <a:close/>
                </a:path>
              </a:pathLst>
            </a:custGeom>
            <a:ln w="25908">
              <a:solidFill>
                <a:srgbClr val="006FC0"/>
              </a:solidFill>
            </a:ln>
          </p:spPr>
          <p:txBody>
            <a:bodyPr wrap="square" lIns="0" tIns="0" rIns="0" bIns="0" rtlCol="0"/>
            <a:lstStyle/>
            <a:p>
              <a:endParaRPr/>
            </a:p>
          </p:txBody>
        </p:sp>
      </p:grpSp>
      <p:sp>
        <p:nvSpPr>
          <p:cNvPr id="13" name="object 13"/>
          <p:cNvSpPr txBox="1"/>
          <p:nvPr/>
        </p:nvSpPr>
        <p:spPr>
          <a:xfrm>
            <a:off x="837996" y="1205611"/>
            <a:ext cx="1143635" cy="1000760"/>
          </a:xfrm>
          <a:prstGeom prst="rect">
            <a:avLst/>
          </a:prstGeom>
        </p:spPr>
        <p:txBody>
          <a:bodyPr vert="horz" wrap="square" lIns="0" tIns="12065" rIns="0" bIns="0" rtlCol="0">
            <a:spAutoFit/>
          </a:bodyPr>
          <a:lstStyle/>
          <a:p>
            <a:pPr marL="12700" marR="5080" algn="ctr">
              <a:lnSpc>
                <a:spcPct val="100000"/>
              </a:lnSpc>
              <a:spcBef>
                <a:spcPts val="95"/>
              </a:spcBef>
            </a:pPr>
            <a:r>
              <a:rPr sz="1600" spc="-5" dirty="0">
                <a:latin typeface="Arial MT"/>
                <a:cs typeface="Arial MT"/>
              </a:rPr>
              <a:t>Même </a:t>
            </a:r>
            <a:r>
              <a:rPr sz="1600" dirty="0">
                <a:latin typeface="Arial MT"/>
                <a:cs typeface="Arial MT"/>
              </a:rPr>
              <a:t> </a:t>
            </a:r>
            <a:r>
              <a:rPr sz="1600" spc="-5" dirty="0">
                <a:latin typeface="Arial MT"/>
                <a:cs typeface="Arial MT"/>
              </a:rPr>
              <a:t>architecture </a:t>
            </a:r>
            <a:r>
              <a:rPr sz="1600" spc="-430" dirty="0">
                <a:latin typeface="Arial MT"/>
                <a:cs typeface="Arial MT"/>
              </a:rPr>
              <a:t> </a:t>
            </a:r>
            <a:r>
              <a:rPr sz="1600" spc="-5" dirty="0">
                <a:latin typeface="Arial MT"/>
                <a:cs typeface="Arial MT"/>
              </a:rPr>
              <a:t>pour</a:t>
            </a:r>
            <a:r>
              <a:rPr sz="1600" spc="-60" dirty="0">
                <a:latin typeface="Arial MT"/>
                <a:cs typeface="Arial MT"/>
              </a:rPr>
              <a:t> </a:t>
            </a:r>
            <a:r>
              <a:rPr sz="1600" spc="-5" dirty="0">
                <a:latin typeface="Arial MT"/>
                <a:cs typeface="Arial MT"/>
              </a:rPr>
              <a:t>chacun </a:t>
            </a:r>
            <a:r>
              <a:rPr sz="1600" spc="-430" dirty="0">
                <a:latin typeface="Arial MT"/>
                <a:cs typeface="Arial MT"/>
              </a:rPr>
              <a:t> </a:t>
            </a:r>
            <a:r>
              <a:rPr sz="1600" spc="-5" dirty="0">
                <a:latin typeface="Arial MT"/>
                <a:cs typeface="Arial MT"/>
              </a:rPr>
              <a:t>des</a:t>
            </a:r>
            <a:r>
              <a:rPr sz="1600" spc="-20" dirty="0">
                <a:latin typeface="Arial MT"/>
                <a:cs typeface="Arial MT"/>
              </a:rPr>
              <a:t> </a:t>
            </a:r>
            <a:r>
              <a:rPr sz="1600" spc="-5" dirty="0">
                <a:latin typeface="Arial MT"/>
                <a:cs typeface="Arial MT"/>
              </a:rPr>
              <a:t>pôles</a:t>
            </a:r>
            <a:endParaRPr sz="1600">
              <a:latin typeface="Arial MT"/>
              <a:cs typeface="Arial MT"/>
            </a:endParaRPr>
          </a:p>
        </p:txBody>
      </p:sp>
      <p:sp>
        <p:nvSpPr>
          <p:cNvPr id="14" name="Espace réservé du pied de page 13">
            <a:extLst>
              <a:ext uri="{FF2B5EF4-FFF2-40B4-BE49-F238E27FC236}">
                <a16:creationId xmlns:a16="http://schemas.microsoft.com/office/drawing/2014/main" id="{7A3DF8BF-C7B0-462E-B5B1-B4874C010928}"/>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453053" y="212305"/>
            <a:ext cx="593451" cy="520174"/>
          </a:xfrm>
          <a:prstGeom prst="rect">
            <a:avLst/>
          </a:prstGeom>
        </p:spPr>
      </p:pic>
      <p:sp>
        <p:nvSpPr>
          <p:cNvPr id="5" name="object 5"/>
          <p:cNvSpPr txBox="1">
            <a:spLocks noGrp="1"/>
          </p:cNvSpPr>
          <p:nvPr>
            <p:ph type="title"/>
          </p:nvPr>
        </p:nvSpPr>
        <p:spPr>
          <a:xfrm>
            <a:off x="1981200" y="1107366"/>
            <a:ext cx="7411720" cy="513715"/>
          </a:xfrm>
          <a:prstGeom prst="rect">
            <a:avLst/>
          </a:prstGeom>
        </p:spPr>
        <p:txBody>
          <a:bodyPr vert="horz" wrap="square" lIns="0" tIns="13335" rIns="0" bIns="0" rtlCol="0">
            <a:spAutoFit/>
          </a:bodyPr>
          <a:lstStyle/>
          <a:p>
            <a:pPr marL="12700">
              <a:lnSpc>
                <a:spcPct val="100000"/>
              </a:lnSpc>
              <a:spcBef>
                <a:spcPts val="105"/>
              </a:spcBef>
            </a:pPr>
            <a:r>
              <a:rPr sz="3200" spc="-15" dirty="0">
                <a:solidFill>
                  <a:srgbClr val="000000"/>
                </a:solidFill>
                <a:latin typeface="Calibri"/>
                <a:cs typeface="Calibri"/>
              </a:rPr>
              <a:t>Présentation</a:t>
            </a:r>
            <a:r>
              <a:rPr sz="3200" spc="-20" dirty="0">
                <a:solidFill>
                  <a:srgbClr val="000000"/>
                </a:solidFill>
                <a:latin typeface="Calibri"/>
                <a:cs typeface="Calibri"/>
              </a:rPr>
              <a:t> </a:t>
            </a:r>
            <a:r>
              <a:rPr sz="3200" dirty="0">
                <a:solidFill>
                  <a:srgbClr val="000000"/>
                </a:solidFill>
                <a:latin typeface="Calibri"/>
                <a:cs typeface="Calibri"/>
              </a:rPr>
              <a:t>du</a:t>
            </a:r>
            <a:r>
              <a:rPr sz="3200" spc="-40" dirty="0">
                <a:solidFill>
                  <a:srgbClr val="000000"/>
                </a:solidFill>
                <a:latin typeface="Calibri"/>
                <a:cs typeface="Calibri"/>
              </a:rPr>
              <a:t> </a:t>
            </a:r>
            <a:r>
              <a:rPr sz="3200" spc="-20" dirty="0">
                <a:solidFill>
                  <a:srgbClr val="000000"/>
                </a:solidFill>
                <a:latin typeface="Calibri"/>
                <a:cs typeface="Calibri"/>
              </a:rPr>
              <a:t>référentiel</a:t>
            </a:r>
            <a:r>
              <a:rPr sz="3200" dirty="0">
                <a:solidFill>
                  <a:srgbClr val="000000"/>
                </a:solidFill>
                <a:latin typeface="Calibri"/>
                <a:cs typeface="Calibri"/>
              </a:rPr>
              <a:t> de</a:t>
            </a:r>
            <a:r>
              <a:rPr sz="3200" spc="-5" dirty="0">
                <a:solidFill>
                  <a:srgbClr val="000000"/>
                </a:solidFill>
                <a:latin typeface="Calibri"/>
                <a:cs typeface="Calibri"/>
              </a:rPr>
              <a:t> </a:t>
            </a:r>
            <a:r>
              <a:rPr sz="3200" spc="-10" dirty="0">
                <a:solidFill>
                  <a:srgbClr val="000000"/>
                </a:solidFill>
                <a:latin typeface="Calibri"/>
                <a:cs typeface="Calibri"/>
              </a:rPr>
              <a:t>compétences</a:t>
            </a:r>
            <a:endParaRPr sz="3200" dirty="0">
              <a:latin typeface="Calibri"/>
              <a:cs typeface="Calibri"/>
            </a:endParaRPr>
          </a:p>
        </p:txBody>
      </p:sp>
      <p:sp>
        <p:nvSpPr>
          <p:cNvPr id="10" name="Espace réservé du pied de page 9">
            <a:extLst>
              <a:ext uri="{FF2B5EF4-FFF2-40B4-BE49-F238E27FC236}">
                <a16:creationId xmlns:a16="http://schemas.microsoft.com/office/drawing/2014/main" id="{ACA0008E-A95C-4F18-B790-FC553E3FBF2E}"/>
              </a:ext>
            </a:extLst>
          </p:cNvPr>
          <p:cNvSpPr>
            <a:spLocks noGrp="1"/>
          </p:cNvSpPr>
          <p:nvPr>
            <p:ph type="ftr" sz="quarter" idx="5"/>
          </p:nvPr>
        </p:nvSpPr>
        <p:spPr/>
        <p:txBody>
          <a:bodyPr/>
          <a:lstStyle/>
          <a:p>
            <a:r>
              <a:rPr lang="fr-FR"/>
              <a:t>Formation rénovation bac pro ASSP - Mai 2022 -  GRD - académie de Lyon</a:t>
            </a:r>
          </a:p>
        </p:txBody>
      </p:sp>
      <p:pic>
        <p:nvPicPr>
          <p:cNvPr id="12" name="Image 11" descr="Une image contenant texte&#10;&#10;Description générée automatiquement">
            <a:extLst>
              <a:ext uri="{FF2B5EF4-FFF2-40B4-BE49-F238E27FC236}">
                <a16:creationId xmlns:a16="http://schemas.microsoft.com/office/drawing/2014/main" id="{113C4E4B-7B52-40D0-9BC8-DA89E1BE0E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600" y="2152649"/>
            <a:ext cx="4948237" cy="31051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453053" y="212305"/>
            <a:ext cx="593451" cy="520174"/>
          </a:xfrm>
          <a:prstGeom prst="rect">
            <a:avLst/>
          </a:prstGeom>
        </p:spPr>
      </p:pic>
      <p:sp>
        <p:nvSpPr>
          <p:cNvPr id="5" name="object 5"/>
          <p:cNvSpPr txBox="1">
            <a:spLocks noGrp="1"/>
          </p:cNvSpPr>
          <p:nvPr>
            <p:ph type="title"/>
          </p:nvPr>
        </p:nvSpPr>
        <p:spPr>
          <a:xfrm>
            <a:off x="2472054" y="169925"/>
            <a:ext cx="8471535" cy="835660"/>
          </a:xfrm>
          <a:prstGeom prst="rect">
            <a:avLst/>
          </a:prstGeom>
        </p:spPr>
        <p:txBody>
          <a:bodyPr vert="horz" wrap="square" lIns="0" tIns="60960" rIns="0" bIns="0" rtlCol="0">
            <a:spAutoFit/>
          </a:bodyPr>
          <a:lstStyle/>
          <a:p>
            <a:pPr marL="12700" marR="5080">
              <a:lnSpc>
                <a:spcPts val="3020"/>
              </a:lnSpc>
              <a:spcBef>
                <a:spcPts val="480"/>
              </a:spcBef>
            </a:pPr>
            <a:r>
              <a:rPr sz="2800" spc="-5" dirty="0">
                <a:solidFill>
                  <a:srgbClr val="000000"/>
                </a:solidFill>
              </a:rPr>
              <a:t>Les</a:t>
            </a:r>
            <a:r>
              <a:rPr sz="2800" spc="25" dirty="0">
                <a:solidFill>
                  <a:srgbClr val="000000"/>
                </a:solidFill>
              </a:rPr>
              <a:t> </a:t>
            </a:r>
            <a:r>
              <a:rPr sz="2800" spc="-5" dirty="0">
                <a:solidFill>
                  <a:srgbClr val="000000"/>
                </a:solidFill>
              </a:rPr>
              <a:t>évolutions</a:t>
            </a:r>
            <a:r>
              <a:rPr sz="2800" spc="30" dirty="0">
                <a:solidFill>
                  <a:srgbClr val="000000"/>
                </a:solidFill>
              </a:rPr>
              <a:t> </a:t>
            </a:r>
            <a:r>
              <a:rPr sz="2800" spc="-5" dirty="0">
                <a:solidFill>
                  <a:srgbClr val="000000"/>
                </a:solidFill>
              </a:rPr>
              <a:t>du</a:t>
            </a:r>
            <a:r>
              <a:rPr sz="2800" spc="10" dirty="0">
                <a:solidFill>
                  <a:srgbClr val="000000"/>
                </a:solidFill>
              </a:rPr>
              <a:t> </a:t>
            </a:r>
            <a:r>
              <a:rPr sz="2800" spc="-5" dirty="0">
                <a:solidFill>
                  <a:srgbClr val="000000"/>
                </a:solidFill>
              </a:rPr>
              <a:t>référentiel</a:t>
            </a:r>
            <a:r>
              <a:rPr sz="2800" dirty="0">
                <a:solidFill>
                  <a:srgbClr val="000000"/>
                </a:solidFill>
              </a:rPr>
              <a:t> </a:t>
            </a:r>
            <a:r>
              <a:rPr sz="2800" spc="-5" dirty="0">
                <a:solidFill>
                  <a:srgbClr val="000000"/>
                </a:solidFill>
              </a:rPr>
              <a:t>de</a:t>
            </a:r>
            <a:r>
              <a:rPr sz="2800" spc="15" dirty="0">
                <a:solidFill>
                  <a:srgbClr val="000000"/>
                </a:solidFill>
              </a:rPr>
              <a:t> </a:t>
            </a:r>
            <a:r>
              <a:rPr sz="2800" spc="-5" dirty="0">
                <a:solidFill>
                  <a:srgbClr val="000000"/>
                </a:solidFill>
              </a:rPr>
              <a:t>compétences:</a:t>
            </a:r>
            <a:r>
              <a:rPr sz="2800" spc="65" dirty="0">
                <a:solidFill>
                  <a:srgbClr val="000000"/>
                </a:solidFill>
              </a:rPr>
              <a:t> </a:t>
            </a:r>
            <a:r>
              <a:rPr sz="2800" spc="-5" dirty="0">
                <a:solidFill>
                  <a:srgbClr val="000000"/>
                </a:solidFill>
              </a:rPr>
              <a:t>les </a:t>
            </a:r>
            <a:r>
              <a:rPr sz="2800" spc="-765" dirty="0">
                <a:solidFill>
                  <a:srgbClr val="000000"/>
                </a:solidFill>
              </a:rPr>
              <a:t> </a:t>
            </a:r>
            <a:r>
              <a:rPr sz="2800" spc="-5" dirty="0">
                <a:solidFill>
                  <a:srgbClr val="000000"/>
                </a:solidFill>
              </a:rPr>
              <a:t>compétences</a:t>
            </a:r>
            <a:endParaRPr sz="2800"/>
          </a:p>
        </p:txBody>
      </p:sp>
      <p:graphicFrame>
        <p:nvGraphicFramePr>
          <p:cNvPr id="6" name="object 6"/>
          <p:cNvGraphicFramePr>
            <a:graphicFrameLocks noGrp="1"/>
          </p:cNvGraphicFramePr>
          <p:nvPr/>
        </p:nvGraphicFramePr>
        <p:xfrm>
          <a:off x="1074305" y="1296035"/>
          <a:ext cx="10763885" cy="4964429"/>
        </p:xfrm>
        <a:graphic>
          <a:graphicData uri="http://schemas.openxmlformats.org/drawingml/2006/table">
            <a:tbl>
              <a:tblPr firstRow="1" bandRow="1">
                <a:tableStyleId>{2D5ABB26-0587-4C30-8999-92F81FD0307C}</a:tableStyleId>
              </a:tblPr>
              <a:tblGrid>
                <a:gridCol w="3642360">
                  <a:extLst>
                    <a:ext uri="{9D8B030D-6E8A-4147-A177-3AD203B41FA5}">
                      <a16:colId xmlns:a16="http://schemas.microsoft.com/office/drawing/2014/main" val="20000"/>
                    </a:ext>
                  </a:extLst>
                </a:gridCol>
                <a:gridCol w="7121525">
                  <a:extLst>
                    <a:ext uri="{9D8B030D-6E8A-4147-A177-3AD203B41FA5}">
                      <a16:colId xmlns:a16="http://schemas.microsoft.com/office/drawing/2014/main" val="20001"/>
                    </a:ext>
                  </a:extLst>
                </a:gridCol>
              </a:tblGrid>
              <a:tr h="326136">
                <a:tc>
                  <a:txBody>
                    <a:bodyPr/>
                    <a:lstStyle/>
                    <a:p>
                      <a:pPr algn="ctr">
                        <a:lnSpc>
                          <a:spcPts val="2335"/>
                        </a:lnSpc>
                      </a:pPr>
                      <a:r>
                        <a:rPr sz="2000" b="1" dirty="0">
                          <a:latin typeface="Arial"/>
                          <a:cs typeface="Arial"/>
                        </a:rPr>
                        <a:t>BLOCS</a:t>
                      </a:r>
                      <a:endParaRPr sz="20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CBBB6"/>
                    </a:solidFill>
                  </a:tcPr>
                </a:tc>
                <a:tc>
                  <a:txBody>
                    <a:bodyPr/>
                    <a:lstStyle/>
                    <a:p>
                      <a:pPr marL="1905" algn="ctr">
                        <a:lnSpc>
                          <a:spcPts val="2335"/>
                        </a:lnSpc>
                      </a:pPr>
                      <a:r>
                        <a:rPr sz="2000" b="1" spc="-5" dirty="0">
                          <a:latin typeface="Arial"/>
                          <a:cs typeface="Arial"/>
                        </a:rPr>
                        <a:t>Evolutions</a:t>
                      </a:r>
                      <a:endParaRPr sz="20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CBBB6"/>
                    </a:solidFill>
                  </a:tcPr>
                </a:tc>
                <a:extLst>
                  <a:ext uri="{0D108BD9-81ED-4DB2-BD59-A6C34878D82A}">
                    <a16:rowId xmlns:a16="http://schemas.microsoft.com/office/drawing/2014/main" val="10000"/>
                  </a:ext>
                </a:extLst>
              </a:tr>
              <a:tr h="2130424">
                <a:tc>
                  <a:txBody>
                    <a:bodyPr/>
                    <a:lstStyle/>
                    <a:p>
                      <a:pPr>
                        <a:lnSpc>
                          <a:spcPct val="100000"/>
                        </a:lnSpc>
                        <a:spcBef>
                          <a:spcPts val="25"/>
                        </a:spcBef>
                      </a:pPr>
                      <a:endParaRPr sz="2600">
                        <a:latin typeface="Times New Roman"/>
                        <a:cs typeface="Times New Roman"/>
                      </a:endParaRPr>
                    </a:p>
                    <a:p>
                      <a:pPr marL="56515" marR="1178560" algn="just">
                        <a:lnSpc>
                          <a:spcPct val="107000"/>
                        </a:lnSpc>
                        <a:spcBef>
                          <a:spcPts val="5"/>
                        </a:spcBef>
                      </a:pPr>
                      <a:r>
                        <a:rPr sz="2000" b="1" dirty="0">
                          <a:latin typeface="Arial"/>
                          <a:cs typeface="Arial"/>
                        </a:rPr>
                        <a:t>1- Accompagner </a:t>
                      </a:r>
                      <a:r>
                        <a:rPr sz="2000" b="1" spc="-5" dirty="0">
                          <a:latin typeface="Arial"/>
                          <a:cs typeface="Arial"/>
                        </a:rPr>
                        <a:t>la </a:t>
                      </a:r>
                      <a:r>
                        <a:rPr sz="2000" b="1" dirty="0">
                          <a:latin typeface="Arial"/>
                          <a:cs typeface="Arial"/>
                        </a:rPr>
                        <a:t> personne dans une </a:t>
                      </a:r>
                      <a:r>
                        <a:rPr sz="2000" b="1" spc="-545" dirty="0">
                          <a:latin typeface="Arial"/>
                          <a:cs typeface="Arial"/>
                        </a:rPr>
                        <a:t> </a:t>
                      </a:r>
                      <a:r>
                        <a:rPr sz="2000" b="1" dirty="0">
                          <a:latin typeface="Arial"/>
                          <a:cs typeface="Arial"/>
                        </a:rPr>
                        <a:t>approche</a:t>
                      </a:r>
                      <a:r>
                        <a:rPr sz="2000" b="1" spc="-55" dirty="0">
                          <a:latin typeface="Arial"/>
                          <a:cs typeface="Arial"/>
                        </a:rPr>
                        <a:t> </a:t>
                      </a:r>
                      <a:r>
                        <a:rPr sz="2000" b="1" dirty="0">
                          <a:latin typeface="Arial"/>
                          <a:cs typeface="Arial"/>
                        </a:rPr>
                        <a:t>globale</a:t>
                      </a:r>
                      <a:r>
                        <a:rPr sz="2000" b="1" spc="-55" dirty="0">
                          <a:latin typeface="Arial"/>
                          <a:cs typeface="Arial"/>
                        </a:rPr>
                        <a:t> </a:t>
                      </a:r>
                      <a:r>
                        <a:rPr sz="2000" b="1" dirty="0">
                          <a:latin typeface="Arial"/>
                          <a:cs typeface="Arial"/>
                        </a:rPr>
                        <a:t>et </a:t>
                      </a:r>
                      <a:r>
                        <a:rPr sz="2000" b="1" spc="-545" dirty="0">
                          <a:latin typeface="Arial"/>
                          <a:cs typeface="Arial"/>
                        </a:rPr>
                        <a:t> </a:t>
                      </a:r>
                      <a:r>
                        <a:rPr sz="2000" b="1" spc="-5" dirty="0">
                          <a:latin typeface="Arial"/>
                          <a:cs typeface="Arial"/>
                        </a:rPr>
                        <a:t>individualisée</a:t>
                      </a:r>
                      <a:endParaRPr sz="2000">
                        <a:latin typeface="Arial"/>
                        <a:cs typeface="Arial"/>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99415" marR="287655" indent="-342900">
                        <a:lnSpc>
                          <a:spcPct val="107200"/>
                        </a:lnSpc>
                        <a:spcBef>
                          <a:spcPts val="75"/>
                        </a:spcBef>
                        <a:buFont typeface="Symbol"/>
                        <a:buChar char=""/>
                        <a:tabLst>
                          <a:tab pos="399415" algn="l"/>
                          <a:tab pos="400050" algn="l"/>
                        </a:tabLst>
                      </a:pPr>
                      <a:r>
                        <a:rPr sz="1800" spc="-5" dirty="0">
                          <a:latin typeface="Arial MT"/>
                          <a:cs typeface="Arial MT"/>
                        </a:rPr>
                        <a:t>Accent </a:t>
                      </a:r>
                      <a:r>
                        <a:rPr sz="1800" dirty="0">
                          <a:latin typeface="Arial MT"/>
                          <a:cs typeface="Arial MT"/>
                        </a:rPr>
                        <a:t>sur</a:t>
                      </a:r>
                      <a:r>
                        <a:rPr sz="1800" spc="5" dirty="0">
                          <a:latin typeface="Arial MT"/>
                          <a:cs typeface="Arial MT"/>
                        </a:rPr>
                        <a:t> </a:t>
                      </a:r>
                      <a:r>
                        <a:rPr sz="1800" spc="-10" dirty="0">
                          <a:latin typeface="Arial MT"/>
                          <a:cs typeface="Arial MT"/>
                        </a:rPr>
                        <a:t>l’accompagnement</a:t>
                      </a:r>
                      <a:r>
                        <a:rPr sz="1800" spc="35" dirty="0">
                          <a:latin typeface="Arial MT"/>
                          <a:cs typeface="Arial MT"/>
                        </a:rPr>
                        <a:t> </a:t>
                      </a:r>
                      <a:r>
                        <a:rPr sz="1800" spc="-5" dirty="0">
                          <a:latin typeface="Arial MT"/>
                          <a:cs typeface="Arial MT"/>
                        </a:rPr>
                        <a:t>de la</a:t>
                      </a:r>
                      <a:r>
                        <a:rPr sz="1800" spc="5" dirty="0">
                          <a:latin typeface="Arial MT"/>
                          <a:cs typeface="Arial MT"/>
                        </a:rPr>
                        <a:t> </a:t>
                      </a:r>
                      <a:r>
                        <a:rPr sz="1800" spc="-5" dirty="0">
                          <a:latin typeface="Arial MT"/>
                          <a:cs typeface="Arial MT"/>
                        </a:rPr>
                        <a:t>personne</a:t>
                      </a:r>
                      <a:r>
                        <a:rPr sz="1800" spc="10" dirty="0">
                          <a:latin typeface="Arial MT"/>
                          <a:cs typeface="Arial MT"/>
                        </a:rPr>
                        <a:t> </a:t>
                      </a:r>
                      <a:r>
                        <a:rPr sz="1800" spc="-5" dirty="0">
                          <a:latin typeface="Arial MT"/>
                          <a:cs typeface="Arial MT"/>
                        </a:rPr>
                        <a:t>avec</a:t>
                      </a:r>
                      <a:r>
                        <a:rPr sz="1800" spc="10" dirty="0">
                          <a:latin typeface="Arial MT"/>
                          <a:cs typeface="Arial MT"/>
                        </a:rPr>
                        <a:t> </a:t>
                      </a:r>
                      <a:r>
                        <a:rPr sz="1800" spc="-5" dirty="0">
                          <a:latin typeface="Arial MT"/>
                          <a:cs typeface="Arial MT"/>
                        </a:rPr>
                        <a:t>la notion</a:t>
                      </a:r>
                      <a:r>
                        <a:rPr sz="1800" spc="5" dirty="0">
                          <a:latin typeface="Arial MT"/>
                          <a:cs typeface="Arial MT"/>
                        </a:rPr>
                        <a:t> </a:t>
                      </a:r>
                      <a:r>
                        <a:rPr sz="1800" spc="-5" dirty="0">
                          <a:latin typeface="Arial MT"/>
                          <a:cs typeface="Arial MT"/>
                        </a:rPr>
                        <a:t>de </a:t>
                      </a:r>
                      <a:r>
                        <a:rPr sz="1800" spc="-484" dirty="0">
                          <a:latin typeface="Arial MT"/>
                          <a:cs typeface="Arial MT"/>
                        </a:rPr>
                        <a:t> </a:t>
                      </a:r>
                      <a:r>
                        <a:rPr sz="1800" spc="-5" dirty="0">
                          <a:latin typeface="Arial MT"/>
                          <a:cs typeface="Arial MT"/>
                        </a:rPr>
                        <a:t>projet</a:t>
                      </a:r>
                      <a:r>
                        <a:rPr sz="1800" spc="15"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vie</a:t>
                      </a:r>
                      <a:r>
                        <a:rPr sz="1800" spc="5" dirty="0">
                          <a:latin typeface="Arial MT"/>
                          <a:cs typeface="Arial MT"/>
                        </a:rPr>
                        <a:t> </a:t>
                      </a:r>
                      <a:r>
                        <a:rPr sz="1800" spc="-10" dirty="0">
                          <a:latin typeface="Arial MT"/>
                          <a:cs typeface="Arial MT"/>
                        </a:rPr>
                        <a:t>ou</a:t>
                      </a:r>
                      <a:r>
                        <a:rPr sz="1800" spc="5"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projet</a:t>
                      </a:r>
                      <a:r>
                        <a:rPr sz="1800" spc="20" dirty="0">
                          <a:latin typeface="Arial MT"/>
                          <a:cs typeface="Arial MT"/>
                        </a:rPr>
                        <a:t> </a:t>
                      </a:r>
                      <a:r>
                        <a:rPr sz="1800" spc="-5" dirty="0">
                          <a:latin typeface="Arial MT"/>
                          <a:cs typeface="Arial MT"/>
                        </a:rPr>
                        <a:t>individualisé</a:t>
                      </a:r>
                      <a:r>
                        <a:rPr sz="1800" spc="30" dirty="0">
                          <a:latin typeface="Arial MT"/>
                          <a:cs typeface="Arial MT"/>
                        </a:rPr>
                        <a:t> </a:t>
                      </a:r>
                      <a:r>
                        <a:rPr sz="1800" dirty="0">
                          <a:latin typeface="Arial MT"/>
                          <a:cs typeface="Arial MT"/>
                        </a:rPr>
                        <a:t>et </a:t>
                      </a:r>
                      <a:r>
                        <a:rPr sz="1800" spc="-5" dirty="0">
                          <a:latin typeface="Arial MT"/>
                          <a:cs typeface="Arial MT"/>
                        </a:rPr>
                        <a:t>le travail</a:t>
                      </a:r>
                      <a:r>
                        <a:rPr sz="1800" spc="5" dirty="0">
                          <a:latin typeface="Arial MT"/>
                          <a:cs typeface="Arial MT"/>
                        </a:rPr>
                        <a:t> </a:t>
                      </a:r>
                      <a:r>
                        <a:rPr sz="1800" spc="-5" dirty="0">
                          <a:latin typeface="Arial MT"/>
                          <a:cs typeface="Arial MT"/>
                        </a:rPr>
                        <a:t>en</a:t>
                      </a:r>
                      <a:r>
                        <a:rPr sz="1800" spc="-10" dirty="0">
                          <a:latin typeface="Arial MT"/>
                          <a:cs typeface="Arial MT"/>
                        </a:rPr>
                        <a:t> </a:t>
                      </a:r>
                      <a:r>
                        <a:rPr sz="1800" spc="-5" dirty="0">
                          <a:latin typeface="Arial MT"/>
                          <a:cs typeface="Arial MT"/>
                        </a:rPr>
                        <a:t>équipe </a:t>
                      </a:r>
                      <a:r>
                        <a:rPr sz="1800" dirty="0">
                          <a:latin typeface="Arial MT"/>
                          <a:cs typeface="Arial MT"/>
                        </a:rPr>
                        <a:t> </a:t>
                      </a:r>
                      <a:r>
                        <a:rPr sz="1800" spc="-5" dirty="0">
                          <a:latin typeface="Arial MT"/>
                          <a:cs typeface="Arial MT"/>
                        </a:rPr>
                        <a:t>pluriprofessionnelle</a:t>
                      </a:r>
                      <a:endParaRPr sz="1800">
                        <a:latin typeface="Arial MT"/>
                        <a:cs typeface="Arial MT"/>
                      </a:endParaRPr>
                    </a:p>
                    <a:p>
                      <a:pPr marL="399415" indent="-343535">
                        <a:lnSpc>
                          <a:spcPct val="100000"/>
                        </a:lnSpc>
                        <a:spcBef>
                          <a:spcPts val="145"/>
                        </a:spcBef>
                        <a:buFont typeface="Symbol"/>
                        <a:buChar char=""/>
                        <a:tabLst>
                          <a:tab pos="399415" algn="l"/>
                          <a:tab pos="400050" algn="l"/>
                        </a:tabLst>
                      </a:pPr>
                      <a:r>
                        <a:rPr sz="1800" spc="-5" dirty="0">
                          <a:latin typeface="Arial MT"/>
                          <a:cs typeface="Arial MT"/>
                        </a:rPr>
                        <a:t>Réalisation</a:t>
                      </a:r>
                      <a:r>
                        <a:rPr sz="1800" spc="10" dirty="0">
                          <a:latin typeface="Arial MT"/>
                          <a:cs typeface="Arial MT"/>
                        </a:rPr>
                        <a:t> </a:t>
                      </a:r>
                      <a:r>
                        <a:rPr sz="1800" spc="-5" dirty="0">
                          <a:latin typeface="Arial MT"/>
                          <a:cs typeface="Arial MT"/>
                        </a:rPr>
                        <a:t>d’activités</a:t>
                      </a:r>
                      <a:r>
                        <a:rPr sz="1800" dirty="0">
                          <a:latin typeface="Arial MT"/>
                          <a:cs typeface="Arial MT"/>
                        </a:rPr>
                        <a:t> </a:t>
                      </a:r>
                      <a:r>
                        <a:rPr sz="1800" spc="-5" dirty="0">
                          <a:latin typeface="Arial MT"/>
                          <a:cs typeface="Arial MT"/>
                        </a:rPr>
                        <a:t>d’animation</a:t>
                      </a:r>
                      <a:r>
                        <a:rPr sz="1800" spc="15" dirty="0">
                          <a:latin typeface="Arial MT"/>
                          <a:cs typeface="Arial MT"/>
                        </a:rPr>
                        <a:t> </a:t>
                      </a:r>
                      <a:r>
                        <a:rPr sz="1800" dirty="0">
                          <a:latin typeface="Arial MT"/>
                          <a:cs typeface="Arial MT"/>
                        </a:rPr>
                        <a:t>:</a:t>
                      </a:r>
                      <a:endParaRPr sz="1800">
                        <a:latin typeface="Arial MT"/>
                        <a:cs typeface="Arial MT"/>
                      </a:endParaRPr>
                    </a:p>
                    <a:p>
                      <a:pPr marL="342900" indent="-287020">
                        <a:lnSpc>
                          <a:spcPct val="100000"/>
                        </a:lnSpc>
                        <a:spcBef>
                          <a:spcPts val="155"/>
                        </a:spcBef>
                        <a:buChar char="-"/>
                        <a:tabLst>
                          <a:tab pos="342900" algn="l"/>
                          <a:tab pos="343535" algn="l"/>
                        </a:tabLst>
                      </a:pPr>
                      <a:r>
                        <a:rPr sz="1800" spc="-10" dirty="0">
                          <a:latin typeface="Arial MT"/>
                          <a:cs typeface="Arial MT"/>
                        </a:rPr>
                        <a:t>difficulté</a:t>
                      </a:r>
                      <a:r>
                        <a:rPr sz="1800" spc="10" dirty="0">
                          <a:latin typeface="Arial MT"/>
                          <a:cs typeface="Arial MT"/>
                        </a:rPr>
                        <a:t> </a:t>
                      </a:r>
                      <a:r>
                        <a:rPr sz="1800" spc="-5" dirty="0">
                          <a:latin typeface="Arial MT"/>
                          <a:cs typeface="Arial MT"/>
                        </a:rPr>
                        <a:t>à </a:t>
                      </a:r>
                      <a:r>
                        <a:rPr sz="1800" dirty="0">
                          <a:latin typeface="Arial MT"/>
                          <a:cs typeface="Arial MT"/>
                        </a:rPr>
                        <a:t>mettre </a:t>
                      </a:r>
                      <a:r>
                        <a:rPr sz="1800" spc="-5" dirty="0">
                          <a:latin typeface="Arial MT"/>
                          <a:cs typeface="Arial MT"/>
                        </a:rPr>
                        <a:t>en oeuvre</a:t>
                      </a:r>
                      <a:r>
                        <a:rPr sz="1800" dirty="0">
                          <a:latin typeface="Arial MT"/>
                          <a:cs typeface="Arial MT"/>
                        </a:rPr>
                        <a:t> </a:t>
                      </a:r>
                      <a:r>
                        <a:rPr sz="1800" spc="-5" dirty="0">
                          <a:latin typeface="Arial MT"/>
                          <a:cs typeface="Arial MT"/>
                        </a:rPr>
                        <a:t>un</a:t>
                      </a:r>
                      <a:r>
                        <a:rPr sz="1800" dirty="0">
                          <a:latin typeface="Arial MT"/>
                          <a:cs typeface="Arial MT"/>
                        </a:rPr>
                        <a:t> </a:t>
                      </a:r>
                      <a:r>
                        <a:rPr sz="1800" spc="-5" dirty="0">
                          <a:latin typeface="Arial MT"/>
                          <a:cs typeface="Arial MT"/>
                        </a:rPr>
                        <a:t>projet</a:t>
                      </a:r>
                      <a:r>
                        <a:rPr sz="1800" spc="20" dirty="0">
                          <a:latin typeface="Arial MT"/>
                          <a:cs typeface="Arial MT"/>
                        </a:rPr>
                        <a:t> </a:t>
                      </a:r>
                      <a:r>
                        <a:rPr sz="1800" spc="-5" dirty="0">
                          <a:latin typeface="Arial MT"/>
                          <a:cs typeface="Arial MT"/>
                        </a:rPr>
                        <a:t>d’animation</a:t>
                      </a:r>
                      <a:endParaRPr sz="1800">
                        <a:latin typeface="Arial MT"/>
                        <a:cs typeface="Arial MT"/>
                      </a:endParaRPr>
                    </a:p>
                    <a:p>
                      <a:pPr marL="407034" indent="-351155">
                        <a:lnSpc>
                          <a:spcPct val="100000"/>
                        </a:lnSpc>
                        <a:spcBef>
                          <a:spcPts val="145"/>
                        </a:spcBef>
                        <a:buChar char="-"/>
                        <a:tabLst>
                          <a:tab pos="407034" algn="l"/>
                          <a:tab pos="407670" algn="l"/>
                        </a:tabLst>
                      </a:pPr>
                      <a:r>
                        <a:rPr sz="1800" spc="-5" dirty="0">
                          <a:latin typeface="Arial MT"/>
                          <a:cs typeface="Arial MT"/>
                        </a:rPr>
                        <a:t>prise</a:t>
                      </a:r>
                      <a:r>
                        <a:rPr sz="1800" spc="480" dirty="0">
                          <a:latin typeface="Arial MT"/>
                          <a:cs typeface="Arial MT"/>
                        </a:rPr>
                        <a:t> </a:t>
                      </a:r>
                      <a:r>
                        <a:rPr sz="1800" spc="-5" dirty="0">
                          <a:latin typeface="Arial MT"/>
                          <a:cs typeface="Arial MT"/>
                        </a:rPr>
                        <a:t>en  </a:t>
                      </a:r>
                      <a:r>
                        <a:rPr sz="1800" dirty="0">
                          <a:latin typeface="Arial MT"/>
                          <a:cs typeface="Arial MT"/>
                        </a:rPr>
                        <a:t>compte</a:t>
                      </a:r>
                      <a:r>
                        <a:rPr sz="1800" spc="484" dirty="0">
                          <a:latin typeface="Arial MT"/>
                          <a:cs typeface="Arial MT"/>
                        </a:rPr>
                        <a:t> </a:t>
                      </a:r>
                      <a:r>
                        <a:rPr sz="1800" spc="-5" dirty="0">
                          <a:latin typeface="Arial MT"/>
                          <a:cs typeface="Arial MT"/>
                        </a:rPr>
                        <a:t>de</a:t>
                      </a:r>
                      <a:r>
                        <a:rPr sz="1800" spc="484" dirty="0">
                          <a:latin typeface="Arial MT"/>
                          <a:cs typeface="Arial MT"/>
                        </a:rPr>
                        <a:t> </a:t>
                      </a:r>
                      <a:r>
                        <a:rPr sz="1800" spc="-5" dirty="0">
                          <a:latin typeface="Arial MT"/>
                          <a:cs typeface="Arial MT"/>
                        </a:rPr>
                        <a:t>la</a:t>
                      </a:r>
                      <a:r>
                        <a:rPr sz="1800" spc="480" dirty="0">
                          <a:latin typeface="Arial MT"/>
                          <a:cs typeface="Arial MT"/>
                        </a:rPr>
                        <a:t> </a:t>
                      </a:r>
                      <a:r>
                        <a:rPr sz="1800" spc="-5" dirty="0">
                          <a:latin typeface="Arial MT"/>
                          <a:cs typeface="Arial MT"/>
                        </a:rPr>
                        <a:t>création  du</a:t>
                      </a:r>
                      <a:r>
                        <a:rPr sz="1800" spc="484" dirty="0">
                          <a:latin typeface="Arial MT"/>
                          <a:cs typeface="Arial MT"/>
                        </a:rPr>
                        <a:t> </a:t>
                      </a:r>
                      <a:r>
                        <a:rPr sz="1800" spc="-5" dirty="0">
                          <a:latin typeface="Arial MT"/>
                          <a:cs typeface="Arial MT"/>
                        </a:rPr>
                        <a:t>baccalauréat</a:t>
                      </a:r>
                      <a:r>
                        <a:rPr sz="1800" spc="495" dirty="0">
                          <a:latin typeface="Arial MT"/>
                          <a:cs typeface="Arial MT"/>
                        </a:rPr>
                        <a:t> </a:t>
                      </a:r>
                      <a:r>
                        <a:rPr sz="1800" spc="-5" dirty="0">
                          <a:latin typeface="Arial MT"/>
                          <a:cs typeface="Arial MT"/>
                        </a:rPr>
                        <a:t>professionnel</a:t>
                      </a:r>
                      <a:endParaRPr sz="1800">
                        <a:latin typeface="Arial MT"/>
                        <a:cs typeface="Arial MT"/>
                      </a:endParaRPr>
                    </a:p>
                    <a:p>
                      <a:pPr marL="342900">
                        <a:lnSpc>
                          <a:spcPct val="100000"/>
                        </a:lnSpc>
                        <a:spcBef>
                          <a:spcPts val="155"/>
                        </a:spcBef>
                      </a:pPr>
                      <a:r>
                        <a:rPr sz="1800" spc="-5" dirty="0">
                          <a:latin typeface="Arial MT"/>
                          <a:cs typeface="Arial MT"/>
                        </a:rPr>
                        <a:t>«</a:t>
                      </a:r>
                      <a:r>
                        <a:rPr sz="1800" spc="-105" dirty="0">
                          <a:latin typeface="Arial MT"/>
                          <a:cs typeface="Arial MT"/>
                        </a:rPr>
                        <a:t> </a:t>
                      </a:r>
                      <a:r>
                        <a:rPr sz="1800" spc="-5" dirty="0">
                          <a:latin typeface="Arial MT"/>
                          <a:cs typeface="Arial MT"/>
                        </a:rPr>
                        <a:t>Animation</a:t>
                      </a:r>
                      <a:r>
                        <a:rPr sz="1800" dirty="0">
                          <a:latin typeface="Arial MT"/>
                          <a:cs typeface="Arial MT"/>
                        </a:rPr>
                        <a:t> -</a:t>
                      </a:r>
                      <a:r>
                        <a:rPr sz="1800" spc="-5" dirty="0">
                          <a:latin typeface="Arial MT"/>
                          <a:cs typeface="Arial MT"/>
                        </a:rPr>
                        <a:t> enfance</a:t>
                      </a:r>
                      <a:r>
                        <a:rPr sz="1800" spc="5" dirty="0">
                          <a:latin typeface="Arial MT"/>
                          <a:cs typeface="Arial MT"/>
                        </a:rPr>
                        <a:t> </a:t>
                      </a:r>
                      <a:r>
                        <a:rPr sz="1800" spc="-5" dirty="0">
                          <a:latin typeface="Arial MT"/>
                          <a:cs typeface="Arial MT"/>
                        </a:rPr>
                        <a:t>et</a:t>
                      </a:r>
                      <a:r>
                        <a:rPr sz="1800" spc="-10" dirty="0">
                          <a:latin typeface="Arial MT"/>
                          <a:cs typeface="Arial MT"/>
                        </a:rPr>
                        <a:t> </a:t>
                      </a:r>
                      <a:r>
                        <a:rPr sz="1800" spc="-5" dirty="0">
                          <a:latin typeface="Arial MT"/>
                          <a:cs typeface="Arial MT"/>
                        </a:rPr>
                        <a:t>personnes</a:t>
                      </a:r>
                      <a:r>
                        <a:rPr sz="1800" spc="20" dirty="0">
                          <a:latin typeface="Arial MT"/>
                          <a:cs typeface="Arial MT"/>
                        </a:rPr>
                        <a:t> </a:t>
                      </a:r>
                      <a:r>
                        <a:rPr sz="1800" spc="-5" dirty="0">
                          <a:latin typeface="Arial MT"/>
                          <a:cs typeface="Arial MT"/>
                        </a:rPr>
                        <a:t>âgées</a:t>
                      </a:r>
                      <a:r>
                        <a:rPr sz="1800" spc="10" dirty="0">
                          <a:latin typeface="Arial MT"/>
                          <a:cs typeface="Arial MT"/>
                        </a:rPr>
                        <a:t> </a:t>
                      </a:r>
                      <a:r>
                        <a:rPr sz="1800" spc="-5" dirty="0">
                          <a:latin typeface="Arial MT"/>
                          <a:cs typeface="Arial MT"/>
                        </a:rPr>
                        <a:t>»</a:t>
                      </a:r>
                      <a:endParaRPr sz="1800">
                        <a:latin typeface="Arial MT"/>
                        <a:cs typeface="Arial MT"/>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507869">
                <a:tc>
                  <a:txBody>
                    <a:bodyPr/>
                    <a:lstStyle/>
                    <a:p>
                      <a:pPr>
                        <a:lnSpc>
                          <a:spcPct val="100000"/>
                        </a:lnSpc>
                        <a:spcBef>
                          <a:spcPts val="5"/>
                        </a:spcBef>
                      </a:pPr>
                      <a:endParaRPr sz="2800">
                        <a:latin typeface="Times New Roman"/>
                        <a:cs typeface="Times New Roman"/>
                      </a:endParaRPr>
                    </a:p>
                    <a:p>
                      <a:pPr marL="56515" marR="575310" algn="just">
                        <a:lnSpc>
                          <a:spcPct val="107000"/>
                        </a:lnSpc>
                      </a:pPr>
                      <a:r>
                        <a:rPr sz="2000" b="1" dirty="0">
                          <a:latin typeface="Arial"/>
                          <a:cs typeface="Arial"/>
                        </a:rPr>
                        <a:t>2-</a:t>
                      </a:r>
                      <a:r>
                        <a:rPr sz="2000" b="1" spc="-25" dirty="0">
                          <a:latin typeface="Arial"/>
                          <a:cs typeface="Arial"/>
                        </a:rPr>
                        <a:t> </a:t>
                      </a:r>
                      <a:r>
                        <a:rPr sz="2000" b="1" spc="-5" dirty="0">
                          <a:latin typeface="Arial"/>
                          <a:cs typeface="Arial"/>
                        </a:rPr>
                        <a:t>Intervenir</a:t>
                      </a:r>
                      <a:r>
                        <a:rPr sz="2000" b="1" spc="-25" dirty="0">
                          <a:latin typeface="Arial"/>
                          <a:cs typeface="Arial"/>
                        </a:rPr>
                        <a:t> </a:t>
                      </a:r>
                      <a:r>
                        <a:rPr sz="2000" b="1" dirty="0">
                          <a:latin typeface="Arial"/>
                          <a:cs typeface="Arial"/>
                        </a:rPr>
                        <a:t>auprès</a:t>
                      </a:r>
                      <a:r>
                        <a:rPr sz="2000" b="1" spc="-25" dirty="0">
                          <a:latin typeface="Arial"/>
                          <a:cs typeface="Arial"/>
                        </a:rPr>
                        <a:t> </a:t>
                      </a:r>
                      <a:r>
                        <a:rPr sz="2000" b="1" dirty="0">
                          <a:latin typeface="Arial"/>
                          <a:cs typeface="Arial"/>
                        </a:rPr>
                        <a:t>de</a:t>
                      </a:r>
                      <a:r>
                        <a:rPr sz="2000" b="1" spc="-20" dirty="0">
                          <a:latin typeface="Arial"/>
                          <a:cs typeface="Arial"/>
                        </a:rPr>
                        <a:t> </a:t>
                      </a:r>
                      <a:r>
                        <a:rPr sz="2000" b="1" dirty="0">
                          <a:latin typeface="Arial"/>
                          <a:cs typeface="Arial"/>
                        </a:rPr>
                        <a:t>la </a:t>
                      </a:r>
                      <a:r>
                        <a:rPr sz="2000" b="1" spc="-545" dirty="0">
                          <a:latin typeface="Arial"/>
                          <a:cs typeface="Arial"/>
                        </a:rPr>
                        <a:t> </a:t>
                      </a:r>
                      <a:r>
                        <a:rPr sz="2000" b="1" dirty="0">
                          <a:latin typeface="Arial"/>
                          <a:cs typeface="Arial"/>
                        </a:rPr>
                        <a:t>personne</a:t>
                      </a:r>
                      <a:r>
                        <a:rPr sz="2000" b="1" spc="-35" dirty="0">
                          <a:latin typeface="Arial"/>
                          <a:cs typeface="Arial"/>
                        </a:rPr>
                        <a:t> </a:t>
                      </a:r>
                      <a:r>
                        <a:rPr sz="2000" b="1" dirty="0">
                          <a:latin typeface="Arial"/>
                          <a:cs typeface="Arial"/>
                        </a:rPr>
                        <a:t>dans</a:t>
                      </a:r>
                      <a:r>
                        <a:rPr sz="2000" b="1" spc="-30" dirty="0">
                          <a:latin typeface="Arial"/>
                          <a:cs typeface="Arial"/>
                        </a:rPr>
                        <a:t> </a:t>
                      </a:r>
                      <a:r>
                        <a:rPr sz="2000" b="1" dirty="0">
                          <a:latin typeface="Arial"/>
                          <a:cs typeface="Arial"/>
                        </a:rPr>
                        <a:t>les</a:t>
                      </a:r>
                      <a:r>
                        <a:rPr sz="2000" b="1" spc="-35" dirty="0">
                          <a:latin typeface="Arial"/>
                          <a:cs typeface="Arial"/>
                        </a:rPr>
                        <a:t> </a:t>
                      </a:r>
                      <a:r>
                        <a:rPr sz="2000" b="1" dirty="0">
                          <a:latin typeface="Arial"/>
                          <a:cs typeface="Arial"/>
                        </a:rPr>
                        <a:t>soins</a:t>
                      </a:r>
                      <a:endParaRPr sz="2000">
                        <a:latin typeface="Arial"/>
                        <a:cs typeface="Arial"/>
                      </a:endParaRPr>
                    </a:p>
                    <a:p>
                      <a:pPr marL="56515" marR="349885" algn="just">
                        <a:lnSpc>
                          <a:spcPct val="107000"/>
                        </a:lnSpc>
                      </a:pPr>
                      <a:r>
                        <a:rPr sz="2000" b="1" spc="-5" dirty="0">
                          <a:latin typeface="Arial"/>
                          <a:cs typeface="Arial"/>
                        </a:rPr>
                        <a:t>d’hygiène, </a:t>
                      </a:r>
                      <a:r>
                        <a:rPr sz="2000" b="1" dirty="0">
                          <a:latin typeface="Arial"/>
                          <a:cs typeface="Arial"/>
                        </a:rPr>
                        <a:t>de</a:t>
                      </a:r>
                      <a:r>
                        <a:rPr sz="2000" b="1" spc="-25" dirty="0">
                          <a:latin typeface="Arial"/>
                          <a:cs typeface="Arial"/>
                        </a:rPr>
                        <a:t> </a:t>
                      </a:r>
                      <a:r>
                        <a:rPr sz="2000" b="1" dirty="0">
                          <a:latin typeface="Arial"/>
                          <a:cs typeface="Arial"/>
                        </a:rPr>
                        <a:t>confort</a:t>
                      </a:r>
                      <a:r>
                        <a:rPr sz="2000" b="1" spc="-35" dirty="0">
                          <a:latin typeface="Arial"/>
                          <a:cs typeface="Arial"/>
                        </a:rPr>
                        <a:t> </a:t>
                      </a:r>
                      <a:r>
                        <a:rPr sz="2000" b="1" dirty="0">
                          <a:latin typeface="Arial"/>
                          <a:cs typeface="Arial"/>
                        </a:rPr>
                        <a:t>et</a:t>
                      </a:r>
                      <a:r>
                        <a:rPr sz="2000" b="1" spc="-25" dirty="0">
                          <a:latin typeface="Arial"/>
                          <a:cs typeface="Arial"/>
                        </a:rPr>
                        <a:t> </a:t>
                      </a:r>
                      <a:r>
                        <a:rPr sz="2000" b="1" dirty="0">
                          <a:latin typeface="Arial"/>
                          <a:cs typeface="Arial"/>
                        </a:rPr>
                        <a:t>de </a:t>
                      </a:r>
                      <a:r>
                        <a:rPr sz="2000" b="1" spc="-545" dirty="0">
                          <a:latin typeface="Arial"/>
                          <a:cs typeface="Arial"/>
                        </a:rPr>
                        <a:t> </a:t>
                      </a:r>
                      <a:r>
                        <a:rPr sz="2000" b="1" dirty="0">
                          <a:latin typeface="Arial"/>
                          <a:cs typeface="Arial"/>
                        </a:rPr>
                        <a:t>sécurité, dans </a:t>
                      </a:r>
                      <a:r>
                        <a:rPr sz="2000" b="1" spc="-5" dirty="0">
                          <a:latin typeface="Arial"/>
                          <a:cs typeface="Arial"/>
                        </a:rPr>
                        <a:t>les activités </a:t>
                      </a:r>
                      <a:r>
                        <a:rPr sz="2000" b="1" spc="-545" dirty="0">
                          <a:latin typeface="Arial"/>
                          <a:cs typeface="Arial"/>
                        </a:rPr>
                        <a:t> </a:t>
                      </a:r>
                      <a:r>
                        <a:rPr sz="2000" b="1" dirty="0">
                          <a:latin typeface="Arial"/>
                          <a:cs typeface="Arial"/>
                        </a:rPr>
                        <a:t>de</a:t>
                      </a:r>
                      <a:r>
                        <a:rPr sz="2000" b="1" spc="-10" dirty="0">
                          <a:latin typeface="Arial"/>
                          <a:cs typeface="Arial"/>
                        </a:rPr>
                        <a:t> </a:t>
                      </a:r>
                      <a:r>
                        <a:rPr sz="2000" b="1" spc="-5" dirty="0">
                          <a:latin typeface="Arial"/>
                          <a:cs typeface="Arial"/>
                        </a:rPr>
                        <a:t>la</a:t>
                      </a:r>
                      <a:r>
                        <a:rPr sz="2000" b="1" spc="-20" dirty="0">
                          <a:latin typeface="Arial"/>
                          <a:cs typeface="Arial"/>
                        </a:rPr>
                        <a:t> </a:t>
                      </a:r>
                      <a:r>
                        <a:rPr sz="2000" b="1" spc="-10" dirty="0">
                          <a:latin typeface="Arial"/>
                          <a:cs typeface="Arial"/>
                        </a:rPr>
                        <a:t>vie</a:t>
                      </a:r>
                      <a:r>
                        <a:rPr sz="2000" b="1" spc="-5" dirty="0">
                          <a:latin typeface="Arial"/>
                          <a:cs typeface="Arial"/>
                        </a:rPr>
                        <a:t> </a:t>
                      </a:r>
                      <a:r>
                        <a:rPr sz="2000" b="1" dirty="0">
                          <a:latin typeface="Arial"/>
                          <a:cs typeface="Arial"/>
                        </a:rPr>
                        <a:t>quotidienne</a:t>
                      </a:r>
                      <a:endParaRPr sz="2000">
                        <a:latin typeface="Arial"/>
                        <a:cs typeface="Arial"/>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2500">
                        <a:latin typeface="Times New Roman"/>
                        <a:cs typeface="Times New Roman"/>
                      </a:endParaRPr>
                    </a:p>
                    <a:p>
                      <a:pPr marL="399415" indent="-343535">
                        <a:lnSpc>
                          <a:spcPct val="100000"/>
                        </a:lnSpc>
                        <a:buFont typeface="Symbol"/>
                        <a:buChar char=""/>
                        <a:tabLst>
                          <a:tab pos="399415" algn="l"/>
                          <a:tab pos="400050" algn="l"/>
                        </a:tabLst>
                      </a:pPr>
                      <a:r>
                        <a:rPr sz="1800" spc="-5" dirty="0">
                          <a:latin typeface="Arial MT"/>
                          <a:cs typeface="Arial MT"/>
                        </a:rPr>
                        <a:t>Accent</a:t>
                      </a:r>
                      <a:r>
                        <a:rPr sz="1800" spc="5" dirty="0">
                          <a:latin typeface="Arial MT"/>
                          <a:cs typeface="Arial MT"/>
                        </a:rPr>
                        <a:t> </a:t>
                      </a:r>
                      <a:r>
                        <a:rPr sz="1800" spc="-5" dirty="0">
                          <a:latin typeface="Arial MT"/>
                          <a:cs typeface="Arial MT"/>
                        </a:rPr>
                        <a:t>sur</a:t>
                      </a:r>
                      <a:r>
                        <a:rPr sz="1800" spc="5" dirty="0">
                          <a:latin typeface="Arial MT"/>
                          <a:cs typeface="Arial MT"/>
                        </a:rPr>
                        <a:t> </a:t>
                      </a:r>
                      <a:r>
                        <a:rPr sz="1800" spc="-5" dirty="0">
                          <a:latin typeface="Arial MT"/>
                          <a:cs typeface="Arial MT"/>
                        </a:rPr>
                        <a:t>la</a:t>
                      </a:r>
                      <a:r>
                        <a:rPr sz="1800" dirty="0">
                          <a:latin typeface="Arial MT"/>
                          <a:cs typeface="Arial MT"/>
                        </a:rPr>
                        <a:t> </a:t>
                      </a:r>
                      <a:r>
                        <a:rPr sz="1800" spc="-5" dirty="0">
                          <a:latin typeface="Arial MT"/>
                          <a:cs typeface="Arial MT"/>
                        </a:rPr>
                        <a:t>posture</a:t>
                      </a:r>
                      <a:r>
                        <a:rPr sz="1800" spc="10" dirty="0">
                          <a:latin typeface="Arial MT"/>
                          <a:cs typeface="Arial MT"/>
                        </a:rPr>
                        <a:t> </a:t>
                      </a:r>
                      <a:r>
                        <a:rPr sz="1800" spc="-5" dirty="0">
                          <a:latin typeface="Arial MT"/>
                          <a:cs typeface="Arial MT"/>
                        </a:rPr>
                        <a:t>professionnelle,</a:t>
                      </a:r>
                      <a:r>
                        <a:rPr sz="1800" spc="50" dirty="0">
                          <a:latin typeface="Arial MT"/>
                          <a:cs typeface="Arial MT"/>
                        </a:rPr>
                        <a:t> </a:t>
                      </a:r>
                      <a:r>
                        <a:rPr sz="1800" spc="-5" dirty="0">
                          <a:latin typeface="Arial MT"/>
                          <a:cs typeface="Arial MT"/>
                        </a:rPr>
                        <a:t>la prise</a:t>
                      </a:r>
                      <a:r>
                        <a:rPr sz="1800" spc="10" dirty="0">
                          <a:latin typeface="Arial MT"/>
                          <a:cs typeface="Arial MT"/>
                        </a:rPr>
                        <a:t> </a:t>
                      </a:r>
                      <a:r>
                        <a:rPr sz="1800" spc="-5" dirty="0">
                          <a:latin typeface="Arial MT"/>
                          <a:cs typeface="Arial MT"/>
                        </a:rPr>
                        <a:t>de</a:t>
                      </a:r>
                      <a:r>
                        <a:rPr sz="1800" dirty="0">
                          <a:latin typeface="Arial MT"/>
                          <a:cs typeface="Arial MT"/>
                        </a:rPr>
                        <a:t> </a:t>
                      </a:r>
                      <a:r>
                        <a:rPr sz="1800" spc="-5" dirty="0">
                          <a:latin typeface="Arial MT"/>
                          <a:cs typeface="Arial MT"/>
                        </a:rPr>
                        <a:t>distance</a:t>
                      </a:r>
                      <a:r>
                        <a:rPr sz="1800" spc="10" dirty="0">
                          <a:latin typeface="Arial MT"/>
                          <a:cs typeface="Arial MT"/>
                        </a:rPr>
                        <a:t> </a:t>
                      </a:r>
                      <a:r>
                        <a:rPr sz="1800" dirty="0">
                          <a:latin typeface="Arial MT"/>
                          <a:cs typeface="Arial MT"/>
                        </a:rPr>
                        <a:t>,</a:t>
                      </a:r>
                      <a:r>
                        <a:rPr sz="1800" spc="5" dirty="0">
                          <a:latin typeface="Arial MT"/>
                          <a:cs typeface="Arial MT"/>
                        </a:rPr>
                        <a:t> </a:t>
                      </a:r>
                      <a:r>
                        <a:rPr sz="1800" spc="-10" dirty="0">
                          <a:latin typeface="Arial MT"/>
                          <a:cs typeface="Arial MT"/>
                        </a:rPr>
                        <a:t>la</a:t>
                      </a:r>
                      <a:endParaRPr sz="1800">
                        <a:latin typeface="Arial MT"/>
                        <a:cs typeface="Arial MT"/>
                      </a:endParaRPr>
                    </a:p>
                    <a:p>
                      <a:pPr marL="399415">
                        <a:lnSpc>
                          <a:spcPct val="100000"/>
                        </a:lnSpc>
                        <a:spcBef>
                          <a:spcPts val="155"/>
                        </a:spcBef>
                      </a:pPr>
                      <a:r>
                        <a:rPr sz="1800" spc="-5" dirty="0">
                          <a:latin typeface="Arial MT"/>
                          <a:cs typeface="Arial MT"/>
                        </a:rPr>
                        <a:t>posture</a:t>
                      </a:r>
                      <a:r>
                        <a:rPr sz="1800" spc="-30" dirty="0">
                          <a:latin typeface="Arial MT"/>
                          <a:cs typeface="Arial MT"/>
                        </a:rPr>
                        <a:t> </a:t>
                      </a:r>
                      <a:r>
                        <a:rPr sz="1800" spc="-5" dirty="0">
                          <a:latin typeface="Arial MT"/>
                          <a:cs typeface="Arial MT"/>
                        </a:rPr>
                        <a:t>réflexive</a:t>
                      </a:r>
                      <a:endParaRPr sz="1800">
                        <a:latin typeface="Arial MT"/>
                        <a:cs typeface="Arial MT"/>
                      </a:endParaRPr>
                    </a:p>
                    <a:p>
                      <a:pPr marL="399415" indent="-343535">
                        <a:lnSpc>
                          <a:spcPct val="100000"/>
                        </a:lnSpc>
                        <a:spcBef>
                          <a:spcPts val="160"/>
                        </a:spcBef>
                        <a:buFont typeface="Symbol"/>
                        <a:buChar char=""/>
                        <a:tabLst>
                          <a:tab pos="399415" algn="l"/>
                          <a:tab pos="400050" algn="l"/>
                        </a:tabLst>
                      </a:pPr>
                      <a:r>
                        <a:rPr sz="1800" spc="-5" dirty="0">
                          <a:latin typeface="Arial MT"/>
                          <a:cs typeface="Arial MT"/>
                        </a:rPr>
                        <a:t>Prise en</a:t>
                      </a:r>
                      <a:r>
                        <a:rPr sz="1800" spc="10" dirty="0">
                          <a:latin typeface="Arial MT"/>
                          <a:cs typeface="Arial MT"/>
                        </a:rPr>
                        <a:t> </a:t>
                      </a:r>
                      <a:r>
                        <a:rPr sz="1800" spc="-5" dirty="0">
                          <a:latin typeface="Arial MT"/>
                          <a:cs typeface="Arial MT"/>
                        </a:rPr>
                        <a:t>compte</a:t>
                      </a:r>
                      <a:r>
                        <a:rPr sz="1800" spc="5" dirty="0">
                          <a:latin typeface="Arial MT"/>
                          <a:cs typeface="Arial MT"/>
                        </a:rPr>
                        <a:t> </a:t>
                      </a:r>
                      <a:r>
                        <a:rPr sz="1800" spc="-5" dirty="0">
                          <a:latin typeface="Arial MT"/>
                          <a:cs typeface="Arial MT"/>
                        </a:rPr>
                        <a:t>de la</a:t>
                      </a:r>
                      <a:r>
                        <a:rPr sz="1800" spc="20" dirty="0">
                          <a:latin typeface="Arial MT"/>
                          <a:cs typeface="Arial MT"/>
                        </a:rPr>
                        <a:t> </a:t>
                      </a:r>
                      <a:r>
                        <a:rPr sz="1800" spc="-5" dirty="0">
                          <a:latin typeface="Arial MT"/>
                          <a:cs typeface="Arial MT"/>
                        </a:rPr>
                        <a:t>participation</a:t>
                      </a:r>
                      <a:r>
                        <a:rPr sz="1800" spc="25" dirty="0">
                          <a:latin typeface="Arial MT"/>
                          <a:cs typeface="Arial MT"/>
                        </a:rPr>
                        <a:t> </a:t>
                      </a:r>
                      <a:r>
                        <a:rPr sz="1800" spc="-5" dirty="0">
                          <a:latin typeface="Arial MT"/>
                          <a:cs typeface="Arial MT"/>
                        </a:rPr>
                        <a:t>au raisonnement</a:t>
                      </a:r>
                      <a:r>
                        <a:rPr sz="1800" spc="30" dirty="0">
                          <a:latin typeface="Arial MT"/>
                          <a:cs typeface="Arial MT"/>
                        </a:rPr>
                        <a:t> </a:t>
                      </a:r>
                      <a:r>
                        <a:rPr sz="1800" spc="-5" dirty="0">
                          <a:latin typeface="Arial MT"/>
                          <a:cs typeface="Arial MT"/>
                        </a:rPr>
                        <a:t>clinique</a:t>
                      </a:r>
                      <a:endParaRPr sz="1800">
                        <a:latin typeface="Arial MT"/>
                        <a:cs typeface="Arial MT"/>
                      </a:endParaRPr>
                    </a:p>
                    <a:p>
                      <a:pPr marL="399415" marR="631190" indent="-342900">
                        <a:lnSpc>
                          <a:spcPts val="2320"/>
                        </a:lnSpc>
                        <a:spcBef>
                          <a:spcPts val="90"/>
                        </a:spcBef>
                        <a:buFont typeface="Symbol"/>
                        <a:buChar char=""/>
                        <a:tabLst>
                          <a:tab pos="399415" algn="l"/>
                          <a:tab pos="400050" algn="l"/>
                        </a:tabLst>
                      </a:pPr>
                      <a:r>
                        <a:rPr sz="1800" spc="-5" dirty="0">
                          <a:latin typeface="Arial MT"/>
                          <a:cs typeface="Arial MT"/>
                        </a:rPr>
                        <a:t>Evolution</a:t>
                      </a:r>
                      <a:r>
                        <a:rPr sz="1800" spc="5" dirty="0">
                          <a:latin typeface="Arial MT"/>
                          <a:cs typeface="Arial MT"/>
                        </a:rPr>
                        <a:t> </a:t>
                      </a:r>
                      <a:r>
                        <a:rPr sz="1800" spc="-5" dirty="0">
                          <a:latin typeface="Arial MT"/>
                          <a:cs typeface="Arial MT"/>
                        </a:rPr>
                        <a:t>des</a:t>
                      </a:r>
                      <a:r>
                        <a:rPr sz="1800" spc="10" dirty="0">
                          <a:latin typeface="Arial MT"/>
                          <a:cs typeface="Arial MT"/>
                        </a:rPr>
                        <a:t> </a:t>
                      </a:r>
                      <a:r>
                        <a:rPr sz="1800" spc="-5" dirty="0">
                          <a:latin typeface="Arial MT"/>
                          <a:cs typeface="Arial MT"/>
                        </a:rPr>
                        <a:t>compétences</a:t>
                      </a:r>
                      <a:r>
                        <a:rPr sz="1800" spc="10" dirty="0">
                          <a:latin typeface="Arial MT"/>
                          <a:cs typeface="Arial MT"/>
                        </a:rPr>
                        <a:t> </a:t>
                      </a:r>
                      <a:r>
                        <a:rPr sz="1800" spc="-5" dirty="0">
                          <a:latin typeface="Arial MT"/>
                          <a:cs typeface="Arial MT"/>
                        </a:rPr>
                        <a:t>liées</a:t>
                      </a:r>
                      <a:r>
                        <a:rPr sz="1800" spc="15" dirty="0">
                          <a:latin typeface="Arial MT"/>
                          <a:cs typeface="Arial MT"/>
                        </a:rPr>
                        <a:t> </a:t>
                      </a:r>
                      <a:r>
                        <a:rPr sz="1800" spc="-5" dirty="0">
                          <a:latin typeface="Arial MT"/>
                          <a:cs typeface="Arial MT"/>
                        </a:rPr>
                        <a:t>au</a:t>
                      </a:r>
                      <a:r>
                        <a:rPr sz="1800" spc="-10" dirty="0">
                          <a:latin typeface="Arial MT"/>
                          <a:cs typeface="Arial MT"/>
                        </a:rPr>
                        <a:t> </a:t>
                      </a:r>
                      <a:r>
                        <a:rPr sz="1800" spc="-5" dirty="0">
                          <a:latin typeface="Arial MT"/>
                          <a:cs typeface="Arial MT"/>
                        </a:rPr>
                        <a:t>repas</a:t>
                      </a:r>
                      <a:r>
                        <a:rPr sz="1800" spc="5" dirty="0">
                          <a:latin typeface="Arial MT"/>
                          <a:cs typeface="Arial MT"/>
                        </a:rPr>
                        <a:t> </a:t>
                      </a:r>
                      <a:r>
                        <a:rPr sz="1800" spc="-5" dirty="0">
                          <a:latin typeface="Arial MT"/>
                          <a:cs typeface="Arial MT"/>
                        </a:rPr>
                        <a:t>aux</a:t>
                      </a:r>
                      <a:r>
                        <a:rPr sz="1800" dirty="0">
                          <a:latin typeface="Arial MT"/>
                          <a:cs typeface="Arial MT"/>
                        </a:rPr>
                        <a:t> </a:t>
                      </a:r>
                      <a:r>
                        <a:rPr sz="1800" spc="-5" dirty="0">
                          <a:latin typeface="Arial MT"/>
                          <a:cs typeface="Arial MT"/>
                        </a:rPr>
                        <a:t>dépens</a:t>
                      </a:r>
                      <a:r>
                        <a:rPr sz="1800" spc="25" dirty="0">
                          <a:latin typeface="Arial MT"/>
                          <a:cs typeface="Arial MT"/>
                        </a:rPr>
                        <a:t> </a:t>
                      </a:r>
                      <a:r>
                        <a:rPr sz="1800" spc="-5" dirty="0">
                          <a:latin typeface="Arial MT"/>
                          <a:cs typeface="Arial MT"/>
                        </a:rPr>
                        <a:t>de</a:t>
                      </a:r>
                      <a:r>
                        <a:rPr sz="1800" spc="-10" dirty="0">
                          <a:latin typeface="Arial MT"/>
                          <a:cs typeface="Arial MT"/>
                        </a:rPr>
                        <a:t> </a:t>
                      </a:r>
                      <a:r>
                        <a:rPr sz="1800" spc="-5" dirty="0">
                          <a:latin typeface="Arial MT"/>
                          <a:cs typeface="Arial MT"/>
                        </a:rPr>
                        <a:t>la </a:t>
                      </a:r>
                      <a:r>
                        <a:rPr sz="1800" spc="-484" dirty="0">
                          <a:latin typeface="Arial MT"/>
                          <a:cs typeface="Arial MT"/>
                        </a:rPr>
                        <a:t> </a:t>
                      </a:r>
                      <a:r>
                        <a:rPr sz="1800" spc="-5" dirty="0">
                          <a:latin typeface="Arial MT"/>
                          <a:cs typeface="Arial MT"/>
                        </a:rPr>
                        <a:t>préparation</a:t>
                      </a:r>
                      <a:r>
                        <a:rPr sz="1800" spc="20" dirty="0">
                          <a:latin typeface="Arial MT"/>
                          <a:cs typeface="Arial MT"/>
                        </a:rPr>
                        <a:t> </a:t>
                      </a:r>
                      <a:r>
                        <a:rPr sz="1800" spc="-5" dirty="0">
                          <a:latin typeface="Arial MT"/>
                          <a:cs typeface="Arial MT"/>
                        </a:rPr>
                        <a:t>et en</a:t>
                      </a:r>
                      <a:r>
                        <a:rPr sz="1800" spc="-10" dirty="0">
                          <a:latin typeface="Arial MT"/>
                          <a:cs typeface="Arial MT"/>
                        </a:rPr>
                        <a:t> </a:t>
                      </a:r>
                      <a:r>
                        <a:rPr sz="1800" spc="-5" dirty="0">
                          <a:latin typeface="Arial MT"/>
                          <a:cs typeface="Arial MT"/>
                        </a:rPr>
                        <a:t>faveur de</a:t>
                      </a:r>
                      <a:r>
                        <a:rPr sz="1800" spc="5" dirty="0">
                          <a:latin typeface="Arial MT"/>
                          <a:cs typeface="Arial MT"/>
                        </a:rPr>
                        <a:t> </a:t>
                      </a:r>
                      <a:r>
                        <a:rPr sz="1800" spc="-10" dirty="0">
                          <a:latin typeface="Arial MT"/>
                          <a:cs typeface="Arial MT"/>
                        </a:rPr>
                        <a:t>l’accompagnement</a:t>
                      </a:r>
                      <a:r>
                        <a:rPr sz="1800" spc="35" dirty="0">
                          <a:latin typeface="Arial MT"/>
                          <a:cs typeface="Arial MT"/>
                        </a:rPr>
                        <a:t> </a:t>
                      </a:r>
                      <a:r>
                        <a:rPr sz="1800" spc="-5" dirty="0">
                          <a:latin typeface="Arial MT"/>
                          <a:cs typeface="Arial MT"/>
                        </a:rPr>
                        <a:t>et</a:t>
                      </a:r>
                      <a:r>
                        <a:rPr sz="1800" spc="-10" dirty="0">
                          <a:latin typeface="Arial MT"/>
                          <a:cs typeface="Arial MT"/>
                        </a:rPr>
                        <a:t> </a:t>
                      </a:r>
                      <a:r>
                        <a:rPr sz="1800" spc="-5" dirty="0">
                          <a:latin typeface="Arial MT"/>
                          <a:cs typeface="Arial MT"/>
                        </a:rPr>
                        <a:t>de</a:t>
                      </a:r>
                      <a:r>
                        <a:rPr sz="1800" spc="5" dirty="0">
                          <a:latin typeface="Arial MT"/>
                          <a:cs typeface="Arial MT"/>
                        </a:rPr>
                        <a:t> </a:t>
                      </a:r>
                      <a:r>
                        <a:rPr sz="1800" spc="-5" dirty="0">
                          <a:latin typeface="Arial MT"/>
                          <a:cs typeface="Arial MT"/>
                        </a:rPr>
                        <a:t>la</a:t>
                      </a:r>
                      <a:endParaRPr sz="1800">
                        <a:latin typeface="Arial MT"/>
                        <a:cs typeface="Arial MT"/>
                      </a:endParaRPr>
                    </a:p>
                    <a:p>
                      <a:pPr marL="399415">
                        <a:lnSpc>
                          <a:spcPct val="100000"/>
                        </a:lnSpc>
                        <a:spcBef>
                          <a:spcPts val="35"/>
                        </a:spcBef>
                      </a:pPr>
                      <a:r>
                        <a:rPr sz="1800" spc="-5" dirty="0">
                          <a:latin typeface="Arial MT"/>
                          <a:cs typeface="Arial MT"/>
                        </a:rPr>
                        <a:t>distribution</a:t>
                      </a:r>
                      <a:endParaRPr sz="1800">
                        <a:latin typeface="Arial MT"/>
                        <a:cs typeface="Arial MT"/>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
        <p:nvSpPr>
          <p:cNvPr id="7" name="Espace réservé du pied de page 6">
            <a:extLst>
              <a:ext uri="{FF2B5EF4-FFF2-40B4-BE49-F238E27FC236}">
                <a16:creationId xmlns:a16="http://schemas.microsoft.com/office/drawing/2014/main" id="{A696E439-B1BF-4605-A9F1-B99AFBD84797}"/>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132636" y="1036447"/>
          <a:ext cx="10395585" cy="3968368"/>
        </p:xfrm>
        <a:graphic>
          <a:graphicData uri="http://schemas.openxmlformats.org/drawingml/2006/table">
            <a:tbl>
              <a:tblPr firstRow="1" bandRow="1">
                <a:tableStyleId>{2D5ABB26-0587-4C30-8999-92F81FD0307C}</a:tableStyleId>
              </a:tblPr>
              <a:tblGrid>
                <a:gridCol w="3449320">
                  <a:extLst>
                    <a:ext uri="{9D8B030D-6E8A-4147-A177-3AD203B41FA5}">
                      <a16:colId xmlns:a16="http://schemas.microsoft.com/office/drawing/2014/main" val="20000"/>
                    </a:ext>
                  </a:extLst>
                </a:gridCol>
                <a:gridCol w="6946265">
                  <a:extLst>
                    <a:ext uri="{9D8B030D-6E8A-4147-A177-3AD203B41FA5}">
                      <a16:colId xmlns:a16="http://schemas.microsoft.com/office/drawing/2014/main" val="20001"/>
                    </a:ext>
                  </a:extLst>
                </a:gridCol>
              </a:tblGrid>
              <a:tr h="391287">
                <a:tc>
                  <a:txBody>
                    <a:bodyPr/>
                    <a:lstStyle/>
                    <a:p>
                      <a:pPr marL="1905" algn="ctr">
                        <a:lnSpc>
                          <a:spcPts val="2800"/>
                        </a:lnSpc>
                      </a:pPr>
                      <a:r>
                        <a:rPr sz="2400" b="1" spc="-5" dirty="0">
                          <a:latin typeface="Arial"/>
                          <a:cs typeface="Arial"/>
                        </a:rPr>
                        <a:t>BLOCS</a:t>
                      </a:r>
                      <a:endParaRPr sz="2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gn="ctr">
                        <a:lnSpc>
                          <a:spcPts val="2800"/>
                        </a:lnSpc>
                      </a:pPr>
                      <a:r>
                        <a:rPr sz="2400" b="1" spc="-5" dirty="0">
                          <a:latin typeface="Arial"/>
                          <a:cs typeface="Arial"/>
                        </a:rPr>
                        <a:t>Evolutions</a:t>
                      </a:r>
                      <a:endParaRPr sz="2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extLst>
                  <a:ext uri="{0D108BD9-81ED-4DB2-BD59-A6C34878D82A}">
                    <a16:rowId xmlns:a16="http://schemas.microsoft.com/office/drawing/2014/main" val="10000"/>
                  </a:ext>
                </a:extLst>
              </a:tr>
              <a:tr h="1796668">
                <a:tc>
                  <a:txBody>
                    <a:bodyPr/>
                    <a:lstStyle/>
                    <a:p>
                      <a:pPr>
                        <a:lnSpc>
                          <a:spcPct val="100000"/>
                        </a:lnSpc>
                      </a:pPr>
                      <a:endParaRPr sz="2600">
                        <a:latin typeface="Times New Roman"/>
                        <a:cs typeface="Times New Roman"/>
                      </a:endParaRPr>
                    </a:p>
                    <a:p>
                      <a:pPr marL="68580" marR="435609">
                        <a:lnSpc>
                          <a:spcPct val="107000"/>
                        </a:lnSpc>
                      </a:pPr>
                      <a:r>
                        <a:rPr sz="2000" b="1" dirty="0">
                          <a:latin typeface="Arial"/>
                          <a:cs typeface="Arial"/>
                        </a:rPr>
                        <a:t>3- </a:t>
                      </a:r>
                      <a:r>
                        <a:rPr sz="2000" b="1" spc="-15" dirty="0">
                          <a:latin typeface="Arial"/>
                          <a:cs typeface="Arial"/>
                        </a:rPr>
                        <a:t>Travailler </a:t>
                      </a:r>
                      <a:r>
                        <a:rPr sz="2000" b="1" dirty="0">
                          <a:latin typeface="Arial"/>
                          <a:cs typeface="Arial"/>
                        </a:rPr>
                        <a:t>et </a:t>
                      </a:r>
                      <a:r>
                        <a:rPr sz="2000" b="1" spc="5" dirty="0">
                          <a:latin typeface="Arial"/>
                          <a:cs typeface="Arial"/>
                        </a:rPr>
                        <a:t> </a:t>
                      </a:r>
                      <a:r>
                        <a:rPr sz="2000" b="1" dirty="0">
                          <a:latin typeface="Arial"/>
                          <a:cs typeface="Arial"/>
                        </a:rPr>
                        <a:t>communiquer</a:t>
                      </a:r>
                      <a:r>
                        <a:rPr sz="2000" b="1" spc="-55" dirty="0">
                          <a:latin typeface="Arial"/>
                          <a:cs typeface="Arial"/>
                        </a:rPr>
                        <a:t> </a:t>
                      </a:r>
                      <a:r>
                        <a:rPr sz="2000" b="1" dirty="0">
                          <a:latin typeface="Arial"/>
                          <a:cs typeface="Arial"/>
                        </a:rPr>
                        <a:t>en</a:t>
                      </a:r>
                      <a:r>
                        <a:rPr sz="2000" b="1" spc="-45" dirty="0">
                          <a:latin typeface="Arial"/>
                          <a:cs typeface="Arial"/>
                        </a:rPr>
                        <a:t> </a:t>
                      </a:r>
                      <a:r>
                        <a:rPr sz="2000" b="1" dirty="0">
                          <a:latin typeface="Arial"/>
                          <a:cs typeface="Arial"/>
                        </a:rPr>
                        <a:t>équipe </a:t>
                      </a:r>
                      <a:r>
                        <a:rPr sz="2000" b="1" spc="-540" dirty="0">
                          <a:latin typeface="Arial"/>
                          <a:cs typeface="Arial"/>
                        </a:rPr>
                        <a:t> </a:t>
                      </a:r>
                      <a:r>
                        <a:rPr sz="2000" b="1" dirty="0">
                          <a:latin typeface="Arial"/>
                          <a:cs typeface="Arial"/>
                        </a:rPr>
                        <a:t>pluriprofessionnelle</a:t>
                      </a:r>
                      <a:endParaRPr sz="20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2050">
                        <a:latin typeface="Times New Roman"/>
                        <a:cs typeface="Times New Roman"/>
                      </a:endParaRPr>
                    </a:p>
                    <a:p>
                      <a:pPr marL="412115" indent="-343535">
                        <a:lnSpc>
                          <a:spcPct val="100000"/>
                        </a:lnSpc>
                        <a:buFont typeface="Symbol"/>
                        <a:buChar char=""/>
                        <a:tabLst>
                          <a:tab pos="412115" algn="l"/>
                          <a:tab pos="412750" algn="l"/>
                        </a:tabLst>
                      </a:pPr>
                      <a:r>
                        <a:rPr sz="1800" spc="-5" dirty="0">
                          <a:latin typeface="Arial MT"/>
                          <a:cs typeface="Arial MT"/>
                        </a:rPr>
                        <a:t>Accent</a:t>
                      </a:r>
                      <a:r>
                        <a:rPr sz="1800" dirty="0">
                          <a:latin typeface="Arial MT"/>
                          <a:cs typeface="Arial MT"/>
                        </a:rPr>
                        <a:t> </a:t>
                      </a:r>
                      <a:r>
                        <a:rPr sz="1800" spc="-5" dirty="0">
                          <a:latin typeface="Arial MT"/>
                          <a:cs typeface="Arial MT"/>
                        </a:rPr>
                        <a:t>sur</a:t>
                      </a:r>
                      <a:r>
                        <a:rPr sz="1800" spc="5" dirty="0">
                          <a:latin typeface="Arial MT"/>
                          <a:cs typeface="Arial MT"/>
                        </a:rPr>
                        <a:t> </a:t>
                      </a:r>
                      <a:r>
                        <a:rPr sz="1800" spc="-5" dirty="0">
                          <a:latin typeface="Arial MT"/>
                          <a:cs typeface="Arial MT"/>
                        </a:rPr>
                        <a:t>le travail</a:t>
                      </a:r>
                      <a:r>
                        <a:rPr sz="1800" spc="5" dirty="0">
                          <a:latin typeface="Arial MT"/>
                          <a:cs typeface="Arial MT"/>
                        </a:rPr>
                        <a:t> </a:t>
                      </a:r>
                      <a:r>
                        <a:rPr sz="1800" spc="-5" dirty="0">
                          <a:latin typeface="Arial MT"/>
                          <a:cs typeface="Arial MT"/>
                        </a:rPr>
                        <a:t>en équipe</a:t>
                      </a:r>
                      <a:r>
                        <a:rPr sz="1800" spc="20" dirty="0">
                          <a:latin typeface="Arial MT"/>
                          <a:cs typeface="Arial MT"/>
                        </a:rPr>
                        <a:t> </a:t>
                      </a:r>
                      <a:r>
                        <a:rPr sz="1800" dirty="0">
                          <a:latin typeface="Arial MT"/>
                          <a:cs typeface="Arial MT"/>
                        </a:rPr>
                        <a:t>,</a:t>
                      </a:r>
                      <a:r>
                        <a:rPr sz="1800" spc="5" dirty="0">
                          <a:latin typeface="Arial MT"/>
                          <a:cs typeface="Arial MT"/>
                        </a:rPr>
                        <a:t> </a:t>
                      </a:r>
                      <a:r>
                        <a:rPr sz="1800" spc="-10" dirty="0">
                          <a:latin typeface="Arial MT"/>
                          <a:cs typeface="Arial MT"/>
                        </a:rPr>
                        <a:t>la</a:t>
                      </a:r>
                      <a:r>
                        <a:rPr sz="1800" spc="5" dirty="0">
                          <a:latin typeface="Arial MT"/>
                          <a:cs typeface="Arial MT"/>
                        </a:rPr>
                        <a:t> </a:t>
                      </a:r>
                      <a:r>
                        <a:rPr sz="1800" spc="-5" dirty="0">
                          <a:latin typeface="Arial MT"/>
                          <a:cs typeface="Arial MT"/>
                        </a:rPr>
                        <a:t>communication</a:t>
                      </a:r>
                      <a:endParaRPr sz="1800">
                        <a:latin typeface="Arial MT"/>
                        <a:cs typeface="Arial MT"/>
                      </a:endParaRPr>
                    </a:p>
                    <a:p>
                      <a:pPr marL="412115">
                        <a:lnSpc>
                          <a:spcPct val="100000"/>
                        </a:lnSpc>
                        <a:spcBef>
                          <a:spcPts val="155"/>
                        </a:spcBef>
                      </a:pPr>
                      <a:r>
                        <a:rPr sz="1800" spc="-5" dirty="0">
                          <a:latin typeface="Arial MT"/>
                          <a:cs typeface="Arial MT"/>
                        </a:rPr>
                        <a:t>professionnelle</a:t>
                      </a:r>
                      <a:endParaRPr sz="1800">
                        <a:latin typeface="Arial MT"/>
                        <a:cs typeface="Arial MT"/>
                      </a:endParaRPr>
                    </a:p>
                    <a:p>
                      <a:pPr marL="412115" indent="-343535">
                        <a:lnSpc>
                          <a:spcPct val="100000"/>
                        </a:lnSpc>
                        <a:spcBef>
                          <a:spcPts val="160"/>
                        </a:spcBef>
                        <a:buFont typeface="Symbol"/>
                        <a:buChar char=""/>
                        <a:tabLst>
                          <a:tab pos="412115" algn="l"/>
                          <a:tab pos="412750" algn="l"/>
                        </a:tabLst>
                      </a:pPr>
                      <a:r>
                        <a:rPr sz="1800" spc="-10" dirty="0">
                          <a:latin typeface="Arial MT"/>
                          <a:cs typeface="Arial MT"/>
                        </a:rPr>
                        <a:t>Coordination</a:t>
                      </a:r>
                      <a:r>
                        <a:rPr sz="1800" spc="35" dirty="0">
                          <a:latin typeface="Arial MT"/>
                          <a:cs typeface="Arial MT"/>
                        </a:rPr>
                        <a:t> </a:t>
                      </a:r>
                      <a:r>
                        <a:rPr sz="1800" spc="-10" dirty="0">
                          <a:latin typeface="Arial MT"/>
                          <a:cs typeface="Arial MT"/>
                        </a:rPr>
                        <a:t>d’équipe</a:t>
                      </a:r>
                      <a:r>
                        <a:rPr sz="1800" spc="15" dirty="0">
                          <a:latin typeface="Arial MT"/>
                          <a:cs typeface="Arial MT"/>
                        </a:rPr>
                        <a:t> </a:t>
                      </a:r>
                      <a:r>
                        <a:rPr sz="1800" spc="-5" dirty="0">
                          <a:latin typeface="Arial MT"/>
                          <a:cs typeface="Arial MT"/>
                        </a:rPr>
                        <a:t>de </a:t>
                      </a:r>
                      <a:r>
                        <a:rPr sz="1800" spc="-10" dirty="0">
                          <a:latin typeface="Arial MT"/>
                          <a:cs typeface="Arial MT"/>
                        </a:rPr>
                        <a:t>bionettoyage</a:t>
                      </a:r>
                      <a:endParaRPr sz="1800">
                        <a:latin typeface="Arial MT"/>
                        <a:cs typeface="Arial MT"/>
                      </a:endParaRPr>
                    </a:p>
                    <a:p>
                      <a:pPr marL="412115" indent="-343535">
                        <a:lnSpc>
                          <a:spcPct val="100000"/>
                        </a:lnSpc>
                        <a:spcBef>
                          <a:spcPts val="145"/>
                        </a:spcBef>
                        <a:buFont typeface="Symbol"/>
                        <a:buChar char=""/>
                        <a:tabLst>
                          <a:tab pos="412115" algn="l"/>
                          <a:tab pos="412750" algn="l"/>
                        </a:tabLst>
                      </a:pPr>
                      <a:r>
                        <a:rPr sz="1800" spc="-5" dirty="0">
                          <a:latin typeface="Arial MT"/>
                          <a:cs typeface="Arial MT"/>
                        </a:rPr>
                        <a:t>Prise</a:t>
                      </a:r>
                      <a:r>
                        <a:rPr sz="1800" spc="-10" dirty="0">
                          <a:latin typeface="Arial MT"/>
                          <a:cs typeface="Arial MT"/>
                        </a:rPr>
                        <a:t> </a:t>
                      </a:r>
                      <a:r>
                        <a:rPr sz="1800" spc="-5" dirty="0">
                          <a:latin typeface="Arial MT"/>
                          <a:cs typeface="Arial MT"/>
                        </a:rPr>
                        <a:t>en</a:t>
                      </a:r>
                      <a:r>
                        <a:rPr sz="1800" spc="5" dirty="0">
                          <a:latin typeface="Arial MT"/>
                          <a:cs typeface="Arial MT"/>
                        </a:rPr>
                        <a:t> </a:t>
                      </a:r>
                      <a:r>
                        <a:rPr sz="1800" spc="-5" dirty="0">
                          <a:latin typeface="Arial MT"/>
                          <a:cs typeface="Arial MT"/>
                        </a:rPr>
                        <a:t>compte</a:t>
                      </a:r>
                      <a:r>
                        <a:rPr sz="1800" dirty="0">
                          <a:latin typeface="Arial MT"/>
                          <a:cs typeface="Arial MT"/>
                        </a:rPr>
                        <a:t> </a:t>
                      </a:r>
                      <a:r>
                        <a:rPr sz="1800" spc="-5" dirty="0">
                          <a:latin typeface="Arial MT"/>
                          <a:cs typeface="Arial MT"/>
                        </a:rPr>
                        <a:t>des</a:t>
                      </a:r>
                      <a:r>
                        <a:rPr sz="1800" dirty="0">
                          <a:latin typeface="Arial MT"/>
                          <a:cs typeface="Arial MT"/>
                        </a:rPr>
                        <a:t> </a:t>
                      </a:r>
                      <a:r>
                        <a:rPr sz="1800" spc="-5" dirty="0">
                          <a:latin typeface="Arial MT"/>
                          <a:cs typeface="Arial MT"/>
                        </a:rPr>
                        <a:t>valeurs</a:t>
                      </a:r>
                      <a:r>
                        <a:rPr sz="1800" spc="5" dirty="0">
                          <a:latin typeface="Arial MT"/>
                          <a:cs typeface="Arial MT"/>
                        </a:rPr>
                        <a:t> </a:t>
                      </a:r>
                      <a:r>
                        <a:rPr sz="1800" spc="-5" dirty="0">
                          <a:latin typeface="Arial MT"/>
                          <a:cs typeface="Arial MT"/>
                        </a:rPr>
                        <a:t>du</a:t>
                      </a:r>
                      <a:r>
                        <a:rPr sz="1800" spc="5" dirty="0">
                          <a:latin typeface="Arial MT"/>
                          <a:cs typeface="Arial MT"/>
                        </a:rPr>
                        <a:t> </a:t>
                      </a:r>
                      <a:r>
                        <a:rPr sz="1800" spc="-5" dirty="0">
                          <a:latin typeface="Arial MT"/>
                          <a:cs typeface="Arial MT"/>
                        </a:rPr>
                        <a:t>soin</a:t>
                      </a:r>
                      <a:endParaRPr sz="1800">
                        <a:latin typeface="Arial MT"/>
                        <a:cs typeface="Arial MT"/>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780413">
                <a:tc>
                  <a:txBody>
                    <a:bodyPr/>
                    <a:lstStyle/>
                    <a:p>
                      <a:pPr>
                        <a:lnSpc>
                          <a:spcPct val="100000"/>
                        </a:lnSpc>
                      </a:pPr>
                      <a:endParaRPr sz="2200">
                        <a:latin typeface="Times New Roman"/>
                        <a:cs typeface="Times New Roman"/>
                      </a:endParaRPr>
                    </a:p>
                    <a:p>
                      <a:pPr marL="68580" marR="535940">
                        <a:lnSpc>
                          <a:spcPct val="107000"/>
                        </a:lnSpc>
                        <a:spcBef>
                          <a:spcPts val="1685"/>
                        </a:spcBef>
                      </a:pPr>
                      <a:r>
                        <a:rPr sz="2000" b="1" dirty="0">
                          <a:latin typeface="Arial"/>
                          <a:cs typeface="Arial"/>
                        </a:rPr>
                        <a:t>4-</a:t>
                      </a:r>
                      <a:r>
                        <a:rPr sz="2000" b="1" spc="-30" dirty="0">
                          <a:latin typeface="Arial"/>
                          <a:cs typeface="Arial"/>
                        </a:rPr>
                        <a:t> </a:t>
                      </a:r>
                      <a:r>
                        <a:rPr sz="2000" b="1" spc="-5" dirty="0">
                          <a:latin typeface="Arial"/>
                          <a:cs typeface="Arial"/>
                        </a:rPr>
                        <a:t>Réalisation</a:t>
                      </a:r>
                      <a:r>
                        <a:rPr sz="2000" b="1" spc="-65" dirty="0">
                          <a:latin typeface="Arial"/>
                          <a:cs typeface="Arial"/>
                        </a:rPr>
                        <a:t> </a:t>
                      </a:r>
                      <a:r>
                        <a:rPr sz="2000" b="1" dirty="0">
                          <a:latin typeface="Arial"/>
                          <a:cs typeface="Arial"/>
                        </a:rPr>
                        <a:t>d’actions </a:t>
                      </a:r>
                      <a:r>
                        <a:rPr sz="2000" b="1" spc="-540" dirty="0">
                          <a:latin typeface="Arial"/>
                          <a:cs typeface="Arial"/>
                        </a:rPr>
                        <a:t> </a:t>
                      </a:r>
                      <a:r>
                        <a:rPr sz="2000" b="1" dirty="0">
                          <a:latin typeface="Arial"/>
                          <a:cs typeface="Arial"/>
                        </a:rPr>
                        <a:t>d’éducation</a:t>
                      </a:r>
                      <a:r>
                        <a:rPr sz="2000" b="1" spc="-45" dirty="0">
                          <a:latin typeface="Arial"/>
                          <a:cs typeface="Arial"/>
                        </a:rPr>
                        <a:t> </a:t>
                      </a:r>
                      <a:r>
                        <a:rPr sz="2000" b="1" dirty="0">
                          <a:latin typeface="Arial"/>
                          <a:cs typeface="Arial"/>
                        </a:rPr>
                        <a:t>à</a:t>
                      </a:r>
                      <a:r>
                        <a:rPr sz="2000" b="1" spc="-10" dirty="0">
                          <a:latin typeface="Arial"/>
                          <a:cs typeface="Arial"/>
                        </a:rPr>
                        <a:t> </a:t>
                      </a:r>
                      <a:r>
                        <a:rPr sz="2000" b="1" spc="-5" dirty="0">
                          <a:latin typeface="Arial"/>
                          <a:cs typeface="Arial"/>
                        </a:rPr>
                        <a:t>la</a:t>
                      </a:r>
                      <a:r>
                        <a:rPr sz="2000" b="1" spc="-30" dirty="0">
                          <a:latin typeface="Arial"/>
                          <a:cs typeface="Arial"/>
                        </a:rPr>
                        <a:t> </a:t>
                      </a:r>
                      <a:r>
                        <a:rPr sz="2000" b="1" spc="-5" dirty="0">
                          <a:latin typeface="Arial"/>
                          <a:cs typeface="Arial"/>
                        </a:rPr>
                        <a:t>santé*</a:t>
                      </a:r>
                      <a:endParaRPr sz="20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115" marR="306705" indent="-342900">
                        <a:lnSpc>
                          <a:spcPct val="107200"/>
                        </a:lnSpc>
                        <a:spcBef>
                          <a:spcPts val="1764"/>
                        </a:spcBef>
                        <a:buFont typeface="Symbol"/>
                        <a:buChar char=""/>
                        <a:tabLst>
                          <a:tab pos="412115" algn="l"/>
                          <a:tab pos="412750" algn="l"/>
                        </a:tabLst>
                      </a:pPr>
                      <a:r>
                        <a:rPr sz="1800" spc="-5" dirty="0">
                          <a:latin typeface="Arial MT"/>
                          <a:cs typeface="Arial MT"/>
                        </a:rPr>
                        <a:t>Spécificité du bac pro </a:t>
                      </a:r>
                      <a:r>
                        <a:rPr sz="1800" dirty="0">
                          <a:latin typeface="Arial MT"/>
                          <a:cs typeface="Arial MT"/>
                        </a:rPr>
                        <a:t>ASSP </a:t>
                      </a:r>
                      <a:r>
                        <a:rPr sz="1800" spc="-5" dirty="0">
                          <a:latin typeface="Arial MT"/>
                          <a:cs typeface="Arial MT"/>
                        </a:rPr>
                        <a:t>mise en valeur par la création de </a:t>
                      </a:r>
                      <a:r>
                        <a:rPr sz="1800" spc="-490" dirty="0">
                          <a:latin typeface="Arial MT"/>
                          <a:cs typeface="Arial MT"/>
                        </a:rPr>
                        <a:t> </a:t>
                      </a:r>
                      <a:r>
                        <a:rPr sz="1800" spc="-5" dirty="0">
                          <a:latin typeface="Arial MT"/>
                          <a:cs typeface="Arial MT"/>
                        </a:rPr>
                        <a:t>ce </a:t>
                      </a:r>
                      <a:r>
                        <a:rPr sz="1800" spc="-10" dirty="0">
                          <a:latin typeface="Arial MT"/>
                          <a:cs typeface="Arial MT"/>
                        </a:rPr>
                        <a:t>bloc</a:t>
                      </a:r>
                      <a:endParaRPr sz="1800">
                        <a:latin typeface="Arial MT"/>
                        <a:cs typeface="Arial MT"/>
                      </a:endParaRPr>
                    </a:p>
                    <a:p>
                      <a:pPr marL="412115" indent="-343535">
                        <a:lnSpc>
                          <a:spcPct val="100000"/>
                        </a:lnSpc>
                        <a:spcBef>
                          <a:spcPts val="950"/>
                        </a:spcBef>
                        <a:buFont typeface="Symbol"/>
                        <a:buChar char=""/>
                        <a:tabLst>
                          <a:tab pos="412115" algn="l"/>
                          <a:tab pos="412750" algn="l"/>
                        </a:tabLst>
                      </a:pPr>
                      <a:r>
                        <a:rPr sz="1800" spc="-5" dirty="0">
                          <a:latin typeface="Arial MT"/>
                          <a:cs typeface="Arial MT"/>
                        </a:rPr>
                        <a:t>Mobilisation</a:t>
                      </a:r>
                      <a:r>
                        <a:rPr sz="1800" spc="15" dirty="0">
                          <a:latin typeface="Arial MT"/>
                          <a:cs typeface="Arial MT"/>
                        </a:rPr>
                        <a:t> </a:t>
                      </a:r>
                      <a:r>
                        <a:rPr sz="1800" spc="-10" dirty="0">
                          <a:latin typeface="Arial MT"/>
                          <a:cs typeface="Arial MT"/>
                        </a:rPr>
                        <a:t>des</a:t>
                      </a:r>
                      <a:r>
                        <a:rPr sz="1800" spc="5" dirty="0">
                          <a:latin typeface="Arial MT"/>
                          <a:cs typeface="Arial MT"/>
                        </a:rPr>
                        <a:t> </a:t>
                      </a:r>
                      <a:r>
                        <a:rPr sz="1800" spc="-5" dirty="0">
                          <a:latin typeface="Arial MT"/>
                          <a:cs typeface="Arial MT"/>
                        </a:rPr>
                        <a:t>compétences</a:t>
                      </a:r>
                      <a:r>
                        <a:rPr sz="1800" spc="10" dirty="0">
                          <a:latin typeface="Arial MT"/>
                          <a:cs typeface="Arial MT"/>
                        </a:rPr>
                        <a:t> </a:t>
                      </a:r>
                      <a:r>
                        <a:rPr sz="1800" spc="-10" dirty="0">
                          <a:latin typeface="Arial MT"/>
                          <a:cs typeface="Arial MT"/>
                        </a:rPr>
                        <a:t>d’analyse,</a:t>
                      </a:r>
                      <a:r>
                        <a:rPr sz="1800" spc="45" dirty="0">
                          <a:latin typeface="Arial MT"/>
                          <a:cs typeface="Arial MT"/>
                        </a:rPr>
                        <a:t> </a:t>
                      </a:r>
                      <a:r>
                        <a:rPr sz="1800" spc="-5" dirty="0">
                          <a:latin typeface="Arial MT"/>
                          <a:cs typeface="Arial MT"/>
                        </a:rPr>
                        <a:t>de conception,</a:t>
                      </a:r>
                      <a:r>
                        <a:rPr sz="1800" spc="10" dirty="0">
                          <a:latin typeface="Arial MT"/>
                          <a:cs typeface="Arial MT"/>
                        </a:rPr>
                        <a:t> </a:t>
                      </a:r>
                      <a:r>
                        <a:rPr sz="1800" spc="-5" dirty="0">
                          <a:latin typeface="Arial MT"/>
                          <a:cs typeface="Arial MT"/>
                        </a:rPr>
                        <a:t>de</a:t>
                      </a:r>
                      <a:endParaRPr sz="1800">
                        <a:latin typeface="Arial MT"/>
                        <a:cs typeface="Arial MT"/>
                      </a:endParaRPr>
                    </a:p>
                    <a:p>
                      <a:pPr marL="412115">
                        <a:lnSpc>
                          <a:spcPct val="100000"/>
                        </a:lnSpc>
                        <a:spcBef>
                          <a:spcPts val="160"/>
                        </a:spcBef>
                      </a:pPr>
                      <a:r>
                        <a:rPr sz="1800" spc="-5" dirty="0">
                          <a:latin typeface="Arial MT"/>
                          <a:cs typeface="Arial MT"/>
                        </a:rPr>
                        <a:t>rédaction</a:t>
                      </a:r>
                      <a:endParaRPr sz="1800">
                        <a:latin typeface="Arial MT"/>
                        <a:cs typeface="Arial MT"/>
                      </a:endParaRPr>
                    </a:p>
                  </a:txBody>
                  <a:tcPr marL="0" marR="0" marT="22415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
        <p:nvSpPr>
          <p:cNvPr id="3" name="object 3"/>
          <p:cNvSpPr txBox="1"/>
          <p:nvPr/>
        </p:nvSpPr>
        <p:spPr>
          <a:xfrm>
            <a:off x="1217777" y="5652312"/>
            <a:ext cx="7451725" cy="299720"/>
          </a:xfrm>
          <a:prstGeom prst="rect">
            <a:avLst/>
          </a:prstGeom>
        </p:spPr>
        <p:txBody>
          <a:bodyPr vert="horz" wrap="square" lIns="0" tIns="12700" rIns="0" bIns="0" rtlCol="0">
            <a:spAutoFit/>
          </a:bodyPr>
          <a:lstStyle/>
          <a:p>
            <a:pPr marL="12700">
              <a:lnSpc>
                <a:spcPct val="100000"/>
              </a:lnSpc>
              <a:spcBef>
                <a:spcPts val="100"/>
              </a:spcBef>
            </a:pPr>
            <a:r>
              <a:rPr sz="1800" i="1" spc="-5" dirty="0">
                <a:latin typeface="Arial"/>
                <a:cs typeface="Arial"/>
              </a:rPr>
              <a:t>*activité</a:t>
            </a:r>
            <a:r>
              <a:rPr sz="1800" i="1" spc="5" dirty="0">
                <a:latin typeface="Arial"/>
                <a:cs typeface="Arial"/>
              </a:rPr>
              <a:t> </a:t>
            </a:r>
            <a:r>
              <a:rPr sz="1800" i="1" spc="-5" dirty="0">
                <a:latin typeface="Arial"/>
                <a:cs typeface="Arial"/>
              </a:rPr>
              <a:t>plébiscitée</a:t>
            </a:r>
            <a:r>
              <a:rPr sz="1800" i="1" spc="25" dirty="0">
                <a:latin typeface="Arial"/>
                <a:cs typeface="Arial"/>
              </a:rPr>
              <a:t> </a:t>
            </a:r>
            <a:r>
              <a:rPr sz="1800" i="1" spc="-5" dirty="0">
                <a:latin typeface="Arial"/>
                <a:cs typeface="Arial"/>
              </a:rPr>
              <a:t>par</a:t>
            </a:r>
            <a:r>
              <a:rPr sz="1800" i="1" spc="5" dirty="0">
                <a:latin typeface="Arial"/>
                <a:cs typeface="Arial"/>
              </a:rPr>
              <a:t> </a:t>
            </a:r>
            <a:r>
              <a:rPr sz="1800" i="1" spc="-5" dirty="0">
                <a:latin typeface="Arial"/>
                <a:cs typeface="Arial"/>
              </a:rPr>
              <a:t>les</a:t>
            </a:r>
            <a:r>
              <a:rPr sz="1800" i="1" spc="5" dirty="0">
                <a:latin typeface="Arial"/>
                <a:cs typeface="Arial"/>
              </a:rPr>
              <a:t> </a:t>
            </a:r>
            <a:r>
              <a:rPr sz="1800" i="1" spc="-5" dirty="0">
                <a:latin typeface="Arial"/>
                <a:cs typeface="Arial"/>
              </a:rPr>
              <a:t>élèves</a:t>
            </a:r>
            <a:r>
              <a:rPr sz="1800" i="1" spc="10" dirty="0">
                <a:latin typeface="Arial"/>
                <a:cs typeface="Arial"/>
              </a:rPr>
              <a:t> </a:t>
            </a:r>
            <a:r>
              <a:rPr sz="1800" i="1" dirty="0">
                <a:latin typeface="Arial"/>
                <a:cs typeface="Arial"/>
              </a:rPr>
              <a:t>et</a:t>
            </a:r>
            <a:r>
              <a:rPr sz="1800" i="1" spc="5" dirty="0">
                <a:latin typeface="Arial"/>
                <a:cs typeface="Arial"/>
              </a:rPr>
              <a:t> </a:t>
            </a:r>
            <a:r>
              <a:rPr sz="1800" i="1" spc="-5" dirty="0">
                <a:latin typeface="Arial"/>
                <a:cs typeface="Arial"/>
              </a:rPr>
              <a:t>les</a:t>
            </a:r>
            <a:r>
              <a:rPr sz="1800" i="1" spc="5" dirty="0">
                <a:latin typeface="Arial"/>
                <a:cs typeface="Arial"/>
              </a:rPr>
              <a:t> </a:t>
            </a:r>
            <a:r>
              <a:rPr sz="1800" i="1" spc="-5" dirty="0">
                <a:latin typeface="Arial"/>
                <a:cs typeface="Arial"/>
              </a:rPr>
              <a:t>professionnels</a:t>
            </a:r>
            <a:r>
              <a:rPr sz="1800" i="1" spc="40" dirty="0">
                <a:latin typeface="Arial"/>
                <a:cs typeface="Arial"/>
              </a:rPr>
              <a:t> </a:t>
            </a:r>
            <a:r>
              <a:rPr sz="1800" i="1" spc="-5" dirty="0">
                <a:latin typeface="Arial"/>
                <a:cs typeface="Arial"/>
              </a:rPr>
              <a:t>lors</a:t>
            </a:r>
            <a:r>
              <a:rPr sz="1800" i="1" dirty="0">
                <a:latin typeface="Arial"/>
                <a:cs typeface="Arial"/>
              </a:rPr>
              <a:t> </a:t>
            </a:r>
            <a:r>
              <a:rPr sz="1800" i="1" spc="-5" dirty="0">
                <a:latin typeface="Arial"/>
                <a:cs typeface="Arial"/>
              </a:rPr>
              <a:t>des</a:t>
            </a:r>
            <a:r>
              <a:rPr sz="1800" i="1" spc="5" dirty="0">
                <a:latin typeface="Arial"/>
                <a:cs typeface="Arial"/>
              </a:rPr>
              <a:t> </a:t>
            </a:r>
            <a:r>
              <a:rPr sz="1800" i="1" spc="-5" dirty="0">
                <a:latin typeface="Arial"/>
                <a:cs typeface="Arial"/>
              </a:rPr>
              <a:t>enquêtes</a:t>
            </a:r>
            <a:endParaRPr sz="1800">
              <a:latin typeface="Arial"/>
              <a:cs typeface="Arial"/>
            </a:endParaRPr>
          </a:p>
        </p:txBody>
      </p:sp>
      <p:sp>
        <p:nvSpPr>
          <p:cNvPr id="4" name="Espace réservé du pied de page 3">
            <a:extLst>
              <a:ext uri="{FF2B5EF4-FFF2-40B4-BE49-F238E27FC236}">
                <a16:creationId xmlns:a16="http://schemas.microsoft.com/office/drawing/2014/main" id="{C6717BEE-0838-4FA3-A492-A7D7139DFD74}"/>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0822" y="6380226"/>
            <a:ext cx="11232515" cy="0"/>
          </a:xfrm>
          <a:custGeom>
            <a:avLst/>
            <a:gdLst/>
            <a:ahLst/>
            <a:cxnLst/>
            <a:rect l="l" t="t" r="r" b="b"/>
            <a:pathLst>
              <a:path w="11232515">
                <a:moveTo>
                  <a:pt x="0" y="0"/>
                </a:moveTo>
                <a:lnTo>
                  <a:pt x="11232007" y="0"/>
                </a:lnTo>
              </a:path>
            </a:pathLst>
          </a:custGeom>
          <a:ln w="10668">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453053" y="212305"/>
            <a:ext cx="593451" cy="520174"/>
          </a:xfrm>
          <a:prstGeom prst="rect">
            <a:avLst/>
          </a:prstGeom>
        </p:spPr>
      </p:pic>
      <p:sp>
        <p:nvSpPr>
          <p:cNvPr id="5" name="object 5"/>
          <p:cNvSpPr txBox="1">
            <a:spLocks noGrp="1"/>
          </p:cNvSpPr>
          <p:nvPr>
            <p:ph type="title"/>
          </p:nvPr>
        </p:nvSpPr>
        <p:spPr>
          <a:xfrm>
            <a:off x="1185468" y="668273"/>
            <a:ext cx="8945880" cy="543560"/>
          </a:xfrm>
          <a:prstGeom prst="rect">
            <a:avLst/>
          </a:prstGeom>
        </p:spPr>
        <p:txBody>
          <a:bodyPr vert="horz" wrap="square" lIns="0" tIns="12065" rIns="0" bIns="0" rtlCol="0">
            <a:spAutoFit/>
          </a:bodyPr>
          <a:lstStyle/>
          <a:p>
            <a:pPr marL="12700">
              <a:lnSpc>
                <a:spcPct val="100000"/>
              </a:lnSpc>
              <a:spcBef>
                <a:spcPts val="95"/>
              </a:spcBef>
            </a:pPr>
            <a:r>
              <a:rPr sz="3400" spc="-5" dirty="0">
                <a:solidFill>
                  <a:srgbClr val="000000"/>
                </a:solidFill>
              </a:rPr>
              <a:t>Une</a:t>
            </a:r>
            <a:r>
              <a:rPr sz="3400" spc="-10" dirty="0">
                <a:solidFill>
                  <a:srgbClr val="000000"/>
                </a:solidFill>
              </a:rPr>
              <a:t> </a:t>
            </a:r>
            <a:r>
              <a:rPr sz="3400" spc="-5" dirty="0">
                <a:solidFill>
                  <a:srgbClr val="000000"/>
                </a:solidFill>
              </a:rPr>
              <a:t>construction</a:t>
            </a:r>
            <a:r>
              <a:rPr sz="3400" spc="15" dirty="0">
                <a:solidFill>
                  <a:srgbClr val="000000"/>
                </a:solidFill>
              </a:rPr>
              <a:t> </a:t>
            </a:r>
            <a:r>
              <a:rPr sz="3400" spc="-5" dirty="0">
                <a:solidFill>
                  <a:srgbClr val="000000"/>
                </a:solidFill>
              </a:rPr>
              <a:t>en</a:t>
            </a:r>
            <a:r>
              <a:rPr sz="3400" dirty="0">
                <a:solidFill>
                  <a:srgbClr val="000000"/>
                </a:solidFill>
              </a:rPr>
              <a:t> </a:t>
            </a:r>
            <a:r>
              <a:rPr sz="3400" spc="-5" dirty="0">
                <a:solidFill>
                  <a:srgbClr val="000000"/>
                </a:solidFill>
              </a:rPr>
              <a:t>blocs de</a:t>
            </a:r>
            <a:r>
              <a:rPr sz="3400" dirty="0">
                <a:solidFill>
                  <a:srgbClr val="000000"/>
                </a:solidFill>
              </a:rPr>
              <a:t> </a:t>
            </a:r>
            <a:r>
              <a:rPr sz="3400" spc="-5" dirty="0">
                <a:solidFill>
                  <a:srgbClr val="000000"/>
                </a:solidFill>
              </a:rPr>
              <a:t>compétences</a:t>
            </a:r>
            <a:endParaRPr sz="3400"/>
          </a:p>
        </p:txBody>
      </p:sp>
      <p:grpSp>
        <p:nvGrpSpPr>
          <p:cNvPr id="8" name="object 8"/>
          <p:cNvGrpSpPr/>
          <p:nvPr/>
        </p:nvGrpSpPr>
        <p:grpSpPr>
          <a:xfrm>
            <a:off x="1331956" y="1693136"/>
            <a:ext cx="3503929" cy="1477010"/>
            <a:chOff x="1331956" y="1693136"/>
            <a:chExt cx="3503929" cy="1477010"/>
          </a:xfrm>
        </p:grpSpPr>
        <p:pic>
          <p:nvPicPr>
            <p:cNvPr id="9" name="object 9"/>
            <p:cNvPicPr/>
            <p:nvPr/>
          </p:nvPicPr>
          <p:blipFill>
            <a:blip r:embed="rId4" cstate="print"/>
            <a:stretch>
              <a:fillRect/>
            </a:stretch>
          </p:blipFill>
          <p:spPr>
            <a:xfrm>
              <a:off x="1331956" y="1693136"/>
              <a:ext cx="3503715" cy="1476811"/>
            </a:xfrm>
            <a:prstGeom prst="rect">
              <a:avLst/>
            </a:prstGeom>
          </p:spPr>
        </p:pic>
        <p:sp>
          <p:nvSpPr>
            <p:cNvPr id="10" name="object 10"/>
            <p:cNvSpPr/>
            <p:nvPr/>
          </p:nvSpPr>
          <p:spPr>
            <a:xfrm>
              <a:off x="1370076" y="1711452"/>
              <a:ext cx="3432175" cy="1405255"/>
            </a:xfrm>
            <a:custGeom>
              <a:avLst/>
              <a:gdLst/>
              <a:ahLst/>
              <a:cxnLst/>
              <a:rect l="l" t="t" r="r" b="b"/>
              <a:pathLst>
                <a:path w="3432175" h="1405255">
                  <a:moveTo>
                    <a:pt x="3432048" y="0"/>
                  </a:moveTo>
                  <a:lnTo>
                    <a:pt x="0" y="0"/>
                  </a:lnTo>
                  <a:lnTo>
                    <a:pt x="0" y="1405127"/>
                  </a:lnTo>
                  <a:lnTo>
                    <a:pt x="3432048" y="1405127"/>
                  </a:lnTo>
                  <a:lnTo>
                    <a:pt x="3432048" y="0"/>
                  </a:lnTo>
                  <a:close/>
                </a:path>
              </a:pathLst>
            </a:custGeom>
            <a:solidFill>
              <a:srgbClr val="006FC0"/>
            </a:solidFill>
          </p:spPr>
          <p:txBody>
            <a:bodyPr wrap="square" lIns="0" tIns="0" rIns="0" bIns="0" rtlCol="0"/>
            <a:lstStyle/>
            <a:p>
              <a:endParaRPr/>
            </a:p>
          </p:txBody>
        </p:sp>
        <p:sp>
          <p:nvSpPr>
            <p:cNvPr id="11" name="object 11"/>
            <p:cNvSpPr/>
            <p:nvPr/>
          </p:nvSpPr>
          <p:spPr>
            <a:xfrm>
              <a:off x="1370076" y="1711452"/>
              <a:ext cx="3432175" cy="1405255"/>
            </a:xfrm>
            <a:custGeom>
              <a:avLst/>
              <a:gdLst/>
              <a:ahLst/>
              <a:cxnLst/>
              <a:rect l="l" t="t" r="r" b="b"/>
              <a:pathLst>
                <a:path w="3432175" h="1405255">
                  <a:moveTo>
                    <a:pt x="0" y="1405127"/>
                  </a:moveTo>
                  <a:lnTo>
                    <a:pt x="3432048" y="1405127"/>
                  </a:lnTo>
                  <a:lnTo>
                    <a:pt x="3432048" y="0"/>
                  </a:lnTo>
                  <a:lnTo>
                    <a:pt x="0" y="0"/>
                  </a:lnTo>
                  <a:lnTo>
                    <a:pt x="0" y="1405127"/>
                  </a:lnTo>
                  <a:close/>
                </a:path>
              </a:pathLst>
            </a:custGeom>
            <a:ln w="9144">
              <a:solidFill>
                <a:srgbClr val="000000"/>
              </a:solidFill>
            </a:ln>
          </p:spPr>
          <p:txBody>
            <a:bodyPr wrap="square" lIns="0" tIns="0" rIns="0" bIns="0" rtlCol="0"/>
            <a:lstStyle/>
            <a:p>
              <a:endParaRPr/>
            </a:p>
          </p:txBody>
        </p:sp>
      </p:grpSp>
      <p:sp>
        <p:nvSpPr>
          <p:cNvPr id="12" name="object 12"/>
          <p:cNvSpPr txBox="1"/>
          <p:nvPr/>
        </p:nvSpPr>
        <p:spPr>
          <a:xfrm>
            <a:off x="1385316" y="2211451"/>
            <a:ext cx="3416935" cy="391160"/>
          </a:xfrm>
          <a:prstGeom prst="rect">
            <a:avLst/>
          </a:prstGeom>
        </p:spPr>
        <p:txBody>
          <a:bodyPr vert="horz" wrap="square" lIns="0" tIns="12700" rIns="0" bIns="0" rtlCol="0">
            <a:spAutoFit/>
          </a:bodyPr>
          <a:lstStyle/>
          <a:p>
            <a:pPr marR="5080" algn="ctr">
              <a:lnSpc>
                <a:spcPct val="100000"/>
              </a:lnSpc>
              <a:spcBef>
                <a:spcPts val="100"/>
              </a:spcBef>
            </a:pPr>
            <a:r>
              <a:rPr sz="2400" spc="-5" dirty="0">
                <a:solidFill>
                  <a:srgbClr val="FFFFFF"/>
                </a:solidFill>
                <a:latin typeface="Arial MT"/>
                <a:cs typeface="Arial MT"/>
              </a:rPr>
              <a:t>4</a:t>
            </a:r>
            <a:r>
              <a:rPr sz="2400" spc="-35" dirty="0">
                <a:solidFill>
                  <a:srgbClr val="FFFFFF"/>
                </a:solidFill>
                <a:latin typeface="Arial MT"/>
                <a:cs typeface="Arial MT"/>
              </a:rPr>
              <a:t> </a:t>
            </a:r>
            <a:r>
              <a:rPr sz="2400" spc="-5" dirty="0">
                <a:solidFill>
                  <a:srgbClr val="FFFFFF"/>
                </a:solidFill>
                <a:latin typeface="Arial MT"/>
                <a:cs typeface="Arial MT"/>
              </a:rPr>
              <a:t>blocs</a:t>
            </a:r>
            <a:endParaRPr sz="2400">
              <a:latin typeface="Arial MT"/>
              <a:cs typeface="Arial MT"/>
            </a:endParaRPr>
          </a:p>
        </p:txBody>
      </p:sp>
      <p:grpSp>
        <p:nvGrpSpPr>
          <p:cNvPr id="13" name="object 13"/>
          <p:cNvGrpSpPr/>
          <p:nvPr/>
        </p:nvGrpSpPr>
        <p:grpSpPr>
          <a:xfrm>
            <a:off x="1338072" y="3089148"/>
            <a:ext cx="3507104" cy="1290955"/>
            <a:chOff x="1338072" y="3089148"/>
            <a:chExt cx="3507104" cy="1290955"/>
          </a:xfrm>
        </p:grpSpPr>
        <p:pic>
          <p:nvPicPr>
            <p:cNvPr id="14" name="object 14"/>
            <p:cNvPicPr/>
            <p:nvPr/>
          </p:nvPicPr>
          <p:blipFill>
            <a:blip r:embed="rId5" cstate="print"/>
            <a:stretch>
              <a:fillRect/>
            </a:stretch>
          </p:blipFill>
          <p:spPr>
            <a:xfrm>
              <a:off x="1338072" y="3089148"/>
              <a:ext cx="3506724" cy="1290827"/>
            </a:xfrm>
            <a:prstGeom prst="rect">
              <a:avLst/>
            </a:prstGeom>
          </p:spPr>
        </p:pic>
        <p:pic>
          <p:nvPicPr>
            <p:cNvPr id="15" name="object 15"/>
            <p:cNvPicPr/>
            <p:nvPr/>
          </p:nvPicPr>
          <p:blipFill>
            <a:blip r:embed="rId6" cstate="print"/>
            <a:stretch>
              <a:fillRect/>
            </a:stretch>
          </p:blipFill>
          <p:spPr>
            <a:xfrm>
              <a:off x="1385316" y="3116580"/>
              <a:ext cx="3416808" cy="1200912"/>
            </a:xfrm>
            <a:prstGeom prst="rect">
              <a:avLst/>
            </a:prstGeom>
          </p:spPr>
        </p:pic>
        <p:sp>
          <p:nvSpPr>
            <p:cNvPr id="16" name="object 16"/>
            <p:cNvSpPr/>
            <p:nvPr/>
          </p:nvSpPr>
          <p:spPr>
            <a:xfrm>
              <a:off x="1385316" y="3116580"/>
              <a:ext cx="3416935" cy="1201420"/>
            </a:xfrm>
            <a:custGeom>
              <a:avLst/>
              <a:gdLst/>
              <a:ahLst/>
              <a:cxnLst/>
              <a:rect l="l" t="t" r="r" b="b"/>
              <a:pathLst>
                <a:path w="3416935" h="1201420">
                  <a:moveTo>
                    <a:pt x="0" y="1200912"/>
                  </a:moveTo>
                  <a:lnTo>
                    <a:pt x="3416808" y="1200912"/>
                  </a:lnTo>
                  <a:lnTo>
                    <a:pt x="3416808" y="0"/>
                  </a:lnTo>
                  <a:lnTo>
                    <a:pt x="0" y="0"/>
                  </a:lnTo>
                  <a:lnTo>
                    <a:pt x="0" y="1200912"/>
                  </a:lnTo>
                  <a:close/>
                </a:path>
              </a:pathLst>
            </a:custGeom>
            <a:ln w="9144">
              <a:solidFill>
                <a:srgbClr val="000000"/>
              </a:solidFill>
            </a:ln>
          </p:spPr>
          <p:txBody>
            <a:bodyPr wrap="square" lIns="0" tIns="0" rIns="0" bIns="0" rtlCol="0"/>
            <a:lstStyle/>
            <a:p>
              <a:endParaRPr/>
            </a:p>
          </p:txBody>
        </p:sp>
      </p:grpSp>
      <p:sp>
        <p:nvSpPr>
          <p:cNvPr id="17" name="object 17"/>
          <p:cNvSpPr txBox="1"/>
          <p:nvPr/>
        </p:nvSpPr>
        <p:spPr>
          <a:xfrm>
            <a:off x="1385316" y="3116579"/>
            <a:ext cx="3416935" cy="1201420"/>
          </a:xfrm>
          <a:prstGeom prst="rect">
            <a:avLst/>
          </a:prstGeom>
          <a:ln w="9144">
            <a:solidFill>
              <a:srgbClr val="000000"/>
            </a:solidFill>
          </a:ln>
        </p:spPr>
        <p:txBody>
          <a:bodyPr vert="horz" wrap="square" lIns="0" tIns="3175" rIns="0" bIns="0" rtlCol="0">
            <a:spAutoFit/>
          </a:bodyPr>
          <a:lstStyle/>
          <a:p>
            <a:pPr>
              <a:lnSpc>
                <a:spcPct val="100000"/>
              </a:lnSpc>
              <a:spcBef>
                <a:spcPts val="25"/>
              </a:spcBef>
            </a:pPr>
            <a:endParaRPr sz="3000">
              <a:latin typeface="Times New Roman"/>
              <a:cs typeface="Times New Roman"/>
            </a:endParaRPr>
          </a:p>
          <a:p>
            <a:pPr marL="393065">
              <a:lnSpc>
                <a:spcPct val="100000"/>
              </a:lnSpc>
            </a:pPr>
            <a:r>
              <a:rPr sz="2000" dirty="0">
                <a:latin typeface="Arial MT"/>
                <a:cs typeface="Arial MT"/>
              </a:rPr>
              <a:t>Blocs</a:t>
            </a:r>
            <a:r>
              <a:rPr sz="2000" spc="-40" dirty="0">
                <a:latin typeface="Arial MT"/>
                <a:cs typeface="Arial MT"/>
              </a:rPr>
              <a:t> </a:t>
            </a:r>
            <a:r>
              <a:rPr sz="2000" dirty="0">
                <a:latin typeface="Arial MT"/>
                <a:cs typeface="Arial MT"/>
              </a:rPr>
              <a:t>complémentaires</a:t>
            </a:r>
            <a:endParaRPr sz="2000">
              <a:latin typeface="Arial MT"/>
              <a:cs typeface="Arial MT"/>
            </a:endParaRPr>
          </a:p>
        </p:txBody>
      </p:sp>
      <p:grpSp>
        <p:nvGrpSpPr>
          <p:cNvPr id="18" name="object 18"/>
          <p:cNvGrpSpPr/>
          <p:nvPr/>
        </p:nvGrpSpPr>
        <p:grpSpPr>
          <a:xfrm>
            <a:off x="5381244" y="1822704"/>
            <a:ext cx="4784090" cy="2589530"/>
            <a:chOff x="5381244" y="1822704"/>
            <a:chExt cx="4784090" cy="2589530"/>
          </a:xfrm>
        </p:grpSpPr>
        <p:sp>
          <p:nvSpPr>
            <p:cNvPr id="19" name="object 19"/>
            <p:cNvSpPr/>
            <p:nvPr/>
          </p:nvSpPr>
          <p:spPr>
            <a:xfrm>
              <a:off x="5394198" y="1835658"/>
              <a:ext cx="4758055" cy="2563495"/>
            </a:xfrm>
            <a:custGeom>
              <a:avLst/>
              <a:gdLst/>
              <a:ahLst/>
              <a:cxnLst/>
              <a:rect l="l" t="t" r="r" b="b"/>
              <a:pathLst>
                <a:path w="4758055" h="2563495">
                  <a:moveTo>
                    <a:pt x="4757928" y="0"/>
                  </a:moveTo>
                  <a:lnTo>
                    <a:pt x="1123950" y="0"/>
                  </a:lnTo>
                  <a:lnTo>
                    <a:pt x="1123950" y="961263"/>
                  </a:lnTo>
                  <a:lnTo>
                    <a:pt x="640841" y="961263"/>
                  </a:lnTo>
                  <a:lnTo>
                    <a:pt x="640841" y="640841"/>
                  </a:lnTo>
                  <a:lnTo>
                    <a:pt x="0" y="1281683"/>
                  </a:lnTo>
                  <a:lnTo>
                    <a:pt x="640841" y="1922525"/>
                  </a:lnTo>
                  <a:lnTo>
                    <a:pt x="640841" y="1602104"/>
                  </a:lnTo>
                  <a:lnTo>
                    <a:pt x="1123950" y="1602104"/>
                  </a:lnTo>
                  <a:lnTo>
                    <a:pt x="1123950" y="2563367"/>
                  </a:lnTo>
                  <a:lnTo>
                    <a:pt x="4757928" y="2563367"/>
                  </a:lnTo>
                  <a:lnTo>
                    <a:pt x="4757928" y="0"/>
                  </a:lnTo>
                  <a:close/>
                </a:path>
              </a:pathLst>
            </a:custGeom>
            <a:solidFill>
              <a:srgbClr val="C5C5EA"/>
            </a:solidFill>
          </p:spPr>
          <p:txBody>
            <a:bodyPr wrap="square" lIns="0" tIns="0" rIns="0" bIns="0" rtlCol="0"/>
            <a:lstStyle/>
            <a:p>
              <a:endParaRPr/>
            </a:p>
          </p:txBody>
        </p:sp>
        <p:sp>
          <p:nvSpPr>
            <p:cNvPr id="20" name="object 20"/>
            <p:cNvSpPr/>
            <p:nvPr/>
          </p:nvSpPr>
          <p:spPr>
            <a:xfrm>
              <a:off x="5394198" y="1835658"/>
              <a:ext cx="4758055" cy="2563495"/>
            </a:xfrm>
            <a:custGeom>
              <a:avLst/>
              <a:gdLst/>
              <a:ahLst/>
              <a:cxnLst/>
              <a:rect l="l" t="t" r="r" b="b"/>
              <a:pathLst>
                <a:path w="4758055" h="2563495">
                  <a:moveTo>
                    <a:pt x="0" y="1281683"/>
                  </a:moveTo>
                  <a:lnTo>
                    <a:pt x="640841" y="640841"/>
                  </a:lnTo>
                  <a:lnTo>
                    <a:pt x="640841" y="961263"/>
                  </a:lnTo>
                  <a:lnTo>
                    <a:pt x="1123950" y="961263"/>
                  </a:lnTo>
                  <a:lnTo>
                    <a:pt x="1123950" y="0"/>
                  </a:lnTo>
                  <a:lnTo>
                    <a:pt x="4757928" y="0"/>
                  </a:lnTo>
                  <a:lnTo>
                    <a:pt x="4757928" y="2563367"/>
                  </a:lnTo>
                  <a:lnTo>
                    <a:pt x="1123950" y="2563367"/>
                  </a:lnTo>
                  <a:lnTo>
                    <a:pt x="1123950" y="1602104"/>
                  </a:lnTo>
                  <a:lnTo>
                    <a:pt x="640841" y="1602104"/>
                  </a:lnTo>
                  <a:lnTo>
                    <a:pt x="640841" y="1922525"/>
                  </a:lnTo>
                  <a:lnTo>
                    <a:pt x="0" y="1281683"/>
                  </a:lnTo>
                  <a:close/>
                </a:path>
              </a:pathLst>
            </a:custGeom>
            <a:ln w="25908">
              <a:solidFill>
                <a:srgbClr val="003D2C"/>
              </a:solidFill>
            </a:ln>
          </p:spPr>
          <p:txBody>
            <a:bodyPr wrap="square" lIns="0" tIns="0" rIns="0" bIns="0" rtlCol="0"/>
            <a:lstStyle/>
            <a:p>
              <a:endParaRPr/>
            </a:p>
          </p:txBody>
        </p:sp>
      </p:grpSp>
      <p:sp>
        <p:nvSpPr>
          <p:cNvPr id="21" name="object 21"/>
          <p:cNvSpPr txBox="1"/>
          <p:nvPr/>
        </p:nvSpPr>
        <p:spPr>
          <a:xfrm>
            <a:off x="6597522" y="1863597"/>
            <a:ext cx="3286125" cy="2220595"/>
          </a:xfrm>
          <a:prstGeom prst="rect">
            <a:avLst/>
          </a:prstGeom>
        </p:spPr>
        <p:txBody>
          <a:bodyPr vert="horz" wrap="square" lIns="0" tIns="12700" rIns="0" bIns="0" rtlCol="0">
            <a:spAutoFit/>
          </a:bodyPr>
          <a:lstStyle/>
          <a:p>
            <a:pPr marL="200025" marR="5080" indent="3175" algn="ctr">
              <a:lnSpc>
                <a:spcPct val="100000"/>
              </a:lnSpc>
              <a:spcBef>
                <a:spcPts val="100"/>
              </a:spcBef>
            </a:pPr>
            <a:r>
              <a:rPr sz="1800" b="1" spc="-5" dirty="0">
                <a:solidFill>
                  <a:srgbClr val="001F5F"/>
                </a:solidFill>
                <a:latin typeface="Arial"/>
                <a:cs typeface="Arial"/>
              </a:rPr>
              <a:t>Répartition </a:t>
            </a:r>
            <a:r>
              <a:rPr sz="1800" b="1" dirty="0">
                <a:solidFill>
                  <a:srgbClr val="001F5F"/>
                </a:solidFill>
                <a:latin typeface="Arial"/>
                <a:cs typeface="Arial"/>
              </a:rPr>
              <a:t>des </a:t>
            </a:r>
            <a:r>
              <a:rPr sz="1800" b="1" spc="-10" dirty="0">
                <a:solidFill>
                  <a:srgbClr val="001F5F"/>
                </a:solidFill>
                <a:latin typeface="Arial"/>
                <a:cs typeface="Arial"/>
              </a:rPr>
              <a:t>savoirs </a:t>
            </a:r>
            <a:r>
              <a:rPr sz="1800" b="1" spc="-5" dirty="0">
                <a:solidFill>
                  <a:srgbClr val="001F5F"/>
                </a:solidFill>
                <a:latin typeface="Arial"/>
                <a:cs typeface="Arial"/>
              </a:rPr>
              <a:t> associés en </a:t>
            </a:r>
            <a:r>
              <a:rPr sz="1800" b="1" dirty="0">
                <a:solidFill>
                  <a:srgbClr val="001F5F"/>
                </a:solidFill>
                <a:latin typeface="Arial"/>
                <a:cs typeface="Arial"/>
              </a:rPr>
              <a:t>fonction des </a:t>
            </a:r>
            <a:r>
              <a:rPr sz="1800" b="1" spc="5" dirty="0">
                <a:solidFill>
                  <a:srgbClr val="001F5F"/>
                </a:solidFill>
                <a:latin typeface="Arial"/>
                <a:cs typeface="Arial"/>
              </a:rPr>
              <a:t> </a:t>
            </a:r>
            <a:r>
              <a:rPr sz="1800" b="1" spc="-5" dirty="0">
                <a:solidFill>
                  <a:srgbClr val="001F5F"/>
                </a:solidFill>
                <a:latin typeface="Arial"/>
                <a:cs typeface="Arial"/>
              </a:rPr>
              <a:t>compétences</a:t>
            </a:r>
            <a:r>
              <a:rPr sz="1800" b="1" spc="-15" dirty="0">
                <a:solidFill>
                  <a:srgbClr val="001F5F"/>
                </a:solidFill>
                <a:latin typeface="Arial"/>
                <a:cs typeface="Arial"/>
              </a:rPr>
              <a:t> </a:t>
            </a:r>
            <a:r>
              <a:rPr sz="1800" b="1" spc="-5" dirty="0">
                <a:solidFill>
                  <a:srgbClr val="001F5F"/>
                </a:solidFill>
                <a:latin typeface="Arial"/>
                <a:cs typeface="Arial"/>
              </a:rPr>
              <a:t>à</a:t>
            </a:r>
            <a:r>
              <a:rPr sz="1800" b="1" spc="-15" dirty="0">
                <a:solidFill>
                  <a:srgbClr val="001F5F"/>
                </a:solidFill>
                <a:latin typeface="Arial"/>
                <a:cs typeface="Arial"/>
              </a:rPr>
              <a:t> </a:t>
            </a:r>
            <a:r>
              <a:rPr sz="1800" b="1" spc="-5" dirty="0">
                <a:solidFill>
                  <a:srgbClr val="001F5F"/>
                </a:solidFill>
                <a:latin typeface="Arial"/>
                <a:cs typeface="Arial"/>
              </a:rPr>
              <a:t>développer</a:t>
            </a:r>
            <a:r>
              <a:rPr sz="1800" b="1" spc="15" dirty="0">
                <a:solidFill>
                  <a:srgbClr val="001F5F"/>
                </a:solidFill>
                <a:latin typeface="Arial"/>
                <a:cs typeface="Arial"/>
              </a:rPr>
              <a:t> </a:t>
            </a:r>
            <a:r>
              <a:rPr sz="1800" b="1" dirty="0">
                <a:solidFill>
                  <a:srgbClr val="001F5F"/>
                </a:solidFill>
                <a:latin typeface="Arial"/>
                <a:cs typeface="Arial"/>
              </a:rPr>
              <a:t>:</a:t>
            </a:r>
            <a:endParaRPr sz="1800">
              <a:latin typeface="Arial"/>
              <a:cs typeface="Arial"/>
            </a:endParaRPr>
          </a:p>
          <a:p>
            <a:pPr marL="299085" indent="-287020">
              <a:lnSpc>
                <a:spcPct val="100000"/>
              </a:lnSpc>
              <a:buFont typeface="Wingdings"/>
              <a:buChar char=""/>
              <a:tabLst>
                <a:tab pos="299085" algn="l"/>
                <a:tab pos="299720" algn="l"/>
              </a:tabLst>
            </a:pPr>
            <a:r>
              <a:rPr sz="1800" spc="-25" dirty="0">
                <a:solidFill>
                  <a:srgbClr val="001F5F"/>
                </a:solidFill>
                <a:latin typeface="Arial MT"/>
                <a:cs typeface="Arial MT"/>
              </a:rPr>
              <a:t>Techniques</a:t>
            </a:r>
            <a:r>
              <a:rPr sz="1800" spc="-15" dirty="0">
                <a:solidFill>
                  <a:srgbClr val="001F5F"/>
                </a:solidFill>
                <a:latin typeface="Arial MT"/>
                <a:cs typeface="Arial MT"/>
              </a:rPr>
              <a:t> </a:t>
            </a:r>
            <a:r>
              <a:rPr sz="1800" spc="-5" dirty="0">
                <a:solidFill>
                  <a:srgbClr val="001F5F"/>
                </a:solidFill>
                <a:latin typeface="Arial MT"/>
                <a:cs typeface="Arial MT"/>
              </a:rPr>
              <a:t>professionnelles</a:t>
            </a:r>
            <a:endParaRPr sz="1800">
              <a:latin typeface="Arial MT"/>
              <a:cs typeface="Arial MT"/>
            </a:endParaRPr>
          </a:p>
          <a:p>
            <a:pPr marL="299085" indent="-287020">
              <a:lnSpc>
                <a:spcPct val="100000"/>
              </a:lnSpc>
              <a:buFont typeface="Wingdings"/>
              <a:buChar char=""/>
              <a:tabLst>
                <a:tab pos="299085" algn="l"/>
                <a:tab pos="299720" algn="l"/>
              </a:tabLst>
            </a:pPr>
            <a:r>
              <a:rPr sz="1800" spc="-5" dirty="0">
                <a:solidFill>
                  <a:srgbClr val="001F5F"/>
                </a:solidFill>
                <a:latin typeface="Arial MT"/>
                <a:cs typeface="Arial MT"/>
              </a:rPr>
              <a:t>Nutrition-</a:t>
            </a:r>
            <a:r>
              <a:rPr sz="1800" spc="-110" dirty="0">
                <a:solidFill>
                  <a:srgbClr val="001F5F"/>
                </a:solidFill>
                <a:latin typeface="Arial MT"/>
                <a:cs typeface="Arial MT"/>
              </a:rPr>
              <a:t> </a:t>
            </a:r>
            <a:r>
              <a:rPr sz="1800" spc="-5" dirty="0">
                <a:solidFill>
                  <a:srgbClr val="001F5F"/>
                </a:solidFill>
                <a:latin typeface="Arial MT"/>
                <a:cs typeface="Arial MT"/>
              </a:rPr>
              <a:t>Alimentation</a:t>
            </a:r>
            <a:endParaRPr sz="1800">
              <a:latin typeface="Arial MT"/>
              <a:cs typeface="Arial MT"/>
            </a:endParaRPr>
          </a:p>
          <a:p>
            <a:pPr marL="299085" indent="-287020">
              <a:lnSpc>
                <a:spcPct val="100000"/>
              </a:lnSpc>
              <a:buFont typeface="Wingdings"/>
              <a:buChar char=""/>
              <a:tabLst>
                <a:tab pos="299085" algn="l"/>
                <a:tab pos="299720" algn="l"/>
              </a:tabLst>
            </a:pPr>
            <a:r>
              <a:rPr sz="1800" spc="-5" dirty="0">
                <a:solidFill>
                  <a:srgbClr val="001F5F"/>
                </a:solidFill>
                <a:latin typeface="Arial MT"/>
                <a:cs typeface="Arial MT"/>
              </a:rPr>
              <a:t>Sciences</a:t>
            </a:r>
            <a:r>
              <a:rPr sz="1800" spc="-10" dirty="0">
                <a:solidFill>
                  <a:srgbClr val="001F5F"/>
                </a:solidFill>
                <a:latin typeface="Arial MT"/>
                <a:cs typeface="Arial MT"/>
              </a:rPr>
              <a:t> </a:t>
            </a:r>
            <a:r>
              <a:rPr sz="1800" spc="-5" dirty="0">
                <a:solidFill>
                  <a:srgbClr val="001F5F"/>
                </a:solidFill>
                <a:latin typeface="Arial MT"/>
                <a:cs typeface="Arial MT"/>
              </a:rPr>
              <a:t>médicosociales</a:t>
            </a:r>
            <a:endParaRPr sz="1800">
              <a:latin typeface="Arial MT"/>
              <a:cs typeface="Arial MT"/>
            </a:endParaRPr>
          </a:p>
          <a:p>
            <a:pPr marL="299085" indent="-287020">
              <a:lnSpc>
                <a:spcPct val="100000"/>
              </a:lnSpc>
              <a:buFont typeface="Wingdings"/>
              <a:buChar char=""/>
              <a:tabLst>
                <a:tab pos="299085" algn="l"/>
                <a:tab pos="299720" algn="l"/>
              </a:tabLst>
            </a:pPr>
            <a:r>
              <a:rPr sz="1800" spc="-5" dirty="0">
                <a:solidFill>
                  <a:srgbClr val="001F5F"/>
                </a:solidFill>
                <a:latin typeface="Arial MT"/>
                <a:cs typeface="Arial MT"/>
              </a:rPr>
              <a:t>Microbiologie</a:t>
            </a:r>
            <a:endParaRPr sz="1800">
              <a:latin typeface="Arial MT"/>
              <a:cs typeface="Arial MT"/>
            </a:endParaRPr>
          </a:p>
          <a:p>
            <a:pPr marL="299085" indent="-287020">
              <a:lnSpc>
                <a:spcPct val="100000"/>
              </a:lnSpc>
              <a:buFont typeface="Wingdings"/>
              <a:buChar char=""/>
              <a:tabLst>
                <a:tab pos="299085" algn="l"/>
                <a:tab pos="299720" algn="l"/>
              </a:tabLst>
            </a:pPr>
            <a:r>
              <a:rPr sz="1800" spc="-5" dirty="0">
                <a:solidFill>
                  <a:srgbClr val="001F5F"/>
                </a:solidFill>
                <a:latin typeface="Arial MT"/>
                <a:cs typeface="Arial MT"/>
              </a:rPr>
              <a:t>Biologie-</a:t>
            </a:r>
            <a:r>
              <a:rPr sz="1800" spc="-20" dirty="0">
                <a:solidFill>
                  <a:srgbClr val="001F5F"/>
                </a:solidFill>
                <a:latin typeface="Arial MT"/>
                <a:cs typeface="Arial MT"/>
              </a:rPr>
              <a:t> </a:t>
            </a:r>
            <a:r>
              <a:rPr sz="1800" spc="-5" dirty="0">
                <a:solidFill>
                  <a:srgbClr val="001F5F"/>
                </a:solidFill>
                <a:latin typeface="Arial MT"/>
                <a:cs typeface="Arial MT"/>
              </a:rPr>
              <a:t>Physiopathologie</a:t>
            </a:r>
            <a:endParaRPr sz="1800">
              <a:latin typeface="Arial MT"/>
              <a:cs typeface="Arial MT"/>
            </a:endParaRPr>
          </a:p>
        </p:txBody>
      </p:sp>
      <p:sp>
        <p:nvSpPr>
          <p:cNvPr id="22" name="Espace réservé du pied de page 21">
            <a:extLst>
              <a:ext uri="{FF2B5EF4-FFF2-40B4-BE49-F238E27FC236}">
                <a16:creationId xmlns:a16="http://schemas.microsoft.com/office/drawing/2014/main" id="{ED082A50-7651-45A2-925B-B4D78D2D3D88}"/>
              </a:ext>
            </a:extLst>
          </p:cNvPr>
          <p:cNvSpPr>
            <a:spLocks noGrp="1"/>
          </p:cNvSpPr>
          <p:nvPr>
            <p:ph type="ftr" sz="quarter" idx="5"/>
          </p:nvPr>
        </p:nvSpPr>
        <p:spPr/>
        <p:txBody>
          <a:bodyPr/>
          <a:lstStyle/>
          <a:p>
            <a:r>
              <a:rPr lang="fr-FR"/>
              <a:t>Formation rénovation bac pro ASSP - Mai 2022 -  GRD - académie de Lyon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2169</Words>
  <Application>Microsoft Office PowerPoint</Application>
  <PresentationFormat>Grand écran</PresentationFormat>
  <Paragraphs>268</Paragraphs>
  <Slides>17</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Arial MT</vt:lpstr>
      <vt:lpstr>Calibri</vt:lpstr>
      <vt:lpstr>Symbol</vt:lpstr>
      <vt:lpstr>Times New Roman</vt:lpstr>
      <vt:lpstr>Wingdings</vt:lpstr>
      <vt:lpstr>Office Theme</vt:lpstr>
      <vt:lpstr>RENOVATION </vt:lpstr>
      <vt:lpstr>Les évolutions du Référentiel d’Activités Professionnelles (RAP)</vt:lpstr>
      <vt:lpstr>Présentation du Référentiel d’Activités Professionnelles (RAP)</vt:lpstr>
      <vt:lpstr>Quatre pôles d’activités</vt:lpstr>
      <vt:lpstr>Présentation PowerPoint</vt:lpstr>
      <vt:lpstr>Présentation du référentiel de compétences</vt:lpstr>
      <vt:lpstr>Les évolutions du référentiel de compétences: les  compétences</vt:lpstr>
      <vt:lpstr>Présentation PowerPoint</vt:lpstr>
      <vt:lpstr>Une construction en blocs de compétences</vt:lpstr>
      <vt:lpstr>Compétences terminales</vt:lpstr>
      <vt:lpstr>Bloc 1 : accompagner la personne dans une approche globale et individualisée</vt:lpstr>
      <vt:lpstr>Bloc 2 : intervenir auprès de la personne lors des soins d’hygiène,  de confort et de sécurité, dans les activités de la vie quotidienne</vt:lpstr>
      <vt:lpstr>Bloc 3 : travailler et communiquer en équipe pluriprofessionnelle</vt:lpstr>
      <vt:lpstr>Bloc 4 : réaliser des actions d’éducation à la santé pour un public ciblé,  dans un contexte donné</vt:lpstr>
      <vt:lpstr>Présentation PowerPoint</vt:lpstr>
      <vt:lpstr>Définitions : RAPPEL</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RENOVATION DES DIPLOMES DEAS DEAP</dc:title>
  <dc:creator>Michele Delomel</dc:creator>
  <cp:lastModifiedBy>pascaline izart</cp:lastModifiedBy>
  <cp:revision>111</cp:revision>
  <dcterms:created xsi:type="dcterms:W3CDTF">2022-04-05T13:04:55Z</dcterms:created>
  <dcterms:modified xsi:type="dcterms:W3CDTF">2022-06-15T09:25:55Z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2022-03-30T00:00:00Z</vt:filetime>
  </property>
  <property fmtid="{D5CDD505-2E9C-101B-9397-08002B2CF9AE}" pid="3" name="Creator">
    <vt:lpwstr>Microsoft® PowerPoint® 2016</vt:lpwstr>
  </property>
  <property fmtid="{D5CDD505-2E9C-101B-9397-08002B2CF9AE}" pid="4" name="LastSaved">
    <vt:filetime>2022-04-05T00:00:00Z</vt:filetime>
  </property>
</Properties>
</file>