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72" r:id="rId12"/>
    <p:sldId id="273" r:id="rId13"/>
    <p:sldId id="266" r:id="rId14"/>
    <p:sldId id="274" r:id="rId15"/>
    <p:sldId id="275" r:id="rId16"/>
    <p:sldId id="267" r:id="rId17"/>
    <p:sldId id="277" r:id="rId18"/>
    <p:sldId id="268" r:id="rId19"/>
    <p:sldId id="276" r:id="rId20"/>
    <p:sldId id="269" r:id="rId21"/>
    <p:sldId id="27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43"/>
  </p:normalViewPr>
  <p:slideViewPr>
    <p:cSldViewPr snapToGrid="0" snapToObjects="1">
      <p:cViewPr varScale="1">
        <p:scale>
          <a:sx n="69" d="100"/>
          <a:sy n="69" d="100"/>
        </p:scale>
        <p:origin x="75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336894-F87F-7546-8E76-000AC477F504}" type="datetimeFigureOut">
              <a:rPr lang="fr-FR" smtClean="0"/>
              <a:t>18/05/2022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3AF138-A16D-F340-BE40-87209AB6561B}" type="slidenum">
              <a:rPr lang="fr-FR" smtClean="0"/>
              <a:t>‹N°›</a:t>
            </a:fld>
            <a:endParaRPr lang="fr-FR"/>
          </a:p>
        </p:txBody>
      </p:sp>
    </p:spTree>
    <p:extLst>
      <p:ext uri="{BB962C8B-B14F-4D97-AF65-F5344CB8AC3E}">
        <p14:creationId xmlns:p14="http://schemas.microsoft.com/office/powerpoint/2010/main" val="1324152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1BFA80C-BB31-6A49-A383-C1CEBCE95C2C}" type="datetime1">
              <a:rPr lang="fr-FR" smtClean="0"/>
              <a:t>18/05/2022</a:t>
            </a:fld>
            <a:endParaRPr lang="en-US" dirty="0"/>
          </a:p>
        </p:txBody>
      </p:sp>
      <p:sp>
        <p:nvSpPr>
          <p:cNvPr id="5" name="Footer Placeholder 4"/>
          <p:cNvSpPr>
            <a:spLocks noGrp="1"/>
          </p:cNvSpPr>
          <p:nvPr>
            <p:ph type="ftr" sz="quarter" idx="11"/>
          </p:nvPr>
        </p:nvSpPr>
        <p:spPr/>
        <p:txBody>
          <a:bodyPr/>
          <a:lstStyle/>
          <a:p>
            <a:r>
              <a:rPr lang="en-US"/>
              <a:t>Thérèse PSIUK 2022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C3745ED-C6D0-7C4C-8A01-17818F58C4A4}" type="datetime1">
              <a:rPr lang="fr-FR" smtClean="0"/>
              <a:t>18/05/2022</a:t>
            </a:fld>
            <a:endParaRPr lang="en-US" dirty="0"/>
          </a:p>
        </p:txBody>
      </p:sp>
      <p:sp>
        <p:nvSpPr>
          <p:cNvPr id="5" name="Footer Placeholder 4"/>
          <p:cNvSpPr>
            <a:spLocks noGrp="1"/>
          </p:cNvSpPr>
          <p:nvPr>
            <p:ph type="ftr" sz="quarter" idx="11"/>
          </p:nvPr>
        </p:nvSpPr>
        <p:spPr/>
        <p:txBody>
          <a:bodyPr/>
          <a:lstStyle/>
          <a:p>
            <a:r>
              <a:rPr lang="en-US"/>
              <a:t>Thérèse PSIUK 2022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82F6445-096C-D040-BB8B-A17617D89651}" type="datetime1">
              <a:rPr lang="fr-FR" smtClean="0"/>
              <a:t>18/05/2022</a:t>
            </a:fld>
            <a:endParaRPr lang="en-US" dirty="0"/>
          </a:p>
        </p:txBody>
      </p:sp>
      <p:sp>
        <p:nvSpPr>
          <p:cNvPr id="5" name="Footer Placeholder 4"/>
          <p:cNvSpPr>
            <a:spLocks noGrp="1"/>
          </p:cNvSpPr>
          <p:nvPr>
            <p:ph type="ftr" sz="quarter" idx="11"/>
          </p:nvPr>
        </p:nvSpPr>
        <p:spPr/>
        <p:txBody>
          <a:bodyPr/>
          <a:lstStyle/>
          <a:p>
            <a:r>
              <a:rPr lang="en-US"/>
              <a:t>Thérèse PSIUK 2022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6079079-3024-3444-8962-D8E6E41348D7}" type="datetime1">
              <a:rPr lang="fr-FR" smtClean="0"/>
              <a:t>18/05/2022</a:t>
            </a:fld>
            <a:endParaRPr lang="en-US" dirty="0"/>
          </a:p>
        </p:txBody>
      </p:sp>
      <p:sp>
        <p:nvSpPr>
          <p:cNvPr id="5" name="Footer Placeholder 4"/>
          <p:cNvSpPr>
            <a:spLocks noGrp="1"/>
          </p:cNvSpPr>
          <p:nvPr>
            <p:ph type="ftr" sz="quarter" idx="11"/>
          </p:nvPr>
        </p:nvSpPr>
        <p:spPr/>
        <p:txBody>
          <a:bodyPr/>
          <a:lstStyle/>
          <a:p>
            <a:r>
              <a:rPr lang="en-US"/>
              <a:t>Thérèse PSIUK 2022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B24D0F5-7D8F-FB43-97C2-9A3FEF789C13}" type="datetime1">
              <a:rPr lang="fr-FR" smtClean="0"/>
              <a:t>18/05/2022</a:t>
            </a:fld>
            <a:endParaRPr lang="en-US" dirty="0"/>
          </a:p>
        </p:txBody>
      </p:sp>
      <p:sp>
        <p:nvSpPr>
          <p:cNvPr id="5" name="Footer Placeholder 4"/>
          <p:cNvSpPr>
            <a:spLocks noGrp="1"/>
          </p:cNvSpPr>
          <p:nvPr>
            <p:ph type="ftr" sz="quarter" idx="11"/>
          </p:nvPr>
        </p:nvSpPr>
        <p:spPr/>
        <p:txBody>
          <a:bodyPr/>
          <a:lstStyle/>
          <a:p>
            <a:r>
              <a:rPr lang="en-US"/>
              <a:t>Thérèse PSIUK 2022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E53731C-6ABA-A548-8360-CB3EBEB5836D}" type="datetime1">
              <a:rPr lang="fr-FR" smtClean="0"/>
              <a:t>18/05/2022</a:t>
            </a:fld>
            <a:endParaRPr lang="en-US" dirty="0"/>
          </a:p>
        </p:txBody>
      </p:sp>
      <p:sp>
        <p:nvSpPr>
          <p:cNvPr id="5" name="Footer Placeholder 4"/>
          <p:cNvSpPr>
            <a:spLocks noGrp="1"/>
          </p:cNvSpPr>
          <p:nvPr>
            <p:ph type="ftr" sz="quarter" idx="11"/>
          </p:nvPr>
        </p:nvSpPr>
        <p:spPr/>
        <p:txBody>
          <a:bodyPr/>
          <a:lstStyle/>
          <a:p>
            <a:r>
              <a:rPr lang="en-US"/>
              <a:t>Thérèse PSIUK 2022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569E5CE-8237-BC46-B86E-F49EF66800AF}" type="datetime1">
              <a:rPr lang="fr-FR" smtClean="0"/>
              <a:t>18/05/2022</a:t>
            </a:fld>
            <a:endParaRPr lang="en-US" dirty="0"/>
          </a:p>
        </p:txBody>
      </p:sp>
      <p:sp>
        <p:nvSpPr>
          <p:cNvPr id="5" name="Footer Placeholder 4"/>
          <p:cNvSpPr>
            <a:spLocks noGrp="1"/>
          </p:cNvSpPr>
          <p:nvPr>
            <p:ph type="ftr" sz="quarter" idx="11"/>
          </p:nvPr>
        </p:nvSpPr>
        <p:spPr/>
        <p:txBody>
          <a:bodyPr/>
          <a:lstStyle/>
          <a:p>
            <a:r>
              <a:rPr lang="en-US"/>
              <a:t>Thérèse PSIUK 2022</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94797B5-030F-FC4D-AC0B-C38528635334}" type="datetime1">
              <a:rPr lang="fr-FR" smtClean="0"/>
              <a:t>18/05/2022</a:t>
            </a:fld>
            <a:endParaRPr lang="en-US" dirty="0"/>
          </a:p>
        </p:txBody>
      </p:sp>
      <p:sp>
        <p:nvSpPr>
          <p:cNvPr id="5" name="Footer Placeholder 4"/>
          <p:cNvSpPr>
            <a:spLocks noGrp="1"/>
          </p:cNvSpPr>
          <p:nvPr>
            <p:ph type="ftr" sz="quarter" idx="11"/>
          </p:nvPr>
        </p:nvSpPr>
        <p:spPr/>
        <p:txBody>
          <a:bodyPr/>
          <a:lstStyle/>
          <a:p>
            <a:r>
              <a:rPr lang="en-US"/>
              <a:t>Thérèse PSIUK 2022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4381EBB-03CA-7F48-B3D5-A899855965EC}" type="datetime1">
              <a:rPr lang="fr-FR" smtClean="0"/>
              <a:t>18/05/2022</a:t>
            </a:fld>
            <a:endParaRPr lang="en-US" dirty="0"/>
          </a:p>
        </p:txBody>
      </p:sp>
      <p:sp>
        <p:nvSpPr>
          <p:cNvPr id="5" name="Footer Placeholder 4"/>
          <p:cNvSpPr>
            <a:spLocks noGrp="1"/>
          </p:cNvSpPr>
          <p:nvPr>
            <p:ph type="ftr" sz="quarter" idx="11"/>
          </p:nvPr>
        </p:nvSpPr>
        <p:spPr/>
        <p:txBody>
          <a:bodyPr/>
          <a:lstStyle/>
          <a:p>
            <a:r>
              <a:rPr lang="en-US"/>
              <a:t>Thérèse PSIUK 2022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0864A25-1823-5B47-ABE7-CE5CB2D57CB1}" type="datetime1">
              <a:rPr lang="fr-FR" smtClean="0"/>
              <a:t>18/05/2022</a:t>
            </a:fld>
            <a:endParaRPr lang="en-US" dirty="0"/>
          </a:p>
        </p:txBody>
      </p:sp>
      <p:sp>
        <p:nvSpPr>
          <p:cNvPr id="5" name="Footer Placeholder 4"/>
          <p:cNvSpPr>
            <a:spLocks noGrp="1"/>
          </p:cNvSpPr>
          <p:nvPr>
            <p:ph type="ftr" sz="quarter" idx="11"/>
          </p:nvPr>
        </p:nvSpPr>
        <p:spPr/>
        <p:txBody>
          <a:bodyPr/>
          <a:lstStyle/>
          <a:p>
            <a:r>
              <a:rPr lang="en-US"/>
              <a:t>Thérèse PSIUK 2022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3D69242-99E7-7D49-8D80-433D06CBB9F2}" type="datetime1">
              <a:rPr lang="fr-FR" smtClean="0"/>
              <a:t>18/05/2022</a:t>
            </a:fld>
            <a:endParaRPr lang="en-US" dirty="0"/>
          </a:p>
        </p:txBody>
      </p:sp>
      <p:sp>
        <p:nvSpPr>
          <p:cNvPr id="6" name="Footer Placeholder 5"/>
          <p:cNvSpPr>
            <a:spLocks noGrp="1"/>
          </p:cNvSpPr>
          <p:nvPr>
            <p:ph type="ftr" sz="quarter" idx="11"/>
          </p:nvPr>
        </p:nvSpPr>
        <p:spPr/>
        <p:txBody>
          <a:bodyPr/>
          <a:lstStyle/>
          <a:p>
            <a:r>
              <a:rPr lang="en-US"/>
              <a:t>Thérèse PSIUK 2022</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D51935B-3AE0-FE42-9FCF-6033DD569A76}" type="datetime1">
              <a:rPr lang="fr-FR" smtClean="0"/>
              <a:t>18/05/2022</a:t>
            </a:fld>
            <a:endParaRPr lang="en-US" dirty="0"/>
          </a:p>
        </p:txBody>
      </p:sp>
      <p:sp>
        <p:nvSpPr>
          <p:cNvPr id="8" name="Footer Placeholder 7"/>
          <p:cNvSpPr>
            <a:spLocks noGrp="1"/>
          </p:cNvSpPr>
          <p:nvPr>
            <p:ph type="ftr" sz="quarter" idx="11"/>
          </p:nvPr>
        </p:nvSpPr>
        <p:spPr/>
        <p:txBody>
          <a:bodyPr/>
          <a:lstStyle/>
          <a:p>
            <a:r>
              <a:rPr lang="en-US"/>
              <a:t>Thérèse PSIUK 2022</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70D80A6-345A-F24A-A15C-C5003AFE6E79}" type="datetime1">
              <a:rPr lang="fr-FR" smtClean="0"/>
              <a:t>18/05/2022</a:t>
            </a:fld>
            <a:endParaRPr lang="en-US" dirty="0"/>
          </a:p>
        </p:txBody>
      </p:sp>
      <p:sp>
        <p:nvSpPr>
          <p:cNvPr id="4" name="Footer Placeholder 3"/>
          <p:cNvSpPr>
            <a:spLocks noGrp="1"/>
          </p:cNvSpPr>
          <p:nvPr>
            <p:ph type="ftr" sz="quarter" idx="11"/>
          </p:nvPr>
        </p:nvSpPr>
        <p:spPr/>
        <p:txBody>
          <a:bodyPr/>
          <a:lstStyle/>
          <a:p>
            <a:r>
              <a:rPr lang="en-US"/>
              <a:t>Thérèse PSIUK 2022</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D1647A-6D22-2241-AFB2-17131DF944F8}" type="datetime1">
              <a:rPr lang="fr-FR" smtClean="0"/>
              <a:t>18/05/2022</a:t>
            </a:fld>
            <a:endParaRPr lang="en-US" dirty="0"/>
          </a:p>
        </p:txBody>
      </p:sp>
      <p:sp>
        <p:nvSpPr>
          <p:cNvPr id="3" name="Footer Placeholder 2"/>
          <p:cNvSpPr>
            <a:spLocks noGrp="1"/>
          </p:cNvSpPr>
          <p:nvPr>
            <p:ph type="ftr" sz="quarter" idx="11"/>
          </p:nvPr>
        </p:nvSpPr>
        <p:spPr/>
        <p:txBody>
          <a:bodyPr/>
          <a:lstStyle/>
          <a:p>
            <a:r>
              <a:rPr lang="en-US"/>
              <a:t>Thérèse PSIUK 2022</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D82378-E461-1D4E-AA39-1E542080CA64}" type="datetime1">
              <a:rPr lang="fr-FR" smtClean="0"/>
              <a:t>18/05/2022</a:t>
            </a:fld>
            <a:endParaRPr lang="en-US" dirty="0"/>
          </a:p>
        </p:txBody>
      </p:sp>
      <p:sp>
        <p:nvSpPr>
          <p:cNvPr id="6" name="Footer Placeholder 5"/>
          <p:cNvSpPr>
            <a:spLocks noGrp="1"/>
          </p:cNvSpPr>
          <p:nvPr>
            <p:ph type="ftr" sz="quarter" idx="11"/>
          </p:nvPr>
        </p:nvSpPr>
        <p:spPr/>
        <p:txBody>
          <a:bodyPr/>
          <a:lstStyle/>
          <a:p>
            <a:r>
              <a:rPr lang="en-US"/>
              <a:t>Thérèse PSIUK 2022</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A071052-0311-C244-9170-E7767900C6EE}" type="datetime1">
              <a:rPr lang="fr-FR" smtClean="0"/>
              <a:t>18/05/2022</a:t>
            </a:fld>
            <a:endParaRPr lang="en-US" dirty="0"/>
          </a:p>
        </p:txBody>
      </p:sp>
      <p:sp>
        <p:nvSpPr>
          <p:cNvPr id="6" name="Footer Placeholder 5"/>
          <p:cNvSpPr>
            <a:spLocks noGrp="1"/>
          </p:cNvSpPr>
          <p:nvPr>
            <p:ph type="ftr" sz="quarter" idx="11"/>
          </p:nvPr>
        </p:nvSpPr>
        <p:spPr/>
        <p:txBody>
          <a:bodyPr/>
          <a:lstStyle/>
          <a:p>
            <a:r>
              <a:rPr lang="en-US"/>
              <a:t>Thérèse PSIUK 2022</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420E84-9218-074A-B6E3-5480CEC3C00E}" type="datetime1">
              <a:rPr lang="fr-FR" smtClean="0"/>
              <a:t>18/05/2022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Thérèse PSIUK 2022</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35CCD5-543B-A34F-81EF-62D86DD71C02}"/>
              </a:ext>
            </a:extLst>
          </p:cNvPr>
          <p:cNvSpPr>
            <a:spLocks noGrp="1"/>
          </p:cNvSpPr>
          <p:nvPr>
            <p:ph type="ctrTitle"/>
          </p:nvPr>
        </p:nvSpPr>
        <p:spPr>
          <a:xfrm>
            <a:off x="1507067" y="1534510"/>
            <a:ext cx="7766936" cy="2396359"/>
          </a:xfrm>
        </p:spPr>
        <p:txBody>
          <a:bodyPr/>
          <a:lstStyle/>
          <a:p>
            <a:r>
              <a:rPr lang="fr-FR" b="1" dirty="0">
                <a:solidFill>
                  <a:schemeClr val="tx1"/>
                </a:solidFill>
              </a:rPr>
              <a:t>Le concept du raisonnement clinique partagé</a:t>
            </a:r>
          </a:p>
        </p:txBody>
      </p:sp>
      <p:sp>
        <p:nvSpPr>
          <p:cNvPr id="3" name="Sous-titre 2">
            <a:extLst>
              <a:ext uri="{FF2B5EF4-FFF2-40B4-BE49-F238E27FC236}">
                <a16:creationId xmlns:a16="http://schemas.microsoft.com/office/drawing/2014/main" id="{C7BDE101-6BAB-A24B-BF21-2A17E503FC58}"/>
              </a:ext>
            </a:extLst>
          </p:cNvPr>
          <p:cNvSpPr>
            <a:spLocks noGrp="1"/>
          </p:cNvSpPr>
          <p:nvPr>
            <p:ph type="subTitle" idx="1"/>
          </p:nvPr>
        </p:nvSpPr>
        <p:spPr>
          <a:xfrm>
            <a:off x="1507067" y="4361793"/>
            <a:ext cx="7766936" cy="785939"/>
          </a:xfrm>
        </p:spPr>
        <p:txBody>
          <a:bodyPr>
            <a:normAutofit fontScale="92500" lnSpcReduction="20000"/>
          </a:bodyPr>
          <a:lstStyle/>
          <a:p>
            <a:pPr algn="ctr"/>
            <a:r>
              <a:rPr lang="fr-FR" sz="2400" b="1" dirty="0">
                <a:solidFill>
                  <a:srgbClr val="00B050"/>
                </a:solidFill>
              </a:rPr>
              <a:t>Entre les Professionnels de santé </a:t>
            </a:r>
          </a:p>
          <a:p>
            <a:pPr algn="ctr"/>
            <a:r>
              <a:rPr lang="fr-FR" sz="2400" b="1" dirty="0">
                <a:solidFill>
                  <a:srgbClr val="00B050"/>
                </a:solidFill>
              </a:rPr>
              <a:t>Avec les Patients et Proches-aidants partenaires </a:t>
            </a:r>
          </a:p>
          <a:p>
            <a:pPr algn="ctr"/>
            <a:endParaRPr lang="fr-FR" sz="2400" b="1" dirty="0">
              <a:solidFill>
                <a:srgbClr val="00B050"/>
              </a:solidFill>
            </a:endParaRPr>
          </a:p>
        </p:txBody>
      </p:sp>
      <p:sp>
        <p:nvSpPr>
          <p:cNvPr id="4" name="Espace réservé du pied de page 3">
            <a:extLst>
              <a:ext uri="{FF2B5EF4-FFF2-40B4-BE49-F238E27FC236}">
                <a16:creationId xmlns:a16="http://schemas.microsoft.com/office/drawing/2014/main" id="{49D141A5-50AF-FF4D-8287-2159C9C4E7A3}"/>
              </a:ext>
            </a:extLst>
          </p:cNvPr>
          <p:cNvSpPr>
            <a:spLocks noGrp="1"/>
          </p:cNvSpPr>
          <p:nvPr>
            <p:ph type="ftr" sz="quarter" idx="11"/>
          </p:nvPr>
        </p:nvSpPr>
        <p:spPr/>
        <p:txBody>
          <a:bodyPr/>
          <a:lstStyle/>
          <a:p>
            <a:r>
              <a:rPr lang="en-US"/>
              <a:t>Thérèse PSIUK 2022</a:t>
            </a:r>
            <a:endParaRPr lang="en-US" dirty="0"/>
          </a:p>
        </p:txBody>
      </p:sp>
    </p:spTree>
    <p:extLst>
      <p:ext uri="{BB962C8B-B14F-4D97-AF65-F5344CB8AC3E}">
        <p14:creationId xmlns:p14="http://schemas.microsoft.com/office/powerpoint/2010/main" val="414623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9CADD0-0413-C749-803E-78757F96A4EE}"/>
              </a:ext>
            </a:extLst>
          </p:cNvPr>
          <p:cNvSpPr>
            <a:spLocks noGrp="1"/>
          </p:cNvSpPr>
          <p:nvPr>
            <p:ph type="title"/>
          </p:nvPr>
        </p:nvSpPr>
        <p:spPr>
          <a:xfrm>
            <a:off x="677334" y="147145"/>
            <a:ext cx="8596668" cy="748972"/>
          </a:xfrm>
        </p:spPr>
        <p:txBody>
          <a:bodyPr/>
          <a:lstStyle/>
          <a:p>
            <a:pPr algn="ctr"/>
            <a:r>
              <a:rPr lang="fr-FR" b="1" dirty="0">
                <a:solidFill>
                  <a:srgbClr val="002060"/>
                </a:solidFill>
              </a:rPr>
              <a:t>La pertinence des connaissances</a:t>
            </a:r>
            <a:endParaRPr lang="fr-FR" dirty="0">
              <a:solidFill>
                <a:srgbClr val="002060"/>
              </a:solidFill>
            </a:endParaRPr>
          </a:p>
        </p:txBody>
      </p:sp>
      <p:sp>
        <p:nvSpPr>
          <p:cNvPr id="3" name="Espace réservé du contenu 2">
            <a:extLst>
              <a:ext uri="{FF2B5EF4-FFF2-40B4-BE49-F238E27FC236}">
                <a16:creationId xmlns:a16="http://schemas.microsoft.com/office/drawing/2014/main" id="{A888115F-5BBC-984B-802B-D614F29BF20C}"/>
              </a:ext>
            </a:extLst>
          </p:cNvPr>
          <p:cNvSpPr>
            <a:spLocks noGrp="1"/>
          </p:cNvSpPr>
          <p:nvPr>
            <p:ph idx="1"/>
          </p:nvPr>
        </p:nvSpPr>
        <p:spPr>
          <a:xfrm>
            <a:off x="677334" y="1051034"/>
            <a:ext cx="8596668" cy="5355453"/>
          </a:xfrm>
        </p:spPr>
        <p:txBody>
          <a:bodyPr>
            <a:noAutofit/>
          </a:bodyPr>
          <a:lstStyle/>
          <a:p>
            <a:r>
              <a:rPr lang="fr-FR" sz="2000" b="1" dirty="0">
                <a:solidFill>
                  <a:srgbClr val="00B050"/>
                </a:solidFill>
              </a:rPr>
              <a:t>Les connaissances scientifiques relatives aux maladies et aux risques liés aux maladies et aux effets secondaires de traitement vont orienter certaines hypothèses</a:t>
            </a:r>
          </a:p>
          <a:p>
            <a:r>
              <a:rPr lang="fr-FR" sz="2000" b="1" dirty="0">
                <a:solidFill>
                  <a:srgbClr val="0070C0"/>
                </a:solidFill>
              </a:rPr>
              <a:t>d’autres hypothèses liées aux émotions négatives (peur, anxiété…) et aux émotions positives (désir, plaisir, espérance…) sont le témoin d’une conception humaniste centrée sur la personne</a:t>
            </a:r>
            <a:r>
              <a:rPr lang="fr-FR" sz="2000" b="1" dirty="0"/>
              <a:t> </a:t>
            </a:r>
          </a:p>
          <a:p>
            <a:r>
              <a:rPr lang="fr-FR" sz="2000" b="1" dirty="0">
                <a:solidFill>
                  <a:srgbClr val="FF0000"/>
                </a:solidFill>
              </a:rPr>
              <a:t>Les savoirs d’expériences acquis par les patients peuvent également alimenter des hypothèses formulées en termes de capacités : capacité partielle à se laver, capacité à gérer ses injections d’insuline etc… </a:t>
            </a:r>
          </a:p>
          <a:p>
            <a:r>
              <a:rPr lang="fr-FR" sz="2800" b="1" dirty="0"/>
              <a:t>Nous avons regroupé l’ensemble des problèmes de santé, ressources et capacités dans le </a:t>
            </a:r>
            <a:r>
              <a:rPr lang="fr-FR" sz="2800" b="1" u="sng" dirty="0"/>
              <a:t>modèle clinique </a:t>
            </a:r>
            <a:r>
              <a:rPr lang="fr-FR" sz="2800" b="1" u="sng" dirty="0" err="1"/>
              <a:t>trifocal</a:t>
            </a:r>
            <a:r>
              <a:rPr lang="fr-FR" sz="2800" b="1" u="sng" dirty="0"/>
              <a:t>  </a:t>
            </a:r>
          </a:p>
        </p:txBody>
      </p:sp>
      <p:sp>
        <p:nvSpPr>
          <p:cNvPr id="4" name="Espace réservé du pied de page 3">
            <a:extLst>
              <a:ext uri="{FF2B5EF4-FFF2-40B4-BE49-F238E27FC236}">
                <a16:creationId xmlns:a16="http://schemas.microsoft.com/office/drawing/2014/main" id="{8BC481B2-24CD-454A-9E9E-F21EA29B725C}"/>
              </a:ext>
            </a:extLst>
          </p:cNvPr>
          <p:cNvSpPr>
            <a:spLocks noGrp="1"/>
          </p:cNvSpPr>
          <p:nvPr>
            <p:ph type="ftr" sz="quarter" idx="11"/>
          </p:nvPr>
        </p:nvSpPr>
        <p:spPr/>
        <p:txBody>
          <a:bodyPr/>
          <a:lstStyle/>
          <a:p>
            <a:r>
              <a:rPr lang="en-US"/>
              <a:t>Thérèse PSIUK 2022</a:t>
            </a:r>
            <a:endParaRPr lang="en-US" dirty="0"/>
          </a:p>
        </p:txBody>
      </p:sp>
    </p:spTree>
    <p:extLst>
      <p:ext uri="{BB962C8B-B14F-4D97-AF65-F5344CB8AC3E}">
        <p14:creationId xmlns:p14="http://schemas.microsoft.com/office/powerpoint/2010/main" val="3539277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832DE1-4566-6341-B841-97756A43DB11}"/>
              </a:ext>
            </a:extLst>
          </p:cNvPr>
          <p:cNvSpPr>
            <a:spLocks noGrp="1"/>
          </p:cNvSpPr>
          <p:nvPr>
            <p:ph type="title"/>
          </p:nvPr>
        </p:nvSpPr>
        <p:spPr>
          <a:xfrm>
            <a:off x="677334" y="609600"/>
            <a:ext cx="8596668" cy="914400"/>
          </a:xfrm>
        </p:spPr>
        <p:txBody>
          <a:bodyPr/>
          <a:lstStyle/>
          <a:p>
            <a:pPr algn="ctr"/>
            <a:r>
              <a:rPr lang="fr-FR" b="1" dirty="0">
                <a:solidFill>
                  <a:srgbClr val="002060"/>
                </a:solidFill>
              </a:rPr>
              <a:t>La pertinence des connaissances</a:t>
            </a:r>
            <a:endParaRPr lang="fr-FR" dirty="0"/>
          </a:p>
        </p:txBody>
      </p:sp>
      <p:sp>
        <p:nvSpPr>
          <p:cNvPr id="3" name="Espace réservé du contenu 2">
            <a:extLst>
              <a:ext uri="{FF2B5EF4-FFF2-40B4-BE49-F238E27FC236}">
                <a16:creationId xmlns:a16="http://schemas.microsoft.com/office/drawing/2014/main" id="{3CC7CE3E-DEBA-874E-ACD8-11C218B4AC9B}"/>
              </a:ext>
            </a:extLst>
          </p:cNvPr>
          <p:cNvSpPr>
            <a:spLocks noGrp="1"/>
          </p:cNvSpPr>
          <p:nvPr>
            <p:ph idx="1"/>
          </p:nvPr>
        </p:nvSpPr>
        <p:spPr>
          <a:xfrm>
            <a:off x="677334" y="1524001"/>
            <a:ext cx="8596668" cy="4517362"/>
          </a:xfrm>
        </p:spPr>
        <p:txBody>
          <a:bodyPr>
            <a:normAutofit lnSpcReduction="10000"/>
          </a:bodyPr>
          <a:lstStyle/>
          <a:p>
            <a:r>
              <a:rPr lang="fr-FR" sz="2400" b="1" dirty="0">
                <a:solidFill>
                  <a:srgbClr val="00B050"/>
                </a:solidFill>
              </a:rPr>
              <a:t> « </a:t>
            </a:r>
            <a:r>
              <a:rPr lang="fr-FR" sz="2400" b="1" i="1" dirty="0">
                <a:solidFill>
                  <a:srgbClr val="00B050"/>
                </a:solidFill>
              </a:rPr>
              <a:t>C’est la personne dans son ensemble qui doit être prise en charge et pas seulement les changements qui sont apparus dans son organisme. Cela peut prendre la forme de modification des comportements, des croyances, des stratégies de coping, ainsi que l’observance des recommandations médicales… »</a:t>
            </a:r>
          </a:p>
          <a:p>
            <a:r>
              <a:rPr lang="fr-FR" sz="2400" b="1" i="1" dirty="0">
                <a:solidFill>
                  <a:srgbClr val="FF0000"/>
                </a:solidFill>
              </a:rPr>
              <a:t>la psychologie de la santé </a:t>
            </a:r>
            <a:r>
              <a:rPr lang="fr-FR" sz="2400" b="1" i="1" dirty="0">
                <a:solidFill>
                  <a:srgbClr val="0070C0"/>
                </a:solidFill>
              </a:rPr>
              <a:t>voit les facteurs psychologiques comme des conséquences possibles de la maladie, mais pas seulement. Les facteurs psychologiques influencent l’évolution de la maladie à toute ses étapes de développement. </a:t>
            </a:r>
            <a:r>
              <a:rPr lang="fr-FR" sz="2400" b="1" i="1" dirty="0">
                <a:solidFill>
                  <a:srgbClr val="00B050"/>
                </a:solidFill>
              </a:rPr>
              <a:t>».</a:t>
            </a:r>
            <a:endParaRPr lang="fr-FR" sz="2400" b="1" dirty="0">
              <a:solidFill>
                <a:srgbClr val="00B050"/>
              </a:solidFill>
            </a:endParaRPr>
          </a:p>
          <a:p>
            <a:pPr marL="0" indent="0">
              <a:buNone/>
            </a:pPr>
            <a:r>
              <a:rPr lang="fr-FR" dirty="0"/>
              <a:t>Ogden (J.) 2018 3</a:t>
            </a:r>
            <a:r>
              <a:rPr lang="fr-FR" baseline="30000" dirty="0"/>
              <a:t>ème</a:t>
            </a:r>
            <a:r>
              <a:rPr lang="fr-FR" dirty="0"/>
              <a:t> édition. </a:t>
            </a:r>
            <a:r>
              <a:rPr lang="fr-FR" i="1" dirty="0"/>
              <a:t>Psychologie de la santé. </a:t>
            </a:r>
            <a:r>
              <a:rPr lang="fr-FR" dirty="0"/>
              <a:t>Ed. De Boeck pp22 -23.</a:t>
            </a:r>
          </a:p>
          <a:p>
            <a:endParaRPr lang="fr-FR" dirty="0"/>
          </a:p>
        </p:txBody>
      </p:sp>
      <p:sp>
        <p:nvSpPr>
          <p:cNvPr id="4" name="Espace réservé du pied de page 3">
            <a:extLst>
              <a:ext uri="{FF2B5EF4-FFF2-40B4-BE49-F238E27FC236}">
                <a16:creationId xmlns:a16="http://schemas.microsoft.com/office/drawing/2014/main" id="{BA6E97D6-3F32-4C40-867D-E3252DB62ED3}"/>
              </a:ext>
            </a:extLst>
          </p:cNvPr>
          <p:cNvSpPr>
            <a:spLocks noGrp="1"/>
          </p:cNvSpPr>
          <p:nvPr>
            <p:ph type="ftr" sz="quarter" idx="11"/>
          </p:nvPr>
        </p:nvSpPr>
        <p:spPr/>
        <p:txBody>
          <a:bodyPr/>
          <a:lstStyle/>
          <a:p>
            <a:r>
              <a:rPr lang="en-US"/>
              <a:t>Thérèse PSIUK 2022</a:t>
            </a:r>
            <a:endParaRPr lang="en-US" dirty="0"/>
          </a:p>
        </p:txBody>
      </p:sp>
    </p:spTree>
    <p:extLst>
      <p:ext uri="{BB962C8B-B14F-4D97-AF65-F5344CB8AC3E}">
        <p14:creationId xmlns:p14="http://schemas.microsoft.com/office/powerpoint/2010/main" val="3120124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154FC0-9A6C-3745-8038-C944F89B1230}"/>
              </a:ext>
            </a:extLst>
          </p:cNvPr>
          <p:cNvSpPr>
            <a:spLocks noGrp="1"/>
          </p:cNvSpPr>
          <p:nvPr>
            <p:ph type="title"/>
          </p:nvPr>
        </p:nvSpPr>
        <p:spPr/>
        <p:txBody>
          <a:bodyPr/>
          <a:lstStyle/>
          <a:p>
            <a:pPr algn="ctr"/>
            <a:r>
              <a:rPr lang="fr-FR" b="1" dirty="0">
                <a:solidFill>
                  <a:schemeClr val="tx1"/>
                </a:solidFill>
              </a:rPr>
              <a:t>La performance des connaissances</a:t>
            </a:r>
          </a:p>
        </p:txBody>
      </p:sp>
      <p:sp>
        <p:nvSpPr>
          <p:cNvPr id="3" name="Espace réservé du contenu 2">
            <a:extLst>
              <a:ext uri="{FF2B5EF4-FFF2-40B4-BE49-F238E27FC236}">
                <a16:creationId xmlns:a16="http://schemas.microsoft.com/office/drawing/2014/main" id="{9AFBA2DA-085E-4146-A77C-6FAAA5546C7A}"/>
              </a:ext>
            </a:extLst>
          </p:cNvPr>
          <p:cNvSpPr>
            <a:spLocks noGrp="1"/>
          </p:cNvSpPr>
          <p:nvPr>
            <p:ph idx="1"/>
          </p:nvPr>
        </p:nvSpPr>
        <p:spPr>
          <a:xfrm>
            <a:off x="677334" y="1660635"/>
            <a:ext cx="8596668" cy="4380728"/>
          </a:xfrm>
        </p:spPr>
        <p:txBody>
          <a:bodyPr/>
          <a:lstStyle/>
          <a:p>
            <a:pPr marL="0" indent="0">
              <a:buNone/>
            </a:pPr>
            <a:r>
              <a:rPr lang="fr-FR" dirty="0"/>
              <a:t> </a:t>
            </a:r>
          </a:p>
          <a:p>
            <a:r>
              <a:rPr lang="fr-FR" sz="2400" b="1" dirty="0">
                <a:solidFill>
                  <a:srgbClr val="00B050"/>
                </a:solidFill>
              </a:rPr>
              <a:t>Le raisonnement clinique partagé entre les professionnels de santé est une condition indispensable pour la performance d’une démarche clinique</a:t>
            </a:r>
          </a:p>
          <a:p>
            <a:pPr marL="0" indent="0">
              <a:buNone/>
            </a:pPr>
            <a:r>
              <a:rPr lang="fr-FR" sz="2400" b="1" dirty="0">
                <a:solidFill>
                  <a:srgbClr val="00B050"/>
                </a:solidFill>
              </a:rPr>
              <a:t> </a:t>
            </a:r>
          </a:p>
          <a:p>
            <a:r>
              <a:rPr lang="fr-FR" sz="2400" b="1" dirty="0">
                <a:solidFill>
                  <a:srgbClr val="0070C0"/>
                </a:solidFill>
              </a:rPr>
              <a:t>Seule, une infirmière débutante ne pourra pas toujours identifier le vrai problème et le raisonnement clinique partagé doit devenir un réflexe dans toutes les situations cliniques</a:t>
            </a:r>
          </a:p>
        </p:txBody>
      </p:sp>
      <p:sp>
        <p:nvSpPr>
          <p:cNvPr id="4" name="Espace réservé du pied de page 3">
            <a:extLst>
              <a:ext uri="{FF2B5EF4-FFF2-40B4-BE49-F238E27FC236}">
                <a16:creationId xmlns:a16="http://schemas.microsoft.com/office/drawing/2014/main" id="{429CEC8E-335A-8447-A8AF-B926078BAF29}"/>
              </a:ext>
            </a:extLst>
          </p:cNvPr>
          <p:cNvSpPr>
            <a:spLocks noGrp="1"/>
          </p:cNvSpPr>
          <p:nvPr>
            <p:ph type="ftr" sz="quarter" idx="11"/>
          </p:nvPr>
        </p:nvSpPr>
        <p:spPr/>
        <p:txBody>
          <a:bodyPr/>
          <a:lstStyle/>
          <a:p>
            <a:r>
              <a:rPr lang="en-US"/>
              <a:t>Thérèse PSIUK 2022</a:t>
            </a:r>
            <a:endParaRPr lang="en-US" dirty="0"/>
          </a:p>
        </p:txBody>
      </p:sp>
    </p:spTree>
    <p:extLst>
      <p:ext uri="{BB962C8B-B14F-4D97-AF65-F5344CB8AC3E}">
        <p14:creationId xmlns:p14="http://schemas.microsoft.com/office/powerpoint/2010/main" val="2414602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4ABA24-020D-C545-A930-81D9E3A58957}"/>
              </a:ext>
            </a:extLst>
          </p:cNvPr>
          <p:cNvSpPr>
            <a:spLocks noGrp="1"/>
          </p:cNvSpPr>
          <p:nvPr>
            <p:ph type="title"/>
          </p:nvPr>
        </p:nvSpPr>
        <p:spPr/>
        <p:txBody>
          <a:bodyPr>
            <a:normAutofit fontScale="90000"/>
          </a:bodyPr>
          <a:lstStyle/>
          <a:p>
            <a:r>
              <a:rPr lang="fr-FR" b="1" dirty="0">
                <a:solidFill>
                  <a:schemeClr val="tx1"/>
                </a:solidFill>
              </a:rPr>
              <a:t>La qualité d’une relation d’aide counseling</a:t>
            </a:r>
            <a:br>
              <a:rPr lang="fr-FR" b="1" dirty="0">
                <a:solidFill>
                  <a:schemeClr val="tx1"/>
                </a:solidFill>
              </a:rPr>
            </a:br>
            <a:endParaRPr lang="fr-FR" dirty="0">
              <a:solidFill>
                <a:schemeClr val="tx1"/>
              </a:solidFill>
            </a:endParaRPr>
          </a:p>
        </p:txBody>
      </p:sp>
      <p:sp>
        <p:nvSpPr>
          <p:cNvPr id="3" name="Espace réservé du contenu 2">
            <a:extLst>
              <a:ext uri="{FF2B5EF4-FFF2-40B4-BE49-F238E27FC236}">
                <a16:creationId xmlns:a16="http://schemas.microsoft.com/office/drawing/2014/main" id="{21D7DBDA-BB7D-ED46-857A-8DA03AE297E5}"/>
              </a:ext>
            </a:extLst>
          </p:cNvPr>
          <p:cNvSpPr>
            <a:spLocks noGrp="1"/>
          </p:cNvSpPr>
          <p:nvPr>
            <p:ph idx="1"/>
          </p:nvPr>
        </p:nvSpPr>
        <p:spPr>
          <a:xfrm>
            <a:off x="677334" y="1734207"/>
            <a:ext cx="8596668" cy="4307155"/>
          </a:xfrm>
        </p:spPr>
        <p:txBody>
          <a:bodyPr>
            <a:normAutofit/>
          </a:bodyPr>
          <a:lstStyle/>
          <a:p>
            <a:r>
              <a:rPr lang="fr-FR" sz="2400" b="1" dirty="0">
                <a:solidFill>
                  <a:srgbClr val="00B050"/>
                </a:solidFill>
              </a:rPr>
              <a:t>La démarche clinique est un </a:t>
            </a:r>
            <a:r>
              <a:rPr lang="fr-FR" sz="2400" b="1" dirty="0">
                <a:solidFill>
                  <a:srgbClr val="FF0000"/>
                </a:solidFill>
              </a:rPr>
              <a:t>processus dynamique </a:t>
            </a:r>
            <a:r>
              <a:rPr lang="fr-FR" sz="2400" b="1" dirty="0">
                <a:solidFill>
                  <a:srgbClr val="00B050"/>
                </a:solidFill>
              </a:rPr>
              <a:t>dans lequel chaque patient, qu’il soit âgé ou pas, doit être considéré comme </a:t>
            </a:r>
            <a:r>
              <a:rPr lang="fr-FR" sz="2400" b="1" dirty="0">
                <a:solidFill>
                  <a:srgbClr val="FF0000"/>
                </a:solidFill>
              </a:rPr>
              <a:t>un partenaire </a:t>
            </a:r>
            <a:r>
              <a:rPr lang="fr-FR" sz="2400" b="1" dirty="0">
                <a:solidFill>
                  <a:srgbClr val="00B050"/>
                </a:solidFill>
              </a:rPr>
              <a:t>qui n’est pas passif et qui peut participer à la </a:t>
            </a:r>
            <a:r>
              <a:rPr lang="fr-FR" sz="2400" b="1" dirty="0" err="1">
                <a:solidFill>
                  <a:srgbClr val="00B050"/>
                </a:solidFill>
              </a:rPr>
              <a:t>co</a:t>
            </a:r>
            <a:r>
              <a:rPr lang="fr-FR" sz="2400" b="1" dirty="0">
                <a:solidFill>
                  <a:srgbClr val="00B050"/>
                </a:solidFill>
              </a:rPr>
              <a:t> construction </a:t>
            </a:r>
          </a:p>
          <a:p>
            <a:r>
              <a:rPr lang="fr-FR" sz="2400" b="1" dirty="0">
                <a:solidFill>
                  <a:srgbClr val="0070C0"/>
                </a:solidFill>
              </a:rPr>
              <a:t>Dans toutes ces situations, le partenariat est possible avec une </a:t>
            </a:r>
            <a:r>
              <a:rPr lang="fr-FR" sz="2400" b="1" dirty="0">
                <a:solidFill>
                  <a:srgbClr val="FF0000"/>
                </a:solidFill>
              </a:rPr>
              <a:t>adaptation à chaque personne </a:t>
            </a:r>
            <a:r>
              <a:rPr lang="fr-FR" sz="2400" b="1" dirty="0">
                <a:solidFill>
                  <a:srgbClr val="0070C0"/>
                </a:solidFill>
              </a:rPr>
              <a:t>et parfois avec la </a:t>
            </a:r>
            <a:r>
              <a:rPr lang="fr-FR" sz="2400" b="1" dirty="0">
                <a:solidFill>
                  <a:srgbClr val="FF0000"/>
                </a:solidFill>
              </a:rPr>
              <a:t>collaboration des proches aidants</a:t>
            </a:r>
          </a:p>
          <a:p>
            <a:pPr marL="0" indent="0">
              <a:buNone/>
            </a:pPr>
            <a:endParaRPr lang="fr-FR" sz="2400" b="1" dirty="0">
              <a:solidFill>
                <a:srgbClr val="FF0000"/>
              </a:solidFill>
            </a:endParaRPr>
          </a:p>
          <a:p>
            <a:pPr algn="ctr"/>
            <a:r>
              <a:rPr lang="fr-FR" sz="2400" b="1" dirty="0">
                <a:solidFill>
                  <a:srgbClr val="7030A0"/>
                </a:solidFill>
              </a:rPr>
              <a:t>CRÉER LE LIEN DE CONFIANCE</a:t>
            </a:r>
            <a:endParaRPr lang="fr-FR" b="1" dirty="0">
              <a:solidFill>
                <a:srgbClr val="7030A0"/>
              </a:solidFill>
            </a:endParaRPr>
          </a:p>
          <a:p>
            <a:endParaRPr lang="fr-FR" sz="2400" b="1" dirty="0">
              <a:solidFill>
                <a:srgbClr val="00B050"/>
              </a:solidFill>
            </a:endParaRPr>
          </a:p>
        </p:txBody>
      </p:sp>
      <p:sp>
        <p:nvSpPr>
          <p:cNvPr id="4" name="Espace réservé du pied de page 3">
            <a:extLst>
              <a:ext uri="{FF2B5EF4-FFF2-40B4-BE49-F238E27FC236}">
                <a16:creationId xmlns:a16="http://schemas.microsoft.com/office/drawing/2014/main" id="{1867631A-93A9-7D48-9A41-2C0B0E1D3704}"/>
              </a:ext>
            </a:extLst>
          </p:cNvPr>
          <p:cNvSpPr>
            <a:spLocks noGrp="1"/>
          </p:cNvSpPr>
          <p:nvPr>
            <p:ph type="ftr" sz="quarter" idx="11"/>
          </p:nvPr>
        </p:nvSpPr>
        <p:spPr/>
        <p:txBody>
          <a:bodyPr/>
          <a:lstStyle/>
          <a:p>
            <a:r>
              <a:rPr lang="en-US"/>
              <a:t>Thérèse PSIUK 2022</a:t>
            </a:r>
            <a:endParaRPr lang="en-US" dirty="0"/>
          </a:p>
        </p:txBody>
      </p:sp>
    </p:spTree>
    <p:extLst>
      <p:ext uri="{BB962C8B-B14F-4D97-AF65-F5344CB8AC3E}">
        <p14:creationId xmlns:p14="http://schemas.microsoft.com/office/powerpoint/2010/main" val="478301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E0A165-F1B0-734B-9A6B-882784540F8D}"/>
              </a:ext>
            </a:extLst>
          </p:cNvPr>
          <p:cNvSpPr>
            <a:spLocks noGrp="1"/>
          </p:cNvSpPr>
          <p:nvPr>
            <p:ph type="title"/>
          </p:nvPr>
        </p:nvSpPr>
        <p:spPr/>
        <p:txBody>
          <a:bodyPr>
            <a:normAutofit fontScale="90000"/>
          </a:bodyPr>
          <a:lstStyle/>
          <a:p>
            <a:r>
              <a:rPr lang="fr-FR" b="1" dirty="0">
                <a:solidFill>
                  <a:schemeClr val="tx1"/>
                </a:solidFill>
              </a:rPr>
              <a:t>La qualité d’une relation d’aide counseling</a:t>
            </a:r>
            <a:br>
              <a:rPr lang="fr-FR" b="1" dirty="0">
                <a:solidFill>
                  <a:schemeClr val="tx1"/>
                </a:solidFill>
              </a:rPr>
            </a:br>
            <a:endParaRPr lang="fr-FR" dirty="0"/>
          </a:p>
        </p:txBody>
      </p:sp>
      <p:sp>
        <p:nvSpPr>
          <p:cNvPr id="3" name="Espace réservé du contenu 2">
            <a:extLst>
              <a:ext uri="{FF2B5EF4-FFF2-40B4-BE49-F238E27FC236}">
                <a16:creationId xmlns:a16="http://schemas.microsoft.com/office/drawing/2014/main" id="{4444B6EB-E341-6F4E-A4BD-67D13EB5838E}"/>
              </a:ext>
            </a:extLst>
          </p:cNvPr>
          <p:cNvSpPr>
            <a:spLocks noGrp="1"/>
          </p:cNvSpPr>
          <p:nvPr>
            <p:ph idx="1"/>
          </p:nvPr>
        </p:nvSpPr>
        <p:spPr>
          <a:xfrm>
            <a:off x="677334" y="1387367"/>
            <a:ext cx="8596668" cy="4653996"/>
          </a:xfrm>
        </p:spPr>
        <p:txBody>
          <a:bodyPr>
            <a:normAutofit fontScale="77500" lnSpcReduction="20000"/>
          </a:bodyPr>
          <a:lstStyle/>
          <a:p>
            <a:r>
              <a:rPr lang="fr-FR" sz="2800" b="1" i="1" dirty="0">
                <a:solidFill>
                  <a:srgbClr val="00B050"/>
                </a:solidFill>
              </a:rPr>
              <a:t>Sylvie lit le dossier de soins de Madame C, âgée de 80 ans qui vient d’être transférée du service de chirurgie après une intervention prothèse totale de hanche</a:t>
            </a:r>
          </a:p>
          <a:p>
            <a:r>
              <a:rPr lang="fr-FR" sz="2800" b="1" i="1" dirty="0">
                <a:solidFill>
                  <a:srgbClr val="00B050"/>
                </a:solidFill>
              </a:rPr>
              <a:t> Sylvie est interpelée par une cible </a:t>
            </a:r>
            <a:r>
              <a:rPr lang="fr-FR" sz="2800" b="1" i="1" dirty="0">
                <a:solidFill>
                  <a:srgbClr val="FF0000"/>
                </a:solidFill>
              </a:rPr>
              <a:t>« troubles du comportement »</a:t>
            </a:r>
            <a:r>
              <a:rPr lang="fr-FR" sz="2800" b="1" i="1" dirty="0">
                <a:solidFill>
                  <a:srgbClr val="00B050"/>
                </a:solidFill>
              </a:rPr>
              <a:t> notée dans le dossier de soins, sans aucune précision </a:t>
            </a:r>
            <a:r>
              <a:rPr lang="fr-FR" sz="2800" b="1" i="1" dirty="0">
                <a:solidFill>
                  <a:srgbClr val="FF0000"/>
                </a:solidFill>
              </a:rPr>
              <a:t>et décide de rencontrer madame C </a:t>
            </a:r>
            <a:endParaRPr lang="fr-FR" sz="2800" b="1" i="1" dirty="0">
              <a:solidFill>
                <a:srgbClr val="00B050"/>
              </a:solidFill>
            </a:endParaRPr>
          </a:p>
          <a:p>
            <a:r>
              <a:rPr lang="fr-FR" sz="2800" b="1" i="1" dirty="0">
                <a:solidFill>
                  <a:srgbClr val="00B050"/>
                </a:solidFill>
              </a:rPr>
              <a:t> la patiente est dans son lit et est en train de parler en regardant devant elle ; Sylvie se présente mais madame C continue de parler et </a:t>
            </a:r>
            <a:r>
              <a:rPr lang="fr-FR" sz="2800" b="1" i="1" dirty="0">
                <a:solidFill>
                  <a:srgbClr val="FF0000"/>
                </a:solidFill>
              </a:rPr>
              <a:t>Sylvie décide de l’écouter</a:t>
            </a:r>
            <a:r>
              <a:rPr lang="fr-FR" sz="2800" b="1" i="1" dirty="0">
                <a:solidFill>
                  <a:srgbClr val="00B050"/>
                </a:solidFill>
              </a:rPr>
              <a:t> dire « arrêtez de vous battre ! » </a:t>
            </a:r>
          </a:p>
          <a:p>
            <a:r>
              <a:rPr lang="fr-FR" sz="2800" b="1" i="1" dirty="0">
                <a:solidFill>
                  <a:srgbClr val="00B050"/>
                </a:solidFill>
              </a:rPr>
              <a:t> </a:t>
            </a:r>
            <a:r>
              <a:rPr lang="fr-FR" sz="2800" b="1" i="1" dirty="0">
                <a:solidFill>
                  <a:srgbClr val="FF0000"/>
                </a:solidFill>
              </a:rPr>
              <a:t>Sylvie la questionne doucement</a:t>
            </a:r>
            <a:r>
              <a:rPr lang="fr-FR" sz="2800" b="1" i="1" dirty="0">
                <a:solidFill>
                  <a:srgbClr val="00B050"/>
                </a:solidFill>
              </a:rPr>
              <a:t> pour clarifier ce que voit madame C « qui est en train de se battre ? » ; elle parvient ainsi à capter l’attention de la patiente qui précise alors que ce sont deux enfants au bout de son lit . »</a:t>
            </a:r>
            <a:endParaRPr lang="fr-FR" sz="2800" b="1" dirty="0">
              <a:solidFill>
                <a:srgbClr val="00B050"/>
              </a:solidFill>
            </a:endParaRPr>
          </a:p>
          <a:p>
            <a:endParaRPr lang="fr-FR" dirty="0"/>
          </a:p>
        </p:txBody>
      </p:sp>
      <p:sp>
        <p:nvSpPr>
          <p:cNvPr id="4" name="Espace réservé du pied de page 3">
            <a:extLst>
              <a:ext uri="{FF2B5EF4-FFF2-40B4-BE49-F238E27FC236}">
                <a16:creationId xmlns:a16="http://schemas.microsoft.com/office/drawing/2014/main" id="{C5C3F200-5A4E-A546-A2FC-FD0D4548622B}"/>
              </a:ext>
            </a:extLst>
          </p:cNvPr>
          <p:cNvSpPr>
            <a:spLocks noGrp="1"/>
          </p:cNvSpPr>
          <p:nvPr>
            <p:ph type="ftr" sz="quarter" idx="11"/>
          </p:nvPr>
        </p:nvSpPr>
        <p:spPr/>
        <p:txBody>
          <a:bodyPr/>
          <a:lstStyle/>
          <a:p>
            <a:r>
              <a:rPr lang="en-US"/>
              <a:t>Thérèse PSIUK 2022</a:t>
            </a:r>
            <a:endParaRPr lang="en-US" dirty="0"/>
          </a:p>
        </p:txBody>
      </p:sp>
    </p:spTree>
    <p:extLst>
      <p:ext uri="{BB962C8B-B14F-4D97-AF65-F5344CB8AC3E}">
        <p14:creationId xmlns:p14="http://schemas.microsoft.com/office/powerpoint/2010/main" val="3592710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10FCC8-8BB9-B14C-BF33-EC8E2B9D042D}"/>
              </a:ext>
            </a:extLst>
          </p:cNvPr>
          <p:cNvSpPr>
            <a:spLocks noGrp="1"/>
          </p:cNvSpPr>
          <p:nvPr>
            <p:ph type="title"/>
          </p:nvPr>
        </p:nvSpPr>
        <p:spPr/>
        <p:txBody>
          <a:bodyPr>
            <a:normAutofit fontScale="90000"/>
          </a:bodyPr>
          <a:lstStyle/>
          <a:p>
            <a:r>
              <a:rPr lang="fr-FR" b="1" dirty="0">
                <a:solidFill>
                  <a:schemeClr val="tx1"/>
                </a:solidFill>
              </a:rPr>
              <a:t>La qualité d’une relation d’aide counseling</a:t>
            </a:r>
            <a:br>
              <a:rPr lang="fr-FR" b="1" dirty="0">
                <a:solidFill>
                  <a:schemeClr val="tx1"/>
                </a:solidFill>
              </a:rPr>
            </a:br>
            <a:endParaRPr lang="fr-FR" dirty="0"/>
          </a:p>
        </p:txBody>
      </p:sp>
      <p:sp>
        <p:nvSpPr>
          <p:cNvPr id="3" name="Espace réservé du contenu 2">
            <a:extLst>
              <a:ext uri="{FF2B5EF4-FFF2-40B4-BE49-F238E27FC236}">
                <a16:creationId xmlns:a16="http://schemas.microsoft.com/office/drawing/2014/main" id="{5D29834E-7539-5143-9110-5FC9663B72E7}"/>
              </a:ext>
            </a:extLst>
          </p:cNvPr>
          <p:cNvSpPr>
            <a:spLocks noGrp="1"/>
          </p:cNvSpPr>
          <p:nvPr>
            <p:ph idx="1"/>
          </p:nvPr>
        </p:nvSpPr>
        <p:spPr>
          <a:xfrm>
            <a:off x="677334" y="1534511"/>
            <a:ext cx="8596668" cy="4506852"/>
          </a:xfrm>
        </p:spPr>
        <p:txBody>
          <a:bodyPr/>
          <a:lstStyle/>
          <a:p>
            <a:endParaRPr lang="fr-FR" dirty="0"/>
          </a:p>
          <a:p>
            <a:r>
              <a:rPr lang="fr-FR" sz="2400" b="1" dirty="0"/>
              <a:t>Sylvie pense immédiatement à </a:t>
            </a:r>
            <a:r>
              <a:rPr lang="fr-FR" sz="2400" b="1" dirty="0">
                <a:solidFill>
                  <a:srgbClr val="FF0000"/>
                </a:solidFill>
              </a:rPr>
              <a:t>« hallucinations visuelles »</a:t>
            </a:r>
            <a:r>
              <a:rPr lang="fr-FR" sz="2400" b="1" dirty="0"/>
              <a:t> peut être liées à des effets secondaires de traitement après l’intervention chirurgicale</a:t>
            </a:r>
          </a:p>
          <a:p>
            <a:pPr marL="0" indent="0">
              <a:buNone/>
            </a:pPr>
            <a:endParaRPr lang="fr-FR" sz="2400" b="1" dirty="0"/>
          </a:p>
          <a:p>
            <a:r>
              <a:rPr lang="fr-FR" sz="2400" b="1" dirty="0"/>
              <a:t> Elle </a:t>
            </a:r>
            <a:r>
              <a:rPr lang="fr-FR" sz="2400" b="1" dirty="0">
                <a:solidFill>
                  <a:srgbClr val="FF0000"/>
                </a:solidFill>
              </a:rPr>
              <a:t>décide d’en parler immédiatement avec le médecin </a:t>
            </a:r>
            <a:r>
              <a:rPr lang="fr-FR" sz="2400" b="1" dirty="0"/>
              <a:t>du service qui valide son raisonnement, modifie le traitement et très rapidement l’équipe a pu vérifier la disparition des hallucinations visuelles</a:t>
            </a:r>
            <a:r>
              <a:rPr lang="fr-FR" dirty="0"/>
              <a:t> </a:t>
            </a:r>
          </a:p>
          <a:p>
            <a:endParaRPr lang="fr-FR" dirty="0"/>
          </a:p>
        </p:txBody>
      </p:sp>
      <p:sp>
        <p:nvSpPr>
          <p:cNvPr id="4" name="Espace réservé du pied de page 3">
            <a:extLst>
              <a:ext uri="{FF2B5EF4-FFF2-40B4-BE49-F238E27FC236}">
                <a16:creationId xmlns:a16="http://schemas.microsoft.com/office/drawing/2014/main" id="{D51EC774-00B3-394C-AC5F-0EF662F0A773}"/>
              </a:ext>
            </a:extLst>
          </p:cNvPr>
          <p:cNvSpPr>
            <a:spLocks noGrp="1"/>
          </p:cNvSpPr>
          <p:nvPr>
            <p:ph type="ftr" sz="quarter" idx="11"/>
          </p:nvPr>
        </p:nvSpPr>
        <p:spPr/>
        <p:txBody>
          <a:bodyPr/>
          <a:lstStyle/>
          <a:p>
            <a:r>
              <a:rPr lang="en-US"/>
              <a:t>Thérèse PSIUK 2022</a:t>
            </a:r>
            <a:endParaRPr lang="en-US" dirty="0"/>
          </a:p>
        </p:txBody>
      </p:sp>
    </p:spTree>
    <p:extLst>
      <p:ext uri="{BB962C8B-B14F-4D97-AF65-F5344CB8AC3E}">
        <p14:creationId xmlns:p14="http://schemas.microsoft.com/office/powerpoint/2010/main" val="2471835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56709B-0924-BE48-A49B-43D3A9B6BCAF}"/>
              </a:ext>
            </a:extLst>
          </p:cNvPr>
          <p:cNvSpPr>
            <a:spLocks noGrp="1"/>
          </p:cNvSpPr>
          <p:nvPr>
            <p:ph type="title"/>
          </p:nvPr>
        </p:nvSpPr>
        <p:spPr/>
        <p:txBody>
          <a:bodyPr>
            <a:normAutofit fontScale="90000"/>
          </a:bodyPr>
          <a:lstStyle/>
          <a:p>
            <a:r>
              <a:rPr lang="fr-FR" b="1" dirty="0">
                <a:solidFill>
                  <a:srgbClr val="002060"/>
                </a:solidFill>
              </a:rPr>
              <a:t>L’utilisation adéquate d’une méthode de raisonnement </a:t>
            </a:r>
            <a:br>
              <a:rPr lang="fr-FR" b="1" dirty="0">
                <a:solidFill>
                  <a:schemeClr val="accent5"/>
                </a:solidFill>
              </a:rPr>
            </a:br>
            <a:endParaRPr lang="fr-FR" dirty="0"/>
          </a:p>
        </p:txBody>
      </p:sp>
      <p:sp>
        <p:nvSpPr>
          <p:cNvPr id="3" name="Espace réservé du contenu 2">
            <a:extLst>
              <a:ext uri="{FF2B5EF4-FFF2-40B4-BE49-F238E27FC236}">
                <a16:creationId xmlns:a16="http://schemas.microsoft.com/office/drawing/2014/main" id="{D30E2DC8-F304-E34A-8DAC-6C5478290C6A}"/>
              </a:ext>
            </a:extLst>
          </p:cNvPr>
          <p:cNvSpPr>
            <a:spLocks noGrp="1"/>
          </p:cNvSpPr>
          <p:nvPr>
            <p:ph idx="1"/>
          </p:nvPr>
        </p:nvSpPr>
        <p:spPr>
          <a:xfrm>
            <a:off x="677334" y="1930401"/>
            <a:ext cx="8596668" cy="4110962"/>
          </a:xfrm>
        </p:spPr>
        <p:txBody>
          <a:bodyPr>
            <a:normAutofit fontScale="92500" lnSpcReduction="20000"/>
          </a:bodyPr>
          <a:lstStyle/>
          <a:p>
            <a:r>
              <a:rPr lang="fr-FR" sz="2400" b="1" dirty="0">
                <a:solidFill>
                  <a:srgbClr val="FF0000"/>
                </a:solidFill>
              </a:rPr>
              <a:t>La méthode hypothético déductive </a:t>
            </a:r>
            <a:r>
              <a:rPr lang="fr-FR" sz="2400" b="1" dirty="0">
                <a:solidFill>
                  <a:srgbClr val="00B050"/>
                </a:solidFill>
              </a:rPr>
              <a:t>démarre par le repérage d’un ou plusieurs indices </a:t>
            </a:r>
          </a:p>
          <a:p>
            <a:r>
              <a:rPr lang="fr-FR" sz="2400" b="1" dirty="0">
                <a:solidFill>
                  <a:srgbClr val="FF0000"/>
                </a:solidFill>
              </a:rPr>
              <a:t>le réflexe de questionnement </a:t>
            </a:r>
            <a:r>
              <a:rPr lang="fr-FR" sz="2400" b="1" dirty="0">
                <a:solidFill>
                  <a:srgbClr val="00B050"/>
                </a:solidFill>
              </a:rPr>
              <a:t>devant une observation et la recherche de réponses peut apporter une clarification comme dans la situation suivante </a:t>
            </a:r>
            <a:endParaRPr lang="fr-FR" sz="2400" b="1" dirty="0"/>
          </a:p>
          <a:p>
            <a:r>
              <a:rPr lang="fr-FR" sz="2400" b="1" dirty="0"/>
              <a:t>« </a:t>
            </a:r>
            <a:r>
              <a:rPr lang="fr-FR" sz="2400" b="1" i="1" dirty="0"/>
              <a:t>Une aide-soignante</a:t>
            </a:r>
            <a:r>
              <a:rPr lang="fr-FR" sz="2400" b="1" dirty="0"/>
              <a:t> </a:t>
            </a:r>
            <a:r>
              <a:rPr lang="fr-FR" sz="2400" b="1" i="1" dirty="0"/>
              <a:t>du SSIAD arrive chez madame A pour réaliser sa toilette</a:t>
            </a:r>
            <a:r>
              <a:rPr lang="fr-FR" sz="2400" b="1" dirty="0"/>
              <a:t> </a:t>
            </a:r>
            <a:r>
              <a:rPr lang="fr-FR" sz="2400" b="1" i="1" dirty="0"/>
              <a:t>; elle connait bien cette personne âgée qu’elle accompagne depuis plusieurs mois. Durant l’aide à la toilette elle est interpelée par l’attitude de Mme A qui semble triste et qui ne parle pas ; très doucement elle explique à la personne sa perception : « ce matin vous ne parlez pas et j’ai l’impression que vous êtes triste ; est ce que vous souhaitez m’en parler… »</a:t>
            </a:r>
            <a:endParaRPr lang="fr-FR" sz="2400" b="1" dirty="0"/>
          </a:p>
          <a:p>
            <a:endParaRPr lang="fr-FR" dirty="0"/>
          </a:p>
        </p:txBody>
      </p:sp>
      <p:sp>
        <p:nvSpPr>
          <p:cNvPr id="4" name="Espace réservé du pied de page 3">
            <a:extLst>
              <a:ext uri="{FF2B5EF4-FFF2-40B4-BE49-F238E27FC236}">
                <a16:creationId xmlns:a16="http://schemas.microsoft.com/office/drawing/2014/main" id="{8186FCB0-A7F9-AA4F-BF72-DEA6D05B1CCE}"/>
              </a:ext>
            </a:extLst>
          </p:cNvPr>
          <p:cNvSpPr>
            <a:spLocks noGrp="1"/>
          </p:cNvSpPr>
          <p:nvPr>
            <p:ph type="ftr" sz="quarter" idx="11"/>
          </p:nvPr>
        </p:nvSpPr>
        <p:spPr/>
        <p:txBody>
          <a:bodyPr/>
          <a:lstStyle/>
          <a:p>
            <a:r>
              <a:rPr lang="en-US"/>
              <a:t>Thérèse PSIUK 2022</a:t>
            </a:r>
            <a:endParaRPr lang="en-US" dirty="0"/>
          </a:p>
        </p:txBody>
      </p:sp>
    </p:spTree>
    <p:extLst>
      <p:ext uri="{BB962C8B-B14F-4D97-AF65-F5344CB8AC3E}">
        <p14:creationId xmlns:p14="http://schemas.microsoft.com/office/powerpoint/2010/main" val="1253030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017718-359F-D54F-8D9E-481201F10F14}"/>
              </a:ext>
            </a:extLst>
          </p:cNvPr>
          <p:cNvSpPr>
            <a:spLocks noGrp="1"/>
          </p:cNvSpPr>
          <p:nvPr>
            <p:ph type="title"/>
          </p:nvPr>
        </p:nvSpPr>
        <p:spPr/>
        <p:txBody>
          <a:bodyPr/>
          <a:lstStyle/>
          <a:p>
            <a:r>
              <a:rPr lang="fr-FR" b="1" dirty="0">
                <a:solidFill>
                  <a:schemeClr val="tx1"/>
                </a:solidFill>
              </a:rPr>
              <a:t>L’utilisation adéquate d’une méthode de raisonnement</a:t>
            </a:r>
            <a:endParaRPr lang="fr-FR" dirty="0">
              <a:solidFill>
                <a:schemeClr val="tx1"/>
              </a:solidFill>
            </a:endParaRPr>
          </a:p>
        </p:txBody>
      </p:sp>
      <p:sp>
        <p:nvSpPr>
          <p:cNvPr id="3" name="Espace réservé du contenu 2">
            <a:extLst>
              <a:ext uri="{FF2B5EF4-FFF2-40B4-BE49-F238E27FC236}">
                <a16:creationId xmlns:a16="http://schemas.microsoft.com/office/drawing/2014/main" id="{DEE339D1-F5D8-4F47-910D-961A4F278268}"/>
              </a:ext>
            </a:extLst>
          </p:cNvPr>
          <p:cNvSpPr>
            <a:spLocks noGrp="1"/>
          </p:cNvSpPr>
          <p:nvPr>
            <p:ph idx="1"/>
          </p:nvPr>
        </p:nvSpPr>
        <p:spPr>
          <a:xfrm>
            <a:off x="677334" y="1930401"/>
            <a:ext cx="8596668" cy="4110962"/>
          </a:xfrm>
        </p:spPr>
        <p:txBody>
          <a:bodyPr>
            <a:normAutofit fontScale="85000" lnSpcReduction="20000"/>
          </a:bodyPr>
          <a:lstStyle/>
          <a:p>
            <a:r>
              <a:rPr lang="fr-FR" sz="2400" b="1" dirty="0">
                <a:solidFill>
                  <a:srgbClr val="00B050"/>
                </a:solidFill>
              </a:rPr>
              <a:t>Dans de nombreuses situations, le raisonnement par anticipation permet d’éviter un problème de santé et oriente des actions de prévention</a:t>
            </a:r>
          </a:p>
          <a:p>
            <a:r>
              <a:rPr lang="fr-FR" sz="2400" b="1" dirty="0">
                <a:solidFill>
                  <a:srgbClr val="0070C0"/>
                </a:solidFill>
              </a:rPr>
              <a:t> une personne âgée qui ne boit pas suffisamment durant la journée est à risque de déshydratation </a:t>
            </a:r>
          </a:p>
          <a:p>
            <a:r>
              <a:rPr lang="fr-FR" sz="2400" b="1" dirty="0">
                <a:solidFill>
                  <a:srgbClr val="FF0000"/>
                </a:solidFill>
              </a:rPr>
              <a:t>une personne qui vient de vivre un deuil est à risque d’une difficulté d’adaptation à cette situation </a:t>
            </a:r>
          </a:p>
          <a:p>
            <a:r>
              <a:rPr lang="fr-FR" sz="2400" b="1" dirty="0">
                <a:solidFill>
                  <a:srgbClr val="00B050"/>
                </a:solidFill>
              </a:rPr>
              <a:t>une personne âgée qui s’étrangle en mangeant est à risque de fausse route</a:t>
            </a:r>
          </a:p>
          <a:p>
            <a:r>
              <a:rPr lang="fr-FR" sz="2400" b="1" dirty="0">
                <a:solidFill>
                  <a:srgbClr val="0070C0"/>
                </a:solidFill>
              </a:rPr>
              <a:t>Les critères de fragilité (dénutrition, chute, iatrogénie et dépression) constituent des axes de prévention dans le raisonnement clinique et les facteurs de risque sont identifiés régulièrement pour personnaliser les interventions </a:t>
            </a:r>
          </a:p>
          <a:p>
            <a:endParaRPr lang="fr-FR" dirty="0"/>
          </a:p>
        </p:txBody>
      </p:sp>
      <p:sp>
        <p:nvSpPr>
          <p:cNvPr id="4" name="Espace réservé du pied de page 3">
            <a:extLst>
              <a:ext uri="{FF2B5EF4-FFF2-40B4-BE49-F238E27FC236}">
                <a16:creationId xmlns:a16="http://schemas.microsoft.com/office/drawing/2014/main" id="{686B1899-70C3-1246-9396-D1B4CB4F6CA2}"/>
              </a:ext>
            </a:extLst>
          </p:cNvPr>
          <p:cNvSpPr>
            <a:spLocks noGrp="1"/>
          </p:cNvSpPr>
          <p:nvPr>
            <p:ph type="ftr" sz="quarter" idx="11"/>
          </p:nvPr>
        </p:nvSpPr>
        <p:spPr/>
        <p:txBody>
          <a:bodyPr/>
          <a:lstStyle/>
          <a:p>
            <a:r>
              <a:rPr lang="en-US"/>
              <a:t>Thérèse PSIUK 2022</a:t>
            </a:r>
            <a:endParaRPr lang="en-US" dirty="0"/>
          </a:p>
        </p:txBody>
      </p:sp>
    </p:spTree>
    <p:extLst>
      <p:ext uri="{BB962C8B-B14F-4D97-AF65-F5344CB8AC3E}">
        <p14:creationId xmlns:p14="http://schemas.microsoft.com/office/powerpoint/2010/main" val="3692413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D6A00F-CFA6-DA42-B754-EBD62EC18F71}"/>
              </a:ext>
            </a:extLst>
          </p:cNvPr>
          <p:cNvSpPr>
            <a:spLocks noGrp="1"/>
          </p:cNvSpPr>
          <p:nvPr>
            <p:ph type="title"/>
          </p:nvPr>
        </p:nvSpPr>
        <p:spPr/>
        <p:txBody>
          <a:bodyPr>
            <a:normAutofit fontScale="90000"/>
          </a:bodyPr>
          <a:lstStyle/>
          <a:p>
            <a:r>
              <a:rPr lang="fr-FR" b="1" dirty="0">
                <a:solidFill>
                  <a:schemeClr val="tx1"/>
                </a:solidFill>
              </a:rPr>
              <a:t>La maitrise des niveaux de jugement clinique</a:t>
            </a:r>
            <a:br>
              <a:rPr lang="fr-FR" b="1" dirty="0">
                <a:solidFill>
                  <a:srgbClr val="7030A0"/>
                </a:solidFill>
              </a:rPr>
            </a:br>
            <a:endParaRPr lang="fr-FR" dirty="0"/>
          </a:p>
        </p:txBody>
      </p:sp>
      <p:sp>
        <p:nvSpPr>
          <p:cNvPr id="3" name="Espace réservé du contenu 2">
            <a:extLst>
              <a:ext uri="{FF2B5EF4-FFF2-40B4-BE49-F238E27FC236}">
                <a16:creationId xmlns:a16="http://schemas.microsoft.com/office/drawing/2014/main" id="{E44DC9FE-CC08-1347-AED4-5FBFEE3EDBFF}"/>
              </a:ext>
            </a:extLst>
          </p:cNvPr>
          <p:cNvSpPr>
            <a:spLocks noGrp="1"/>
          </p:cNvSpPr>
          <p:nvPr>
            <p:ph idx="1"/>
          </p:nvPr>
        </p:nvSpPr>
        <p:spPr>
          <a:xfrm>
            <a:off x="677334" y="1786759"/>
            <a:ext cx="8596668" cy="4254603"/>
          </a:xfrm>
        </p:spPr>
        <p:txBody>
          <a:bodyPr>
            <a:noAutofit/>
          </a:bodyPr>
          <a:lstStyle/>
          <a:p>
            <a:r>
              <a:rPr lang="fr-FR" sz="2400" b="1" dirty="0">
                <a:solidFill>
                  <a:srgbClr val="00B050"/>
                </a:solidFill>
              </a:rPr>
              <a:t>Une infirmière, très souvent en collaboration avec une aide - soignante, pense à des hypothèses dans </a:t>
            </a:r>
            <a:r>
              <a:rPr lang="fr-FR" sz="2400" b="1" dirty="0">
                <a:solidFill>
                  <a:srgbClr val="FF0000"/>
                </a:solidFill>
              </a:rPr>
              <a:t>les trois domaines cliniques </a:t>
            </a:r>
            <a:r>
              <a:rPr lang="fr-FR" sz="2400" b="1" dirty="0">
                <a:solidFill>
                  <a:srgbClr val="00B050"/>
                </a:solidFill>
              </a:rPr>
              <a:t>:  les signes et les symptômes de la pathologie ou du handicap, les risques liés à la pathologie et aux effets secondaires de traitement, les réactions humaines physiques et psychologiques</a:t>
            </a:r>
            <a:r>
              <a:rPr lang="fr-FR" sz="2400" b="1" dirty="0"/>
              <a:t> </a:t>
            </a:r>
          </a:p>
          <a:p>
            <a:r>
              <a:rPr lang="fr-FR" sz="2400" b="1" dirty="0">
                <a:solidFill>
                  <a:srgbClr val="0070C0"/>
                </a:solidFill>
              </a:rPr>
              <a:t>Certaines hypothèses </a:t>
            </a:r>
            <a:r>
              <a:rPr lang="fr-FR" sz="2400" b="1" dirty="0">
                <a:solidFill>
                  <a:srgbClr val="FF0000"/>
                </a:solidFill>
              </a:rPr>
              <a:t>seront partagées avec d’autres professionnels</a:t>
            </a:r>
            <a:r>
              <a:rPr lang="fr-FR" sz="2400" b="1" dirty="0"/>
              <a:t>, </a:t>
            </a:r>
            <a:r>
              <a:rPr lang="fr-FR" sz="2400" b="1" dirty="0">
                <a:solidFill>
                  <a:srgbClr val="0070C0"/>
                </a:solidFill>
              </a:rPr>
              <a:t>médecins, psychologues, kinésithérapeutes, orthophonistes etc… pour être validés par les spécialistes et orienter le choix des interventions de soins coordonnés </a:t>
            </a:r>
          </a:p>
        </p:txBody>
      </p:sp>
      <p:sp>
        <p:nvSpPr>
          <p:cNvPr id="4" name="Espace réservé du pied de page 3">
            <a:extLst>
              <a:ext uri="{FF2B5EF4-FFF2-40B4-BE49-F238E27FC236}">
                <a16:creationId xmlns:a16="http://schemas.microsoft.com/office/drawing/2014/main" id="{1C9A37A3-7B2C-7541-8EA7-07B8B259533C}"/>
              </a:ext>
            </a:extLst>
          </p:cNvPr>
          <p:cNvSpPr>
            <a:spLocks noGrp="1"/>
          </p:cNvSpPr>
          <p:nvPr>
            <p:ph type="ftr" sz="quarter" idx="11"/>
          </p:nvPr>
        </p:nvSpPr>
        <p:spPr/>
        <p:txBody>
          <a:bodyPr/>
          <a:lstStyle/>
          <a:p>
            <a:r>
              <a:rPr lang="en-US"/>
              <a:t>Thérèse PSIUK 2022</a:t>
            </a:r>
            <a:endParaRPr lang="en-US" dirty="0"/>
          </a:p>
        </p:txBody>
      </p:sp>
    </p:spTree>
    <p:extLst>
      <p:ext uri="{BB962C8B-B14F-4D97-AF65-F5344CB8AC3E}">
        <p14:creationId xmlns:p14="http://schemas.microsoft.com/office/powerpoint/2010/main" val="39154439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715BCE-F862-4141-924F-E08ADEC90713}"/>
              </a:ext>
            </a:extLst>
          </p:cNvPr>
          <p:cNvSpPr>
            <a:spLocks noGrp="1"/>
          </p:cNvSpPr>
          <p:nvPr>
            <p:ph type="title"/>
          </p:nvPr>
        </p:nvSpPr>
        <p:spPr/>
        <p:txBody>
          <a:bodyPr/>
          <a:lstStyle/>
          <a:p>
            <a:r>
              <a:rPr lang="fr-FR" b="1" dirty="0">
                <a:solidFill>
                  <a:schemeClr val="tx1"/>
                </a:solidFill>
              </a:rPr>
              <a:t>Nous pouvons illustrer ces propos avec la situation clinique de Madame S</a:t>
            </a:r>
          </a:p>
        </p:txBody>
      </p:sp>
      <p:sp>
        <p:nvSpPr>
          <p:cNvPr id="3" name="Espace réservé du contenu 2">
            <a:extLst>
              <a:ext uri="{FF2B5EF4-FFF2-40B4-BE49-F238E27FC236}">
                <a16:creationId xmlns:a16="http://schemas.microsoft.com/office/drawing/2014/main" id="{477A38BD-BF73-3746-80FB-36C4A10AA425}"/>
              </a:ext>
            </a:extLst>
          </p:cNvPr>
          <p:cNvSpPr>
            <a:spLocks noGrp="1"/>
          </p:cNvSpPr>
          <p:nvPr>
            <p:ph idx="1"/>
          </p:nvPr>
        </p:nvSpPr>
        <p:spPr>
          <a:xfrm>
            <a:off x="677334" y="2017987"/>
            <a:ext cx="8596668" cy="4023376"/>
          </a:xfrm>
        </p:spPr>
        <p:txBody>
          <a:bodyPr>
            <a:normAutofit fontScale="85000" lnSpcReduction="10000"/>
          </a:bodyPr>
          <a:lstStyle/>
          <a:p>
            <a:r>
              <a:rPr lang="fr-FR" sz="2400" b="1" dirty="0">
                <a:solidFill>
                  <a:srgbClr val="0070C0"/>
                </a:solidFill>
              </a:rPr>
              <a:t>« </a:t>
            </a:r>
            <a:r>
              <a:rPr lang="fr-FR" sz="2400" b="1" i="1" dirty="0">
                <a:solidFill>
                  <a:srgbClr val="0070C0"/>
                </a:solidFill>
              </a:rPr>
              <a:t>hospitalisée en long séjour gériatrique suite à un accident vasculaire cérébral. </a:t>
            </a:r>
          </a:p>
          <a:p>
            <a:r>
              <a:rPr lang="fr-FR" sz="2400" b="1" i="1" dirty="0">
                <a:solidFill>
                  <a:srgbClr val="0070C0"/>
                </a:solidFill>
              </a:rPr>
              <a:t>Les infirmières et les aides soignantes de l’unité de soins notaient régulièrement dans le dossier de soins </a:t>
            </a:r>
            <a:r>
              <a:rPr lang="fr-FR" sz="2400" b="1" i="1" dirty="0">
                <a:solidFill>
                  <a:srgbClr val="FF0000"/>
                </a:solidFill>
              </a:rPr>
              <a:t>l’altération de la communication</a:t>
            </a:r>
            <a:r>
              <a:rPr lang="fr-FR" sz="2400" b="1" dirty="0">
                <a:solidFill>
                  <a:srgbClr val="FF0000"/>
                </a:solidFill>
              </a:rPr>
              <a:t> </a:t>
            </a:r>
            <a:r>
              <a:rPr lang="fr-FR" sz="2400" b="1" i="1" dirty="0">
                <a:solidFill>
                  <a:srgbClr val="0070C0"/>
                </a:solidFill>
              </a:rPr>
              <a:t>en précisant</a:t>
            </a:r>
            <a:r>
              <a:rPr lang="fr-FR" sz="2400" b="1" dirty="0">
                <a:solidFill>
                  <a:srgbClr val="0070C0"/>
                </a:solidFill>
              </a:rPr>
              <a:t> </a:t>
            </a:r>
            <a:r>
              <a:rPr lang="fr-FR" sz="2400" b="1" i="1" dirty="0">
                <a:solidFill>
                  <a:srgbClr val="0070C0"/>
                </a:solidFill>
              </a:rPr>
              <a:t>qu’elle répondait toujours aux questions en répétant « oui oui oui…. » </a:t>
            </a:r>
          </a:p>
          <a:p>
            <a:r>
              <a:rPr lang="fr-FR" sz="2400" b="1" dirty="0">
                <a:solidFill>
                  <a:srgbClr val="FF0000"/>
                </a:solidFill>
              </a:rPr>
              <a:t> </a:t>
            </a:r>
            <a:r>
              <a:rPr lang="fr-FR" sz="2400" b="1" i="1" dirty="0">
                <a:solidFill>
                  <a:srgbClr val="FF0000"/>
                </a:solidFill>
              </a:rPr>
              <a:t>le gériatre a sollicité un orthophoniste </a:t>
            </a:r>
            <a:r>
              <a:rPr lang="fr-FR" sz="2400" b="1" i="1" dirty="0">
                <a:solidFill>
                  <a:srgbClr val="0070C0"/>
                </a:solidFill>
              </a:rPr>
              <a:t>pour faire une évaluation clinique de cette difficulté verbale</a:t>
            </a:r>
            <a:r>
              <a:rPr lang="fr-FR" sz="2400" b="1" dirty="0">
                <a:solidFill>
                  <a:srgbClr val="0070C0"/>
                </a:solidFill>
              </a:rPr>
              <a:t> </a:t>
            </a:r>
            <a:r>
              <a:rPr lang="fr-FR" sz="2400" b="1" i="1" dirty="0">
                <a:solidFill>
                  <a:srgbClr val="0070C0"/>
                </a:solidFill>
              </a:rPr>
              <a:t>et l’orthophoniste a identifié </a:t>
            </a:r>
            <a:r>
              <a:rPr lang="fr-FR" sz="2400" b="1" i="1" dirty="0">
                <a:solidFill>
                  <a:srgbClr val="FF0000"/>
                </a:solidFill>
              </a:rPr>
              <a:t>« une dissociation automatico volontaire</a:t>
            </a:r>
            <a:r>
              <a:rPr lang="fr-FR" sz="2400" b="1" dirty="0">
                <a:solidFill>
                  <a:srgbClr val="FF0000"/>
                </a:solidFill>
              </a:rPr>
              <a:t> </a:t>
            </a:r>
            <a:endParaRPr lang="fr-FR" sz="2400" b="1" dirty="0">
              <a:solidFill>
                <a:srgbClr val="0070C0"/>
              </a:solidFill>
            </a:endParaRPr>
          </a:p>
          <a:p>
            <a:r>
              <a:rPr lang="fr-FR" sz="2400" b="1" i="1" dirty="0">
                <a:solidFill>
                  <a:srgbClr val="0070C0"/>
                </a:solidFill>
              </a:rPr>
              <a:t>à partir de ce moment, </a:t>
            </a:r>
            <a:r>
              <a:rPr lang="fr-FR" sz="2400" b="1" i="1" dirty="0">
                <a:solidFill>
                  <a:srgbClr val="FF0000"/>
                </a:solidFill>
              </a:rPr>
              <a:t>l’équipe soignante a coordonné ses actions avec celle de l’orthophoniste</a:t>
            </a:r>
            <a:r>
              <a:rPr lang="fr-FR" sz="2400" b="1" i="1" dirty="0">
                <a:solidFill>
                  <a:srgbClr val="0070C0"/>
                </a:solidFill>
              </a:rPr>
              <a:t> qui leur avait remis un document détaillant comment il fallait communiquer avec cette patiente. » </a:t>
            </a:r>
            <a:endParaRPr lang="fr-FR" sz="2400" b="1" dirty="0">
              <a:solidFill>
                <a:srgbClr val="0070C0"/>
              </a:solidFill>
            </a:endParaRPr>
          </a:p>
          <a:p>
            <a:endParaRPr lang="fr-FR" dirty="0"/>
          </a:p>
        </p:txBody>
      </p:sp>
      <p:sp>
        <p:nvSpPr>
          <p:cNvPr id="4" name="Espace réservé du pied de page 3">
            <a:extLst>
              <a:ext uri="{FF2B5EF4-FFF2-40B4-BE49-F238E27FC236}">
                <a16:creationId xmlns:a16="http://schemas.microsoft.com/office/drawing/2014/main" id="{494F8971-2DAB-1940-A782-1B8C6C5947DC}"/>
              </a:ext>
            </a:extLst>
          </p:cNvPr>
          <p:cNvSpPr>
            <a:spLocks noGrp="1"/>
          </p:cNvSpPr>
          <p:nvPr>
            <p:ph type="ftr" sz="quarter" idx="11"/>
          </p:nvPr>
        </p:nvSpPr>
        <p:spPr/>
        <p:txBody>
          <a:bodyPr/>
          <a:lstStyle/>
          <a:p>
            <a:r>
              <a:rPr lang="en-US"/>
              <a:t>Thérèse PSIUK 2022</a:t>
            </a:r>
            <a:endParaRPr lang="en-US" dirty="0"/>
          </a:p>
        </p:txBody>
      </p:sp>
    </p:spTree>
    <p:extLst>
      <p:ext uri="{BB962C8B-B14F-4D97-AF65-F5344CB8AC3E}">
        <p14:creationId xmlns:p14="http://schemas.microsoft.com/office/powerpoint/2010/main" val="152787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48252B-BAFB-A640-BE71-AB80EB03A23B}"/>
              </a:ext>
            </a:extLst>
          </p:cNvPr>
          <p:cNvSpPr>
            <a:spLocks noGrp="1"/>
          </p:cNvSpPr>
          <p:nvPr>
            <p:ph type="title"/>
          </p:nvPr>
        </p:nvSpPr>
        <p:spPr/>
        <p:txBody>
          <a:bodyPr>
            <a:normAutofit fontScale="90000"/>
          </a:bodyPr>
          <a:lstStyle/>
          <a:p>
            <a:pPr algn="ctr"/>
            <a:br>
              <a:rPr lang="fr-FR" b="1" u="sng" dirty="0"/>
            </a:br>
            <a:r>
              <a:rPr lang="fr-FR" b="1" dirty="0">
                <a:solidFill>
                  <a:schemeClr val="tx1"/>
                </a:solidFill>
              </a:rPr>
              <a:t>		</a:t>
            </a:r>
            <a:r>
              <a:rPr lang="fr-FR" sz="4000" b="1" dirty="0">
                <a:solidFill>
                  <a:schemeClr val="tx1"/>
                </a:solidFill>
              </a:rPr>
              <a:t>Objectif de mon intervention </a:t>
            </a:r>
            <a:br>
              <a:rPr lang="fr-FR" dirty="0"/>
            </a:br>
            <a:endParaRPr lang="fr-FR" dirty="0"/>
          </a:p>
        </p:txBody>
      </p:sp>
      <p:sp>
        <p:nvSpPr>
          <p:cNvPr id="3" name="Espace réservé du contenu 2">
            <a:extLst>
              <a:ext uri="{FF2B5EF4-FFF2-40B4-BE49-F238E27FC236}">
                <a16:creationId xmlns:a16="http://schemas.microsoft.com/office/drawing/2014/main" id="{A42E5AEE-B371-1940-A005-EE528354D2A7}"/>
              </a:ext>
            </a:extLst>
          </p:cNvPr>
          <p:cNvSpPr>
            <a:spLocks noGrp="1"/>
          </p:cNvSpPr>
          <p:nvPr>
            <p:ph idx="1"/>
          </p:nvPr>
        </p:nvSpPr>
        <p:spPr/>
        <p:txBody>
          <a:bodyPr/>
          <a:lstStyle/>
          <a:p>
            <a:endParaRPr lang="fr-FR" dirty="0"/>
          </a:p>
          <a:p>
            <a:r>
              <a:rPr lang="fr-FR" sz="2400" b="1" dirty="0">
                <a:solidFill>
                  <a:srgbClr val="00B050"/>
                </a:solidFill>
              </a:rPr>
              <a:t>Clarification des concepts « raisonnement clinique » </a:t>
            </a:r>
          </a:p>
          <a:p>
            <a:pPr marL="0" indent="0">
              <a:buNone/>
            </a:pPr>
            <a:r>
              <a:rPr lang="fr-FR" sz="2400" b="1" dirty="0">
                <a:solidFill>
                  <a:srgbClr val="00B050"/>
                </a:solidFill>
              </a:rPr>
              <a:t>     et « raisonnement clinique partagé » </a:t>
            </a:r>
          </a:p>
          <a:p>
            <a:endParaRPr lang="fr-FR" dirty="0"/>
          </a:p>
          <a:p>
            <a:r>
              <a:rPr lang="fr-FR" sz="2400" b="1" dirty="0">
                <a:solidFill>
                  <a:srgbClr val="0070C0"/>
                </a:solidFill>
              </a:rPr>
              <a:t>Pour orienter les innovations pédagogiques liées à l’apprentissage du raisonnement clinique, l’analyse des situations cliniques , les thèmes de recherche…</a:t>
            </a:r>
          </a:p>
          <a:p>
            <a:pPr marL="0" indent="0">
              <a:buNone/>
            </a:pPr>
            <a:endParaRPr lang="fr-FR" sz="2400" b="1" dirty="0">
              <a:solidFill>
                <a:srgbClr val="0070C0"/>
              </a:solidFill>
            </a:endParaRPr>
          </a:p>
          <a:p>
            <a:pPr marL="0" indent="0">
              <a:buNone/>
            </a:pPr>
            <a:endParaRPr lang="fr-FR" dirty="0"/>
          </a:p>
        </p:txBody>
      </p:sp>
      <p:sp>
        <p:nvSpPr>
          <p:cNvPr id="4" name="Espace réservé du pied de page 3">
            <a:extLst>
              <a:ext uri="{FF2B5EF4-FFF2-40B4-BE49-F238E27FC236}">
                <a16:creationId xmlns:a16="http://schemas.microsoft.com/office/drawing/2014/main" id="{6F1C0479-6A7C-0648-A7E6-24CF6FEC3621}"/>
              </a:ext>
            </a:extLst>
          </p:cNvPr>
          <p:cNvSpPr>
            <a:spLocks noGrp="1"/>
          </p:cNvSpPr>
          <p:nvPr>
            <p:ph type="ftr" sz="quarter" idx="11"/>
          </p:nvPr>
        </p:nvSpPr>
        <p:spPr/>
        <p:txBody>
          <a:bodyPr/>
          <a:lstStyle/>
          <a:p>
            <a:r>
              <a:rPr lang="en-US"/>
              <a:t>Thérèse PSIUK 2022</a:t>
            </a:r>
            <a:endParaRPr lang="en-US" dirty="0"/>
          </a:p>
        </p:txBody>
      </p:sp>
    </p:spTree>
    <p:extLst>
      <p:ext uri="{BB962C8B-B14F-4D97-AF65-F5344CB8AC3E}">
        <p14:creationId xmlns:p14="http://schemas.microsoft.com/office/powerpoint/2010/main" val="2426725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81FE5F-A969-3D4D-9C2F-4A850322B4D4}"/>
              </a:ext>
            </a:extLst>
          </p:cNvPr>
          <p:cNvSpPr>
            <a:spLocks noGrp="1"/>
          </p:cNvSpPr>
          <p:nvPr>
            <p:ph type="title"/>
          </p:nvPr>
        </p:nvSpPr>
        <p:spPr/>
        <p:txBody>
          <a:bodyPr>
            <a:normAutofit fontScale="90000"/>
          </a:bodyPr>
          <a:lstStyle/>
          <a:p>
            <a:r>
              <a:rPr lang="fr-FR" b="1" dirty="0">
                <a:solidFill>
                  <a:srgbClr val="002060"/>
                </a:solidFill>
              </a:rPr>
              <a:t>La démarche clinique et la démarche d’adaptation du soin </a:t>
            </a:r>
            <a:br>
              <a:rPr lang="fr-FR" b="1" dirty="0">
                <a:solidFill>
                  <a:srgbClr val="002060"/>
                </a:solidFill>
              </a:rPr>
            </a:br>
            <a:endParaRPr lang="fr-FR" b="1" dirty="0">
              <a:solidFill>
                <a:srgbClr val="002060"/>
              </a:solidFill>
            </a:endParaRPr>
          </a:p>
        </p:txBody>
      </p:sp>
      <p:sp>
        <p:nvSpPr>
          <p:cNvPr id="3" name="Espace réservé du contenu 2">
            <a:extLst>
              <a:ext uri="{FF2B5EF4-FFF2-40B4-BE49-F238E27FC236}">
                <a16:creationId xmlns:a16="http://schemas.microsoft.com/office/drawing/2014/main" id="{0942B321-FDE5-0847-8B8B-EBAC91F6EEDF}"/>
              </a:ext>
            </a:extLst>
          </p:cNvPr>
          <p:cNvSpPr>
            <a:spLocks noGrp="1"/>
          </p:cNvSpPr>
          <p:nvPr>
            <p:ph idx="1"/>
          </p:nvPr>
        </p:nvSpPr>
        <p:spPr/>
        <p:txBody>
          <a:bodyPr>
            <a:normAutofit fontScale="92500"/>
          </a:bodyPr>
          <a:lstStyle/>
          <a:p>
            <a:pPr lvl="0"/>
            <a:r>
              <a:rPr lang="fr-FR" sz="2400" b="1" dirty="0">
                <a:solidFill>
                  <a:srgbClr val="00B050"/>
                </a:solidFill>
              </a:rPr>
              <a:t>Deux raisonnements différents : illustration avec le cas de Vianney </a:t>
            </a:r>
            <a:r>
              <a:rPr lang="fr-FR" sz="2400" b="1" i="1" dirty="0">
                <a:solidFill>
                  <a:schemeClr val="tx1"/>
                </a:solidFill>
              </a:rPr>
              <a:t>(livre « Patient partenaire, patient expert, de l’accompagnement à l’autonomie, éditions Vuibert, pages 52-55 « et livre « l’apprentissage du raisonnement clinique  pp 40-44 et pp 187-191 : récit de l’histoire d’Alice)</a:t>
            </a:r>
          </a:p>
          <a:p>
            <a:pPr marL="0" lvl="0" indent="0">
              <a:buNone/>
            </a:pPr>
            <a:r>
              <a:rPr lang="fr-FR" sz="2400" b="1" i="1" dirty="0">
                <a:solidFill>
                  <a:srgbClr val="00B050"/>
                </a:solidFill>
              </a:rPr>
              <a:t>    </a:t>
            </a:r>
          </a:p>
          <a:p>
            <a:r>
              <a:rPr lang="fr-FR" sz="2400" b="1" dirty="0">
                <a:solidFill>
                  <a:srgbClr val="0070C0"/>
                </a:solidFill>
              </a:rPr>
              <a:t>Modèle clinique et théorie de soins</a:t>
            </a:r>
          </a:p>
          <a:p>
            <a:pPr lvl="0"/>
            <a:endParaRPr lang="fr-FR" sz="2400" dirty="0"/>
          </a:p>
          <a:p>
            <a:pPr lvl="0"/>
            <a:r>
              <a:rPr lang="fr-FR" sz="2400" b="1" dirty="0">
                <a:solidFill>
                  <a:srgbClr val="FF0000"/>
                </a:solidFill>
              </a:rPr>
              <a:t>Raisonnement clinique pendant un soin</a:t>
            </a:r>
            <a:r>
              <a:rPr lang="fr-FR" b="1" dirty="0">
                <a:solidFill>
                  <a:srgbClr val="FF0000"/>
                </a:solidFill>
              </a:rPr>
              <a:t>	</a:t>
            </a:r>
          </a:p>
          <a:p>
            <a:endParaRPr lang="fr-FR" dirty="0"/>
          </a:p>
        </p:txBody>
      </p:sp>
      <p:sp>
        <p:nvSpPr>
          <p:cNvPr id="4" name="Espace réservé du pied de page 3">
            <a:extLst>
              <a:ext uri="{FF2B5EF4-FFF2-40B4-BE49-F238E27FC236}">
                <a16:creationId xmlns:a16="http://schemas.microsoft.com/office/drawing/2014/main" id="{BA7A6DB2-9223-9F48-8EF9-842501E01262}"/>
              </a:ext>
            </a:extLst>
          </p:cNvPr>
          <p:cNvSpPr>
            <a:spLocks noGrp="1"/>
          </p:cNvSpPr>
          <p:nvPr>
            <p:ph type="ftr" sz="quarter" idx="11"/>
          </p:nvPr>
        </p:nvSpPr>
        <p:spPr/>
        <p:txBody>
          <a:bodyPr/>
          <a:lstStyle/>
          <a:p>
            <a:r>
              <a:rPr lang="en-US"/>
              <a:t>Thérèse PSIUK 2022</a:t>
            </a:r>
            <a:endParaRPr lang="en-US" dirty="0"/>
          </a:p>
        </p:txBody>
      </p:sp>
    </p:spTree>
    <p:extLst>
      <p:ext uri="{BB962C8B-B14F-4D97-AF65-F5344CB8AC3E}">
        <p14:creationId xmlns:p14="http://schemas.microsoft.com/office/powerpoint/2010/main" val="3936541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7F136B-4FC8-D847-B1D7-FCE74AA226C5}"/>
              </a:ext>
            </a:extLst>
          </p:cNvPr>
          <p:cNvSpPr>
            <a:spLocks noGrp="1"/>
          </p:cNvSpPr>
          <p:nvPr>
            <p:ph type="title"/>
          </p:nvPr>
        </p:nvSpPr>
        <p:spPr/>
        <p:txBody>
          <a:bodyPr>
            <a:normAutofit fontScale="90000"/>
          </a:bodyPr>
          <a:lstStyle/>
          <a:p>
            <a:pPr algn="ctr"/>
            <a:br>
              <a:rPr lang="fr-FR" b="1" dirty="0">
                <a:solidFill>
                  <a:schemeClr val="tx1"/>
                </a:solidFill>
              </a:rPr>
            </a:br>
            <a:r>
              <a:rPr lang="fr-FR" sz="4000" b="1" dirty="0">
                <a:solidFill>
                  <a:schemeClr val="tx1"/>
                </a:solidFill>
              </a:rPr>
              <a:t>2 livres récents et 2 articles récents </a:t>
            </a:r>
            <a:br>
              <a:rPr lang="fr-FR" sz="4000" b="1" dirty="0">
                <a:solidFill>
                  <a:schemeClr val="tx1"/>
                </a:solidFill>
              </a:rPr>
            </a:br>
            <a:endParaRPr lang="fr-FR" sz="4000" b="1" dirty="0">
              <a:solidFill>
                <a:schemeClr val="tx1"/>
              </a:solidFill>
            </a:endParaRPr>
          </a:p>
        </p:txBody>
      </p:sp>
      <p:sp>
        <p:nvSpPr>
          <p:cNvPr id="3" name="Espace réservé du contenu 2">
            <a:extLst>
              <a:ext uri="{FF2B5EF4-FFF2-40B4-BE49-F238E27FC236}">
                <a16:creationId xmlns:a16="http://schemas.microsoft.com/office/drawing/2014/main" id="{834D90B8-8429-CE47-B344-5D027B62860E}"/>
              </a:ext>
            </a:extLst>
          </p:cNvPr>
          <p:cNvSpPr>
            <a:spLocks noGrp="1"/>
          </p:cNvSpPr>
          <p:nvPr>
            <p:ph idx="1"/>
          </p:nvPr>
        </p:nvSpPr>
        <p:spPr/>
        <p:txBody>
          <a:bodyPr>
            <a:normAutofit/>
          </a:bodyPr>
          <a:lstStyle/>
          <a:p>
            <a:r>
              <a:rPr lang="fr-FR" sz="2000" b="1" dirty="0">
                <a:solidFill>
                  <a:srgbClr val="0070C0"/>
                </a:solidFill>
              </a:rPr>
              <a:t>Thérèse PSIUK, L’apprentissage du raisonnement clinique, éditions De Boeck, 2012 réédité en 2019</a:t>
            </a:r>
          </a:p>
          <a:p>
            <a:r>
              <a:rPr lang="fr-FR" sz="2000" b="1" dirty="0">
                <a:solidFill>
                  <a:srgbClr val="0070C0"/>
                </a:solidFill>
              </a:rPr>
              <a:t>Hugues LEFORT, Thérèse PSIUK, le patient partenaire , le patient expert, de l’accompagnement à l’autonomie, éditions Vuibert, 2019</a:t>
            </a:r>
          </a:p>
          <a:p>
            <a:r>
              <a:rPr lang="fr-FR" sz="2000" b="1" i="1" dirty="0">
                <a:solidFill>
                  <a:srgbClr val="0070C0"/>
                </a:solidFill>
              </a:rPr>
              <a:t>« Peut-on renforcer la place du "patient partenaire" au cœur de la démarche clinique et de la démarche d'adaptation du soin ? </a:t>
            </a:r>
            <a:r>
              <a:rPr lang="fr-FR" sz="2000" b="1" dirty="0">
                <a:solidFill>
                  <a:srgbClr val="0070C0"/>
                </a:solidFill>
              </a:rPr>
              <a:t>Thérèse PSIUK publié dans </a:t>
            </a:r>
            <a:r>
              <a:rPr lang="fr-FR" sz="2000" b="1" dirty="0" err="1">
                <a:solidFill>
                  <a:srgbClr val="0070C0"/>
                </a:solidFill>
              </a:rPr>
              <a:t>managersanté.com</a:t>
            </a:r>
            <a:r>
              <a:rPr lang="fr-FR" sz="2000" b="1" dirty="0">
                <a:solidFill>
                  <a:srgbClr val="0070C0"/>
                </a:solidFill>
              </a:rPr>
              <a:t> 2020</a:t>
            </a:r>
          </a:p>
          <a:p>
            <a:r>
              <a:rPr lang="fr-FR" sz="2000" b="1" i="1" dirty="0">
                <a:solidFill>
                  <a:srgbClr val="0070C0"/>
                </a:solidFill>
              </a:rPr>
              <a:t>« Le modèle clinique </a:t>
            </a:r>
            <a:r>
              <a:rPr lang="fr-FR" sz="2000" b="1" i="1" dirty="0" err="1">
                <a:solidFill>
                  <a:srgbClr val="0070C0"/>
                </a:solidFill>
              </a:rPr>
              <a:t>trifocal</a:t>
            </a:r>
            <a:r>
              <a:rPr lang="fr-FR" sz="2000" b="1" i="1" dirty="0">
                <a:solidFill>
                  <a:srgbClr val="0070C0"/>
                </a:solidFill>
              </a:rPr>
              <a:t>, fondement du raisonnement clinique partagé » </a:t>
            </a:r>
            <a:r>
              <a:rPr lang="fr-FR" sz="2000" b="1" dirty="0">
                <a:solidFill>
                  <a:srgbClr val="0070C0"/>
                </a:solidFill>
              </a:rPr>
              <a:t>Publié dans </a:t>
            </a:r>
            <a:r>
              <a:rPr lang="fr-FR" sz="2000" b="1" dirty="0" err="1">
                <a:solidFill>
                  <a:srgbClr val="0070C0"/>
                </a:solidFill>
              </a:rPr>
              <a:t>infirmier.com</a:t>
            </a:r>
            <a:r>
              <a:rPr lang="fr-FR" sz="2000" b="1" dirty="0">
                <a:solidFill>
                  <a:srgbClr val="0070C0"/>
                </a:solidFill>
              </a:rPr>
              <a:t> 2021</a:t>
            </a:r>
          </a:p>
          <a:p>
            <a:endParaRPr lang="fr-FR" sz="2000" b="1" dirty="0">
              <a:solidFill>
                <a:srgbClr val="0070C0"/>
              </a:solidFill>
            </a:endParaRPr>
          </a:p>
          <a:p>
            <a:endParaRPr lang="fr-FR" dirty="0"/>
          </a:p>
          <a:p>
            <a:endParaRPr lang="fr-FR" dirty="0"/>
          </a:p>
        </p:txBody>
      </p:sp>
      <p:sp>
        <p:nvSpPr>
          <p:cNvPr id="4" name="Espace réservé du pied de page 3">
            <a:extLst>
              <a:ext uri="{FF2B5EF4-FFF2-40B4-BE49-F238E27FC236}">
                <a16:creationId xmlns:a16="http://schemas.microsoft.com/office/drawing/2014/main" id="{93571318-CE9D-B14D-A10F-F9C5FBBD98A8}"/>
              </a:ext>
            </a:extLst>
          </p:cNvPr>
          <p:cNvSpPr>
            <a:spLocks noGrp="1"/>
          </p:cNvSpPr>
          <p:nvPr>
            <p:ph type="ftr" sz="quarter" idx="11"/>
          </p:nvPr>
        </p:nvSpPr>
        <p:spPr/>
        <p:txBody>
          <a:bodyPr/>
          <a:lstStyle/>
          <a:p>
            <a:r>
              <a:rPr lang="en-US"/>
              <a:t>Thérèse PSIUK 2022</a:t>
            </a:r>
            <a:endParaRPr lang="en-US" dirty="0"/>
          </a:p>
        </p:txBody>
      </p:sp>
    </p:spTree>
    <p:extLst>
      <p:ext uri="{BB962C8B-B14F-4D97-AF65-F5344CB8AC3E}">
        <p14:creationId xmlns:p14="http://schemas.microsoft.com/office/powerpoint/2010/main" val="2029123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C2744C-9D6F-7C40-933F-AE1D1CEBDF9B}"/>
              </a:ext>
            </a:extLst>
          </p:cNvPr>
          <p:cNvSpPr>
            <a:spLocks noGrp="1"/>
          </p:cNvSpPr>
          <p:nvPr>
            <p:ph type="title"/>
          </p:nvPr>
        </p:nvSpPr>
        <p:spPr/>
        <p:txBody>
          <a:bodyPr/>
          <a:lstStyle/>
          <a:p>
            <a:pPr algn="ctr"/>
            <a:r>
              <a:rPr lang="fr-FR" b="1" dirty="0">
                <a:solidFill>
                  <a:schemeClr val="tx1"/>
                </a:solidFill>
              </a:rPr>
              <a:t>Le concept de raisonnement clinique </a:t>
            </a:r>
            <a:br>
              <a:rPr lang="fr-FR" dirty="0"/>
            </a:br>
            <a:endParaRPr lang="fr-FR" dirty="0"/>
          </a:p>
        </p:txBody>
      </p:sp>
      <p:sp>
        <p:nvSpPr>
          <p:cNvPr id="3" name="Espace réservé du contenu 2">
            <a:extLst>
              <a:ext uri="{FF2B5EF4-FFF2-40B4-BE49-F238E27FC236}">
                <a16:creationId xmlns:a16="http://schemas.microsoft.com/office/drawing/2014/main" id="{324BB69F-6976-3245-8ACF-814D985E4376}"/>
              </a:ext>
            </a:extLst>
          </p:cNvPr>
          <p:cNvSpPr>
            <a:spLocks noGrp="1"/>
          </p:cNvSpPr>
          <p:nvPr>
            <p:ph idx="1"/>
          </p:nvPr>
        </p:nvSpPr>
        <p:spPr/>
        <p:txBody>
          <a:bodyPr>
            <a:normAutofit lnSpcReduction="10000"/>
          </a:bodyPr>
          <a:lstStyle/>
          <a:p>
            <a:pPr lvl="0"/>
            <a:r>
              <a:rPr lang="fr-FR" sz="2400" b="1" dirty="0">
                <a:solidFill>
                  <a:srgbClr val="00B050"/>
                </a:solidFill>
              </a:rPr>
              <a:t>Est officiel depuis 2009 / IDE et autres paramédicaux, 2021 pour les AS et 2022 bac professionnel « accompagnement soins et services à la personne »</a:t>
            </a:r>
          </a:p>
          <a:p>
            <a:pPr marL="0" lvl="0" indent="0">
              <a:buNone/>
            </a:pPr>
            <a:endParaRPr lang="fr-FR" sz="2400" b="1" dirty="0">
              <a:solidFill>
                <a:srgbClr val="00B050"/>
              </a:solidFill>
            </a:endParaRPr>
          </a:p>
          <a:p>
            <a:pPr lvl="0"/>
            <a:r>
              <a:rPr lang="fr-FR" sz="2400" b="1" dirty="0">
                <a:solidFill>
                  <a:srgbClr val="0070C0"/>
                </a:solidFill>
              </a:rPr>
              <a:t>Est centré sur le patient qui doit être considéré comme un partenaire </a:t>
            </a:r>
          </a:p>
          <a:p>
            <a:pPr marL="0" lvl="0" indent="0">
              <a:buNone/>
            </a:pPr>
            <a:r>
              <a:rPr lang="fr-FR" sz="2400" b="1" dirty="0">
                <a:solidFill>
                  <a:srgbClr val="0070C0"/>
                </a:solidFill>
              </a:rPr>
              <a:t> </a:t>
            </a:r>
          </a:p>
          <a:p>
            <a:pPr lvl="0"/>
            <a:r>
              <a:rPr lang="fr-FR" sz="2400" b="1" dirty="0">
                <a:solidFill>
                  <a:srgbClr val="C00000"/>
                </a:solidFill>
              </a:rPr>
              <a:t>4 attributs fondamentaux en interrelation dans les situations réelles de raisonnement clinique </a:t>
            </a:r>
          </a:p>
          <a:p>
            <a:endParaRPr lang="fr-FR" dirty="0"/>
          </a:p>
        </p:txBody>
      </p:sp>
      <p:sp>
        <p:nvSpPr>
          <p:cNvPr id="4" name="Espace réservé du pied de page 3">
            <a:extLst>
              <a:ext uri="{FF2B5EF4-FFF2-40B4-BE49-F238E27FC236}">
                <a16:creationId xmlns:a16="http://schemas.microsoft.com/office/drawing/2014/main" id="{B0AC7D68-C985-F24A-A554-6754CFE4435A}"/>
              </a:ext>
            </a:extLst>
          </p:cNvPr>
          <p:cNvSpPr>
            <a:spLocks noGrp="1"/>
          </p:cNvSpPr>
          <p:nvPr>
            <p:ph type="ftr" sz="quarter" idx="11"/>
          </p:nvPr>
        </p:nvSpPr>
        <p:spPr/>
        <p:txBody>
          <a:bodyPr/>
          <a:lstStyle/>
          <a:p>
            <a:r>
              <a:rPr lang="en-US"/>
              <a:t>Thérèse PSIUK 2022</a:t>
            </a:r>
            <a:endParaRPr lang="en-US" dirty="0"/>
          </a:p>
        </p:txBody>
      </p:sp>
    </p:spTree>
    <p:extLst>
      <p:ext uri="{BB962C8B-B14F-4D97-AF65-F5344CB8AC3E}">
        <p14:creationId xmlns:p14="http://schemas.microsoft.com/office/powerpoint/2010/main" val="1136538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B912A1-940F-D54F-BF12-6EDCDC4A0ED4}"/>
              </a:ext>
            </a:extLst>
          </p:cNvPr>
          <p:cNvSpPr>
            <a:spLocks noGrp="1"/>
          </p:cNvSpPr>
          <p:nvPr>
            <p:ph type="title"/>
          </p:nvPr>
        </p:nvSpPr>
        <p:spPr/>
        <p:txBody>
          <a:bodyPr>
            <a:noAutofit/>
          </a:bodyPr>
          <a:lstStyle/>
          <a:p>
            <a:pPr algn="ctr"/>
            <a:r>
              <a:rPr lang="fr-FR" b="1" dirty="0">
                <a:solidFill>
                  <a:schemeClr val="tx1"/>
                </a:solidFill>
              </a:rPr>
              <a:t>Le concept de raisonnement clinique partagé </a:t>
            </a:r>
            <a:br>
              <a:rPr lang="fr-FR" dirty="0"/>
            </a:br>
            <a:endParaRPr lang="fr-FR" dirty="0"/>
          </a:p>
        </p:txBody>
      </p:sp>
      <p:sp>
        <p:nvSpPr>
          <p:cNvPr id="3" name="Espace réservé du contenu 2">
            <a:extLst>
              <a:ext uri="{FF2B5EF4-FFF2-40B4-BE49-F238E27FC236}">
                <a16:creationId xmlns:a16="http://schemas.microsoft.com/office/drawing/2014/main" id="{10A45265-C706-8942-955D-3658A1FC3F4B}"/>
              </a:ext>
            </a:extLst>
          </p:cNvPr>
          <p:cNvSpPr>
            <a:spLocks noGrp="1"/>
          </p:cNvSpPr>
          <p:nvPr>
            <p:ph idx="1"/>
          </p:nvPr>
        </p:nvSpPr>
        <p:spPr/>
        <p:txBody>
          <a:bodyPr>
            <a:normAutofit lnSpcReduction="10000"/>
          </a:bodyPr>
          <a:lstStyle/>
          <a:p>
            <a:pPr lvl="0"/>
            <a:r>
              <a:rPr lang="fr-FR" sz="2400" b="1" dirty="0">
                <a:solidFill>
                  <a:srgbClr val="00B050"/>
                </a:solidFill>
              </a:rPr>
              <a:t>Le patient partenaire est un acteur permanent du raisonnement clinique</a:t>
            </a:r>
          </a:p>
          <a:p>
            <a:pPr lvl="0"/>
            <a:r>
              <a:rPr lang="fr-FR" sz="2400" b="1" dirty="0">
                <a:solidFill>
                  <a:srgbClr val="00B050"/>
                </a:solidFill>
              </a:rPr>
              <a:t>Le proche-aidant peut également être un acteur du raisonnement clinique partagé</a:t>
            </a:r>
          </a:p>
          <a:p>
            <a:r>
              <a:rPr lang="fr-FR" sz="2400" b="1" dirty="0">
                <a:solidFill>
                  <a:srgbClr val="0070C0"/>
                </a:solidFill>
              </a:rPr>
              <a:t>Le raisonnement clinique partagé entre les professionnels de santé, médicaux, paramédicaux et médico sociaux est une condition essentielle de performance </a:t>
            </a:r>
          </a:p>
          <a:p>
            <a:r>
              <a:rPr lang="fr-FR" sz="2400" b="1" dirty="0">
                <a:solidFill>
                  <a:srgbClr val="FF0000"/>
                </a:solidFill>
              </a:rPr>
              <a:t>Bac professionnel: « participation au raisonnement clinique en lien avec l’équipe </a:t>
            </a:r>
            <a:r>
              <a:rPr lang="fr-FR" sz="2400" b="1" dirty="0" err="1">
                <a:solidFill>
                  <a:srgbClr val="FF0000"/>
                </a:solidFill>
              </a:rPr>
              <a:t>pluriprofessionnelle</a:t>
            </a:r>
            <a:r>
              <a:rPr lang="fr-FR" sz="2400" b="1" dirty="0">
                <a:solidFill>
                  <a:srgbClr val="FF0000"/>
                </a:solidFill>
              </a:rPr>
              <a:t> »</a:t>
            </a:r>
          </a:p>
          <a:p>
            <a:endParaRPr lang="fr-FR" dirty="0"/>
          </a:p>
        </p:txBody>
      </p:sp>
      <p:sp>
        <p:nvSpPr>
          <p:cNvPr id="4" name="Espace réservé du pied de page 3">
            <a:extLst>
              <a:ext uri="{FF2B5EF4-FFF2-40B4-BE49-F238E27FC236}">
                <a16:creationId xmlns:a16="http://schemas.microsoft.com/office/drawing/2014/main" id="{B09AE737-4D3B-1443-8A7A-7F347FB7204C}"/>
              </a:ext>
            </a:extLst>
          </p:cNvPr>
          <p:cNvSpPr>
            <a:spLocks noGrp="1"/>
          </p:cNvSpPr>
          <p:nvPr>
            <p:ph type="ftr" sz="quarter" idx="11"/>
          </p:nvPr>
        </p:nvSpPr>
        <p:spPr/>
        <p:txBody>
          <a:bodyPr/>
          <a:lstStyle/>
          <a:p>
            <a:r>
              <a:rPr lang="en-US"/>
              <a:t>Thérèse PSIUK 2022</a:t>
            </a:r>
            <a:endParaRPr lang="en-US" dirty="0"/>
          </a:p>
        </p:txBody>
      </p:sp>
    </p:spTree>
    <p:extLst>
      <p:ext uri="{BB962C8B-B14F-4D97-AF65-F5344CB8AC3E}">
        <p14:creationId xmlns:p14="http://schemas.microsoft.com/office/powerpoint/2010/main" val="4266696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60B878-E4B3-0948-9722-8F1809D3E601}"/>
              </a:ext>
            </a:extLst>
          </p:cNvPr>
          <p:cNvSpPr>
            <a:spLocks noGrp="1"/>
          </p:cNvSpPr>
          <p:nvPr>
            <p:ph type="title"/>
          </p:nvPr>
        </p:nvSpPr>
        <p:spPr/>
        <p:txBody>
          <a:bodyPr>
            <a:normAutofit fontScale="90000"/>
          </a:bodyPr>
          <a:lstStyle/>
          <a:p>
            <a:pPr algn="ctr"/>
            <a:br>
              <a:rPr lang="fr-FR" b="1" dirty="0">
                <a:solidFill>
                  <a:schemeClr val="tx1"/>
                </a:solidFill>
              </a:rPr>
            </a:br>
            <a:r>
              <a:rPr lang="fr-FR" b="1" dirty="0">
                <a:solidFill>
                  <a:schemeClr val="tx1"/>
                </a:solidFill>
              </a:rPr>
              <a:t>La méthode hypothético déductive</a:t>
            </a:r>
            <a:br>
              <a:rPr lang="fr-FR" dirty="0">
                <a:solidFill>
                  <a:schemeClr val="tx1"/>
                </a:solidFill>
              </a:rPr>
            </a:br>
            <a:endParaRPr lang="fr-FR" dirty="0">
              <a:solidFill>
                <a:schemeClr val="tx1"/>
              </a:solidFill>
            </a:endParaRPr>
          </a:p>
        </p:txBody>
      </p:sp>
      <p:sp>
        <p:nvSpPr>
          <p:cNvPr id="3" name="Espace réservé du contenu 2">
            <a:extLst>
              <a:ext uri="{FF2B5EF4-FFF2-40B4-BE49-F238E27FC236}">
                <a16:creationId xmlns:a16="http://schemas.microsoft.com/office/drawing/2014/main" id="{FC166424-202D-3544-8E11-2ADFC14DCE41}"/>
              </a:ext>
            </a:extLst>
          </p:cNvPr>
          <p:cNvSpPr>
            <a:spLocks noGrp="1"/>
          </p:cNvSpPr>
          <p:nvPr>
            <p:ph idx="1"/>
          </p:nvPr>
        </p:nvSpPr>
        <p:spPr/>
        <p:txBody>
          <a:bodyPr/>
          <a:lstStyle/>
          <a:p>
            <a:pPr lvl="0"/>
            <a:r>
              <a:rPr lang="fr-FR" sz="2400" b="1" dirty="0">
                <a:solidFill>
                  <a:srgbClr val="00B050"/>
                </a:solidFill>
              </a:rPr>
              <a:t>Situation clinique réelle : étudiant infirmier fait une inférence – analyse par IDE</a:t>
            </a:r>
          </a:p>
          <a:p>
            <a:pPr marL="0" lvl="0" indent="0">
              <a:buNone/>
            </a:pPr>
            <a:r>
              <a:rPr lang="fr-FR" sz="2400" b="1" dirty="0">
                <a:solidFill>
                  <a:srgbClr val="00B050"/>
                </a:solidFill>
              </a:rPr>
              <a:t> </a:t>
            </a:r>
          </a:p>
          <a:p>
            <a:pPr lvl="0"/>
            <a:r>
              <a:rPr lang="fr-FR" sz="2400" b="1" dirty="0">
                <a:solidFill>
                  <a:srgbClr val="0070C0"/>
                </a:solidFill>
              </a:rPr>
              <a:t>Abstraction simple : méthode de raisonnement hypothético déductive </a:t>
            </a:r>
          </a:p>
          <a:p>
            <a:pPr marL="0" lvl="0" indent="0">
              <a:buNone/>
            </a:pPr>
            <a:endParaRPr lang="fr-FR" sz="2400" b="1" dirty="0">
              <a:solidFill>
                <a:srgbClr val="0070C0"/>
              </a:solidFill>
            </a:endParaRPr>
          </a:p>
          <a:p>
            <a:pPr lvl="0"/>
            <a:r>
              <a:rPr lang="fr-FR" sz="2400" b="1" dirty="0">
                <a:solidFill>
                  <a:srgbClr val="C00000"/>
                </a:solidFill>
              </a:rPr>
              <a:t>Abstraction réfléchissante : relation d’aide counseling (le lien de confiance – accompagnement…)</a:t>
            </a:r>
          </a:p>
          <a:p>
            <a:endParaRPr lang="fr-FR" dirty="0"/>
          </a:p>
        </p:txBody>
      </p:sp>
      <p:sp>
        <p:nvSpPr>
          <p:cNvPr id="4" name="Espace réservé du pied de page 3">
            <a:extLst>
              <a:ext uri="{FF2B5EF4-FFF2-40B4-BE49-F238E27FC236}">
                <a16:creationId xmlns:a16="http://schemas.microsoft.com/office/drawing/2014/main" id="{23097F38-A96B-7540-AA24-C45540BA972F}"/>
              </a:ext>
            </a:extLst>
          </p:cNvPr>
          <p:cNvSpPr>
            <a:spLocks noGrp="1"/>
          </p:cNvSpPr>
          <p:nvPr>
            <p:ph type="ftr" sz="quarter" idx="11"/>
          </p:nvPr>
        </p:nvSpPr>
        <p:spPr/>
        <p:txBody>
          <a:bodyPr/>
          <a:lstStyle/>
          <a:p>
            <a:r>
              <a:rPr lang="en-US"/>
              <a:t>Thérèse PSIUK 2022</a:t>
            </a:r>
            <a:endParaRPr lang="en-US" dirty="0"/>
          </a:p>
        </p:txBody>
      </p:sp>
    </p:spTree>
    <p:extLst>
      <p:ext uri="{BB962C8B-B14F-4D97-AF65-F5344CB8AC3E}">
        <p14:creationId xmlns:p14="http://schemas.microsoft.com/office/powerpoint/2010/main" val="1880340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6B7FCF-5674-F244-9B8F-D530A4112212}"/>
              </a:ext>
            </a:extLst>
          </p:cNvPr>
          <p:cNvSpPr>
            <a:spLocks noGrp="1"/>
          </p:cNvSpPr>
          <p:nvPr>
            <p:ph type="title"/>
          </p:nvPr>
        </p:nvSpPr>
        <p:spPr/>
        <p:txBody>
          <a:bodyPr>
            <a:normAutofit fontScale="90000"/>
          </a:bodyPr>
          <a:lstStyle/>
          <a:p>
            <a:r>
              <a:rPr lang="fr-FR" b="1" dirty="0">
                <a:solidFill>
                  <a:schemeClr val="tx1"/>
                </a:solidFill>
              </a:rPr>
              <a:t>Situation clinique réelle : </a:t>
            </a:r>
            <a:r>
              <a:rPr lang="fr-FR" b="1" dirty="0">
                <a:solidFill>
                  <a:srgbClr val="00B050"/>
                </a:solidFill>
              </a:rPr>
              <a:t>étudiant infirmier fait une</a:t>
            </a:r>
            <a:r>
              <a:rPr lang="fr-FR" b="1" dirty="0">
                <a:solidFill>
                  <a:schemeClr val="tx1"/>
                </a:solidFill>
              </a:rPr>
              <a:t> </a:t>
            </a:r>
            <a:r>
              <a:rPr lang="fr-FR" b="1" dirty="0">
                <a:solidFill>
                  <a:srgbClr val="FF0000"/>
                </a:solidFill>
              </a:rPr>
              <a:t>inférence</a:t>
            </a:r>
            <a:br>
              <a:rPr lang="fr-FR" b="1" dirty="0">
                <a:solidFill>
                  <a:srgbClr val="00B050"/>
                </a:solidFill>
              </a:rPr>
            </a:br>
            <a:endParaRPr lang="fr-FR" dirty="0"/>
          </a:p>
        </p:txBody>
      </p:sp>
      <p:sp>
        <p:nvSpPr>
          <p:cNvPr id="3" name="Espace réservé du contenu 2">
            <a:extLst>
              <a:ext uri="{FF2B5EF4-FFF2-40B4-BE49-F238E27FC236}">
                <a16:creationId xmlns:a16="http://schemas.microsoft.com/office/drawing/2014/main" id="{D830D082-04DF-0241-B8F7-81705AE82491}"/>
              </a:ext>
            </a:extLst>
          </p:cNvPr>
          <p:cNvSpPr>
            <a:spLocks noGrp="1"/>
          </p:cNvSpPr>
          <p:nvPr>
            <p:ph idx="1"/>
          </p:nvPr>
        </p:nvSpPr>
        <p:spPr/>
        <p:txBody>
          <a:bodyPr>
            <a:normAutofit/>
          </a:bodyPr>
          <a:lstStyle/>
          <a:p>
            <a:r>
              <a:rPr lang="fr-FR" sz="2400" b="1" i="1" dirty="0">
                <a:solidFill>
                  <a:srgbClr val="0070C0"/>
                </a:solidFill>
              </a:rPr>
              <a:t>Une infirmière de l’unité de soin de chirurgie orthopédique accompagne un étudiant 3ème année dans la chambre de Madame D, hospitalisée suite à un polytraumatisme ayant nécessité plusieurs interventions chirurgicales. L’étudiant doit réaliser une réfection de l’écharpe au niveau d’un bras, ce qu’il réussit à faire avec beaucoup de dextérité ; durant le soin, la dame se met à pleurer et immédiatement l’étudiant lui dit ne vous inquiétez pas, vous n’allez plus avoir mal car j’ai bientôt terminé </a:t>
            </a:r>
          </a:p>
        </p:txBody>
      </p:sp>
      <p:sp>
        <p:nvSpPr>
          <p:cNvPr id="4" name="Espace réservé du pied de page 3">
            <a:extLst>
              <a:ext uri="{FF2B5EF4-FFF2-40B4-BE49-F238E27FC236}">
                <a16:creationId xmlns:a16="http://schemas.microsoft.com/office/drawing/2014/main" id="{3814B31F-79B3-5D4A-A209-A93A57E7EDA7}"/>
              </a:ext>
            </a:extLst>
          </p:cNvPr>
          <p:cNvSpPr>
            <a:spLocks noGrp="1"/>
          </p:cNvSpPr>
          <p:nvPr>
            <p:ph type="ftr" sz="quarter" idx="11"/>
          </p:nvPr>
        </p:nvSpPr>
        <p:spPr/>
        <p:txBody>
          <a:bodyPr/>
          <a:lstStyle/>
          <a:p>
            <a:r>
              <a:rPr lang="en-US"/>
              <a:t>Thérèse PSIUK 2022</a:t>
            </a:r>
            <a:endParaRPr lang="en-US" dirty="0"/>
          </a:p>
        </p:txBody>
      </p:sp>
    </p:spTree>
    <p:extLst>
      <p:ext uri="{BB962C8B-B14F-4D97-AF65-F5344CB8AC3E}">
        <p14:creationId xmlns:p14="http://schemas.microsoft.com/office/powerpoint/2010/main" val="1929721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8CFDD8-C777-0A43-940B-0AE6C68E5911}"/>
              </a:ext>
            </a:extLst>
          </p:cNvPr>
          <p:cNvSpPr>
            <a:spLocks noGrp="1"/>
          </p:cNvSpPr>
          <p:nvPr>
            <p:ph type="title"/>
          </p:nvPr>
        </p:nvSpPr>
        <p:spPr/>
        <p:txBody>
          <a:bodyPr/>
          <a:lstStyle/>
          <a:p>
            <a:r>
              <a:rPr lang="fr-FR" b="1" dirty="0">
                <a:solidFill>
                  <a:schemeClr val="tx1"/>
                </a:solidFill>
              </a:rPr>
              <a:t>Situation clinique réelle : </a:t>
            </a:r>
            <a:r>
              <a:rPr lang="fr-FR" b="1" dirty="0">
                <a:solidFill>
                  <a:schemeClr val="accent2"/>
                </a:solidFill>
              </a:rPr>
              <a:t>l’IDE réalise une relation d’aide de type counseling</a:t>
            </a:r>
            <a:endParaRPr lang="fr-FR" dirty="0">
              <a:solidFill>
                <a:schemeClr val="accent2"/>
              </a:solidFill>
            </a:endParaRPr>
          </a:p>
        </p:txBody>
      </p:sp>
      <p:sp>
        <p:nvSpPr>
          <p:cNvPr id="3" name="Espace réservé du contenu 2">
            <a:extLst>
              <a:ext uri="{FF2B5EF4-FFF2-40B4-BE49-F238E27FC236}">
                <a16:creationId xmlns:a16="http://schemas.microsoft.com/office/drawing/2014/main" id="{3209742C-47B6-EC42-AC99-0CD364088239}"/>
              </a:ext>
            </a:extLst>
          </p:cNvPr>
          <p:cNvSpPr>
            <a:spLocks noGrp="1"/>
          </p:cNvSpPr>
          <p:nvPr>
            <p:ph idx="1"/>
          </p:nvPr>
        </p:nvSpPr>
        <p:spPr/>
        <p:txBody>
          <a:bodyPr/>
          <a:lstStyle/>
          <a:p>
            <a:r>
              <a:rPr lang="fr-FR" sz="2400" b="1" i="1" dirty="0">
                <a:solidFill>
                  <a:srgbClr val="0070C0"/>
                </a:solidFill>
              </a:rPr>
              <a:t>Après le soin, l’infirmière s’assoit et commence une relation d’aide avec la patiente : est-ce que vous souhaitez me parler de votre émotion ? La dame lui explique alors qu’elle n’avait pas mal mais qu’elle est très gênée d’être dépendante du personnel pour beaucoup d’activités de la vie quotidienne : toilette, repas, aller aux toilettes… l’infirmière l’a rassurée en lui précisant que </a:t>
            </a:r>
            <a:r>
              <a:rPr lang="fr-FR" sz="2400" b="1" i="1" dirty="0">
                <a:solidFill>
                  <a:srgbClr val="FF0000"/>
                </a:solidFill>
              </a:rPr>
              <a:t>les capacités d’autonomie </a:t>
            </a:r>
            <a:r>
              <a:rPr lang="fr-FR" sz="2400" b="1" i="1" dirty="0">
                <a:solidFill>
                  <a:srgbClr val="0070C0"/>
                </a:solidFill>
              </a:rPr>
              <a:t>seraient progressivement respectées avec l’évolution de son état clinique.</a:t>
            </a:r>
          </a:p>
          <a:p>
            <a:endParaRPr lang="fr-FR" dirty="0"/>
          </a:p>
        </p:txBody>
      </p:sp>
      <p:sp>
        <p:nvSpPr>
          <p:cNvPr id="4" name="Espace réservé du pied de page 3">
            <a:extLst>
              <a:ext uri="{FF2B5EF4-FFF2-40B4-BE49-F238E27FC236}">
                <a16:creationId xmlns:a16="http://schemas.microsoft.com/office/drawing/2014/main" id="{054C96C2-5AF9-5B43-A63C-41E26C2C2908}"/>
              </a:ext>
            </a:extLst>
          </p:cNvPr>
          <p:cNvSpPr>
            <a:spLocks noGrp="1"/>
          </p:cNvSpPr>
          <p:nvPr>
            <p:ph type="ftr" sz="quarter" idx="11"/>
          </p:nvPr>
        </p:nvSpPr>
        <p:spPr/>
        <p:txBody>
          <a:bodyPr/>
          <a:lstStyle/>
          <a:p>
            <a:r>
              <a:rPr lang="en-US"/>
              <a:t>Thérèse PSIUK 2022</a:t>
            </a:r>
            <a:endParaRPr lang="en-US" dirty="0"/>
          </a:p>
        </p:txBody>
      </p:sp>
    </p:spTree>
    <p:extLst>
      <p:ext uri="{BB962C8B-B14F-4D97-AF65-F5344CB8AC3E}">
        <p14:creationId xmlns:p14="http://schemas.microsoft.com/office/powerpoint/2010/main" val="2310204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96CCC4-D6C1-5042-A026-436D55BB1FA5}"/>
              </a:ext>
            </a:extLst>
          </p:cNvPr>
          <p:cNvSpPr>
            <a:spLocks noGrp="1"/>
          </p:cNvSpPr>
          <p:nvPr>
            <p:ph type="title"/>
          </p:nvPr>
        </p:nvSpPr>
        <p:spPr/>
        <p:txBody>
          <a:bodyPr/>
          <a:lstStyle/>
          <a:p>
            <a:r>
              <a:rPr lang="fr-FR" b="1" dirty="0">
                <a:solidFill>
                  <a:schemeClr val="tx1"/>
                </a:solidFill>
              </a:rPr>
              <a:t>Situation clinique réelle :</a:t>
            </a:r>
            <a:r>
              <a:rPr lang="fr-FR" b="1" dirty="0">
                <a:solidFill>
                  <a:srgbClr val="00B050"/>
                </a:solidFill>
              </a:rPr>
              <a:t>débriefing étudiant - IDE</a:t>
            </a:r>
            <a:endParaRPr lang="fr-FR" dirty="0">
              <a:solidFill>
                <a:srgbClr val="00B050"/>
              </a:solidFill>
            </a:endParaRPr>
          </a:p>
        </p:txBody>
      </p:sp>
      <p:sp>
        <p:nvSpPr>
          <p:cNvPr id="3" name="Espace réservé du contenu 2">
            <a:extLst>
              <a:ext uri="{FF2B5EF4-FFF2-40B4-BE49-F238E27FC236}">
                <a16:creationId xmlns:a16="http://schemas.microsoft.com/office/drawing/2014/main" id="{186C1108-E222-4A45-AFDD-14DF528A6C21}"/>
              </a:ext>
            </a:extLst>
          </p:cNvPr>
          <p:cNvSpPr>
            <a:spLocks noGrp="1"/>
          </p:cNvSpPr>
          <p:nvPr>
            <p:ph idx="1"/>
          </p:nvPr>
        </p:nvSpPr>
        <p:spPr/>
        <p:txBody>
          <a:bodyPr>
            <a:normAutofit fontScale="92500" lnSpcReduction="20000"/>
          </a:bodyPr>
          <a:lstStyle/>
          <a:p>
            <a:r>
              <a:rPr lang="fr-FR" sz="2400" i="1" dirty="0">
                <a:solidFill>
                  <a:srgbClr val="0070C0"/>
                </a:solidFill>
              </a:rPr>
              <a:t>Le débriefing avec l’étudiant infirmier a permis d’expliquer que </a:t>
            </a:r>
            <a:r>
              <a:rPr lang="fr-FR" sz="2400" b="1" i="1" u="sng" dirty="0">
                <a:solidFill>
                  <a:srgbClr val="0070C0"/>
                </a:solidFill>
              </a:rPr>
              <a:t>l’indice perçu </a:t>
            </a:r>
            <a:r>
              <a:rPr lang="fr-FR" sz="2400" i="1" dirty="0">
                <a:solidFill>
                  <a:srgbClr val="0070C0"/>
                </a:solidFill>
              </a:rPr>
              <a:t>(pleurs) a orienté son inférence (a mal) mais que cette inférence n’est qu’une </a:t>
            </a:r>
            <a:r>
              <a:rPr lang="fr-FR" sz="2400" b="1" i="1" u="sng" dirty="0">
                <a:solidFill>
                  <a:srgbClr val="0070C0"/>
                </a:solidFill>
              </a:rPr>
              <a:t>hypothèse</a:t>
            </a:r>
            <a:r>
              <a:rPr lang="fr-FR" sz="2400" i="1" u="sng" dirty="0">
                <a:solidFill>
                  <a:srgbClr val="0070C0"/>
                </a:solidFill>
              </a:rPr>
              <a:t> </a:t>
            </a:r>
            <a:r>
              <a:rPr lang="fr-FR" sz="2400" i="1" dirty="0">
                <a:solidFill>
                  <a:srgbClr val="0070C0"/>
                </a:solidFill>
              </a:rPr>
              <a:t>qui doit être explorée avec la patiente partenaire. </a:t>
            </a:r>
          </a:p>
          <a:p>
            <a:r>
              <a:rPr lang="fr-FR" sz="2400" i="1" dirty="0">
                <a:solidFill>
                  <a:srgbClr val="0070C0"/>
                </a:solidFill>
              </a:rPr>
              <a:t>L’erreur d’interprétation ne lui a pas permis d’identifier l’émotion vécue par cette patiente. L’infirmière a également expliqué que </a:t>
            </a:r>
            <a:r>
              <a:rPr lang="fr-FR" sz="2400" b="1" i="1" u="sng" dirty="0">
                <a:solidFill>
                  <a:srgbClr val="0070C0"/>
                </a:solidFill>
              </a:rPr>
              <a:t>la relation d’aide </a:t>
            </a:r>
            <a:r>
              <a:rPr lang="fr-FR" sz="2400" i="1" dirty="0">
                <a:solidFill>
                  <a:srgbClr val="0070C0"/>
                </a:solidFill>
              </a:rPr>
              <a:t>est une compétence essentielle à développer mais que celle-ci allait évoluer avec l’expérience pour devenir performante après plusieurs années ; elle a également précisé que </a:t>
            </a:r>
            <a:r>
              <a:rPr lang="fr-FR" sz="2400" b="1" i="1" u="sng" dirty="0">
                <a:solidFill>
                  <a:srgbClr val="0070C0"/>
                </a:solidFill>
              </a:rPr>
              <a:t>la coordination d’une relation d’aide </a:t>
            </a:r>
            <a:r>
              <a:rPr lang="fr-FR" sz="2400" i="1" dirty="0">
                <a:solidFill>
                  <a:srgbClr val="0070C0"/>
                </a:solidFill>
              </a:rPr>
              <a:t>entre infirmière et psychologue serait nécessaire avec cette patiente pour être complètement efficace et pour l’aider à retrouver la confiance en soi.</a:t>
            </a:r>
          </a:p>
          <a:p>
            <a:endParaRPr lang="fr-FR" dirty="0"/>
          </a:p>
        </p:txBody>
      </p:sp>
      <p:sp>
        <p:nvSpPr>
          <p:cNvPr id="4" name="Espace réservé du pied de page 3">
            <a:extLst>
              <a:ext uri="{FF2B5EF4-FFF2-40B4-BE49-F238E27FC236}">
                <a16:creationId xmlns:a16="http://schemas.microsoft.com/office/drawing/2014/main" id="{519DDB3A-15C1-9543-AA09-1AC6C8433853}"/>
              </a:ext>
            </a:extLst>
          </p:cNvPr>
          <p:cNvSpPr>
            <a:spLocks noGrp="1"/>
          </p:cNvSpPr>
          <p:nvPr>
            <p:ph type="ftr" sz="quarter" idx="11"/>
          </p:nvPr>
        </p:nvSpPr>
        <p:spPr/>
        <p:txBody>
          <a:bodyPr/>
          <a:lstStyle/>
          <a:p>
            <a:r>
              <a:rPr lang="en-US"/>
              <a:t>Thérèse PSIUK 2022</a:t>
            </a:r>
            <a:endParaRPr lang="en-US" dirty="0"/>
          </a:p>
        </p:txBody>
      </p:sp>
    </p:spTree>
    <p:extLst>
      <p:ext uri="{BB962C8B-B14F-4D97-AF65-F5344CB8AC3E}">
        <p14:creationId xmlns:p14="http://schemas.microsoft.com/office/powerpoint/2010/main" val="3984323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1B6025-3C2D-AE4F-99E6-5874C965A026}"/>
              </a:ext>
            </a:extLst>
          </p:cNvPr>
          <p:cNvSpPr>
            <a:spLocks noGrp="1"/>
          </p:cNvSpPr>
          <p:nvPr>
            <p:ph type="title"/>
          </p:nvPr>
        </p:nvSpPr>
        <p:spPr/>
        <p:txBody>
          <a:bodyPr/>
          <a:lstStyle/>
          <a:p>
            <a:pPr algn="ctr"/>
            <a:r>
              <a:rPr lang="fr-FR" b="1" dirty="0">
                <a:solidFill>
                  <a:schemeClr val="tx1"/>
                </a:solidFill>
              </a:rPr>
              <a:t>Mise en scène des 4 attributs du raisonnement clinique</a:t>
            </a:r>
            <a:endParaRPr lang="fr-FR" dirty="0">
              <a:solidFill>
                <a:schemeClr val="tx1"/>
              </a:solidFill>
            </a:endParaRPr>
          </a:p>
        </p:txBody>
      </p:sp>
      <p:sp>
        <p:nvSpPr>
          <p:cNvPr id="3" name="Espace réservé du contenu 2">
            <a:extLst>
              <a:ext uri="{FF2B5EF4-FFF2-40B4-BE49-F238E27FC236}">
                <a16:creationId xmlns:a16="http://schemas.microsoft.com/office/drawing/2014/main" id="{E89B95FD-9683-3B49-B77D-BE6403DBBD80}"/>
              </a:ext>
            </a:extLst>
          </p:cNvPr>
          <p:cNvSpPr>
            <a:spLocks noGrp="1"/>
          </p:cNvSpPr>
          <p:nvPr>
            <p:ph idx="1"/>
          </p:nvPr>
        </p:nvSpPr>
        <p:spPr/>
        <p:txBody>
          <a:bodyPr>
            <a:normAutofit lnSpcReduction="10000"/>
          </a:bodyPr>
          <a:lstStyle/>
          <a:p>
            <a:pPr lvl="0"/>
            <a:r>
              <a:rPr lang="fr-FR" sz="2800" b="1" dirty="0">
                <a:solidFill>
                  <a:srgbClr val="00B050"/>
                </a:solidFill>
              </a:rPr>
              <a:t>La pertinence des connaissances en sciences médicales et en sciences humaines mais également les savoirs d’expériences des patients</a:t>
            </a:r>
          </a:p>
          <a:p>
            <a:pPr lvl="0"/>
            <a:r>
              <a:rPr lang="fr-FR" sz="2800" b="1" dirty="0">
                <a:solidFill>
                  <a:srgbClr val="0070C0"/>
                </a:solidFill>
              </a:rPr>
              <a:t>La qualité d’une relation d’aide counseling</a:t>
            </a:r>
          </a:p>
          <a:p>
            <a:pPr lvl="0"/>
            <a:r>
              <a:rPr lang="fr-FR" sz="2800" b="1" dirty="0">
                <a:solidFill>
                  <a:schemeClr val="accent5"/>
                </a:solidFill>
              </a:rPr>
              <a:t>L’utilisation adéquate d’une méthode de raisonnement </a:t>
            </a:r>
          </a:p>
          <a:p>
            <a:pPr lvl="0"/>
            <a:r>
              <a:rPr lang="fr-FR" sz="2800" b="1" dirty="0">
                <a:solidFill>
                  <a:srgbClr val="7030A0"/>
                </a:solidFill>
              </a:rPr>
              <a:t>La maitrise des niveaux de jugement clinique</a:t>
            </a:r>
          </a:p>
          <a:p>
            <a:endParaRPr lang="fr-FR" dirty="0"/>
          </a:p>
        </p:txBody>
      </p:sp>
      <p:sp>
        <p:nvSpPr>
          <p:cNvPr id="4" name="Espace réservé du pied de page 3">
            <a:extLst>
              <a:ext uri="{FF2B5EF4-FFF2-40B4-BE49-F238E27FC236}">
                <a16:creationId xmlns:a16="http://schemas.microsoft.com/office/drawing/2014/main" id="{AC0E387D-6497-934F-8F9D-9E47432BA3F5}"/>
              </a:ext>
            </a:extLst>
          </p:cNvPr>
          <p:cNvSpPr>
            <a:spLocks noGrp="1"/>
          </p:cNvSpPr>
          <p:nvPr>
            <p:ph type="ftr" sz="quarter" idx="11"/>
          </p:nvPr>
        </p:nvSpPr>
        <p:spPr/>
        <p:txBody>
          <a:bodyPr/>
          <a:lstStyle/>
          <a:p>
            <a:r>
              <a:rPr lang="en-US"/>
              <a:t>Thérèse PSIUK 2022</a:t>
            </a:r>
            <a:endParaRPr lang="en-US" dirty="0"/>
          </a:p>
        </p:txBody>
      </p:sp>
    </p:spTree>
    <p:extLst>
      <p:ext uri="{BB962C8B-B14F-4D97-AF65-F5344CB8AC3E}">
        <p14:creationId xmlns:p14="http://schemas.microsoft.com/office/powerpoint/2010/main" val="843031007"/>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Template>
  <TotalTime>0</TotalTime>
  <Words>1803</Words>
  <Application>Microsoft Office PowerPoint</Application>
  <PresentationFormat>Grand écran</PresentationFormat>
  <Paragraphs>118</Paragraphs>
  <Slides>21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21</vt:i4>
      </vt:variant>
    </vt:vector>
  </HeadingPairs>
  <TitlesOfParts>
    <vt:vector size="26" baseType="lpstr">
      <vt:lpstr>Arial</vt:lpstr>
      <vt:lpstr>Calibri</vt:lpstr>
      <vt:lpstr>Trebuchet MS</vt:lpstr>
      <vt:lpstr>Wingdings 3</vt:lpstr>
      <vt:lpstr>Facette</vt:lpstr>
      <vt:lpstr>Le concept du raisonnement clinique partagé</vt:lpstr>
      <vt:lpstr>   Objectif de mon intervention  </vt:lpstr>
      <vt:lpstr>Le concept de raisonnement clinique  </vt:lpstr>
      <vt:lpstr>Le concept de raisonnement clinique partagé  </vt:lpstr>
      <vt:lpstr> La méthode hypothético déductive </vt:lpstr>
      <vt:lpstr>Situation clinique réelle : étudiant infirmier fait une inférence </vt:lpstr>
      <vt:lpstr>Situation clinique réelle : l’IDE réalise une relation d’aide de type counseling</vt:lpstr>
      <vt:lpstr>Situation clinique réelle :débriefing étudiant - IDE</vt:lpstr>
      <vt:lpstr>Mise en scène des 4 attributs du raisonnement clinique</vt:lpstr>
      <vt:lpstr>La pertinence des connaissances</vt:lpstr>
      <vt:lpstr>La pertinence des connaissances</vt:lpstr>
      <vt:lpstr>La performance des connaissances</vt:lpstr>
      <vt:lpstr>La qualité d’une relation d’aide counseling </vt:lpstr>
      <vt:lpstr>La qualité d’une relation d’aide counseling </vt:lpstr>
      <vt:lpstr>La qualité d’une relation d’aide counseling </vt:lpstr>
      <vt:lpstr>L’utilisation adéquate d’une méthode de raisonnement  </vt:lpstr>
      <vt:lpstr>L’utilisation adéquate d’une méthode de raisonnement</vt:lpstr>
      <vt:lpstr>La maitrise des niveaux de jugement clinique </vt:lpstr>
      <vt:lpstr>Nous pouvons illustrer ces propos avec la situation clinique de Madame S</vt:lpstr>
      <vt:lpstr>La démarche clinique et la démarche d’adaptation du soin  </vt:lpstr>
      <vt:lpstr> 2 livres récents et 2 articles récents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Therese PSIUK</dc:creator>
  <cp:lastModifiedBy>pascaline izart</cp:lastModifiedBy>
  <cp:revision>17</cp:revision>
  <dcterms:created xsi:type="dcterms:W3CDTF">2021-09-10T10:03:32Z</dcterms:created>
  <dcterms:modified xsi:type="dcterms:W3CDTF">2022-05-18T17:34:46Z</dcterms:modified>
</cp:coreProperties>
</file>