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4"/>
  </p:notesMasterIdLst>
  <p:sldIdLst>
    <p:sldId id="256" r:id="rId2"/>
    <p:sldId id="370" r:id="rId3"/>
    <p:sldId id="353" r:id="rId4"/>
    <p:sldId id="258" r:id="rId5"/>
    <p:sldId id="354" r:id="rId6"/>
    <p:sldId id="355" r:id="rId7"/>
    <p:sldId id="356" r:id="rId8"/>
    <p:sldId id="259" r:id="rId9"/>
    <p:sldId id="360" r:id="rId10"/>
    <p:sldId id="274" r:id="rId11"/>
    <p:sldId id="279" r:id="rId12"/>
    <p:sldId id="300" r:id="rId13"/>
    <p:sldId id="280" r:id="rId14"/>
    <p:sldId id="301" r:id="rId15"/>
    <p:sldId id="322" r:id="rId16"/>
    <p:sldId id="325" r:id="rId17"/>
    <p:sldId id="326" r:id="rId18"/>
    <p:sldId id="327" r:id="rId19"/>
    <p:sldId id="369" r:id="rId20"/>
    <p:sldId id="330" r:id="rId21"/>
    <p:sldId id="331" r:id="rId22"/>
    <p:sldId id="332" r:id="rId23"/>
    <p:sldId id="333" r:id="rId24"/>
    <p:sldId id="334" r:id="rId25"/>
    <p:sldId id="335" r:id="rId26"/>
    <p:sldId id="336" r:id="rId27"/>
    <p:sldId id="337" r:id="rId28"/>
    <p:sldId id="338" r:id="rId29"/>
    <p:sldId id="339" r:id="rId30"/>
    <p:sldId id="340" r:id="rId31"/>
    <p:sldId id="341" r:id="rId32"/>
    <p:sldId id="342" r:id="rId33"/>
    <p:sldId id="343" r:id="rId34"/>
    <p:sldId id="357" r:id="rId35"/>
    <p:sldId id="297" r:id="rId36"/>
    <p:sldId id="358" r:id="rId37"/>
    <p:sldId id="347" r:id="rId38"/>
    <p:sldId id="348" r:id="rId39"/>
    <p:sldId id="349" r:id="rId40"/>
    <p:sldId id="350" r:id="rId41"/>
    <p:sldId id="351" r:id="rId42"/>
    <p:sldId id="361" r:id="rId43"/>
    <p:sldId id="362" r:id="rId44"/>
    <p:sldId id="363" r:id="rId45"/>
    <p:sldId id="364" r:id="rId46"/>
    <p:sldId id="365" r:id="rId47"/>
    <p:sldId id="366" r:id="rId48"/>
    <p:sldId id="367" r:id="rId49"/>
    <p:sldId id="368" r:id="rId50"/>
    <p:sldId id="359" r:id="rId51"/>
    <p:sldId id="371" r:id="rId52"/>
    <p:sldId id="373" r:id="rId53"/>
    <p:sldId id="374" r:id="rId54"/>
    <p:sldId id="375" r:id="rId55"/>
    <p:sldId id="376" r:id="rId56"/>
    <p:sldId id="377" r:id="rId57"/>
    <p:sldId id="378" r:id="rId58"/>
    <p:sldId id="379" r:id="rId59"/>
    <p:sldId id="380" r:id="rId60"/>
    <p:sldId id="381" r:id="rId61"/>
    <p:sldId id="382" r:id="rId62"/>
    <p:sldId id="383" r:id="rId63"/>
    <p:sldId id="384" r:id="rId64"/>
    <p:sldId id="385" r:id="rId65"/>
    <p:sldId id="386" r:id="rId66"/>
    <p:sldId id="387" r:id="rId67"/>
    <p:sldId id="388" r:id="rId68"/>
    <p:sldId id="408" r:id="rId69"/>
    <p:sldId id="389" r:id="rId70"/>
    <p:sldId id="390" r:id="rId71"/>
    <p:sldId id="391" r:id="rId72"/>
    <p:sldId id="392" r:id="rId73"/>
    <p:sldId id="393" r:id="rId74"/>
    <p:sldId id="394" r:id="rId75"/>
    <p:sldId id="395" r:id="rId76"/>
    <p:sldId id="396" r:id="rId77"/>
    <p:sldId id="397" r:id="rId78"/>
    <p:sldId id="398" r:id="rId79"/>
    <p:sldId id="399" r:id="rId80"/>
    <p:sldId id="400" r:id="rId81"/>
    <p:sldId id="401" r:id="rId82"/>
    <p:sldId id="409" r:id="rId83"/>
    <p:sldId id="411" r:id="rId84"/>
    <p:sldId id="413" r:id="rId85"/>
    <p:sldId id="412" r:id="rId86"/>
    <p:sldId id="405" r:id="rId87"/>
    <p:sldId id="414" r:id="rId88"/>
    <p:sldId id="352" r:id="rId89"/>
    <p:sldId id="445" r:id="rId90"/>
    <p:sldId id="434" r:id="rId91"/>
    <p:sldId id="435" r:id="rId92"/>
    <p:sldId id="446" r:id="rId93"/>
    <p:sldId id="443" r:id="rId94"/>
    <p:sldId id="438" r:id="rId95"/>
    <p:sldId id="439" r:id="rId96"/>
    <p:sldId id="440" r:id="rId97"/>
    <p:sldId id="441" r:id="rId98"/>
    <p:sldId id="442" r:id="rId99"/>
    <p:sldId id="415" r:id="rId100"/>
    <p:sldId id="418" r:id="rId101"/>
    <p:sldId id="419" r:id="rId102"/>
    <p:sldId id="420" r:id="rId103"/>
    <p:sldId id="421" r:id="rId104"/>
    <p:sldId id="423" r:id="rId105"/>
    <p:sldId id="422" r:id="rId106"/>
    <p:sldId id="426" r:id="rId107"/>
    <p:sldId id="428" r:id="rId108"/>
    <p:sldId id="430" r:id="rId109"/>
    <p:sldId id="431" r:id="rId110"/>
    <p:sldId id="432" r:id="rId111"/>
    <p:sldId id="433" r:id="rId112"/>
    <p:sldId id="447" r:id="rId113"/>
  </p:sldIdLst>
  <p:sldSz cx="12192000" cy="6858000"/>
  <p:notesSz cx="12192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31" autoAdjust="0"/>
  </p:normalViewPr>
  <p:slideViewPr>
    <p:cSldViewPr>
      <p:cViewPr varScale="1">
        <p:scale>
          <a:sx n="59" d="100"/>
          <a:sy n="59" d="100"/>
        </p:scale>
        <p:origin x="1152" y="7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77FB2C98-666D-46AB-B812-52158B13F48C}" type="datetimeFigureOut">
              <a:rPr lang="fr-FR" smtClean="0"/>
              <a:pPr/>
              <a:t>28/06/2022</a:t>
            </a:fld>
            <a:endParaRPr lang="fr-FR"/>
          </a:p>
        </p:txBody>
      </p:sp>
      <p:sp>
        <p:nvSpPr>
          <p:cNvPr id="4" name="Espace réservé de l'image des diapositives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6EF97E2-72F9-4621-998B-039AB6E85AB1}" type="slidenum">
              <a:rPr lang="fr-FR" smtClean="0"/>
              <a:pPr/>
              <a:t>‹N°›</a:t>
            </a:fld>
            <a:endParaRPr lang="fr-FR"/>
          </a:p>
        </p:txBody>
      </p:sp>
    </p:spTree>
    <p:extLst>
      <p:ext uri="{BB962C8B-B14F-4D97-AF65-F5344CB8AC3E}">
        <p14:creationId xmlns:p14="http://schemas.microsoft.com/office/powerpoint/2010/main" val="1919288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1</a:t>
            </a:fld>
            <a:endParaRPr lang="fr-FR"/>
          </a:p>
        </p:txBody>
      </p:sp>
    </p:spTree>
    <p:extLst>
      <p:ext uri="{BB962C8B-B14F-4D97-AF65-F5344CB8AC3E}">
        <p14:creationId xmlns:p14="http://schemas.microsoft.com/office/powerpoint/2010/main" val="4050214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IEN</a:t>
            </a:r>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10</a:t>
            </a:fld>
            <a:endParaRPr lang="fr-FR"/>
          </a:p>
        </p:txBody>
      </p:sp>
    </p:spTree>
    <p:extLst>
      <p:ext uri="{BB962C8B-B14F-4D97-AF65-F5344CB8AC3E}">
        <p14:creationId xmlns:p14="http://schemas.microsoft.com/office/powerpoint/2010/main" val="1710111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IEN mise en évidence de contenus communs</a:t>
            </a:r>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11</a:t>
            </a:fld>
            <a:endParaRPr lang="fr-FR"/>
          </a:p>
        </p:txBody>
      </p:sp>
    </p:spTree>
    <p:extLst>
      <p:ext uri="{BB962C8B-B14F-4D97-AF65-F5344CB8AC3E}">
        <p14:creationId xmlns:p14="http://schemas.microsoft.com/office/powerpoint/2010/main" val="918525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Insister le niveau « pré- professionnalisant  » dans</a:t>
            </a:r>
            <a:r>
              <a:rPr lang="fr-FR" baseline="0" dirty="0"/>
              <a:t> la formation du BAC PRO ASSP au regard de ces équivalences,</a:t>
            </a:r>
          </a:p>
          <a:p>
            <a:r>
              <a:rPr lang="fr-FR" baseline="0" dirty="0"/>
              <a:t>Ces équivalences seront automatiquement appliquées, (IEN) </a:t>
            </a:r>
            <a:endParaRPr lang="fr-FR" dirty="0"/>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12</a:t>
            </a:fld>
            <a:endParaRPr lang="fr-FR"/>
          </a:p>
        </p:txBody>
      </p:sp>
    </p:spTree>
    <p:extLst>
      <p:ext uri="{BB962C8B-B14F-4D97-AF65-F5344CB8AC3E}">
        <p14:creationId xmlns:p14="http://schemas.microsoft.com/office/powerpoint/2010/main" val="404414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IEN</a:t>
            </a:r>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13</a:t>
            </a:fld>
            <a:endParaRPr lang="fr-FR"/>
          </a:p>
        </p:txBody>
      </p:sp>
    </p:spTree>
    <p:extLst>
      <p:ext uri="{BB962C8B-B14F-4D97-AF65-F5344CB8AC3E}">
        <p14:creationId xmlns:p14="http://schemas.microsoft.com/office/powerpoint/2010/main" val="1598132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IEN</a:t>
            </a:r>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14</a:t>
            </a:fld>
            <a:endParaRPr lang="fr-FR"/>
          </a:p>
        </p:txBody>
      </p:sp>
    </p:spTree>
    <p:extLst>
      <p:ext uri="{BB962C8B-B14F-4D97-AF65-F5344CB8AC3E}">
        <p14:creationId xmlns:p14="http://schemas.microsoft.com/office/powerpoint/2010/main" val="81128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Formatrices </a:t>
            </a:r>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16</a:t>
            </a:fld>
            <a:endParaRPr lang="fr-FR"/>
          </a:p>
        </p:txBody>
      </p:sp>
    </p:spTree>
    <p:extLst>
      <p:ext uri="{BB962C8B-B14F-4D97-AF65-F5344CB8AC3E}">
        <p14:creationId xmlns:p14="http://schemas.microsoft.com/office/powerpoint/2010/main" val="4107128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Des</a:t>
            </a:r>
            <a:r>
              <a:rPr lang="fr-FR" baseline="0" dirty="0"/>
              <a:t> enquêtes qui ont affirmé la place de ce bac dans le paysage des formations sanitaires et sociales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Auprès  d’académies de typologies différentes (urbaines/rurales) pour avoir une bonne représentativité nationale,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17</a:t>
            </a:fld>
            <a:endParaRPr lang="fr-FR"/>
          </a:p>
        </p:txBody>
      </p:sp>
    </p:spTree>
    <p:extLst>
      <p:ext uri="{BB962C8B-B14F-4D97-AF65-F5344CB8AC3E}">
        <p14:creationId xmlns:p14="http://schemas.microsoft.com/office/powerpoint/2010/main" val="3063607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Insister sur «  le mieux préparer les PFMP ». </a:t>
            </a:r>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18</a:t>
            </a:fld>
            <a:endParaRPr lang="fr-FR"/>
          </a:p>
        </p:txBody>
      </p:sp>
    </p:spTree>
    <p:extLst>
      <p:ext uri="{BB962C8B-B14F-4D97-AF65-F5344CB8AC3E}">
        <p14:creationId xmlns:p14="http://schemas.microsoft.com/office/powerpoint/2010/main" val="2376253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Reconnaissance</a:t>
            </a:r>
            <a:r>
              <a:rPr lang="fr-FR" baseline="0" dirty="0"/>
              <a:t> du BAC PRO ASSP dans le milieu professionnel sans distinction d’option</a:t>
            </a:r>
          </a:p>
          <a:p>
            <a:endParaRPr lang="fr-FR" dirty="0"/>
          </a:p>
          <a:p>
            <a:r>
              <a:rPr lang="fr-FR" dirty="0"/>
              <a:t>Disparition</a:t>
            </a:r>
            <a:r>
              <a:rPr lang="fr-FR" baseline="0" dirty="0"/>
              <a:t> des techniques d’entretien du linge, la conception des repas, la préparation du matériel en vue de la stérilisation</a:t>
            </a:r>
          </a:p>
          <a:p>
            <a:endParaRPr lang="fr-FR" dirty="0"/>
          </a:p>
          <a:p>
            <a:r>
              <a:rPr lang="fr-FR" baseline="0" dirty="0"/>
              <a:t>L‘’accent est mis sur l’outil numérique, capacité rédactionnelle, analyse réflexive, communication avec l’équipe et posture. Un guide d’accompagnement sera proposé ultérieurement, Le numérique doit être au cœur des apprentissages. </a:t>
            </a:r>
          </a:p>
          <a:p>
            <a:r>
              <a:rPr lang="fr-FR" baseline="0" dirty="0"/>
              <a:t>Ex : le dossier patient informatisé, transmissions ciblées numériques </a:t>
            </a:r>
          </a:p>
          <a:p>
            <a:endParaRPr lang="fr-FR" dirty="0"/>
          </a:p>
          <a:p>
            <a:r>
              <a:rPr lang="fr-FR" dirty="0"/>
              <a:t>Les locaux</a:t>
            </a:r>
            <a:r>
              <a:rPr lang="fr-FR" baseline="0" dirty="0"/>
              <a:t> doivent être équipés selon ces préconisations, un guide d’équipement sera proposé.</a:t>
            </a:r>
            <a:endParaRPr lang="fr-FR" dirty="0"/>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19</a:t>
            </a:fld>
            <a:endParaRPr lang="fr-FR"/>
          </a:p>
        </p:txBody>
      </p:sp>
    </p:spTree>
    <p:extLst>
      <p:ext uri="{BB962C8B-B14F-4D97-AF65-F5344CB8AC3E}">
        <p14:creationId xmlns:p14="http://schemas.microsoft.com/office/powerpoint/2010/main" val="2909990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21</a:t>
            </a:fld>
            <a:endParaRPr lang="fr-FR"/>
          </a:p>
        </p:txBody>
      </p:sp>
    </p:spTree>
    <p:extLst>
      <p:ext uri="{BB962C8B-B14F-4D97-AF65-F5344CB8AC3E}">
        <p14:creationId xmlns:p14="http://schemas.microsoft.com/office/powerpoint/2010/main" val="3242917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IEN</a:t>
            </a:r>
            <a:r>
              <a:rPr lang="fr-FR" baseline="0" dirty="0"/>
              <a:t> : cette journée doit permettre de mesurer les enjeux de la rénovation du référentiel et d’amener les équipes à concevoir des projets pédagogiques pour les futurs professionnels visés,  en s’inscrivant dans la TVP. Il faut donner plus d’ambition d’apprentissage pour nos jeunes et en conséquence plus de réussite dans leur poursuite d’études.</a:t>
            </a:r>
            <a:endParaRPr lang="fr-FR" dirty="0"/>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2</a:t>
            </a:fld>
            <a:endParaRPr lang="fr-FR"/>
          </a:p>
        </p:txBody>
      </p:sp>
    </p:spTree>
    <p:extLst>
      <p:ext uri="{BB962C8B-B14F-4D97-AF65-F5344CB8AC3E}">
        <p14:creationId xmlns:p14="http://schemas.microsoft.com/office/powerpoint/2010/main" val="1687682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a:solidFill>
                  <a:schemeClr val="tx1"/>
                </a:solidFill>
                <a:effectLst/>
                <a:latin typeface="+mn-lt"/>
                <a:ea typeface="+mn-ea"/>
                <a:cs typeface="+mn-cs"/>
              </a:rPr>
              <a:t>4 blocs de compétences.</a:t>
            </a:r>
          </a:p>
          <a:p>
            <a:r>
              <a:rPr lang="fr-FR" sz="1200" b="0" i="0" kern="1200" dirty="0">
                <a:solidFill>
                  <a:schemeClr val="tx1"/>
                </a:solidFill>
                <a:effectLst/>
                <a:latin typeface="+mn-lt"/>
                <a:ea typeface="+mn-ea"/>
                <a:cs typeface="+mn-cs"/>
              </a:rPr>
              <a:t>Chaque bloc de compétence contient les compétences, les savoirs faires et les savoirs qui répondent à chacun des 4 pôles d’activités.</a:t>
            </a:r>
          </a:p>
          <a:p>
            <a:endParaRPr lang="fr-FR" dirty="0"/>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24</a:t>
            </a:fld>
            <a:endParaRPr lang="fr-FR"/>
          </a:p>
        </p:txBody>
      </p:sp>
    </p:spTree>
    <p:extLst>
      <p:ext uri="{BB962C8B-B14F-4D97-AF65-F5344CB8AC3E}">
        <p14:creationId xmlns:p14="http://schemas.microsoft.com/office/powerpoint/2010/main" val="933458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a:t>
            </a:r>
            <a:r>
              <a:rPr lang="fr-FR" baseline="0" dirty="0"/>
              <a:t> faut commenter les évolutions pour mettre en évidence ce qui disparaît : repas,  projet d’animation et ce sur quoi il va falloir insister.</a:t>
            </a:r>
          </a:p>
          <a:p>
            <a:r>
              <a:rPr lang="fr-FR" baseline="0" dirty="0"/>
              <a:t>Attention l’animation n’est plus un pôle à part entière et devra servir la compétence 1 mais ne sera pas traiter tout au long du parcours.</a:t>
            </a:r>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25</a:t>
            </a:fld>
            <a:endParaRPr lang="fr-FR"/>
          </a:p>
        </p:txBody>
      </p:sp>
    </p:spTree>
    <p:extLst>
      <p:ext uri="{BB962C8B-B14F-4D97-AF65-F5344CB8AC3E}">
        <p14:creationId xmlns:p14="http://schemas.microsoft.com/office/powerpoint/2010/main" val="2459308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Certaines</a:t>
            </a:r>
            <a:r>
              <a:rPr lang="fr-FR" baseline="0" dirty="0"/>
              <a:t> de ces évolutions feront l’objet de formation spécifique l’an prochain</a:t>
            </a:r>
            <a:endParaRPr lang="fr-FR" dirty="0"/>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26</a:t>
            </a:fld>
            <a:endParaRPr lang="fr-FR"/>
          </a:p>
        </p:txBody>
      </p:sp>
    </p:spTree>
    <p:extLst>
      <p:ext uri="{BB962C8B-B14F-4D97-AF65-F5344CB8AC3E}">
        <p14:creationId xmlns:p14="http://schemas.microsoft.com/office/powerpoint/2010/main" val="2559121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a:solidFill>
                  <a:schemeClr val="tx1"/>
                </a:solidFill>
                <a:effectLst/>
                <a:latin typeface="+mn-lt"/>
                <a:ea typeface="+mn-ea"/>
                <a:cs typeface="+mn-cs"/>
              </a:rPr>
              <a:t>Les savoirs associés sont ventilés selon les compétences à travailler. Quand on a identifié une compétence, on va mobiliser les savoirs en parallèle des gestes professionnels comme nous procédons déjà</a:t>
            </a:r>
            <a:endParaRPr lang="fr-FR" dirty="0"/>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27</a:t>
            </a:fld>
            <a:endParaRPr lang="fr-FR"/>
          </a:p>
        </p:txBody>
      </p:sp>
    </p:spTree>
    <p:extLst>
      <p:ext uri="{BB962C8B-B14F-4D97-AF65-F5344CB8AC3E}">
        <p14:creationId xmlns:p14="http://schemas.microsoft.com/office/powerpoint/2010/main" val="4061780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a:solidFill>
                  <a:schemeClr val="tx1"/>
                </a:solidFill>
                <a:effectLst/>
                <a:latin typeface="+mn-lt"/>
                <a:ea typeface="+mn-ea"/>
                <a:cs typeface="+mn-cs"/>
              </a:rPr>
              <a:t>La compétence 1.0 est transversale aux 4 blocs « adopter une posture professionnelle adaptée » mais elle est évaluée 1 x</a:t>
            </a:r>
            <a:r>
              <a:rPr lang="fr-FR" sz="1200" b="0" i="0" kern="1200" baseline="0" dirty="0">
                <a:solidFill>
                  <a:schemeClr val="tx1"/>
                </a:solidFill>
                <a:effectLst/>
                <a:latin typeface="+mn-lt"/>
                <a:ea typeface="+mn-ea"/>
                <a:cs typeface="+mn-cs"/>
              </a:rPr>
              <a:t> dans l’épreuve  </a:t>
            </a:r>
            <a:r>
              <a:rPr lang="fr-FR" sz="1200" b="0" i="0" kern="1200" baseline="0" dirty="0" err="1">
                <a:solidFill>
                  <a:schemeClr val="tx1"/>
                </a:solidFill>
                <a:effectLst/>
                <a:latin typeface="+mn-lt"/>
                <a:ea typeface="+mn-ea"/>
                <a:cs typeface="+mn-cs"/>
              </a:rPr>
              <a:t>E31</a:t>
            </a:r>
            <a:r>
              <a:rPr lang="fr-FR" sz="1200" b="0" i="0" kern="1200" baseline="0" dirty="0">
                <a:solidFill>
                  <a:schemeClr val="tx1"/>
                </a:solidFill>
                <a:effectLst/>
                <a:latin typeface="+mn-lt"/>
                <a:ea typeface="+mn-ea"/>
                <a:cs typeface="+mn-cs"/>
              </a:rPr>
              <a:t> en lien avec le bloc 1</a:t>
            </a:r>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On retrouve la même écriture que dans l’ancien référentiel en ce qui concerne les sous-compétences avec les indicateurs.</a:t>
            </a:r>
          </a:p>
          <a:p>
            <a:endParaRPr lang="fr-FR" dirty="0"/>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28</a:t>
            </a:fld>
            <a:endParaRPr lang="fr-FR"/>
          </a:p>
        </p:txBody>
      </p:sp>
    </p:spTree>
    <p:extLst>
      <p:ext uri="{BB962C8B-B14F-4D97-AF65-F5344CB8AC3E}">
        <p14:creationId xmlns:p14="http://schemas.microsoft.com/office/powerpoint/2010/main" val="2687898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compétences intermédiaires de chaque bloc</a:t>
            </a:r>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29</a:t>
            </a:fld>
            <a:endParaRPr lang="fr-FR"/>
          </a:p>
        </p:txBody>
      </p:sp>
    </p:spTree>
    <p:extLst>
      <p:ext uri="{BB962C8B-B14F-4D97-AF65-F5344CB8AC3E}">
        <p14:creationId xmlns:p14="http://schemas.microsoft.com/office/powerpoint/2010/main" val="1022019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a:solidFill>
                  <a:schemeClr val="tx1"/>
                </a:solidFill>
                <a:effectLst/>
                <a:latin typeface="+mn-lt"/>
                <a:ea typeface="+mn-ea"/>
                <a:cs typeface="+mn-cs"/>
              </a:rPr>
              <a:t>Dans le LSL du lycée seront </a:t>
            </a:r>
            <a:r>
              <a:rPr lang="fr-FR" sz="1200" b="0" i="0" kern="1200" dirty="0" err="1">
                <a:solidFill>
                  <a:schemeClr val="tx1"/>
                </a:solidFill>
                <a:effectLst/>
                <a:latin typeface="+mn-lt"/>
                <a:ea typeface="+mn-ea"/>
                <a:cs typeface="+mn-cs"/>
              </a:rPr>
              <a:t>renotées</a:t>
            </a:r>
            <a:r>
              <a:rPr lang="fr-FR" sz="1200" b="0" i="0" kern="1200" dirty="0">
                <a:solidFill>
                  <a:schemeClr val="tx1"/>
                </a:solidFill>
                <a:effectLst/>
                <a:latin typeface="+mn-lt"/>
                <a:ea typeface="+mn-ea"/>
                <a:cs typeface="+mn-cs"/>
              </a:rPr>
              <a:t> toutes les compétences de C1.0 à </a:t>
            </a:r>
            <a:r>
              <a:rPr lang="fr-FR" sz="1200" b="0" i="0" kern="1200" dirty="0" err="1">
                <a:solidFill>
                  <a:schemeClr val="tx1"/>
                </a:solidFill>
                <a:effectLst/>
                <a:latin typeface="+mn-lt"/>
                <a:ea typeface="+mn-ea"/>
                <a:cs typeface="+mn-cs"/>
              </a:rPr>
              <a:t>C4.3</a:t>
            </a:r>
            <a:r>
              <a:rPr lang="fr-FR" sz="1200" b="0" i="0" kern="1200" dirty="0">
                <a:solidFill>
                  <a:schemeClr val="tx1"/>
                </a:solidFill>
                <a:effectLst/>
                <a:latin typeface="+mn-lt"/>
                <a:ea typeface="+mn-ea"/>
                <a:cs typeface="+mn-cs"/>
              </a:rPr>
              <a:t>. Elles seront évaluées tout au long du parcours par les enseignants.</a:t>
            </a:r>
          </a:p>
          <a:p>
            <a:r>
              <a:rPr lang="fr-FR" sz="1200" b="0" i="0" kern="1200" dirty="0">
                <a:solidFill>
                  <a:schemeClr val="tx1"/>
                </a:solidFill>
                <a:effectLst/>
                <a:latin typeface="+mn-lt"/>
                <a:ea typeface="+mn-ea"/>
                <a:cs typeface="+mn-cs"/>
              </a:rPr>
              <a:t>Un outil de suivi pourra être proposé par le GRD. </a:t>
            </a:r>
            <a:endParaRPr lang="fr-FR" dirty="0"/>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33</a:t>
            </a:fld>
            <a:endParaRPr lang="fr-FR"/>
          </a:p>
        </p:txBody>
      </p:sp>
    </p:spTree>
    <p:extLst>
      <p:ext uri="{BB962C8B-B14F-4D97-AF65-F5344CB8AC3E}">
        <p14:creationId xmlns:p14="http://schemas.microsoft.com/office/powerpoint/2010/main" val="1117219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rgbClr val="FF0000"/>
                </a:solidFill>
                <a:effectLst/>
                <a:latin typeface="+mn-lt"/>
                <a:ea typeface="+mn-ea"/>
                <a:cs typeface="+mn-cs"/>
              </a:rPr>
              <a:t>L’approche pédagogique</a:t>
            </a:r>
            <a:r>
              <a:rPr lang="fr-FR" sz="1200" kern="1200" baseline="0" dirty="0">
                <a:solidFill>
                  <a:srgbClr val="FF0000"/>
                </a:solidFill>
                <a:effectLst/>
                <a:latin typeface="+mn-lt"/>
                <a:ea typeface="+mn-ea"/>
                <a:cs typeface="+mn-cs"/>
              </a:rPr>
              <a:t> se fait par COMPETENCE</a:t>
            </a:r>
            <a:endParaRPr lang="fr-FR" sz="1200" kern="1200" dirty="0">
              <a:solidFill>
                <a:srgbClr val="FF0000"/>
              </a:solidFill>
              <a:effectLst/>
              <a:latin typeface="+mn-lt"/>
              <a:ea typeface="+mn-ea"/>
              <a:cs typeface="+mn-cs"/>
            </a:endParaRPr>
          </a:p>
          <a:p>
            <a:r>
              <a:rPr lang="fr-FR" sz="1200" kern="1200" dirty="0">
                <a:solidFill>
                  <a:schemeClr val="tx1"/>
                </a:solidFill>
                <a:effectLst/>
                <a:latin typeface="+mn-lt"/>
                <a:ea typeface="+mn-ea"/>
                <a:cs typeface="+mn-cs"/>
              </a:rPr>
              <a:t>L’approche pédagogique doit s’appuyer sur des contextes professionnels locaux (lieux de PFMP) déterminés en équipe pour faciliter une progression autour des 4 blocs. Dans chaque contexte, une ou des situations professionnelles peuvent être déterminées en lien avec les compétences à faire acquérir aux élèves. L’approche par la simulation doit être utilisée. </a:t>
            </a:r>
          </a:p>
          <a:p>
            <a:r>
              <a:rPr lang="fr-FR" sz="1200" i="1" kern="1200" dirty="0">
                <a:solidFill>
                  <a:schemeClr val="tx1"/>
                </a:solidFill>
                <a:effectLst/>
                <a:latin typeface="+mn-lt"/>
                <a:ea typeface="+mn-ea"/>
                <a:cs typeface="+mn-cs"/>
              </a:rPr>
              <a:t>Il s’agit donc toujours de partir d’un contexte professionnel local à travailler en équipe – de proposer des situations professionnelles réalistes prises dans le RAP – de choisir les Compétences à mobiliser  dans la situation – à laquelle on accroche des savoirs associés (au service du geste professionnel).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En termes de répartition, sur un niveau de classe pas plus de deux professeurs STMS et un professeur de BSE pour plus d’efficacité. Un professeur PLP STMS peut intervenir sur plusieurs blocs.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Des</a:t>
            </a:r>
            <a:r>
              <a:rPr lang="fr-FR" sz="1200" kern="1200" baseline="0" dirty="0">
                <a:solidFill>
                  <a:schemeClr val="tx1"/>
                </a:solidFill>
                <a:effectLst/>
                <a:latin typeface="+mn-lt"/>
                <a:ea typeface="+mn-ea"/>
                <a:cs typeface="+mn-cs"/>
              </a:rPr>
              <a:t> ressources sont disponibles sur le site et reprise dans le </a:t>
            </a:r>
            <a:r>
              <a:rPr lang="fr-FR" sz="1200" kern="1200" baseline="0" dirty="0" err="1">
                <a:solidFill>
                  <a:schemeClr val="tx1"/>
                </a:solidFill>
                <a:effectLst/>
                <a:latin typeface="+mn-lt"/>
                <a:ea typeface="+mn-ea"/>
                <a:cs typeface="+mn-cs"/>
              </a:rPr>
              <a:t>paddlet</a:t>
            </a:r>
            <a:endParaRPr lang="fr-FR" sz="1200" kern="1200" dirty="0">
              <a:solidFill>
                <a:schemeClr val="tx1"/>
              </a:solidFill>
              <a:effectLst/>
              <a:latin typeface="+mn-lt"/>
              <a:ea typeface="+mn-ea"/>
              <a:cs typeface="+mn-cs"/>
            </a:endParaRPr>
          </a:p>
          <a:p>
            <a:endParaRPr lang="fr-FR"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64B7F6FF-BAE9-4096-9ED9-30A749D01CE5}" type="slidenum">
              <a:rPr lang="fr-FR" smtClean="0"/>
              <a:pPr/>
              <a:t>35</a:t>
            </a:fld>
            <a:endParaRPr lang="fr-FR"/>
          </a:p>
        </p:txBody>
      </p:sp>
    </p:spTree>
    <p:extLst>
      <p:ext uri="{BB962C8B-B14F-4D97-AF65-F5344CB8AC3E}">
        <p14:creationId xmlns:p14="http://schemas.microsoft.com/office/powerpoint/2010/main" val="2935487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a:solidFill>
                  <a:schemeClr val="tx1"/>
                </a:solidFill>
                <a:effectLst/>
                <a:latin typeface="+mn-lt"/>
                <a:ea typeface="+mn-ea"/>
                <a:cs typeface="+mn-cs"/>
              </a:rPr>
              <a:t>Mettre en œuvre des compétences, mobiliser des savoirs étudiés en formation ; développer des compétences de communication ; s’insérer dans des équipes de travail</a:t>
            </a:r>
          </a:p>
          <a:p>
            <a:r>
              <a:rPr lang="fr-FR" sz="1200" b="0" i="0" kern="1200" dirty="0">
                <a:solidFill>
                  <a:schemeClr val="tx1"/>
                </a:solidFill>
                <a:effectLst/>
                <a:latin typeface="+mn-lt"/>
                <a:ea typeface="+mn-ea"/>
                <a:cs typeface="+mn-cs"/>
              </a:rPr>
              <a:t>Pas de changement pour les lieux de PFMP- 22 semaines (6/8/8) dont 10 auprès de la PA</a:t>
            </a:r>
          </a:p>
          <a:p>
            <a:r>
              <a:rPr lang="fr-FR" sz="1200" b="0" i="0" kern="1200" dirty="0">
                <a:solidFill>
                  <a:schemeClr val="tx1"/>
                </a:solidFill>
                <a:effectLst/>
                <a:latin typeface="+mn-lt"/>
                <a:ea typeface="+mn-ea"/>
                <a:cs typeface="+mn-cs"/>
              </a:rPr>
              <a:t>12 dernières semaines support de PFMP.</a:t>
            </a:r>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37</a:t>
            </a:fld>
            <a:endParaRPr lang="fr-FR"/>
          </a:p>
        </p:txBody>
      </p:sp>
    </p:spTree>
    <p:extLst>
      <p:ext uri="{BB962C8B-B14F-4D97-AF65-F5344CB8AC3E}">
        <p14:creationId xmlns:p14="http://schemas.microsoft.com/office/powerpoint/2010/main" val="6285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a:solidFill>
                  <a:schemeClr val="tx1"/>
                </a:solidFill>
                <a:effectLst/>
                <a:latin typeface="+mn-lt"/>
                <a:ea typeface="+mn-ea"/>
                <a:cs typeface="+mn-cs"/>
              </a:rPr>
              <a:t>Par contre, les élèves peuvent les réaliser en structure ou dans des services d’aide à domicile selon leur projet professionnel. Pour favoriser le choix du projet de l'élève,</a:t>
            </a:r>
            <a:r>
              <a:rPr lang="fr-FR" sz="1200" b="0" i="0" kern="1200" baseline="0" dirty="0">
                <a:solidFill>
                  <a:schemeClr val="tx1"/>
                </a:solidFill>
                <a:effectLst/>
                <a:latin typeface="+mn-lt"/>
                <a:ea typeface="+mn-ea"/>
                <a:cs typeface="+mn-cs"/>
              </a:rPr>
              <a:t> il</a:t>
            </a:r>
            <a:r>
              <a:rPr lang="fr-FR" sz="1200" b="0" i="0" kern="1200" dirty="0">
                <a:solidFill>
                  <a:schemeClr val="tx1"/>
                </a:solidFill>
                <a:effectLst/>
                <a:latin typeface="+mn-lt"/>
                <a:ea typeface="+mn-ea"/>
                <a:cs typeface="+mn-cs"/>
              </a:rPr>
              <a:t> es</a:t>
            </a:r>
            <a:r>
              <a:rPr lang="fr-FR" sz="1200" b="0" i="0" kern="1200" baseline="0" dirty="0">
                <a:solidFill>
                  <a:schemeClr val="tx1"/>
                </a:solidFill>
                <a:effectLst/>
                <a:latin typeface="+mn-lt"/>
                <a:ea typeface="+mn-ea"/>
                <a:cs typeface="+mn-cs"/>
              </a:rPr>
              <a:t>t préconisé </a:t>
            </a:r>
            <a:r>
              <a:rPr lang="fr-FR" sz="1200" b="0" i="0" kern="1200" dirty="0">
                <a:solidFill>
                  <a:schemeClr val="tx1"/>
                </a:solidFill>
                <a:effectLst/>
                <a:latin typeface="+mn-lt"/>
                <a:ea typeface="+mn-ea"/>
                <a:cs typeface="+mn-cs"/>
              </a:rPr>
              <a:t>de proposer à tous un stage à domicile pour justement construire et découvrir un secteur méconnu. Les équipes devront dès cette année ouvrir sur ce secteur</a:t>
            </a:r>
            <a:r>
              <a:rPr lang="fr-FR" sz="1200" b="0" i="0" kern="1200" baseline="0" dirty="0">
                <a:solidFill>
                  <a:schemeClr val="tx1"/>
                </a:solidFill>
                <a:effectLst/>
                <a:latin typeface="+mn-lt"/>
                <a:ea typeface="+mn-ea"/>
                <a:cs typeface="+mn-cs"/>
              </a:rPr>
              <a:t> du domicile.</a:t>
            </a:r>
            <a:endParaRPr lang="fr-FR" sz="1200" b="0" i="0" kern="1200" dirty="0">
              <a:solidFill>
                <a:schemeClr val="tx1"/>
              </a:solidFill>
              <a:effectLst/>
              <a:latin typeface="+mn-lt"/>
              <a:ea typeface="+mn-ea"/>
              <a:cs typeface="+mn-cs"/>
            </a:endParaRP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38</a:t>
            </a:fld>
            <a:endParaRPr lang="fr-FR"/>
          </a:p>
        </p:txBody>
      </p:sp>
    </p:spTree>
    <p:extLst>
      <p:ext uri="{BB962C8B-B14F-4D97-AF65-F5344CB8AC3E}">
        <p14:creationId xmlns:p14="http://schemas.microsoft.com/office/powerpoint/2010/main" val="1458547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IEN : Remerciements aux membres</a:t>
            </a:r>
            <a:r>
              <a:rPr lang="fr-FR" baseline="0" dirty="0"/>
              <a:t> du GRD pour ce gros travail de préparation</a:t>
            </a:r>
            <a:endParaRPr lang="fr-FR" dirty="0"/>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3</a:t>
            </a:fld>
            <a:endParaRPr lang="fr-FR"/>
          </a:p>
        </p:txBody>
      </p:sp>
    </p:spTree>
    <p:extLst>
      <p:ext uri="{BB962C8B-B14F-4D97-AF65-F5344CB8AC3E}">
        <p14:creationId xmlns:p14="http://schemas.microsoft.com/office/powerpoint/2010/main" val="41698802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Préconisation par</a:t>
            </a:r>
            <a:r>
              <a:rPr lang="fr-FR" baseline="0" dirty="0"/>
              <a:t> classe de niveau:  maintenir 2 PLP STMS et 1 PLP BSE</a:t>
            </a:r>
          </a:p>
          <a:p>
            <a:r>
              <a:rPr lang="fr-FR" baseline="0" dirty="0"/>
              <a:t>La répartition entre STMS et BSE demande de la souplesse en fonction du projet pédagogique et prend en compte les services et les compétences dans les équipes .</a:t>
            </a:r>
            <a:endParaRPr lang="fr-FR" dirty="0"/>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40</a:t>
            </a:fld>
            <a:endParaRPr lang="fr-FR"/>
          </a:p>
        </p:txBody>
      </p:sp>
    </p:spTree>
    <p:extLst>
      <p:ext uri="{BB962C8B-B14F-4D97-AF65-F5344CB8AC3E}">
        <p14:creationId xmlns:p14="http://schemas.microsoft.com/office/powerpoint/2010/main" val="15964355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Il a été souhaité</a:t>
            </a:r>
            <a:r>
              <a:rPr lang="fr-FR" baseline="0" dirty="0"/>
              <a:t> de garder une épreuve ponctuelle </a:t>
            </a:r>
          </a:p>
          <a:p>
            <a:r>
              <a:rPr lang="fr-FR" baseline="0" dirty="0"/>
              <a:t>Les savoirs associés sont évalués sur toutes les épreuves pour chacun des blocs de façon orale ou écrite.</a:t>
            </a:r>
          </a:p>
          <a:p>
            <a:r>
              <a:rPr lang="fr-FR" baseline="0" dirty="0"/>
              <a:t>Les compétences ne sont évaluées qu’une seule fois et donc réparties dans les 4 épreuves.</a:t>
            </a:r>
          </a:p>
          <a:p>
            <a:endParaRPr lang="fr-FR" dirty="0"/>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41</a:t>
            </a:fld>
            <a:endParaRPr lang="fr-FR"/>
          </a:p>
        </p:txBody>
      </p:sp>
    </p:spTree>
    <p:extLst>
      <p:ext uri="{BB962C8B-B14F-4D97-AF65-F5344CB8AC3E}">
        <p14:creationId xmlns:p14="http://schemas.microsoft.com/office/powerpoint/2010/main" val="13379978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grande nouveauté : La présence de compétences transversales = Des compétences travaillées dans tous les blocs mais évaluées dans un seul. </a:t>
            </a:r>
          </a:p>
          <a:p>
            <a:r>
              <a:rPr lang="fr-FR" dirty="0" err="1"/>
              <a:t>ie</a:t>
            </a:r>
            <a:r>
              <a:rPr lang="fr-FR" baseline="0" dirty="0"/>
              <a:t> : indicateur d’évaluation </a:t>
            </a:r>
          </a:p>
          <a:p>
            <a:r>
              <a:rPr lang="fr-FR" baseline="0" dirty="0" err="1"/>
              <a:t>Sc</a:t>
            </a:r>
            <a:r>
              <a:rPr lang="fr-FR" baseline="0" dirty="0"/>
              <a:t> (T) : Sous compétence  transversale </a:t>
            </a:r>
            <a:endParaRPr lang="fr-FR" dirty="0"/>
          </a:p>
        </p:txBody>
      </p:sp>
      <p:sp>
        <p:nvSpPr>
          <p:cNvPr id="4" name="Espace réservé du numéro de diapositive 3"/>
          <p:cNvSpPr>
            <a:spLocks noGrp="1"/>
          </p:cNvSpPr>
          <p:nvPr>
            <p:ph type="sldNum" sz="quarter" idx="5"/>
          </p:nvPr>
        </p:nvSpPr>
        <p:spPr/>
        <p:txBody>
          <a:bodyPr/>
          <a:lstStyle/>
          <a:p>
            <a:fld id="{9D4C22E9-ACE4-4B91-9A48-98A3005BCA31}" type="slidenum">
              <a:rPr lang="fr-FR" smtClean="0"/>
              <a:pPr/>
              <a:t>52</a:t>
            </a:fld>
            <a:endParaRPr lang="fr-FR"/>
          </a:p>
        </p:txBody>
      </p:sp>
    </p:spTree>
    <p:extLst>
      <p:ext uri="{BB962C8B-B14F-4D97-AF65-F5344CB8AC3E}">
        <p14:creationId xmlns:p14="http://schemas.microsoft.com/office/powerpoint/2010/main" val="3752012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Exemple de mise en œuvre possible de la compétence 1.0 pour 3 indicateurs d’évaluation. </a:t>
            </a:r>
          </a:p>
        </p:txBody>
      </p:sp>
      <p:sp>
        <p:nvSpPr>
          <p:cNvPr id="4" name="Espace réservé du numéro de diapositive 3"/>
          <p:cNvSpPr>
            <a:spLocks noGrp="1"/>
          </p:cNvSpPr>
          <p:nvPr>
            <p:ph type="sldNum" sz="quarter" idx="10"/>
          </p:nvPr>
        </p:nvSpPr>
        <p:spPr/>
        <p:txBody>
          <a:bodyPr/>
          <a:lstStyle/>
          <a:p>
            <a:fld id="{9D4C22E9-ACE4-4B91-9A48-98A3005BCA31}" type="slidenum">
              <a:rPr lang="fr-FR" smtClean="0"/>
              <a:pPr/>
              <a:t>54</a:t>
            </a:fld>
            <a:endParaRPr lang="fr-FR"/>
          </a:p>
        </p:txBody>
      </p:sp>
    </p:spTree>
    <p:extLst>
      <p:ext uri="{BB962C8B-B14F-4D97-AF65-F5344CB8AC3E}">
        <p14:creationId xmlns:p14="http://schemas.microsoft.com/office/powerpoint/2010/main" val="38009770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Nouvelle sous-compétence du bloc 1 (C1.3.3). Exemple de mise en œuvre possible de la compétence pour chacun des 4 indicateurs d’évaluation. </a:t>
            </a:r>
          </a:p>
        </p:txBody>
      </p:sp>
      <p:sp>
        <p:nvSpPr>
          <p:cNvPr id="4" name="Espace réservé du numéro de diapositive 3"/>
          <p:cNvSpPr>
            <a:spLocks noGrp="1"/>
          </p:cNvSpPr>
          <p:nvPr>
            <p:ph type="sldNum" sz="quarter" idx="10"/>
          </p:nvPr>
        </p:nvSpPr>
        <p:spPr/>
        <p:txBody>
          <a:bodyPr/>
          <a:lstStyle/>
          <a:p>
            <a:fld id="{9D4C22E9-ACE4-4B91-9A48-98A3005BCA31}" type="slidenum">
              <a:rPr lang="fr-FR" smtClean="0"/>
              <a:pPr/>
              <a:t>55</a:t>
            </a:fld>
            <a:endParaRPr lang="fr-FR"/>
          </a:p>
        </p:txBody>
      </p:sp>
    </p:spTree>
    <p:extLst>
      <p:ext uri="{BB962C8B-B14F-4D97-AF65-F5344CB8AC3E}">
        <p14:creationId xmlns:p14="http://schemas.microsoft.com/office/powerpoint/2010/main" val="15654612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moyens et ressources dur RAP qui n’étaient pas présents dans l’ancien référentiel et qui doivent être utilisés dans les contextes professionnels. </a:t>
            </a:r>
          </a:p>
        </p:txBody>
      </p:sp>
      <p:sp>
        <p:nvSpPr>
          <p:cNvPr id="4" name="Espace réservé du numéro de diapositive 3"/>
          <p:cNvSpPr>
            <a:spLocks noGrp="1"/>
          </p:cNvSpPr>
          <p:nvPr>
            <p:ph type="sldNum" sz="quarter" idx="5"/>
          </p:nvPr>
        </p:nvSpPr>
        <p:spPr/>
        <p:txBody>
          <a:bodyPr/>
          <a:lstStyle/>
          <a:p>
            <a:fld id="{9D4C22E9-ACE4-4B91-9A48-98A3005BCA31}" type="slidenum">
              <a:rPr lang="fr-FR" smtClean="0"/>
              <a:pPr/>
              <a:t>56</a:t>
            </a:fld>
            <a:endParaRPr lang="fr-FR"/>
          </a:p>
        </p:txBody>
      </p:sp>
    </p:spTree>
    <p:extLst>
      <p:ext uri="{BB962C8B-B14F-4D97-AF65-F5344CB8AC3E}">
        <p14:creationId xmlns:p14="http://schemas.microsoft.com/office/powerpoint/2010/main" val="10797083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Pistes pédagogiques pour répondre aux évolutions du bloc 1. </a:t>
            </a:r>
          </a:p>
          <a:p>
            <a:r>
              <a:rPr lang="fr-FR" dirty="0"/>
              <a:t>Attention de ne pas fair</a:t>
            </a:r>
            <a:r>
              <a:rPr lang="fr-FR" baseline="0" dirty="0"/>
              <a:t>e des retours en arrière sur les activités d’animation</a:t>
            </a:r>
            <a:endParaRPr lang="fr-FR" dirty="0"/>
          </a:p>
        </p:txBody>
      </p:sp>
      <p:sp>
        <p:nvSpPr>
          <p:cNvPr id="4" name="Espace réservé du numéro de diapositive 3"/>
          <p:cNvSpPr>
            <a:spLocks noGrp="1"/>
          </p:cNvSpPr>
          <p:nvPr>
            <p:ph type="sldNum" sz="quarter" idx="10"/>
          </p:nvPr>
        </p:nvSpPr>
        <p:spPr/>
        <p:txBody>
          <a:bodyPr/>
          <a:lstStyle/>
          <a:p>
            <a:fld id="{9D4C22E9-ACE4-4B91-9A48-98A3005BCA31}" type="slidenum">
              <a:rPr lang="fr-FR" smtClean="0"/>
              <a:pPr/>
              <a:t>57</a:t>
            </a:fld>
            <a:endParaRPr lang="fr-FR"/>
          </a:p>
        </p:txBody>
      </p:sp>
    </p:spTree>
    <p:extLst>
      <p:ext uri="{BB962C8B-B14F-4D97-AF65-F5344CB8AC3E}">
        <p14:creationId xmlns:p14="http://schemas.microsoft.com/office/powerpoint/2010/main" val="6613480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Mise en œuvre de la sous compétence 2.2.3. </a:t>
            </a:r>
          </a:p>
        </p:txBody>
      </p:sp>
      <p:sp>
        <p:nvSpPr>
          <p:cNvPr id="4" name="Espace réservé du numéro de diapositive 3"/>
          <p:cNvSpPr>
            <a:spLocks noGrp="1"/>
          </p:cNvSpPr>
          <p:nvPr>
            <p:ph type="sldNum" sz="quarter" idx="10"/>
          </p:nvPr>
        </p:nvSpPr>
        <p:spPr/>
        <p:txBody>
          <a:bodyPr/>
          <a:lstStyle/>
          <a:p>
            <a:fld id="{9D4C22E9-ACE4-4B91-9A48-98A3005BCA31}" type="slidenum">
              <a:rPr lang="fr-FR" smtClean="0"/>
              <a:pPr/>
              <a:t>59</a:t>
            </a:fld>
            <a:endParaRPr lang="fr-FR"/>
          </a:p>
        </p:txBody>
      </p:sp>
    </p:spTree>
    <p:extLst>
      <p:ext uri="{BB962C8B-B14F-4D97-AF65-F5344CB8AC3E}">
        <p14:creationId xmlns:p14="http://schemas.microsoft.com/office/powerpoint/2010/main" val="21925036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Nouveauté : On ne distribue plus les préparations réalisées en amont donc propositions pour effectuer un service dans ces nouvelles conditions. </a:t>
            </a:r>
          </a:p>
          <a:p>
            <a:r>
              <a:rPr lang="fr-FR" dirty="0"/>
              <a:t>Proposition</a:t>
            </a:r>
            <a:r>
              <a:rPr lang="fr-FR" baseline="0" dirty="0"/>
              <a:t> simulation d’aide à la prise des  repas (barquette prête à l’emploi) </a:t>
            </a:r>
            <a:endParaRPr lang="fr-FR" dirty="0"/>
          </a:p>
        </p:txBody>
      </p:sp>
      <p:sp>
        <p:nvSpPr>
          <p:cNvPr id="4" name="Espace réservé du numéro de diapositive 3"/>
          <p:cNvSpPr>
            <a:spLocks noGrp="1"/>
          </p:cNvSpPr>
          <p:nvPr>
            <p:ph type="sldNum" sz="quarter" idx="10"/>
          </p:nvPr>
        </p:nvSpPr>
        <p:spPr/>
        <p:txBody>
          <a:bodyPr/>
          <a:lstStyle/>
          <a:p>
            <a:fld id="{9D4C22E9-ACE4-4B91-9A48-98A3005BCA31}" type="slidenum">
              <a:rPr lang="fr-FR" smtClean="0"/>
              <a:pPr/>
              <a:t>60</a:t>
            </a:fld>
            <a:endParaRPr lang="fr-FR"/>
          </a:p>
        </p:txBody>
      </p:sp>
    </p:spTree>
    <p:extLst>
      <p:ext uri="{BB962C8B-B14F-4D97-AF65-F5344CB8AC3E}">
        <p14:creationId xmlns:p14="http://schemas.microsoft.com/office/powerpoint/2010/main" val="36345430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nouveautés des savoirs associés du bloc 2. Proposition de mise en œuvre pédagogique. </a:t>
            </a:r>
          </a:p>
        </p:txBody>
      </p:sp>
      <p:sp>
        <p:nvSpPr>
          <p:cNvPr id="4" name="Espace réservé du numéro de diapositive 3"/>
          <p:cNvSpPr>
            <a:spLocks noGrp="1"/>
          </p:cNvSpPr>
          <p:nvPr>
            <p:ph type="sldNum" sz="quarter" idx="5"/>
          </p:nvPr>
        </p:nvSpPr>
        <p:spPr/>
        <p:txBody>
          <a:bodyPr/>
          <a:lstStyle/>
          <a:p>
            <a:fld id="{9D4C22E9-ACE4-4B91-9A48-98A3005BCA31}" type="slidenum">
              <a:rPr lang="fr-FR" smtClean="0"/>
              <a:pPr/>
              <a:t>61</a:t>
            </a:fld>
            <a:endParaRPr lang="fr-FR"/>
          </a:p>
        </p:txBody>
      </p:sp>
    </p:spTree>
    <p:extLst>
      <p:ext uri="{BB962C8B-B14F-4D97-AF65-F5344CB8AC3E}">
        <p14:creationId xmlns:p14="http://schemas.microsoft.com/office/powerpoint/2010/main" val="3508959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a:solidFill>
                  <a:schemeClr val="tx1"/>
                </a:solidFill>
                <a:effectLst/>
                <a:latin typeface="+mn-lt"/>
                <a:ea typeface="+mn-ea"/>
                <a:cs typeface="+mn-cs"/>
              </a:rPr>
              <a:t>IEN Les objectifs principaux de cette réforme sont de :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-Favoriser les passerelles entre les diplômes des différents ministères et plus particulièrement une orientation vers les métiers du secteur sanitaire</a:t>
            </a:r>
          </a:p>
          <a:p>
            <a:r>
              <a:rPr lang="fr-FR" sz="1200" kern="1200" dirty="0">
                <a:solidFill>
                  <a:schemeClr val="tx1"/>
                </a:solidFill>
                <a:effectLst/>
                <a:latin typeface="+mn-lt"/>
                <a:ea typeface="+mn-ea"/>
                <a:cs typeface="+mn-cs"/>
              </a:rPr>
              <a:t>-Intégrer la TVP et prendre en compte le bac AEPA</a:t>
            </a:r>
          </a:p>
          <a:p>
            <a:r>
              <a:rPr lang="fr-FR" sz="1200" kern="1200" dirty="0">
                <a:solidFill>
                  <a:schemeClr val="tx1"/>
                </a:solidFill>
                <a:effectLst/>
                <a:latin typeface="+mn-lt"/>
                <a:ea typeface="+mn-ea"/>
                <a:cs typeface="+mn-cs"/>
              </a:rPr>
              <a:t>- Inscrire également ce bac dans le paysage professionnel actuel. La rénovation tient compte des axes majeurs de la politique sanitaire et sociale actuelle : rapport el </a:t>
            </a:r>
            <a:r>
              <a:rPr lang="fr-FR" sz="1200" kern="1200" dirty="0" err="1">
                <a:solidFill>
                  <a:schemeClr val="tx1"/>
                </a:solidFill>
                <a:effectLst/>
                <a:latin typeface="+mn-lt"/>
                <a:ea typeface="+mn-ea"/>
                <a:cs typeface="+mn-cs"/>
              </a:rPr>
              <a:t>Khomri</a:t>
            </a:r>
            <a:r>
              <a:rPr lang="fr-FR" sz="1200" kern="1200" dirty="0">
                <a:solidFill>
                  <a:schemeClr val="tx1"/>
                </a:solidFill>
                <a:effectLst/>
                <a:latin typeface="+mn-lt"/>
                <a:ea typeface="+mn-ea"/>
                <a:cs typeface="+mn-cs"/>
              </a:rPr>
              <a:t>, mission LAFORCADE, plan les 1000 premiers jours de vie avec soutien à la parentalité, plan de relance, </a:t>
            </a:r>
            <a:r>
              <a:rPr lang="fr-FR" sz="1200" kern="1200" dirty="0" err="1">
                <a:solidFill>
                  <a:schemeClr val="tx1"/>
                </a:solidFill>
                <a:effectLst/>
                <a:latin typeface="+mn-lt"/>
                <a:ea typeface="+mn-ea"/>
                <a:cs typeface="+mn-cs"/>
              </a:rPr>
              <a:t>Segur</a:t>
            </a:r>
            <a:r>
              <a:rPr lang="fr-FR" sz="1200" kern="1200" dirty="0">
                <a:solidFill>
                  <a:schemeClr val="tx1"/>
                </a:solidFill>
                <a:effectLst/>
                <a:latin typeface="+mn-lt"/>
                <a:ea typeface="+mn-ea"/>
                <a:cs typeface="+mn-cs"/>
              </a:rPr>
              <a:t> Santé, plan « ma santé 2022 ». </a:t>
            </a:r>
            <a:r>
              <a:rPr lang="fr-FR" sz="1200" kern="1200" baseline="0" dirty="0">
                <a:solidFill>
                  <a:schemeClr val="tx1"/>
                </a:solidFill>
                <a:effectLst/>
                <a:latin typeface="+mn-lt"/>
                <a:ea typeface="+mn-ea"/>
                <a:cs typeface="+mn-cs"/>
              </a:rPr>
              <a:t> IEN</a:t>
            </a:r>
            <a:endParaRPr lang="fr-FR" dirty="0"/>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4</a:t>
            </a:fld>
            <a:endParaRPr lang="fr-FR"/>
          </a:p>
        </p:txBody>
      </p:sp>
    </p:spTree>
    <p:extLst>
      <p:ext uri="{BB962C8B-B14F-4D97-AF65-F5344CB8AC3E}">
        <p14:creationId xmlns:p14="http://schemas.microsoft.com/office/powerpoint/2010/main" val="10274844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Evolution du bloc et pistes pédagogiques pour y répondre. </a:t>
            </a:r>
          </a:p>
        </p:txBody>
      </p:sp>
      <p:sp>
        <p:nvSpPr>
          <p:cNvPr id="4" name="Espace réservé du numéro de diapositive 3"/>
          <p:cNvSpPr>
            <a:spLocks noGrp="1"/>
          </p:cNvSpPr>
          <p:nvPr>
            <p:ph type="sldNum" sz="quarter" idx="10"/>
          </p:nvPr>
        </p:nvSpPr>
        <p:spPr/>
        <p:txBody>
          <a:bodyPr/>
          <a:lstStyle/>
          <a:p>
            <a:fld id="{9D4C22E9-ACE4-4B91-9A48-98A3005BCA31}" type="slidenum">
              <a:rPr lang="fr-FR" smtClean="0"/>
              <a:pPr/>
              <a:t>62</a:t>
            </a:fld>
            <a:endParaRPr lang="fr-FR"/>
          </a:p>
        </p:txBody>
      </p:sp>
    </p:spTree>
    <p:extLst>
      <p:ext uri="{BB962C8B-B14F-4D97-AF65-F5344CB8AC3E}">
        <p14:creationId xmlns:p14="http://schemas.microsoft.com/office/powerpoint/2010/main" val="32061157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Proposition de mise en œuvre de la sous compétence 3.2.4 </a:t>
            </a:r>
          </a:p>
        </p:txBody>
      </p:sp>
      <p:sp>
        <p:nvSpPr>
          <p:cNvPr id="4" name="Espace réservé du numéro de diapositive 3"/>
          <p:cNvSpPr>
            <a:spLocks noGrp="1"/>
          </p:cNvSpPr>
          <p:nvPr>
            <p:ph type="sldNum" sz="quarter" idx="10"/>
          </p:nvPr>
        </p:nvSpPr>
        <p:spPr/>
        <p:txBody>
          <a:bodyPr/>
          <a:lstStyle/>
          <a:p>
            <a:fld id="{9D4C22E9-ACE4-4B91-9A48-98A3005BCA31}" type="slidenum">
              <a:rPr lang="fr-FR" smtClean="0"/>
              <a:pPr/>
              <a:t>64</a:t>
            </a:fld>
            <a:endParaRPr lang="fr-FR"/>
          </a:p>
        </p:txBody>
      </p:sp>
    </p:spTree>
    <p:extLst>
      <p:ext uri="{BB962C8B-B14F-4D97-AF65-F5344CB8AC3E}">
        <p14:creationId xmlns:p14="http://schemas.microsoft.com/office/powerpoint/2010/main" val="15802804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Proposition de mise en œuvre des sous compétences 3.2.6 et 3.3.3</a:t>
            </a:r>
          </a:p>
          <a:p>
            <a:endParaRPr lang="fr-FR" dirty="0"/>
          </a:p>
        </p:txBody>
      </p:sp>
      <p:sp>
        <p:nvSpPr>
          <p:cNvPr id="4" name="Espace réservé du numéro de diapositive 3"/>
          <p:cNvSpPr>
            <a:spLocks noGrp="1"/>
          </p:cNvSpPr>
          <p:nvPr>
            <p:ph type="sldNum" sz="quarter" idx="10"/>
          </p:nvPr>
        </p:nvSpPr>
        <p:spPr/>
        <p:txBody>
          <a:bodyPr/>
          <a:lstStyle/>
          <a:p>
            <a:fld id="{9D4C22E9-ACE4-4B91-9A48-98A3005BCA31}" type="slidenum">
              <a:rPr lang="fr-FR" smtClean="0"/>
              <a:pPr/>
              <a:t>65</a:t>
            </a:fld>
            <a:endParaRPr lang="fr-FR"/>
          </a:p>
        </p:txBody>
      </p:sp>
    </p:spTree>
    <p:extLst>
      <p:ext uri="{BB962C8B-B14F-4D97-AF65-F5344CB8AC3E}">
        <p14:creationId xmlns:p14="http://schemas.microsoft.com/office/powerpoint/2010/main" val="20247093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Proposition de mise en œuvre de la sous compétence 3.3.7</a:t>
            </a:r>
          </a:p>
          <a:p>
            <a:endParaRPr lang="fr-FR" dirty="0"/>
          </a:p>
        </p:txBody>
      </p:sp>
      <p:sp>
        <p:nvSpPr>
          <p:cNvPr id="4" name="Espace réservé du numéro de diapositive 3"/>
          <p:cNvSpPr>
            <a:spLocks noGrp="1"/>
          </p:cNvSpPr>
          <p:nvPr>
            <p:ph type="sldNum" sz="quarter" idx="10"/>
          </p:nvPr>
        </p:nvSpPr>
        <p:spPr/>
        <p:txBody>
          <a:bodyPr/>
          <a:lstStyle/>
          <a:p>
            <a:fld id="{9D4C22E9-ACE4-4B91-9A48-98A3005BCA31}" type="slidenum">
              <a:rPr lang="fr-FR" smtClean="0"/>
              <a:pPr/>
              <a:t>66</a:t>
            </a:fld>
            <a:endParaRPr lang="fr-FR"/>
          </a:p>
        </p:txBody>
      </p:sp>
    </p:spTree>
    <p:extLst>
      <p:ext uri="{BB962C8B-B14F-4D97-AF65-F5344CB8AC3E}">
        <p14:creationId xmlns:p14="http://schemas.microsoft.com/office/powerpoint/2010/main" val="36369140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Proposition de mise en œuvre de la sous compétence 3.5.1</a:t>
            </a:r>
          </a:p>
          <a:p>
            <a:endParaRPr lang="fr-FR" dirty="0"/>
          </a:p>
        </p:txBody>
      </p:sp>
      <p:sp>
        <p:nvSpPr>
          <p:cNvPr id="4" name="Espace réservé du numéro de diapositive 3"/>
          <p:cNvSpPr>
            <a:spLocks noGrp="1"/>
          </p:cNvSpPr>
          <p:nvPr>
            <p:ph type="sldNum" sz="quarter" idx="10"/>
          </p:nvPr>
        </p:nvSpPr>
        <p:spPr/>
        <p:txBody>
          <a:bodyPr/>
          <a:lstStyle/>
          <a:p>
            <a:fld id="{9D4C22E9-ACE4-4B91-9A48-98A3005BCA31}" type="slidenum">
              <a:rPr lang="fr-FR" smtClean="0"/>
              <a:pPr/>
              <a:t>67</a:t>
            </a:fld>
            <a:endParaRPr lang="fr-FR"/>
          </a:p>
        </p:txBody>
      </p:sp>
    </p:spTree>
    <p:extLst>
      <p:ext uri="{BB962C8B-B14F-4D97-AF65-F5344CB8AC3E}">
        <p14:creationId xmlns:p14="http://schemas.microsoft.com/office/powerpoint/2010/main" val="6915798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moyens et ressources dur RAP qui n’étaient pas présents dans l’ancien référentiel et qui doivent être utilisés dans les contextes professionnels. </a:t>
            </a:r>
          </a:p>
          <a:p>
            <a:endParaRPr lang="fr-FR" dirty="0"/>
          </a:p>
        </p:txBody>
      </p:sp>
      <p:sp>
        <p:nvSpPr>
          <p:cNvPr id="4" name="Espace réservé du numéro de diapositive 3"/>
          <p:cNvSpPr>
            <a:spLocks noGrp="1"/>
          </p:cNvSpPr>
          <p:nvPr>
            <p:ph type="sldNum" sz="quarter" idx="5"/>
          </p:nvPr>
        </p:nvSpPr>
        <p:spPr/>
        <p:txBody>
          <a:bodyPr/>
          <a:lstStyle/>
          <a:p>
            <a:fld id="{9D4C22E9-ACE4-4B91-9A48-98A3005BCA31}" type="slidenum">
              <a:rPr lang="fr-FR" smtClean="0"/>
              <a:pPr/>
              <a:t>69</a:t>
            </a:fld>
            <a:endParaRPr lang="fr-FR"/>
          </a:p>
        </p:txBody>
      </p:sp>
    </p:spTree>
    <p:extLst>
      <p:ext uri="{BB962C8B-B14F-4D97-AF65-F5344CB8AC3E}">
        <p14:creationId xmlns:p14="http://schemas.microsoft.com/office/powerpoint/2010/main" val="4583255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Proposition de mise en œuvre de l’évolution du bloc 3. </a:t>
            </a:r>
          </a:p>
          <a:p>
            <a:endParaRPr lang="fr-FR" dirty="0"/>
          </a:p>
        </p:txBody>
      </p:sp>
      <p:sp>
        <p:nvSpPr>
          <p:cNvPr id="4" name="Espace réservé du numéro de diapositive 3"/>
          <p:cNvSpPr>
            <a:spLocks noGrp="1"/>
          </p:cNvSpPr>
          <p:nvPr>
            <p:ph type="sldNum" sz="quarter" idx="10"/>
          </p:nvPr>
        </p:nvSpPr>
        <p:spPr/>
        <p:txBody>
          <a:bodyPr/>
          <a:lstStyle/>
          <a:p>
            <a:fld id="{9D4C22E9-ACE4-4B91-9A48-98A3005BCA31}" type="slidenum">
              <a:rPr lang="fr-FR" smtClean="0"/>
              <a:pPr/>
              <a:t>70</a:t>
            </a:fld>
            <a:endParaRPr lang="fr-FR"/>
          </a:p>
        </p:txBody>
      </p:sp>
    </p:spTree>
    <p:extLst>
      <p:ext uri="{BB962C8B-B14F-4D97-AF65-F5344CB8AC3E}">
        <p14:creationId xmlns:p14="http://schemas.microsoft.com/office/powerpoint/2010/main" val="11080609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aseline="0" dirty="0"/>
          </a:p>
          <a:p>
            <a:endParaRPr lang="fr-FR" dirty="0"/>
          </a:p>
        </p:txBody>
      </p:sp>
      <p:sp>
        <p:nvSpPr>
          <p:cNvPr id="4" name="Espace réservé du numéro de diapositive 3"/>
          <p:cNvSpPr>
            <a:spLocks noGrp="1"/>
          </p:cNvSpPr>
          <p:nvPr>
            <p:ph type="sldNum" sz="quarter" idx="10"/>
          </p:nvPr>
        </p:nvSpPr>
        <p:spPr/>
        <p:txBody>
          <a:bodyPr/>
          <a:lstStyle/>
          <a:p>
            <a:fld id="{9D4C22E9-ACE4-4B91-9A48-98A3005BCA31}" type="slidenum">
              <a:rPr lang="fr-FR" smtClean="0"/>
              <a:pPr/>
              <a:t>72</a:t>
            </a:fld>
            <a:endParaRPr lang="fr-FR"/>
          </a:p>
        </p:txBody>
      </p:sp>
    </p:spTree>
    <p:extLst>
      <p:ext uri="{BB962C8B-B14F-4D97-AF65-F5344CB8AC3E}">
        <p14:creationId xmlns:p14="http://schemas.microsoft.com/office/powerpoint/2010/main" val="21610289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moyens et ressources dur RAP qui n’étaient pas présents dans l’ancien référentiel et qui doivent être utilisés dans les contextes professionnels. </a:t>
            </a:r>
          </a:p>
          <a:p>
            <a:endParaRPr lang="fr-FR" dirty="0"/>
          </a:p>
        </p:txBody>
      </p:sp>
      <p:sp>
        <p:nvSpPr>
          <p:cNvPr id="4" name="Espace réservé du numéro de diapositive 3"/>
          <p:cNvSpPr>
            <a:spLocks noGrp="1"/>
          </p:cNvSpPr>
          <p:nvPr>
            <p:ph type="sldNum" sz="quarter" idx="5"/>
          </p:nvPr>
        </p:nvSpPr>
        <p:spPr/>
        <p:txBody>
          <a:bodyPr/>
          <a:lstStyle/>
          <a:p>
            <a:fld id="{9D4C22E9-ACE4-4B91-9A48-98A3005BCA31}" type="slidenum">
              <a:rPr lang="fr-FR" smtClean="0"/>
              <a:pPr/>
              <a:t>75</a:t>
            </a:fld>
            <a:endParaRPr lang="fr-FR"/>
          </a:p>
        </p:txBody>
      </p:sp>
    </p:spTree>
    <p:extLst>
      <p:ext uri="{BB962C8B-B14F-4D97-AF65-F5344CB8AC3E}">
        <p14:creationId xmlns:p14="http://schemas.microsoft.com/office/powerpoint/2010/main" val="8185463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a:p>
            <a:r>
              <a:rPr lang="fr-FR" dirty="0"/>
              <a:t>Attention</a:t>
            </a:r>
            <a:r>
              <a:rPr lang="fr-FR" baseline="0" dirty="0"/>
              <a:t> insister sur le travail rédactionnel</a:t>
            </a:r>
            <a:endParaRPr lang="fr-FR" dirty="0"/>
          </a:p>
        </p:txBody>
      </p:sp>
      <p:sp>
        <p:nvSpPr>
          <p:cNvPr id="4" name="Espace réservé du numéro de diapositive 3"/>
          <p:cNvSpPr>
            <a:spLocks noGrp="1"/>
          </p:cNvSpPr>
          <p:nvPr>
            <p:ph type="sldNum" sz="quarter" idx="10"/>
          </p:nvPr>
        </p:nvSpPr>
        <p:spPr/>
        <p:txBody>
          <a:bodyPr/>
          <a:lstStyle/>
          <a:p>
            <a:fld id="{9D4C22E9-ACE4-4B91-9A48-98A3005BCA31}" type="slidenum">
              <a:rPr lang="fr-FR" smtClean="0"/>
              <a:pPr/>
              <a:t>76</a:t>
            </a:fld>
            <a:endParaRPr lang="fr-FR"/>
          </a:p>
        </p:txBody>
      </p:sp>
    </p:spTree>
    <p:extLst>
      <p:ext uri="{BB962C8B-B14F-4D97-AF65-F5344CB8AC3E}">
        <p14:creationId xmlns:p14="http://schemas.microsoft.com/office/powerpoint/2010/main" val="847228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IEN :  Ces</a:t>
            </a:r>
            <a:r>
              <a:rPr lang="fr-FR" baseline="0" dirty="0"/>
              <a:t> différents plans et </a:t>
            </a:r>
            <a:r>
              <a:rPr lang="fr-FR" dirty="0"/>
              <a:t>Ressources</a:t>
            </a:r>
            <a:r>
              <a:rPr lang="fr-FR" baseline="0" dirty="0"/>
              <a:t> seront diffusés sur une bibliographie. Préconisation de lecture de ces différents rapports sur lesquels se sont appuyés les rénovation des différents diplômes de la santé.  Les objectifs généraux sont de revaloriser les formations de la santé, d’augmenter l’emploi, de revaloriser  les métiers, de répondre aux besoins liés à la démographie vieillissante.  </a:t>
            </a:r>
          </a:p>
          <a:p>
            <a:r>
              <a:rPr lang="fr-FR" baseline="0" dirty="0"/>
              <a:t>Les formations du secteur sanitaire s’appuient ainsi sur un socle commun de connaissances et de compétences. </a:t>
            </a:r>
            <a:endParaRPr lang="fr-FR" dirty="0"/>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5</a:t>
            </a:fld>
            <a:endParaRPr lang="fr-FR"/>
          </a:p>
        </p:txBody>
      </p:sp>
    </p:spTree>
    <p:extLst>
      <p:ext uri="{BB962C8B-B14F-4D97-AF65-F5344CB8AC3E}">
        <p14:creationId xmlns:p14="http://schemas.microsoft.com/office/powerpoint/2010/main" val="39245560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Produire en amont du PPPF une architecture de la formation : Sur un parcours en 3 ans répartition des compétences (des 4 blocs du référentiel) dans une dynamique spiralaire en prenant en compte le calendrier de la formation, les PFMP, les évaluations certificatives</a:t>
            </a:r>
            <a:r>
              <a:rPr lang="fr-FR" baseline="0" dirty="0"/>
              <a:t> du diplôme et PIX. Cette répartition s’inscrit dans tous les dispositifs de la TVP (EP, Co-intervention, chef d’œuvre, Accompagnement renforcé) PSE…).</a:t>
            </a:r>
            <a:endParaRPr lang="fr-FR" dirty="0"/>
          </a:p>
        </p:txBody>
      </p:sp>
      <p:sp>
        <p:nvSpPr>
          <p:cNvPr id="4" name="Espace réservé du numéro de diapositive 3"/>
          <p:cNvSpPr>
            <a:spLocks noGrp="1"/>
          </p:cNvSpPr>
          <p:nvPr>
            <p:ph type="sldNum" sz="quarter" idx="5"/>
          </p:nvPr>
        </p:nvSpPr>
        <p:spPr/>
        <p:txBody>
          <a:bodyPr/>
          <a:lstStyle/>
          <a:p>
            <a:fld id="{9D4C22E9-ACE4-4B91-9A48-98A3005BCA31}" type="slidenum">
              <a:rPr lang="fr-FR" smtClean="0"/>
              <a:pPr/>
              <a:t>79</a:t>
            </a:fld>
            <a:endParaRPr lang="fr-FR"/>
          </a:p>
        </p:txBody>
      </p:sp>
    </p:spTree>
    <p:extLst>
      <p:ext uri="{BB962C8B-B14F-4D97-AF65-F5344CB8AC3E}">
        <p14:creationId xmlns:p14="http://schemas.microsoft.com/office/powerpoint/2010/main" val="20324145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déterminer la</a:t>
            </a:r>
            <a:r>
              <a:rPr lang="fr-FR" baseline="0" dirty="0"/>
              <a:t> répartition des heures sur le parcours, une proposition a été faite par le groupe de pilotage sur la répartition des EP/ bloc (hors horaires </a:t>
            </a:r>
            <a:r>
              <a:rPr lang="fr-FR" baseline="0" dirty="0" err="1"/>
              <a:t>cointer</a:t>
            </a:r>
            <a:r>
              <a:rPr lang="fr-FR" baseline="0" dirty="0"/>
              <a:t>, CO)</a:t>
            </a:r>
          </a:p>
          <a:p>
            <a:r>
              <a:rPr lang="fr-FR" dirty="0"/>
              <a:t>Les heures de l’enseignement pro dans les dispositifs (</a:t>
            </a:r>
            <a:r>
              <a:rPr lang="fr-FR" dirty="0" err="1"/>
              <a:t>co</a:t>
            </a:r>
            <a:r>
              <a:rPr lang="fr-FR" dirty="0"/>
              <a:t>-inter, chef d’œuvre)</a:t>
            </a:r>
            <a:r>
              <a:rPr lang="fr-FR" baseline="0" dirty="0"/>
              <a:t> viendront compléter cette répartition </a:t>
            </a:r>
            <a:r>
              <a:rPr lang="fr-FR" dirty="0"/>
              <a:t>en fonction des projets pédagogiques des équipes. </a:t>
            </a:r>
          </a:p>
          <a:p>
            <a:r>
              <a:rPr lang="fr-FR" dirty="0"/>
              <a:t>Le</a:t>
            </a:r>
            <a:r>
              <a:rPr lang="fr-FR" baseline="0" dirty="0"/>
              <a:t> projet pédagogique de l’équipe sur les 3 ans devra ainsi déterminer une répartition plus fine / bloc / enseignement/ secteur BSE ou STMS. </a:t>
            </a:r>
          </a:p>
          <a:p>
            <a:r>
              <a:rPr lang="fr-FR" baseline="0" dirty="0"/>
              <a:t>Rappel: Ce sont les heures élèves.</a:t>
            </a:r>
            <a:endParaRPr lang="fr-FR" dirty="0"/>
          </a:p>
        </p:txBody>
      </p:sp>
      <p:sp>
        <p:nvSpPr>
          <p:cNvPr id="4" name="Espace réservé du numéro de diapositive 3"/>
          <p:cNvSpPr>
            <a:spLocks noGrp="1"/>
          </p:cNvSpPr>
          <p:nvPr>
            <p:ph type="sldNum" sz="quarter" idx="5"/>
          </p:nvPr>
        </p:nvSpPr>
        <p:spPr/>
        <p:txBody>
          <a:bodyPr/>
          <a:lstStyle/>
          <a:p>
            <a:fld id="{9D4C22E9-ACE4-4B91-9A48-98A3005BCA31}" type="slidenum">
              <a:rPr lang="fr-FR" smtClean="0"/>
              <a:pPr/>
              <a:t>80</a:t>
            </a:fld>
            <a:endParaRPr lang="fr-FR"/>
          </a:p>
        </p:txBody>
      </p:sp>
    </p:spTree>
    <p:extLst>
      <p:ext uri="{BB962C8B-B14F-4D97-AF65-F5344CB8AC3E}">
        <p14:creationId xmlns:p14="http://schemas.microsoft.com/office/powerpoint/2010/main" val="34490927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Exemple de démarche pour la construction du projet pédagogique prévisionnel</a:t>
            </a:r>
            <a:r>
              <a:rPr lang="fr-FR" baseline="0" dirty="0"/>
              <a:t> de formation. Le GRD a construit un modèle d’architecture de formation, qui n’est qu’un exemple et n’a pas vocation à formater tous les projets des équipes. C’est une stratégie méthodologique qui pourra faciliter le travail en équipe.</a:t>
            </a:r>
            <a:endParaRPr lang="fr-FR" dirty="0"/>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81</a:t>
            </a:fld>
            <a:endParaRPr lang="fr-FR"/>
          </a:p>
        </p:txBody>
      </p:sp>
    </p:spTree>
    <p:extLst>
      <p:ext uri="{BB962C8B-B14F-4D97-AF65-F5344CB8AC3E}">
        <p14:creationId xmlns:p14="http://schemas.microsoft.com/office/powerpoint/2010/main" val="39516982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Mise en évidence dans</a:t>
            </a:r>
            <a:r>
              <a:rPr lang="fr-FR" baseline="0" dirty="0"/>
              <a:t> chacun des blocs,  les compétences en lien avec les SA correspondants par le biais de couleur.  Proposition de la répartition des enseignements au regard du champ professionnel des PLP STMS et BSE</a:t>
            </a:r>
            <a:endParaRPr lang="fr-FR" dirty="0"/>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82</a:t>
            </a:fld>
            <a:endParaRPr lang="fr-FR"/>
          </a:p>
        </p:txBody>
      </p:sp>
    </p:spTree>
    <p:extLst>
      <p:ext uri="{BB962C8B-B14F-4D97-AF65-F5344CB8AC3E}">
        <p14:creationId xmlns:p14="http://schemas.microsoft.com/office/powerpoint/2010/main" val="35890050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Présentation d’une stratégie :</a:t>
            </a:r>
            <a:endParaRPr lang="fr-FR" dirty="0"/>
          </a:p>
          <a:p>
            <a:r>
              <a:rPr lang="fr-FR" dirty="0"/>
              <a:t>Pour identifier une répartition des compétences sur</a:t>
            </a:r>
            <a:r>
              <a:rPr lang="fr-FR" baseline="0" dirty="0"/>
              <a:t> le</a:t>
            </a:r>
            <a:r>
              <a:rPr lang="fr-FR" dirty="0"/>
              <a:t> parcours de l’élève, en</a:t>
            </a:r>
            <a:r>
              <a:rPr lang="fr-FR" baseline="0" dirty="0"/>
              <a:t> prenant en compte les besoins des jeunes dans l’acquisition de leurs compétences , création d’une frise sur les 3 années (temps de formation en établissement en alternance avec les PFMP sur le calendrier scolaire)</a:t>
            </a:r>
          </a:p>
          <a:p>
            <a:r>
              <a:rPr lang="fr-FR" dirty="0"/>
              <a:t> 1 couleur</a:t>
            </a:r>
            <a:r>
              <a:rPr lang="fr-FR" baseline="0" dirty="0"/>
              <a:t> par bloc </a:t>
            </a:r>
          </a:p>
          <a:p>
            <a:endParaRPr lang="fr-FR" baseline="0" dirty="0"/>
          </a:p>
          <a:p>
            <a:r>
              <a:rPr lang="fr-FR" baseline="0" dirty="0"/>
              <a:t>Traduction sur un document numérique </a:t>
            </a:r>
          </a:p>
        </p:txBody>
      </p:sp>
      <p:sp>
        <p:nvSpPr>
          <p:cNvPr id="4" name="Espace réservé du numéro de diapositive 3"/>
          <p:cNvSpPr>
            <a:spLocks noGrp="1"/>
          </p:cNvSpPr>
          <p:nvPr>
            <p:ph type="sldNum" sz="quarter" idx="10"/>
          </p:nvPr>
        </p:nvSpPr>
        <p:spPr/>
        <p:txBody>
          <a:bodyPr/>
          <a:lstStyle/>
          <a:p>
            <a:fld id="{9D4C22E9-ACE4-4B91-9A48-98A3005BCA31}" type="slidenum">
              <a:rPr lang="fr-FR" smtClean="0"/>
              <a:pPr/>
              <a:t>86</a:t>
            </a:fld>
            <a:endParaRPr lang="fr-FR"/>
          </a:p>
        </p:txBody>
      </p:sp>
    </p:spTree>
    <p:extLst>
      <p:ext uri="{BB962C8B-B14F-4D97-AF65-F5344CB8AC3E}">
        <p14:creationId xmlns:p14="http://schemas.microsoft.com/office/powerpoint/2010/main" val="40960107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Traduction sous </a:t>
            </a:r>
            <a:r>
              <a:rPr lang="fr-FR"/>
              <a:t>forme numérique.</a:t>
            </a:r>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87</a:t>
            </a:fld>
            <a:endParaRPr lang="fr-FR"/>
          </a:p>
        </p:txBody>
      </p:sp>
    </p:spTree>
    <p:extLst>
      <p:ext uri="{BB962C8B-B14F-4D97-AF65-F5344CB8AC3E}">
        <p14:creationId xmlns:p14="http://schemas.microsoft.com/office/powerpoint/2010/main" val="18584585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Rappel :</a:t>
            </a:r>
            <a:r>
              <a:rPr lang="fr-FR" baseline="0"/>
              <a:t> </a:t>
            </a:r>
            <a:r>
              <a:rPr lang="fr-FR"/>
              <a:t>cette</a:t>
            </a:r>
            <a:r>
              <a:rPr lang="fr-FR" baseline="0"/>
              <a:t> </a:t>
            </a:r>
            <a:r>
              <a:rPr lang="fr-FR" baseline="0" dirty="0"/>
              <a:t>présentation sera mis sur le </a:t>
            </a:r>
            <a:r>
              <a:rPr lang="fr-FR" baseline="0" dirty="0" err="1"/>
              <a:t>paddlet</a:t>
            </a:r>
            <a:r>
              <a:rPr lang="fr-FR" baseline="0" dirty="0"/>
              <a:t> de la formation et devra être diffusée à l’ensemble des équipes + DDF . Charge aux participants de le présenter en présence du DDF lors d’une réunion d’équipe.  </a:t>
            </a:r>
            <a:endParaRPr lang="fr-FR" dirty="0"/>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88</a:t>
            </a:fld>
            <a:endParaRPr lang="fr-FR"/>
          </a:p>
        </p:txBody>
      </p:sp>
    </p:spTree>
    <p:extLst>
      <p:ext uri="{BB962C8B-B14F-4D97-AF65-F5344CB8AC3E}">
        <p14:creationId xmlns:p14="http://schemas.microsoft.com/office/powerpoint/2010/main" val="34015969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89</a:t>
            </a:fld>
            <a:endParaRPr lang="fr-FR"/>
          </a:p>
        </p:txBody>
      </p:sp>
    </p:spTree>
    <p:extLst>
      <p:ext uri="{BB962C8B-B14F-4D97-AF65-F5344CB8AC3E}">
        <p14:creationId xmlns:p14="http://schemas.microsoft.com/office/powerpoint/2010/main" val="41434643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90</a:t>
            </a:fld>
            <a:endParaRPr lang="fr-FR"/>
          </a:p>
        </p:txBody>
      </p:sp>
    </p:spTree>
    <p:extLst>
      <p:ext uri="{BB962C8B-B14F-4D97-AF65-F5344CB8AC3E}">
        <p14:creationId xmlns:p14="http://schemas.microsoft.com/office/powerpoint/2010/main" val="16662950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IEN : Remerciements aux membres</a:t>
            </a:r>
            <a:r>
              <a:rPr lang="fr-FR" baseline="0" dirty="0"/>
              <a:t> du GRD pour ce gros travail de préparation</a:t>
            </a:r>
            <a:endParaRPr lang="fr-FR" dirty="0"/>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91</a:t>
            </a:fld>
            <a:endParaRPr lang="fr-FR"/>
          </a:p>
        </p:txBody>
      </p:sp>
    </p:spTree>
    <p:extLst>
      <p:ext uri="{BB962C8B-B14F-4D97-AF65-F5344CB8AC3E}">
        <p14:creationId xmlns:p14="http://schemas.microsoft.com/office/powerpoint/2010/main" val="324691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IEN</a:t>
            </a:r>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6</a:t>
            </a:fld>
            <a:endParaRPr lang="fr-FR"/>
          </a:p>
        </p:txBody>
      </p:sp>
    </p:spTree>
    <p:extLst>
      <p:ext uri="{BB962C8B-B14F-4D97-AF65-F5344CB8AC3E}">
        <p14:creationId xmlns:p14="http://schemas.microsoft.com/office/powerpoint/2010/main" val="4293714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55000" lnSpcReduction="20000"/>
          </a:bodyPr>
          <a:lstStyle/>
          <a:p>
            <a:r>
              <a:rPr lang="fr-FR" dirty="0"/>
              <a:t>Finalités : 	</a:t>
            </a:r>
            <a:r>
              <a:rPr lang="fr-FR" sz="1200" b="0" i="0" u="none" strike="noStrike" kern="1200" baseline="0" dirty="0">
                <a:solidFill>
                  <a:schemeClr val="tx1"/>
                </a:solidFill>
                <a:latin typeface="+mn-lt"/>
                <a:ea typeface="+mn-ea"/>
                <a:cs typeface="+mn-cs"/>
              </a:rPr>
              <a:t>Le ou la titulaire du baccalauréat professionnel « Accompagnement, soins et services à la personne » exerce ses activités auprès de l’enfant, de l’adolescent, de la personne adulte ou âgée, de la personne en situation de handicap, y compris en situation temporaire ou permanente de dépendance.</a:t>
            </a:r>
          </a:p>
          <a:p>
            <a:r>
              <a:rPr lang="fr-FR" sz="1200" b="0" i="0" u="none" strike="noStrike" kern="1200" baseline="0" dirty="0">
                <a:solidFill>
                  <a:schemeClr val="tx1"/>
                </a:solidFill>
                <a:latin typeface="+mn-lt"/>
                <a:ea typeface="+mn-ea"/>
                <a:cs typeface="+mn-cs"/>
              </a:rPr>
              <a:t> Ses interventions s’inscrivent dans le cadre </a:t>
            </a:r>
            <a:r>
              <a:rPr lang="fr-FR" sz="1200" b="1" i="0" u="none" strike="noStrike" kern="1200" baseline="0" dirty="0">
                <a:solidFill>
                  <a:schemeClr val="tx1"/>
                </a:solidFill>
                <a:latin typeface="+mn-lt"/>
                <a:ea typeface="+mn-ea"/>
                <a:cs typeface="+mn-cs"/>
              </a:rPr>
              <a:t>d’une approche globale et individualisée de la personne et en étroite collaboration avec les professionnels de la santé</a:t>
            </a:r>
            <a:r>
              <a:rPr lang="fr-FR" sz="1200" b="0" i="0" u="none" strike="noStrike" kern="1200" baseline="0" dirty="0">
                <a:solidFill>
                  <a:schemeClr val="tx1"/>
                </a:solidFill>
                <a:latin typeface="+mn-lt"/>
                <a:ea typeface="+mn-ea"/>
                <a:cs typeface="+mn-cs"/>
              </a:rPr>
              <a:t>, les travailleurs sociaux, les partenaires institutionnels.</a:t>
            </a:r>
          </a:p>
          <a:p>
            <a:r>
              <a:rPr lang="fr-FR" sz="1200" b="0" i="0" u="none" strike="noStrike" kern="1200" baseline="0" dirty="0">
                <a:solidFill>
                  <a:schemeClr val="tx1"/>
                </a:solidFill>
                <a:latin typeface="+mn-lt"/>
                <a:ea typeface="+mn-ea"/>
                <a:cs typeface="+mn-cs"/>
              </a:rPr>
              <a:t> Il ou elle exerce auprès de ces personnes </a:t>
            </a:r>
            <a:r>
              <a:rPr lang="fr-FR" sz="1200" b="1" i="0" u="none" strike="noStrike" kern="1200" baseline="0" dirty="0">
                <a:solidFill>
                  <a:schemeClr val="tx1"/>
                </a:solidFill>
                <a:latin typeface="+mn-lt"/>
                <a:ea typeface="+mn-ea"/>
                <a:cs typeface="+mn-cs"/>
              </a:rPr>
              <a:t>des activités de soins d’hygiène, de confort, de sécurité et d’aide aux actes de la vie quotidienne, de maintien de la vie sociale. Il est également amené à exercer, au sein de l’établissement employeur, des activités d’éducation à la santé</a:t>
            </a:r>
            <a:r>
              <a:rPr lang="fr-FR" sz="1200" b="0" i="0" u="none" strike="noStrike" kern="1200" baseline="0" dirty="0">
                <a:solidFill>
                  <a:schemeClr val="tx1"/>
                </a:solidFill>
                <a:latin typeface="+mn-lt"/>
                <a:ea typeface="+mn-ea"/>
                <a:cs typeface="+mn-cs"/>
              </a:rPr>
              <a:t> en lien avec le projet de l’établissement, et participe à des activités de gestion, en fonction du contexte de travail.</a:t>
            </a:r>
          </a:p>
          <a:p>
            <a:r>
              <a:rPr lang="fr-FR" sz="1200" b="0" i="0" u="none" strike="noStrike" kern="1200" baseline="0" dirty="0">
                <a:solidFill>
                  <a:schemeClr val="tx1"/>
                </a:solidFill>
                <a:latin typeface="+mn-lt"/>
                <a:ea typeface="+mn-ea"/>
                <a:cs typeface="+mn-cs"/>
              </a:rPr>
              <a:t> Ce professionnel ou cette </a:t>
            </a:r>
            <a:r>
              <a:rPr lang="fr-FR" sz="1200" b="1" i="0" u="none" strike="noStrike" kern="1200" baseline="0" dirty="0">
                <a:solidFill>
                  <a:schemeClr val="tx1"/>
                </a:solidFill>
                <a:latin typeface="+mn-lt"/>
                <a:ea typeface="+mn-ea"/>
                <a:cs typeface="+mn-cs"/>
              </a:rPr>
              <a:t>professionnelle intègre, dans ses activités, l’usage de la domotique et d’outils numériques</a:t>
            </a:r>
            <a:r>
              <a:rPr lang="fr-FR" sz="1200" b="0" i="0" u="none" strike="noStrike" kern="1200" baseline="0" dirty="0">
                <a:solidFill>
                  <a:schemeClr val="tx1"/>
                </a:solidFill>
                <a:latin typeface="+mn-lt"/>
                <a:ea typeface="+mn-ea"/>
                <a:cs typeface="+mn-cs"/>
              </a:rPr>
              <a:t>, en prenant en compte leur évolution dans le contexte professionnel. Il fait preuve de </a:t>
            </a:r>
            <a:r>
              <a:rPr lang="fr-FR" sz="1200" b="1" i="0" u="none" strike="noStrike" kern="1200" baseline="0" dirty="0">
                <a:solidFill>
                  <a:schemeClr val="tx1"/>
                </a:solidFill>
                <a:latin typeface="+mn-lt"/>
                <a:ea typeface="+mn-ea"/>
                <a:cs typeface="+mn-cs"/>
              </a:rPr>
              <a:t>capacités rédactionnelles </a:t>
            </a:r>
            <a:r>
              <a:rPr lang="fr-FR" sz="1200" b="0" i="0" u="none" strike="noStrike" kern="1200" baseline="0" dirty="0">
                <a:solidFill>
                  <a:schemeClr val="tx1"/>
                </a:solidFill>
                <a:latin typeface="+mn-lt"/>
                <a:ea typeface="+mn-ea"/>
                <a:cs typeface="+mn-cs"/>
              </a:rPr>
              <a:t>dans le cadre de ses activités. Il ou elle travaille au </a:t>
            </a:r>
            <a:r>
              <a:rPr lang="fr-FR" sz="1200" b="1" i="0" u="none" strike="noStrike" kern="1200" baseline="0" dirty="0">
                <a:solidFill>
                  <a:schemeClr val="tx1"/>
                </a:solidFill>
                <a:latin typeface="+mn-lt"/>
                <a:ea typeface="+mn-ea"/>
                <a:cs typeface="+mn-cs"/>
              </a:rPr>
              <a:t>sein d’établissements sanitaires et médicosociaux ou auprès de services de soins ou d’aide à domicile</a:t>
            </a:r>
            <a:r>
              <a:rPr lang="fr-FR" sz="1200" b="0" i="0" u="none" strike="noStrike" kern="1200" baseline="0" dirty="0">
                <a:solidFill>
                  <a:schemeClr val="tx1"/>
                </a:solidFill>
                <a:latin typeface="+mn-lt"/>
                <a:ea typeface="+mn-ea"/>
                <a:cs typeface="+mn-cs"/>
              </a:rPr>
              <a:t>. </a:t>
            </a:r>
          </a:p>
          <a:p>
            <a:r>
              <a:rPr lang="fr-FR" sz="1200" b="0" i="0" u="none" strike="noStrike" kern="1200" baseline="0" dirty="0">
                <a:solidFill>
                  <a:schemeClr val="tx1"/>
                </a:solidFill>
                <a:latin typeface="+mn-lt"/>
                <a:ea typeface="+mn-ea"/>
                <a:cs typeface="+mn-cs"/>
              </a:rPr>
              <a:t>Le baccalauréat professionnel « Accompagnement, soins et services à la personne » donne accès à une </a:t>
            </a:r>
            <a:r>
              <a:rPr lang="fr-FR" dirty="0"/>
              <a:t>obtenir un bac avec des compétences et des connaissances de</a:t>
            </a:r>
            <a:r>
              <a:rPr lang="fr-FR" baseline="0" dirty="0"/>
              <a:t> niveau IV</a:t>
            </a:r>
          </a:p>
          <a:p>
            <a:r>
              <a:rPr lang="fr-FR" dirty="0"/>
              <a:t>RAP : en lien avec l’évolution des formation AS/AP, des besoins des professionnels</a:t>
            </a:r>
            <a:r>
              <a:rPr lang="fr-FR" baseline="0" dirty="0"/>
              <a:t> </a:t>
            </a:r>
          </a:p>
          <a:p>
            <a:r>
              <a:rPr lang="fr-FR" baseline="0" dirty="0"/>
              <a:t>4 pôles </a:t>
            </a:r>
            <a:r>
              <a:rPr lang="fr-FR" sz="1200" b="1" i="0" u="none" strike="noStrike" kern="1200" baseline="0" dirty="0">
                <a:solidFill>
                  <a:schemeClr val="tx1"/>
                </a:solidFill>
                <a:latin typeface="+mn-lt"/>
                <a:ea typeface="+mn-ea"/>
                <a:cs typeface="+mn-cs"/>
              </a:rPr>
              <a:t>pôle d’activités 1 </a:t>
            </a:r>
            <a:r>
              <a:rPr lang="fr-FR" sz="1200" b="0" i="0" u="none" strike="noStrike" kern="1200" baseline="0" dirty="0">
                <a:solidFill>
                  <a:schemeClr val="tx1"/>
                </a:solidFill>
                <a:latin typeface="+mn-lt"/>
                <a:ea typeface="+mn-ea"/>
                <a:cs typeface="+mn-cs"/>
              </a:rPr>
              <a:t>- accompagnement de la personne dans une approche globale et individualisée ; – </a:t>
            </a:r>
            <a:r>
              <a:rPr lang="fr-FR" sz="1200" b="1" i="0" u="none" strike="noStrike" kern="1200" baseline="0" dirty="0">
                <a:solidFill>
                  <a:schemeClr val="tx1"/>
                </a:solidFill>
                <a:latin typeface="+mn-lt"/>
                <a:ea typeface="+mn-ea"/>
                <a:cs typeface="+mn-cs"/>
              </a:rPr>
              <a:t>pôle d’activités 2 </a:t>
            </a:r>
            <a:r>
              <a:rPr lang="fr-FR" sz="1200" b="0" i="0" u="none" strike="noStrike" kern="1200" baseline="0" dirty="0">
                <a:solidFill>
                  <a:schemeClr val="tx1"/>
                </a:solidFill>
                <a:latin typeface="+mn-lt"/>
                <a:ea typeface="+mn-ea"/>
                <a:cs typeface="+mn-cs"/>
              </a:rPr>
              <a:t>- intervention auprès de la personne dans les soins d’hygiène, de confort et de sécurité, dans les activités de la vie quotidienne ; – </a:t>
            </a:r>
            <a:r>
              <a:rPr lang="fr-FR" sz="1200" b="1" i="0" u="none" strike="noStrike" kern="1200" baseline="0" dirty="0">
                <a:solidFill>
                  <a:schemeClr val="tx1"/>
                </a:solidFill>
                <a:latin typeface="+mn-lt"/>
                <a:ea typeface="+mn-ea"/>
                <a:cs typeface="+mn-cs"/>
              </a:rPr>
              <a:t>pôle d’activités 3 </a:t>
            </a:r>
            <a:r>
              <a:rPr lang="fr-FR" sz="1200" b="0" i="0" u="none" strike="noStrike" kern="1200" baseline="0" dirty="0">
                <a:solidFill>
                  <a:schemeClr val="tx1"/>
                </a:solidFill>
                <a:latin typeface="+mn-lt"/>
                <a:ea typeface="+mn-ea"/>
                <a:cs typeface="+mn-cs"/>
              </a:rPr>
              <a:t>- travail et communication en équipe </a:t>
            </a:r>
            <a:r>
              <a:rPr lang="fr-FR" sz="1200" b="0" i="0" u="none" strike="noStrike" kern="1200" baseline="0" dirty="0" err="1">
                <a:solidFill>
                  <a:schemeClr val="tx1"/>
                </a:solidFill>
                <a:latin typeface="+mn-lt"/>
                <a:ea typeface="+mn-ea"/>
                <a:cs typeface="+mn-cs"/>
              </a:rPr>
              <a:t>pluriprofessionnelle</a:t>
            </a:r>
            <a:r>
              <a:rPr lang="fr-FR" sz="1200" b="0" i="0" u="none" strike="noStrike" kern="1200" baseline="0" dirty="0">
                <a:solidFill>
                  <a:schemeClr val="tx1"/>
                </a:solidFill>
                <a:latin typeface="+mn-lt"/>
                <a:ea typeface="+mn-ea"/>
                <a:cs typeface="+mn-cs"/>
              </a:rPr>
              <a:t> ; – </a:t>
            </a:r>
            <a:r>
              <a:rPr lang="fr-FR" sz="1200" b="1" i="0" u="none" strike="noStrike" kern="1200" baseline="0" dirty="0">
                <a:solidFill>
                  <a:schemeClr val="tx1"/>
                </a:solidFill>
                <a:latin typeface="+mn-lt"/>
                <a:ea typeface="+mn-ea"/>
                <a:cs typeface="+mn-cs"/>
              </a:rPr>
              <a:t>pôle d’activités 4 </a:t>
            </a:r>
            <a:r>
              <a:rPr lang="fr-FR" sz="1200" b="0" i="0" u="none" strike="noStrike" kern="1200" baseline="0" dirty="0">
                <a:solidFill>
                  <a:schemeClr val="tx1"/>
                </a:solidFill>
                <a:latin typeface="+mn-lt"/>
                <a:ea typeface="+mn-ea"/>
                <a:cs typeface="+mn-cs"/>
              </a:rPr>
              <a:t>- réalisation d’actions d’éducation à la santé pour un public ciblé, dans un contexte donné. </a:t>
            </a:r>
            <a:endParaRPr lang="fr-FR" dirty="0"/>
          </a:p>
          <a:p>
            <a:endParaRPr lang="fr-FR" dirty="0"/>
          </a:p>
          <a:p>
            <a:r>
              <a:rPr lang="fr-FR" dirty="0"/>
              <a:t>	poursuivre</a:t>
            </a:r>
            <a:r>
              <a:rPr lang="fr-FR" baseline="0" dirty="0"/>
              <a:t> ses études dans des formations sanitaires et sociales (AS, AP, BTS ….)</a:t>
            </a:r>
          </a:p>
          <a:p>
            <a:r>
              <a:rPr lang="fr-FR" baseline="0" dirty="0"/>
              <a:t>	s’insérer dans le monde du travail avec des compétences reconnues par les professionnels</a:t>
            </a:r>
          </a:p>
          <a:p>
            <a:endParaRPr lang="fr-FR" baseline="0" dirty="0"/>
          </a:p>
          <a:p>
            <a:r>
              <a:rPr lang="fr-FR" dirty="0"/>
              <a:t>Les nouvelles compétences permettent</a:t>
            </a:r>
            <a:r>
              <a:rPr lang="fr-FR" baseline="0" dirty="0"/>
              <a:t> de renforcer </a:t>
            </a:r>
          </a:p>
          <a:p>
            <a:r>
              <a:rPr lang="fr-FR" baseline="0" dirty="0"/>
              <a:t>La posture pro, les capacités rédactionnelles, l’usage du numérique, le vocabulaire professionnelle, l’analyse des pratiques et la prise de recul</a:t>
            </a:r>
            <a:endParaRPr lang="fr-FR" dirty="0"/>
          </a:p>
          <a:p>
            <a:endParaRPr lang="fr-FR" dirty="0"/>
          </a:p>
          <a:p>
            <a:endParaRPr lang="fr-FR" dirty="0"/>
          </a:p>
          <a:p>
            <a:endParaRPr lang="fr-FR" dirty="0"/>
          </a:p>
          <a:p>
            <a:r>
              <a:rPr lang="fr-FR" dirty="0"/>
              <a:t>Bloc 1 : Accompagner</a:t>
            </a:r>
            <a:r>
              <a:rPr lang="fr-FR" baseline="0" dirty="0"/>
              <a:t> la personne dans une approche globale et individualisée</a:t>
            </a:r>
          </a:p>
          <a:p>
            <a:r>
              <a:rPr lang="fr-FR" baseline="0" dirty="0"/>
              <a:t>Bloc 2 : Intervenir auprès de la personne dans les soins d’hygiène, de confort et de sécurité dans les activités de la vie quotidienne</a:t>
            </a:r>
          </a:p>
          <a:p>
            <a:r>
              <a:rPr lang="fr-FR" baseline="0" dirty="0"/>
              <a:t>Bloc 3 : Travailler et communiquer en équipe pluri professionnelles</a:t>
            </a:r>
          </a:p>
          <a:p>
            <a:r>
              <a:rPr lang="fr-FR" baseline="0" dirty="0"/>
              <a:t>Bloc 4 : Réalisation d’actions d’éducation à la santé</a:t>
            </a:r>
          </a:p>
          <a:p>
            <a:endParaRPr lang="fr-FR" baseline="0" dirty="0"/>
          </a:p>
          <a:p>
            <a:r>
              <a:rPr lang="fr-FR" dirty="0" err="1"/>
              <a:t>E2</a:t>
            </a:r>
            <a:r>
              <a:rPr lang="fr-FR" baseline="0" dirty="0"/>
              <a:t> écrit éducation à la santé</a:t>
            </a:r>
          </a:p>
          <a:p>
            <a:r>
              <a:rPr lang="fr-FR" baseline="0" dirty="0" err="1"/>
              <a:t>E31</a:t>
            </a:r>
            <a:r>
              <a:rPr lang="fr-FR" baseline="0" dirty="0"/>
              <a:t> Accompagnement de la personne : projet</a:t>
            </a:r>
          </a:p>
          <a:p>
            <a:r>
              <a:rPr lang="fr-FR" baseline="0" dirty="0" err="1"/>
              <a:t>E32</a:t>
            </a:r>
            <a:r>
              <a:rPr lang="fr-FR" baseline="0" dirty="0"/>
              <a:t> soins d’hygiène et de confort</a:t>
            </a:r>
          </a:p>
          <a:p>
            <a:r>
              <a:rPr lang="fr-FR" baseline="0" dirty="0" err="1"/>
              <a:t>E33</a:t>
            </a:r>
            <a:r>
              <a:rPr lang="fr-FR" baseline="0" dirty="0"/>
              <a:t> travail er communication en équipe </a:t>
            </a:r>
            <a:r>
              <a:rPr lang="fr-FR" baseline="0" dirty="0" err="1"/>
              <a:t>pluriprofessionnelle</a:t>
            </a:r>
            <a:endParaRPr lang="fr-FR" dirty="0"/>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92</a:t>
            </a:fld>
            <a:endParaRPr lang="fr-FR"/>
          </a:p>
        </p:txBody>
      </p:sp>
    </p:spTree>
    <p:extLst>
      <p:ext uri="{BB962C8B-B14F-4D97-AF65-F5344CB8AC3E}">
        <p14:creationId xmlns:p14="http://schemas.microsoft.com/office/powerpoint/2010/main" val="41099095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Travail intersession</a:t>
            </a:r>
          </a:p>
        </p:txBody>
      </p:sp>
      <p:sp>
        <p:nvSpPr>
          <p:cNvPr id="4" name="Espace réservé du numéro de diapositive 3"/>
          <p:cNvSpPr>
            <a:spLocks noGrp="1"/>
          </p:cNvSpPr>
          <p:nvPr>
            <p:ph type="sldNum" sz="quarter" idx="5"/>
          </p:nvPr>
        </p:nvSpPr>
        <p:spPr/>
        <p:txBody>
          <a:bodyPr/>
          <a:lstStyle/>
          <a:p>
            <a:fld id="{26EF97E2-72F9-4621-998B-039AB6E85AB1}" type="slidenum">
              <a:rPr lang="fr-FR" smtClean="0"/>
              <a:pPr/>
              <a:t>94</a:t>
            </a:fld>
            <a:endParaRPr lang="fr-FR"/>
          </a:p>
        </p:txBody>
      </p:sp>
    </p:spTree>
    <p:extLst>
      <p:ext uri="{BB962C8B-B14F-4D97-AF65-F5344CB8AC3E}">
        <p14:creationId xmlns:p14="http://schemas.microsoft.com/office/powerpoint/2010/main" val="1324783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6EF97E2-72F9-4621-998B-039AB6E85AB1}" type="slidenum">
              <a:rPr lang="fr-FR" smtClean="0"/>
              <a:pPr/>
              <a:t>95</a:t>
            </a:fld>
            <a:endParaRPr lang="fr-FR"/>
          </a:p>
        </p:txBody>
      </p:sp>
    </p:spTree>
    <p:extLst>
      <p:ext uri="{BB962C8B-B14F-4D97-AF65-F5344CB8AC3E}">
        <p14:creationId xmlns:p14="http://schemas.microsoft.com/office/powerpoint/2010/main" val="15943202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6EF97E2-72F9-4621-998B-039AB6E85AB1}" type="slidenum">
              <a:rPr lang="fr-FR" smtClean="0"/>
              <a:pPr/>
              <a:t>96</a:t>
            </a:fld>
            <a:endParaRPr lang="fr-FR"/>
          </a:p>
        </p:txBody>
      </p:sp>
    </p:spTree>
    <p:extLst>
      <p:ext uri="{BB962C8B-B14F-4D97-AF65-F5344CB8AC3E}">
        <p14:creationId xmlns:p14="http://schemas.microsoft.com/office/powerpoint/2010/main" val="9723975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6EF97E2-72F9-4621-998B-039AB6E85AB1}" type="slidenum">
              <a:rPr lang="fr-FR" smtClean="0"/>
              <a:pPr/>
              <a:t>97</a:t>
            </a:fld>
            <a:endParaRPr lang="fr-FR"/>
          </a:p>
        </p:txBody>
      </p:sp>
    </p:spTree>
    <p:extLst>
      <p:ext uri="{BB962C8B-B14F-4D97-AF65-F5344CB8AC3E}">
        <p14:creationId xmlns:p14="http://schemas.microsoft.com/office/powerpoint/2010/main" val="139258491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6EF97E2-72F9-4621-998B-039AB6E85AB1}" type="slidenum">
              <a:rPr lang="fr-FR" smtClean="0"/>
              <a:pPr/>
              <a:t>98</a:t>
            </a:fld>
            <a:endParaRPr lang="fr-FR"/>
          </a:p>
        </p:txBody>
      </p:sp>
    </p:spTree>
    <p:extLst>
      <p:ext uri="{BB962C8B-B14F-4D97-AF65-F5344CB8AC3E}">
        <p14:creationId xmlns:p14="http://schemas.microsoft.com/office/powerpoint/2010/main" val="34115440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u="sng" dirty="0">
                <a:solidFill>
                  <a:srgbClr val="FF0000"/>
                </a:solidFill>
              </a:rPr>
              <a:t>Anne Lise </a:t>
            </a:r>
            <a:r>
              <a:rPr lang="fr-FR" u="sng" dirty="0" err="1">
                <a:solidFill>
                  <a:srgbClr val="FF0000"/>
                </a:solidFill>
              </a:rPr>
              <a:t>Ulmann</a:t>
            </a:r>
            <a:r>
              <a:rPr lang="fr-FR" u="sng" dirty="0">
                <a:solidFill>
                  <a:srgbClr val="FF0000"/>
                </a:solidFill>
              </a:rPr>
              <a:t> CNAM/PARIS/SOCIOLOGUE PNF</a:t>
            </a:r>
          </a:p>
          <a:p>
            <a:r>
              <a:rPr lang="fr-FR" u="sng" dirty="0">
                <a:solidFill>
                  <a:srgbClr val="FF0000"/>
                </a:solidFill>
              </a:rPr>
              <a:t> La situation professionnelle </a:t>
            </a:r>
            <a:r>
              <a:rPr lang="fr-FR" dirty="0"/>
              <a:t>n’est pas tout à fait de même nature que la situation de travail.</a:t>
            </a:r>
            <a:br>
              <a:rPr lang="fr-FR" dirty="0"/>
            </a:br>
            <a:r>
              <a:rPr lang="fr-FR" dirty="0"/>
              <a:t>Une situation professionnelle est </a:t>
            </a:r>
            <a:r>
              <a:rPr lang="fr-FR" b="1" dirty="0"/>
              <a:t>une illustration contextualisée </a:t>
            </a:r>
            <a:r>
              <a:rPr lang="fr-FR" dirty="0"/>
              <a:t>en fonction de ce qu’il connait ou de ses représentations.</a:t>
            </a:r>
            <a:br>
              <a:rPr lang="fr-FR" dirty="0"/>
            </a:br>
            <a:r>
              <a:rPr lang="fr-FR" dirty="0"/>
              <a:t>La situation professionnelle est souvent perçus comme </a:t>
            </a:r>
            <a:r>
              <a:rPr lang="fr-FR" b="1" dirty="0"/>
              <a:t>abstraite</a:t>
            </a:r>
            <a:r>
              <a:rPr lang="fr-FR" dirty="0"/>
              <a:t> par les élèves. Elle vise à l’acquisition des savoirs. </a:t>
            </a:r>
            <a:br>
              <a:rPr lang="fr-FR" dirty="0"/>
            </a:br>
            <a:r>
              <a:rPr lang="fr-FR" dirty="0"/>
              <a:t>Elle relève </a:t>
            </a:r>
            <a:r>
              <a:rPr lang="fr-FR" b="1" dirty="0"/>
              <a:t>d’un artifice pédagogique inventé par l’enseignant </a:t>
            </a:r>
            <a:r>
              <a:rPr lang="fr-FR" dirty="0"/>
              <a:t>pour faciliter l’acquisition des savoirs et des connaissances.</a:t>
            </a:r>
            <a:br>
              <a:rPr lang="fr-FR" dirty="0"/>
            </a:br>
            <a:r>
              <a:rPr lang="fr-FR" b="1" dirty="0"/>
              <a:t>L’enseignant maîtrise tous les paramètres de la situation </a:t>
            </a:r>
            <a:r>
              <a:rPr lang="fr-FR" dirty="0"/>
              <a:t>car il sait ce qu’il veut faire apprendre et ce qu’il veut transmettre,</a:t>
            </a:r>
            <a:br>
              <a:rPr lang="fr-FR" dirty="0"/>
            </a:br>
            <a:r>
              <a:rPr lang="fr-FR" dirty="0"/>
              <a:t>La situation professionnelle est plus évidente et n’apportera pas grand chose en formation,</a:t>
            </a:r>
            <a:br>
              <a:rPr lang="fr-FR" dirty="0"/>
            </a:br>
            <a:r>
              <a:rPr lang="fr-FR" dirty="0"/>
              <a:t>Elle relève du </a:t>
            </a:r>
            <a:r>
              <a:rPr lang="fr-FR" b="1" dirty="0"/>
              <a:t>travail prescrit</a:t>
            </a:r>
            <a:r>
              <a:rPr lang="fr-FR" dirty="0"/>
              <a:t>.</a:t>
            </a:r>
          </a:p>
          <a:p>
            <a:r>
              <a:rPr lang="fr-FR" u="sng" dirty="0"/>
              <a:t>La situation de travail </a:t>
            </a:r>
            <a:r>
              <a:rPr lang="fr-FR" dirty="0"/>
              <a:t>n’est jamais une situation en général mais </a:t>
            </a:r>
            <a:r>
              <a:rPr lang="fr-FR" b="1" dirty="0"/>
              <a:t>un moment professionnel précisément décrit</a:t>
            </a:r>
            <a:r>
              <a:rPr lang="fr-FR" dirty="0"/>
              <a:t>.</a:t>
            </a:r>
            <a:br>
              <a:rPr lang="fr-FR" dirty="0"/>
            </a:br>
            <a:r>
              <a:rPr lang="fr-FR" dirty="0"/>
              <a:t>C’est une description précise de la situation réelle  qui permet d’analyser les différentes étapes de l’ action. </a:t>
            </a:r>
            <a:br>
              <a:rPr lang="fr-FR" dirty="0"/>
            </a:br>
            <a:r>
              <a:rPr lang="fr-FR" dirty="0"/>
              <a:t>La situation de travail ne s’invente pas car elle requiert des détails précis liés au contexte de travail.</a:t>
            </a:r>
            <a:br>
              <a:rPr lang="fr-FR" dirty="0"/>
            </a:br>
            <a:r>
              <a:rPr lang="fr-FR" b="1" dirty="0"/>
              <a:t>L’élève maîtrise les paramètres de la situation</a:t>
            </a:r>
            <a:r>
              <a:rPr lang="fr-FR" dirty="0"/>
              <a:t>.</a:t>
            </a:r>
            <a:br>
              <a:rPr lang="fr-FR" dirty="0"/>
            </a:br>
            <a:r>
              <a:rPr lang="fr-FR" dirty="0"/>
              <a:t>L’enseignant l’accompagne à mettre en relation les différents éléments de la situation et de l’action pour l’aider à comprendre et à construire des raisonnements. Si la situation de travail permet de relever des défis, elle oblige à réfléchir et à se questionner. Elle comporte un réel intérêt  pour la formation. </a:t>
            </a:r>
            <a:br>
              <a:rPr lang="fr-FR" dirty="0"/>
            </a:br>
            <a:r>
              <a:rPr lang="fr-FR" b="1" dirty="0"/>
              <a:t>L’enseignant ne sait pas à l’avance. Il apprend à élève à raisonner </a:t>
            </a:r>
            <a:r>
              <a:rPr lang="fr-FR" dirty="0"/>
              <a:t>avec différents paramètres liées à la situation. </a:t>
            </a:r>
            <a:br>
              <a:rPr lang="fr-FR" dirty="0"/>
            </a:br>
            <a:r>
              <a:rPr lang="fr-FR" dirty="0"/>
              <a:t>Elle relève du</a:t>
            </a:r>
            <a:r>
              <a:rPr lang="fr-FR" b="1" dirty="0"/>
              <a:t> travail réel</a:t>
            </a:r>
            <a:r>
              <a:rPr lang="fr-FR" dirty="0"/>
              <a:t>. Elle aide à conscientiser sa propre action. </a:t>
            </a:r>
          </a:p>
          <a:p>
            <a:endParaRPr lang="fr-FR" dirty="0"/>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100</a:t>
            </a:fld>
            <a:endParaRPr lang="fr-FR"/>
          </a:p>
        </p:txBody>
      </p:sp>
    </p:spTree>
    <p:extLst>
      <p:ext uri="{BB962C8B-B14F-4D97-AF65-F5344CB8AC3E}">
        <p14:creationId xmlns:p14="http://schemas.microsoft.com/office/powerpoint/2010/main" val="19328727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L’accent</a:t>
            </a:r>
            <a:r>
              <a:rPr lang="fr-FR" baseline="0" dirty="0"/>
              <a:t> est mis sur </a:t>
            </a:r>
            <a:r>
              <a:rPr lang="fr-FR" dirty="0"/>
              <a:t>L’importance du savoir-être et du savoir-faire</a:t>
            </a:r>
            <a:r>
              <a:rPr lang="fr-FR" baseline="0" dirty="0"/>
              <a:t>  :  l’appropriation des protocoles, la confidentialité renforcée, l’utilisation raisonnée du téléphone portable  et le prendre soin</a:t>
            </a:r>
          </a:p>
          <a:p>
            <a:endParaRPr lang="fr-FR" dirty="0"/>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102</a:t>
            </a:fld>
            <a:endParaRPr lang="fr-FR"/>
          </a:p>
        </p:txBody>
      </p:sp>
    </p:spTree>
    <p:extLst>
      <p:ext uri="{BB962C8B-B14F-4D97-AF65-F5344CB8AC3E}">
        <p14:creationId xmlns:p14="http://schemas.microsoft.com/office/powerpoint/2010/main" val="39624299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Conscientiser les gestes professionnels </a:t>
            </a:r>
            <a:r>
              <a:rPr lang="fr-FR" sz="1200" kern="1200" baseline="0" dirty="0">
                <a:solidFill>
                  <a:schemeClr val="tx1"/>
                </a:solidFill>
                <a:effectLst/>
                <a:latin typeface="+mn-lt"/>
                <a:ea typeface="+mn-ea"/>
                <a:cs typeface="+mn-cs"/>
              </a:rPr>
              <a:t> : </a:t>
            </a:r>
            <a:r>
              <a:rPr lang="fr-FR" sz="1200" kern="1200" dirty="0">
                <a:solidFill>
                  <a:schemeClr val="tx1"/>
                </a:solidFill>
                <a:effectLst/>
                <a:latin typeface="+mn-lt"/>
                <a:ea typeface="+mn-ea"/>
                <a:cs typeface="+mn-cs"/>
              </a:rPr>
              <a:t>prendre conscience du sens du geste en s’appuyant sur ses connaissances</a:t>
            </a:r>
          </a:p>
          <a:p>
            <a:r>
              <a:rPr lang="fr-FR" dirty="0"/>
              <a:t>S’intégrer dans une</a:t>
            </a:r>
            <a:r>
              <a:rPr lang="fr-FR" baseline="0" dirty="0"/>
              <a:t> </a:t>
            </a:r>
            <a:r>
              <a:rPr lang="fr-FR" dirty="0"/>
              <a:t>équipe pluri-professionnelle : valeur ajoutée pour le</a:t>
            </a:r>
            <a:r>
              <a:rPr lang="fr-FR" baseline="0" dirty="0"/>
              <a:t> raisonnement clinique</a:t>
            </a:r>
          </a:p>
          <a:p>
            <a:r>
              <a:rPr lang="fr-FR" dirty="0"/>
              <a:t>Travailler sur des situations réelles</a:t>
            </a:r>
            <a:r>
              <a:rPr lang="fr-FR" baseline="0" dirty="0"/>
              <a:t> car certaines situations sont difficilement simulables en centre de formation </a:t>
            </a:r>
            <a:endParaRPr lang="fr-FR" dirty="0"/>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105</a:t>
            </a:fld>
            <a:endParaRPr lang="fr-FR"/>
          </a:p>
        </p:txBody>
      </p:sp>
    </p:spTree>
    <p:extLst>
      <p:ext uri="{BB962C8B-B14F-4D97-AF65-F5344CB8AC3E}">
        <p14:creationId xmlns:p14="http://schemas.microsoft.com/office/powerpoint/2010/main" val="39426453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Associer l’élève aux</a:t>
            </a:r>
            <a:r>
              <a:rPr lang="fr-FR" baseline="0" dirty="0"/>
              <a:t> recherches</a:t>
            </a:r>
          </a:p>
          <a:p>
            <a:r>
              <a:rPr lang="fr-FR" baseline="0" dirty="0"/>
              <a:t>Systématiser la proposition de faire une PFMP à domicile</a:t>
            </a:r>
            <a:endParaRPr lang="fr-FR" dirty="0"/>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106</a:t>
            </a:fld>
            <a:endParaRPr lang="fr-FR"/>
          </a:p>
        </p:txBody>
      </p:sp>
    </p:spTree>
    <p:extLst>
      <p:ext uri="{BB962C8B-B14F-4D97-AF65-F5344CB8AC3E}">
        <p14:creationId xmlns:p14="http://schemas.microsoft.com/office/powerpoint/2010/main" val="1999550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IEN</a:t>
            </a:r>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7</a:t>
            </a:fld>
            <a:endParaRPr lang="fr-FR"/>
          </a:p>
        </p:txBody>
      </p:sp>
    </p:spTree>
    <p:extLst>
      <p:ext uri="{BB962C8B-B14F-4D97-AF65-F5344CB8AC3E}">
        <p14:creationId xmlns:p14="http://schemas.microsoft.com/office/powerpoint/2010/main" val="3038336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Comment</a:t>
            </a:r>
            <a:r>
              <a:rPr lang="fr-FR" baseline="0" dirty="0"/>
              <a:t> p</a:t>
            </a:r>
            <a:r>
              <a:rPr lang="fr-FR" dirty="0"/>
              <a:t>réparer</a:t>
            </a:r>
            <a:r>
              <a:rPr lang="fr-FR" baseline="0" dirty="0"/>
              <a:t> les élèves à la progressivité de la réflexivité </a:t>
            </a:r>
          </a:p>
          <a:p>
            <a:r>
              <a:rPr lang="fr-FR" baseline="0" dirty="0"/>
              <a:t>Atelier 3  : compétences difficiles à travailler en centre de formation </a:t>
            </a:r>
            <a:endParaRPr lang="fr-FR" dirty="0"/>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111</a:t>
            </a:fld>
            <a:endParaRPr lang="fr-FR"/>
          </a:p>
        </p:txBody>
      </p:sp>
    </p:spTree>
    <p:extLst>
      <p:ext uri="{BB962C8B-B14F-4D97-AF65-F5344CB8AC3E}">
        <p14:creationId xmlns:p14="http://schemas.microsoft.com/office/powerpoint/2010/main" val="1632402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IEN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Inscription RNCP (France compétences)</a:t>
            </a:r>
          </a:p>
          <a:p>
            <a:r>
              <a:rPr lang="fr-FR" sz="1200" kern="1200" dirty="0">
                <a:solidFill>
                  <a:schemeClr val="tx1"/>
                </a:solidFill>
                <a:effectLst/>
                <a:latin typeface="+mn-lt"/>
                <a:ea typeface="+mn-ea"/>
                <a:cs typeface="+mn-cs"/>
              </a:rPr>
              <a:t>Il y a une mise en conformité avec écriture en blocs de compétences ce qui constitue un changement majeur </a:t>
            </a:r>
          </a:p>
          <a:p>
            <a:r>
              <a:rPr lang="fr-FR" sz="1200" kern="1200" dirty="0">
                <a:solidFill>
                  <a:schemeClr val="tx1"/>
                </a:solidFill>
                <a:effectLst/>
                <a:latin typeface="+mn-lt"/>
                <a:ea typeface="+mn-ea"/>
                <a:cs typeface="+mn-cs"/>
              </a:rPr>
              <a:t>Démarche générale d’élaboration du référentiel (cadre des référentiels) :</a:t>
            </a:r>
          </a:p>
          <a:p>
            <a:pPr lvl="0"/>
            <a:r>
              <a:rPr lang="fr-FR" sz="1200" kern="1200" dirty="0">
                <a:solidFill>
                  <a:schemeClr val="tx1"/>
                </a:solidFill>
                <a:effectLst/>
                <a:latin typeface="+mn-lt"/>
                <a:ea typeface="+mn-ea"/>
                <a:cs typeface="+mn-cs"/>
              </a:rPr>
              <a:t>Certification par blocs</a:t>
            </a:r>
          </a:p>
          <a:p>
            <a:pPr lvl="0"/>
            <a:r>
              <a:rPr lang="fr-FR" sz="1200" kern="1200" dirty="0">
                <a:solidFill>
                  <a:schemeClr val="tx1"/>
                </a:solidFill>
                <a:effectLst/>
                <a:latin typeface="+mn-lt"/>
                <a:ea typeface="+mn-ea"/>
                <a:cs typeface="+mn-cs"/>
              </a:rPr>
              <a:t>RAP : Activités de travail repérées avec les professionnels</a:t>
            </a:r>
          </a:p>
          <a:p>
            <a:pPr lvl="0"/>
            <a:r>
              <a:rPr lang="fr-FR" sz="1200" kern="1200" dirty="0">
                <a:solidFill>
                  <a:schemeClr val="tx1"/>
                </a:solidFill>
                <a:effectLst/>
                <a:latin typeface="+mn-lt"/>
                <a:ea typeface="+mn-ea"/>
                <a:cs typeface="+mn-cs"/>
              </a:rPr>
              <a:t>Référentiel de compétences avec les connaissances associées, y compris les compétences transversales </a:t>
            </a:r>
          </a:p>
          <a:p>
            <a:pPr lvl="0"/>
            <a:r>
              <a:rPr lang="fr-FR" sz="1200" kern="1200" dirty="0">
                <a:solidFill>
                  <a:schemeClr val="tx1"/>
                </a:solidFill>
                <a:effectLst/>
                <a:latin typeface="+mn-lt"/>
                <a:ea typeface="+mn-ea"/>
                <a:cs typeface="+mn-cs"/>
              </a:rPr>
              <a:t>Référentiel d’évaluation</a:t>
            </a:r>
          </a:p>
          <a:p>
            <a:r>
              <a:rPr lang="fr-FR" sz="1200" kern="1200" dirty="0">
                <a:solidFill>
                  <a:schemeClr val="tx1"/>
                </a:solidFill>
                <a:effectLst/>
                <a:latin typeface="+mn-lt"/>
                <a:ea typeface="+mn-ea"/>
                <a:cs typeface="+mn-cs"/>
              </a:rPr>
              <a:t>Les certifications professionnelles sont constituées de blocs de compétences, </a:t>
            </a:r>
            <a:r>
              <a:rPr lang="fr-FR" sz="1200" b="1" kern="1200" dirty="0">
                <a:solidFill>
                  <a:schemeClr val="tx1"/>
                </a:solidFill>
                <a:effectLst/>
                <a:latin typeface="+mn-lt"/>
                <a:ea typeface="+mn-ea"/>
                <a:cs typeface="+mn-cs"/>
              </a:rPr>
              <a:t>ensembles homogènes et cohérents de compétences contribuant à l'exercice autonome d'une activité professionnelle et pouvant être évaluées et validées</a:t>
            </a:r>
            <a:r>
              <a:rPr lang="fr-FR" sz="1200" b="1" i="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b="1" i="1" kern="1200" dirty="0">
                <a:solidFill>
                  <a:schemeClr val="tx1"/>
                </a:solidFill>
                <a:effectLst/>
                <a:latin typeface="+mn-lt"/>
                <a:ea typeface="+mn-ea"/>
                <a:cs typeface="+mn-cs"/>
              </a:rPr>
              <a:t>Pour une activité professionnelle : être capable de mobiliser un  bloc de compétences /de Connaissances  de façon autonome (compétences évaluées et validées)</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Démarche générale d’élaboration du référentiel (cadre des référentiels) :</a:t>
            </a:r>
          </a:p>
          <a:p>
            <a:pPr lvl="0"/>
            <a:r>
              <a:rPr lang="fr-FR" sz="1200" kern="1200" dirty="0">
                <a:solidFill>
                  <a:schemeClr val="tx1"/>
                </a:solidFill>
                <a:effectLst/>
                <a:latin typeface="+mn-lt"/>
                <a:ea typeface="+mn-ea"/>
                <a:cs typeface="+mn-cs"/>
              </a:rPr>
              <a:t>Certification par blocs.</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8</a:t>
            </a:fld>
            <a:endParaRPr lang="fr-FR"/>
          </a:p>
        </p:txBody>
      </p:sp>
    </p:spTree>
    <p:extLst>
      <p:ext uri="{BB962C8B-B14F-4D97-AF65-F5344CB8AC3E}">
        <p14:creationId xmlns:p14="http://schemas.microsoft.com/office/powerpoint/2010/main" val="65726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IEN La rénovation du bac pro ASSP s’inscrit</a:t>
            </a:r>
            <a:r>
              <a:rPr lang="fr-FR" baseline="0" dirty="0"/>
              <a:t> dans une poursuite des rénovations des diplômes des métiers de la santé. Notion de socle commun aux formations du secteur sanitaire afin de favoriser les passerelles. </a:t>
            </a:r>
            <a:endParaRPr lang="fr-FR" dirty="0"/>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9</a:t>
            </a:fld>
            <a:endParaRPr lang="fr-FR"/>
          </a:p>
        </p:txBody>
      </p:sp>
    </p:spTree>
    <p:extLst>
      <p:ext uri="{BB962C8B-B14F-4D97-AF65-F5344CB8AC3E}">
        <p14:creationId xmlns:p14="http://schemas.microsoft.com/office/powerpoint/2010/main" val="23031820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80822" y="6380226"/>
            <a:ext cx="11232515" cy="0"/>
          </a:xfrm>
          <a:custGeom>
            <a:avLst/>
            <a:gdLst/>
            <a:ahLst/>
            <a:cxnLst/>
            <a:rect l="l" t="t" r="r" b="b"/>
            <a:pathLst>
              <a:path w="11232515">
                <a:moveTo>
                  <a:pt x="0" y="0"/>
                </a:moveTo>
                <a:lnTo>
                  <a:pt x="11232007" y="0"/>
                </a:lnTo>
              </a:path>
            </a:pathLst>
          </a:custGeom>
          <a:ln w="10668">
            <a:solidFill>
              <a:srgbClr val="000000"/>
            </a:solidFill>
          </a:ln>
        </p:spPr>
        <p:txBody>
          <a:bodyPr wrap="square" lIns="0" tIns="0" rIns="0" bIns="0" rtlCol="0"/>
          <a:lstStyle/>
          <a:p>
            <a:endParaRPr/>
          </a:p>
        </p:txBody>
      </p:sp>
      <p:pic>
        <p:nvPicPr>
          <p:cNvPr id="17" name="bg object 17"/>
          <p:cNvPicPr/>
          <p:nvPr/>
        </p:nvPicPr>
        <p:blipFill>
          <a:blip r:embed="rId2" cstate="print"/>
          <a:stretch>
            <a:fillRect/>
          </a:stretch>
        </p:blipFill>
        <p:spPr>
          <a:xfrm>
            <a:off x="1464563" y="239268"/>
            <a:ext cx="790956" cy="490727"/>
          </a:xfrm>
          <a:prstGeom prst="rect">
            <a:avLst/>
          </a:prstGeom>
        </p:spPr>
      </p:pic>
      <p:pic>
        <p:nvPicPr>
          <p:cNvPr id="18" name="bg object 18"/>
          <p:cNvPicPr/>
          <p:nvPr/>
        </p:nvPicPr>
        <p:blipFill>
          <a:blip r:embed="rId3" cstate="print"/>
          <a:stretch>
            <a:fillRect/>
          </a:stretch>
        </p:blipFill>
        <p:spPr>
          <a:xfrm>
            <a:off x="453053" y="212305"/>
            <a:ext cx="593451" cy="520174"/>
          </a:xfrm>
          <a:prstGeom prst="rect">
            <a:avLst/>
          </a:prstGeom>
        </p:spPr>
      </p:pic>
      <p:sp>
        <p:nvSpPr>
          <p:cNvPr id="2" name="Holder 2"/>
          <p:cNvSpPr>
            <a:spLocks noGrp="1"/>
          </p:cNvSpPr>
          <p:nvPr>
            <p:ph type="ctrTitle"/>
          </p:nvPr>
        </p:nvSpPr>
        <p:spPr>
          <a:xfrm>
            <a:off x="2561336" y="1871598"/>
            <a:ext cx="7069327" cy="452119"/>
          </a:xfrm>
          <a:prstGeom prst="rect">
            <a:avLst/>
          </a:prstGeom>
        </p:spPr>
        <p:txBody>
          <a:bodyPr wrap="square" lIns="0" tIns="0" rIns="0" bIns="0">
            <a:spAutoFit/>
          </a:bodyPr>
          <a:lstStyle>
            <a:lvl1pPr>
              <a:defRPr sz="2800" b="1" i="0">
                <a:solidFill>
                  <a:schemeClr val="tx1"/>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fr-FR"/>
              <a:t>Formation rénovation bac pro ASSP - Mai 2022 -  GRD - académie de Lyon</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F566253-D650-465C-849B-33A5787A588B}" type="datetime1">
              <a:rPr lang="en-US" smtClean="0"/>
              <a:t>6/28/2022</a:t>
            </a:fld>
            <a:endParaRPr lang="en-US"/>
          </a:p>
        </p:txBody>
      </p:sp>
      <p:sp>
        <p:nvSpPr>
          <p:cNvPr id="6" name="Holder 6"/>
          <p:cNvSpPr>
            <a:spLocks noGrp="1"/>
          </p:cNvSpPr>
          <p:nvPr>
            <p:ph type="sldNum" sz="quarter" idx="7"/>
          </p:nvPr>
        </p:nvSpPr>
        <p:spPr/>
        <p:txBody>
          <a:bodyPr lIns="0" tIns="0" rIns="0" bIns="0"/>
          <a:lstStyle>
            <a:lvl1pPr>
              <a:defRPr sz="1000" b="1" i="0">
                <a:solidFill>
                  <a:schemeClr val="tx1"/>
                </a:solidFill>
                <a:latin typeface="Arial"/>
                <a:cs typeface="Arial"/>
              </a:defRPr>
            </a:lvl1pPr>
          </a:lstStyle>
          <a:p>
            <a:pPr marL="38100">
              <a:lnSpc>
                <a:spcPct val="100000"/>
              </a:lnSpc>
            </a:pPr>
            <a:fld id="{81D60167-4931-47E6-BA6A-407CBD079E47}" type="slidenum">
              <a:rPr spc="-5" dirty="0"/>
              <a:pPr marL="38100">
                <a:lnSpc>
                  <a:spcPct val="100000"/>
                </a:lnSpc>
              </a:pPr>
              <a:t>‹N°›</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50" b="1" i="0">
                <a:solidFill>
                  <a:srgbClr val="00517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fr-FR"/>
              <a:t>Formation rénovation bac pro ASSP - Mai 2022 -  GRD - académie de Lyon</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9223E8EE-70A7-4097-B0E1-08CA5B9D33F0}" type="datetime1">
              <a:rPr lang="en-US" smtClean="0"/>
              <a:t>6/28/2022</a:t>
            </a:fld>
            <a:endParaRPr lang="en-US"/>
          </a:p>
        </p:txBody>
      </p:sp>
      <p:sp>
        <p:nvSpPr>
          <p:cNvPr id="6" name="Holder 6"/>
          <p:cNvSpPr>
            <a:spLocks noGrp="1"/>
          </p:cNvSpPr>
          <p:nvPr>
            <p:ph type="sldNum" sz="quarter" idx="7"/>
          </p:nvPr>
        </p:nvSpPr>
        <p:spPr/>
        <p:txBody>
          <a:bodyPr lIns="0" tIns="0" rIns="0" bIns="0"/>
          <a:lstStyle>
            <a:lvl1pPr>
              <a:defRPr sz="1000" b="1" i="0">
                <a:solidFill>
                  <a:schemeClr val="tx1"/>
                </a:solidFill>
                <a:latin typeface="Arial"/>
                <a:cs typeface="Arial"/>
              </a:defRPr>
            </a:lvl1pPr>
          </a:lstStyle>
          <a:p>
            <a:pPr marL="38100">
              <a:lnSpc>
                <a:spcPct val="100000"/>
              </a:lnSpc>
            </a:pPr>
            <a:fld id="{81D60167-4931-47E6-BA6A-407CBD079E47}" type="slidenum">
              <a:rPr spc="-5" dirty="0"/>
              <a:pPr marL="38100">
                <a:lnSpc>
                  <a:spcPct val="100000"/>
                </a:lnSpc>
              </a:pPr>
              <a:t>‹N°›</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32054" y="6380226"/>
            <a:ext cx="11280775" cy="0"/>
          </a:xfrm>
          <a:custGeom>
            <a:avLst/>
            <a:gdLst/>
            <a:ahLst/>
            <a:cxnLst/>
            <a:rect l="l" t="t" r="r" b="b"/>
            <a:pathLst>
              <a:path w="11280775">
                <a:moveTo>
                  <a:pt x="0" y="0"/>
                </a:moveTo>
                <a:lnTo>
                  <a:pt x="11232769" y="0"/>
                </a:lnTo>
              </a:path>
              <a:path w="11280775">
                <a:moveTo>
                  <a:pt x="48767" y="0"/>
                </a:moveTo>
                <a:lnTo>
                  <a:pt x="11280775" y="0"/>
                </a:lnTo>
              </a:path>
            </a:pathLst>
          </a:custGeom>
          <a:ln w="10668">
            <a:solidFill>
              <a:srgbClr val="000000"/>
            </a:solidFill>
          </a:ln>
        </p:spPr>
        <p:txBody>
          <a:bodyPr wrap="square" lIns="0" tIns="0" rIns="0" bIns="0" rtlCol="0"/>
          <a:lstStyle/>
          <a:p>
            <a:endParaRPr/>
          </a:p>
        </p:txBody>
      </p:sp>
      <p:pic>
        <p:nvPicPr>
          <p:cNvPr id="17" name="bg object 17"/>
          <p:cNvPicPr/>
          <p:nvPr/>
        </p:nvPicPr>
        <p:blipFill>
          <a:blip r:embed="rId2" cstate="print"/>
          <a:stretch>
            <a:fillRect/>
          </a:stretch>
        </p:blipFill>
        <p:spPr>
          <a:xfrm>
            <a:off x="462982" y="247476"/>
            <a:ext cx="751958" cy="547035"/>
          </a:xfrm>
          <a:prstGeom prst="rect">
            <a:avLst/>
          </a:prstGeom>
        </p:spPr>
      </p:pic>
      <p:sp>
        <p:nvSpPr>
          <p:cNvPr id="2" name="Holder 2"/>
          <p:cNvSpPr>
            <a:spLocks noGrp="1"/>
          </p:cNvSpPr>
          <p:nvPr>
            <p:ph type="title"/>
          </p:nvPr>
        </p:nvSpPr>
        <p:spPr/>
        <p:txBody>
          <a:bodyPr lIns="0" tIns="0" rIns="0" bIns="0"/>
          <a:lstStyle>
            <a:lvl1pPr>
              <a:defRPr sz="2350" b="1" i="0">
                <a:solidFill>
                  <a:srgbClr val="00517D"/>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197600" y="1392377"/>
            <a:ext cx="5409565" cy="3727450"/>
          </a:xfrm>
          <a:prstGeom prst="rect">
            <a:avLst/>
          </a:prstGeom>
        </p:spPr>
        <p:txBody>
          <a:bodyPr wrap="square" lIns="0" tIns="0" rIns="0" bIns="0">
            <a:spAutoFit/>
          </a:bodyPr>
          <a:lstStyle>
            <a:lvl1pPr>
              <a:defRPr sz="1850" b="1"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fr-FR"/>
              <a:t>Formation rénovation bac pro ASSP - Mai 2022 -  GRD - académie de Lyon</a:t>
            </a:r>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C43D8609-7027-4A7A-A748-49DA7E9BC9E6}" type="datetime1">
              <a:rPr lang="en-US" smtClean="0"/>
              <a:t>6/28/2022</a:t>
            </a:fld>
            <a:endParaRPr lang="en-US"/>
          </a:p>
        </p:txBody>
      </p:sp>
      <p:sp>
        <p:nvSpPr>
          <p:cNvPr id="7" name="Holder 7"/>
          <p:cNvSpPr>
            <a:spLocks noGrp="1"/>
          </p:cNvSpPr>
          <p:nvPr>
            <p:ph type="sldNum" sz="quarter" idx="7"/>
          </p:nvPr>
        </p:nvSpPr>
        <p:spPr/>
        <p:txBody>
          <a:bodyPr lIns="0" tIns="0" rIns="0" bIns="0"/>
          <a:lstStyle>
            <a:lvl1pPr>
              <a:defRPr sz="1000" b="1" i="0">
                <a:solidFill>
                  <a:schemeClr val="tx1"/>
                </a:solidFill>
                <a:latin typeface="Arial"/>
                <a:cs typeface="Arial"/>
              </a:defRPr>
            </a:lvl1pPr>
          </a:lstStyle>
          <a:p>
            <a:pPr marL="38100">
              <a:lnSpc>
                <a:spcPct val="100000"/>
              </a:lnSpc>
            </a:pPr>
            <a:fld id="{81D60167-4931-47E6-BA6A-407CBD079E47}" type="slidenum">
              <a:rPr spc="-5" dirty="0"/>
              <a:pPr marL="38100">
                <a:lnSpc>
                  <a:spcPct val="100000"/>
                </a:lnSpc>
              </a:pPr>
              <a:t>‹N°›</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50" b="1" i="0">
                <a:solidFill>
                  <a:srgbClr val="00517D"/>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fr-FR"/>
              <a:t>Formation rénovation bac pro ASSP - Mai 2022 -  GRD - académie de Lyon</a:t>
            </a:r>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62C43C56-84E2-466C-8A44-DDDD9D935973}" type="datetime1">
              <a:rPr lang="en-US" smtClean="0"/>
              <a:t>6/28/2022</a:t>
            </a:fld>
            <a:endParaRPr lang="en-US"/>
          </a:p>
        </p:txBody>
      </p:sp>
      <p:sp>
        <p:nvSpPr>
          <p:cNvPr id="5" name="Holder 5"/>
          <p:cNvSpPr>
            <a:spLocks noGrp="1"/>
          </p:cNvSpPr>
          <p:nvPr>
            <p:ph type="sldNum" sz="quarter" idx="7"/>
          </p:nvPr>
        </p:nvSpPr>
        <p:spPr/>
        <p:txBody>
          <a:bodyPr lIns="0" tIns="0" rIns="0" bIns="0"/>
          <a:lstStyle>
            <a:lvl1pPr>
              <a:defRPr sz="1000" b="1" i="0">
                <a:solidFill>
                  <a:schemeClr val="tx1"/>
                </a:solidFill>
                <a:latin typeface="Arial"/>
                <a:cs typeface="Arial"/>
              </a:defRPr>
            </a:lvl1pPr>
          </a:lstStyle>
          <a:p>
            <a:pPr marL="38100">
              <a:lnSpc>
                <a:spcPct val="100000"/>
              </a:lnSpc>
            </a:pPr>
            <a:fld id="{81D60167-4931-47E6-BA6A-407CBD079E47}" type="slidenum">
              <a:rPr spc="-5" dirty="0"/>
              <a:pPr marL="38100">
                <a:lnSpc>
                  <a:spcPct val="100000"/>
                </a:lnSpc>
              </a:pPr>
              <a:t>‹N°›</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80822" y="6380226"/>
            <a:ext cx="11232515" cy="0"/>
          </a:xfrm>
          <a:custGeom>
            <a:avLst/>
            <a:gdLst/>
            <a:ahLst/>
            <a:cxnLst/>
            <a:rect l="l" t="t" r="r" b="b"/>
            <a:pathLst>
              <a:path w="11232515">
                <a:moveTo>
                  <a:pt x="0" y="0"/>
                </a:moveTo>
                <a:lnTo>
                  <a:pt x="11232007" y="0"/>
                </a:lnTo>
              </a:path>
            </a:pathLst>
          </a:custGeom>
          <a:ln w="10668">
            <a:solidFill>
              <a:srgbClr val="000000"/>
            </a:solidFill>
          </a:ln>
        </p:spPr>
        <p:txBody>
          <a:bodyPr wrap="square" lIns="0" tIns="0" rIns="0" bIns="0" rtlCol="0"/>
          <a:lstStyle/>
          <a:p>
            <a:endParaRPr/>
          </a:p>
        </p:txBody>
      </p:sp>
      <p:pic>
        <p:nvPicPr>
          <p:cNvPr id="17" name="bg object 17"/>
          <p:cNvPicPr/>
          <p:nvPr/>
        </p:nvPicPr>
        <p:blipFill>
          <a:blip r:embed="rId2" cstate="print"/>
          <a:stretch>
            <a:fillRect/>
          </a:stretch>
        </p:blipFill>
        <p:spPr>
          <a:xfrm>
            <a:off x="1464563" y="239268"/>
            <a:ext cx="790956" cy="490727"/>
          </a:xfrm>
          <a:prstGeom prst="rect">
            <a:avLst/>
          </a:prstGeom>
        </p:spPr>
      </p:pic>
      <p:pic>
        <p:nvPicPr>
          <p:cNvPr id="18" name="bg object 18"/>
          <p:cNvPicPr/>
          <p:nvPr/>
        </p:nvPicPr>
        <p:blipFill>
          <a:blip r:embed="rId3" cstate="print"/>
          <a:stretch>
            <a:fillRect/>
          </a:stretch>
        </p:blipFill>
        <p:spPr>
          <a:xfrm>
            <a:off x="453053" y="212305"/>
            <a:ext cx="593451" cy="520174"/>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fr-FR"/>
              <a:t>Formation rénovation bac pro ASSP - Mai 2022 -  GRD - académie de Lyon</a:t>
            </a:r>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FE67A8B7-7826-4135-B91E-AFFD4F4D09D3}" type="datetime1">
              <a:rPr lang="en-US" smtClean="0"/>
              <a:t>6/28/2022</a:t>
            </a:fld>
            <a:endParaRPr lang="en-US"/>
          </a:p>
        </p:txBody>
      </p:sp>
      <p:sp>
        <p:nvSpPr>
          <p:cNvPr id="4" name="Holder 4"/>
          <p:cNvSpPr>
            <a:spLocks noGrp="1"/>
          </p:cNvSpPr>
          <p:nvPr>
            <p:ph type="sldNum" sz="quarter" idx="7"/>
          </p:nvPr>
        </p:nvSpPr>
        <p:spPr/>
        <p:txBody>
          <a:bodyPr lIns="0" tIns="0" rIns="0" bIns="0"/>
          <a:lstStyle>
            <a:lvl1pPr>
              <a:defRPr sz="1000" b="1" i="0">
                <a:solidFill>
                  <a:schemeClr val="tx1"/>
                </a:solidFill>
                <a:latin typeface="Arial"/>
                <a:cs typeface="Arial"/>
              </a:defRPr>
            </a:lvl1pPr>
          </a:lstStyle>
          <a:p>
            <a:pPr marL="38100">
              <a:lnSpc>
                <a:spcPct val="100000"/>
              </a:lnSpc>
            </a:pPr>
            <a:fld id="{81D60167-4931-47E6-BA6A-407CBD079E47}" type="slidenum">
              <a:rPr spc="-5" dirty="0"/>
              <a:pPr marL="38100">
                <a:lnSpc>
                  <a:spcPct val="100000"/>
                </a:lnSpc>
              </a:pPr>
              <a:t>‹N°›</a:t>
            </a:fld>
            <a:endParaRPr spc="-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FD818403-12D2-4E9B-9570-31C9C63C1B68}" type="datetime1">
              <a:rPr lang="en-US" smtClean="0"/>
              <a:t>6/28/2022</a:t>
            </a:fld>
            <a:endParaRPr lang="fr-FR"/>
          </a:p>
        </p:txBody>
      </p:sp>
      <p:sp>
        <p:nvSpPr>
          <p:cNvPr id="5" name="Espace réservé du pied de page 4"/>
          <p:cNvSpPr>
            <a:spLocks noGrp="1"/>
          </p:cNvSpPr>
          <p:nvPr>
            <p:ph type="ftr" sz="quarter" idx="11"/>
          </p:nvPr>
        </p:nvSpPr>
        <p:spPr/>
        <p:txBody>
          <a:bodyPr/>
          <a:lstStyle/>
          <a:p>
            <a:r>
              <a:rPr lang="fr-FR"/>
              <a:t>Formation rénovation bac pro ASSP - Mai 2022 -  GRD - académie de Lyon</a:t>
            </a:r>
          </a:p>
        </p:txBody>
      </p:sp>
      <p:sp>
        <p:nvSpPr>
          <p:cNvPr id="6" name="Espace réservé du numéro de diapositive 5"/>
          <p:cNvSpPr>
            <a:spLocks noGrp="1"/>
          </p:cNvSpPr>
          <p:nvPr>
            <p:ph type="sldNum" sz="quarter" idx="12"/>
          </p:nvPr>
        </p:nvSpPr>
        <p:spPr/>
        <p:txBody>
          <a:bodyPr/>
          <a:lstStyle/>
          <a:p>
            <a:fld id="{ADEEB7F7-91E8-42EE-954F-EB8A23AD05FA}" type="slidenum">
              <a:rPr lang="fr-FR" smtClean="0"/>
              <a:pPr/>
              <a:t>‹N°›</a:t>
            </a:fld>
            <a:endParaRPr lang="fr-FR"/>
          </a:p>
        </p:txBody>
      </p:sp>
    </p:spTree>
    <p:extLst>
      <p:ext uri="{BB962C8B-B14F-4D97-AF65-F5344CB8AC3E}">
        <p14:creationId xmlns:p14="http://schemas.microsoft.com/office/powerpoint/2010/main" val="1263410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09600" y="6377940"/>
            <a:ext cx="2804160" cy="276999"/>
          </a:xfrm>
        </p:spPr>
        <p:txBody>
          <a:bodyPr/>
          <a:lstStyle/>
          <a:p>
            <a:fld id="{9829D837-13F4-46A0-BD30-44F3830265DE}" type="datetime1">
              <a:rPr lang="en-US" smtClean="0"/>
              <a:t>6/28/2022</a:t>
            </a:fld>
            <a:endParaRPr lang="fr-FR"/>
          </a:p>
        </p:txBody>
      </p:sp>
      <p:sp>
        <p:nvSpPr>
          <p:cNvPr id="3" name="Espace réservé du pied de page 2"/>
          <p:cNvSpPr>
            <a:spLocks noGrp="1"/>
          </p:cNvSpPr>
          <p:nvPr>
            <p:ph type="ftr" sz="quarter" idx="11"/>
          </p:nvPr>
        </p:nvSpPr>
        <p:spPr>
          <a:xfrm>
            <a:off x="4145280" y="6377940"/>
            <a:ext cx="3901440" cy="276999"/>
          </a:xfrm>
        </p:spPr>
        <p:txBody>
          <a:bodyPr/>
          <a:lstStyle/>
          <a:p>
            <a:r>
              <a:rPr lang="fr-FR"/>
              <a:t>Formation rénovation bac pro ASSP - Mai 2022 -  GRD - académie de Lyon</a:t>
            </a:r>
          </a:p>
        </p:txBody>
      </p:sp>
      <p:sp>
        <p:nvSpPr>
          <p:cNvPr id="4" name="Espace réservé du numéro de diapositive 3"/>
          <p:cNvSpPr>
            <a:spLocks noGrp="1"/>
          </p:cNvSpPr>
          <p:nvPr>
            <p:ph type="sldNum" sz="quarter" idx="12"/>
          </p:nvPr>
        </p:nvSpPr>
        <p:spPr>
          <a:xfrm>
            <a:off x="11486388" y="6539680"/>
            <a:ext cx="216534" cy="307777"/>
          </a:xfrm>
        </p:spPr>
        <p:txBody>
          <a:bodyPr/>
          <a:lstStyle/>
          <a:p>
            <a:fld id="{AA4F3796-98D5-43B4-97BE-3074D15482F0}" type="slidenum">
              <a:rPr lang="fr-FR" smtClean="0"/>
              <a:pPr/>
              <a:t>‹N°›</a:t>
            </a:fld>
            <a:endParaRPr lang="fr-FR"/>
          </a:p>
        </p:txBody>
      </p:sp>
    </p:spTree>
    <p:extLst>
      <p:ext uri="{BB962C8B-B14F-4D97-AF65-F5344CB8AC3E}">
        <p14:creationId xmlns:p14="http://schemas.microsoft.com/office/powerpoint/2010/main" val="352395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96578" y="818210"/>
            <a:ext cx="1543050" cy="386080"/>
          </a:xfrm>
          <a:prstGeom prst="rect">
            <a:avLst/>
          </a:prstGeom>
        </p:spPr>
        <p:txBody>
          <a:bodyPr wrap="square" lIns="0" tIns="0" rIns="0" bIns="0">
            <a:spAutoFit/>
          </a:bodyPr>
          <a:lstStyle>
            <a:lvl1pPr>
              <a:defRPr sz="2350" b="1" i="0">
                <a:solidFill>
                  <a:srgbClr val="00517D"/>
                </a:solidFill>
                <a:latin typeface="Arial"/>
                <a:cs typeface="Arial"/>
              </a:defRPr>
            </a:lvl1pPr>
          </a:lstStyle>
          <a:p>
            <a:endParaRPr/>
          </a:p>
        </p:txBody>
      </p:sp>
      <p:sp>
        <p:nvSpPr>
          <p:cNvPr id="3" name="Holder 3"/>
          <p:cNvSpPr>
            <a:spLocks noGrp="1"/>
          </p:cNvSpPr>
          <p:nvPr>
            <p:ph type="body" idx="1"/>
          </p:nvPr>
        </p:nvSpPr>
        <p:spPr>
          <a:xfrm>
            <a:off x="1232903" y="2153666"/>
            <a:ext cx="9728835" cy="379412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r>
              <a:rPr lang="fr-FR"/>
              <a:t>Formation rénovation bac pro ASSP - Mai 2022 -  GRD - académie de Lyon</a:t>
            </a:r>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96D05D4F-26FD-4219-AE5D-C5A46C8A608C}" type="datetime1">
              <a:rPr lang="en-US" smtClean="0"/>
              <a:t>6/28/2022</a:t>
            </a:fld>
            <a:endParaRPr lang="en-US"/>
          </a:p>
        </p:txBody>
      </p:sp>
      <p:sp>
        <p:nvSpPr>
          <p:cNvPr id="6" name="Holder 6"/>
          <p:cNvSpPr>
            <a:spLocks noGrp="1"/>
          </p:cNvSpPr>
          <p:nvPr>
            <p:ph type="sldNum" sz="quarter" idx="7"/>
          </p:nvPr>
        </p:nvSpPr>
        <p:spPr>
          <a:xfrm>
            <a:off x="11486388" y="6539680"/>
            <a:ext cx="216534" cy="167004"/>
          </a:xfrm>
          <a:prstGeom prst="rect">
            <a:avLst/>
          </a:prstGeom>
        </p:spPr>
        <p:txBody>
          <a:bodyPr wrap="square" lIns="0" tIns="0" rIns="0" bIns="0">
            <a:spAutoFit/>
          </a:bodyPr>
          <a:lstStyle>
            <a:lvl1pPr>
              <a:defRPr sz="1000" b="1" i="0">
                <a:solidFill>
                  <a:schemeClr val="tx1"/>
                </a:solidFill>
                <a:latin typeface="Arial"/>
                <a:cs typeface="Arial"/>
              </a:defRPr>
            </a:lvl1pPr>
          </a:lstStyle>
          <a:p>
            <a:pPr marL="38100">
              <a:lnSpc>
                <a:spcPct val="100000"/>
              </a:lnSpc>
            </a:pPr>
            <a:fld id="{81D60167-4931-47E6-BA6A-407CBD079E47}" type="slidenum">
              <a:rPr spc="-5" dirty="0"/>
              <a:pPr marL="38100">
                <a:lnSpc>
                  <a:spcPct val="100000"/>
                </a:lnSpc>
              </a:pPr>
              <a:t>‹N°›</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jpe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2.jpeg"/><Relationship Id="rId7"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hyperlink" Target="http://scrumblr.ca/najia%20medkhas"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legifrance.gouv.fr/loda/id/LEGIARTI000038941584/2019-08-23/" TargetMode="Externa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hyperlink" Target="../projet%20p&#233;dagogique%20de%20formation/seconde%20-%20ASSP%20Architecture_plan_de_formation%20modifie%20(3)-1.xlsx"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0822" y="6380226"/>
            <a:ext cx="11232515" cy="0"/>
          </a:xfrm>
          <a:custGeom>
            <a:avLst/>
            <a:gdLst/>
            <a:ahLst/>
            <a:cxnLst/>
            <a:rect l="l" t="t" r="r" b="b"/>
            <a:pathLst>
              <a:path w="11232515">
                <a:moveTo>
                  <a:pt x="0" y="0"/>
                </a:moveTo>
                <a:lnTo>
                  <a:pt x="11232007" y="0"/>
                </a:lnTo>
              </a:path>
            </a:pathLst>
          </a:custGeom>
          <a:ln w="10668">
            <a:solidFill>
              <a:srgbClr val="000000"/>
            </a:solidFill>
          </a:ln>
        </p:spPr>
        <p:txBody>
          <a:bodyPr wrap="square" lIns="0" tIns="0" rIns="0" bIns="0" rtlCol="0"/>
          <a:lstStyle/>
          <a:p>
            <a:endParaRPr/>
          </a:p>
        </p:txBody>
      </p:sp>
      <p:pic>
        <p:nvPicPr>
          <p:cNvPr id="4" name="object 4"/>
          <p:cNvPicPr/>
          <p:nvPr/>
        </p:nvPicPr>
        <p:blipFill>
          <a:blip r:embed="rId3" cstate="print"/>
          <a:stretch>
            <a:fillRect/>
          </a:stretch>
        </p:blipFill>
        <p:spPr>
          <a:xfrm>
            <a:off x="454306" y="454664"/>
            <a:ext cx="1688282" cy="1471114"/>
          </a:xfrm>
          <a:prstGeom prst="rect">
            <a:avLst/>
          </a:prstGeom>
        </p:spPr>
      </p:pic>
      <p:sp>
        <p:nvSpPr>
          <p:cNvPr id="5" name="object 5"/>
          <p:cNvSpPr txBox="1">
            <a:spLocks noGrp="1"/>
          </p:cNvSpPr>
          <p:nvPr>
            <p:ph type="title"/>
          </p:nvPr>
        </p:nvSpPr>
        <p:spPr>
          <a:xfrm>
            <a:off x="3505200" y="2045284"/>
            <a:ext cx="5410200" cy="679032"/>
          </a:xfrm>
          <a:prstGeom prst="rect">
            <a:avLst/>
          </a:prstGeom>
        </p:spPr>
        <p:txBody>
          <a:bodyPr vert="horz" wrap="square" lIns="0" tIns="17145" rIns="0" bIns="0" rtlCol="0">
            <a:spAutoFit/>
          </a:bodyPr>
          <a:lstStyle/>
          <a:p>
            <a:pPr marL="12700" algn="ctr">
              <a:lnSpc>
                <a:spcPct val="100000"/>
              </a:lnSpc>
              <a:spcBef>
                <a:spcPts val="135"/>
              </a:spcBef>
            </a:pPr>
            <a:r>
              <a:rPr lang="fr-FR" sz="4300" dirty="0"/>
              <a:t>RENOVATION </a:t>
            </a:r>
            <a:endParaRPr sz="4300" dirty="0"/>
          </a:p>
        </p:txBody>
      </p:sp>
      <p:sp>
        <p:nvSpPr>
          <p:cNvPr id="6" name="object 6"/>
          <p:cNvSpPr txBox="1"/>
          <p:nvPr/>
        </p:nvSpPr>
        <p:spPr>
          <a:xfrm>
            <a:off x="1912366" y="3254502"/>
            <a:ext cx="8368030" cy="1830705"/>
          </a:xfrm>
          <a:prstGeom prst="rect">
            <a:avLst/>
          </a:prstGeom>
        </p:spPr>
        <p:txBody>
          <a:bodyPr vert="horz" wrap="square" lIns="0" tIns="13335" rIns="0" bIns="0" rtlCol="0">
            <a:spAutoFit/>
          </a:bodyPr>
          <a:lstStyle/>
          <a:p>
            <a:pPr algn="ctr">
              <a:lnSpc>
                <a:spcPct val="100000"/>
              </a:lnSpc>
              <a:spcBef>
                <a:spcPts val="105"/>
              </a:spcBef>
            </a:pPr>
            <a:r>
              <a:rPr sz="3200" b="1" spc="-20" dirty="0">
                <a:latin typeface="Arial"/>
                <a:cs typeface="Arial"/>
              </a:rPr>
              <a:t>BACCALAURÉAT</a:t>
            </a:r>
            <a:r>
              <a:rPr sz="3200" b="1" spc="-55" dirty="0">
                <a:latin typeface="Arial"/>
                <a:cs typeface="Arial"/>
              </a:rPr>
              <a:t> </a:t>
            </a:r>
            <a:r>
              <a:rPr sz="3200" b="1" dirty="0">
                <a:latin typeface="Arial"/>
                <a:cs typeface="Arial"/>
              </a:rPr>
              <a:t>PROFESSIONNEL</a:t>
            </a:r>
            <a:endParaRPr sz="3200">
              <a:latin typeface="Arial"/>
              <a:cs typeface="Arial"/>
            </a:endParaRPr>
          </a:p>
          <a:p>
            <a:pPr>
              <a:lnSpc>
                <a:spcPct val="100000"/>
              </a:lnSpc>
              <a:spcBef>
                <a:spcPts val="55"/>
              </a:spcBef>
            </a:pPr>
            <a:endParaRPr sz="3000">
              <a:latin typeface="Arial"/>
              <a:cs typeface="Arial"/>
            </a:endParaRPr>
          </a:p>
          <a:p>
            <a:pPr marL="12700" marR="5080" algn="ctr">
              <a:lnSpc>
                <a:spcPts val="3460"/>
              </a:lnSpc>
            </a:pPr>
            <a:r>
              <a:rPr sz="3200" b="1" spc="-40" dirty="0">
                <a:latin typeface="Arial"/>
                <a:cs typeface="Arial"/>
              </a:rPr>
              <a:t>ACCOMPAGNEMENT,</a:t>
            </a:r>
            <a:r>
              <a:rPr sz="3200" b="1" spc="-45" dirty="0">
                <a:latin typeface="Arial"/>
                <a:cs typeface="Arial"/>
              </a:rPr>
              <a:t> </a:t>
            </a:r>
            <a:r>
              <a:rPr sz="3200" b="1" dirty="0">
                <a:latin typeface="Arial"/>
                <a:cs typeface="Arial"/>
              </a:rPr>
              <a:t>SOINS</a:t>
            </a:r>
            <a:r>
              <a:rPr sz="3200" b="1" spc="-20" dirty="0">
                <a:latin typeface="Arial"/>
                <a:cs typeface="Arial"/>
              </a:rPr>
              <a:t> </a:t>
            </a:r>
            <a:r>
              <a:rPr sz="3200" b="1" dirty="0">
                <a:latin typeface="Arial"/>
                <a:cs typeface="Arial"/>
              </a:rPr>
              <a:t>ET</a:t>
            </a:r>
            <a:r>
              <a:rPr sz="3200" b="1" spc="-5" dirty="0">
                <a:latin typeface="Arial"/>
                <a:cs typeface="Arial"/>
              </a:rPr>
              <a:t> </a:t>
            </a:r>
            <a:r>
              <a:rPr sz="3200" b="1" spc="-10" dirty="0">
                <a:latin typeface="Arial"/>
                <a:cs typeface="Arial"/>
              </a:rPr>
              <a:t>SERVICES </a:t>
            </a:r>
            <a:r>
              <a:rPr sz="3200" b="1" spc="-869" dirty="0">
                <a:latin typeface="Arial"/>
                <a:cs typeface="Arial"/>
              </a:rPr>
              <a:t> </a:t>
            </a:r>
            <a:r>
              <a:rPr sz="3200" b="1" dirty="0">
                <a:latin typeface="Arial"/>
                <a:cs typeface="Arial"/>
              </a:rPr>
              <a:t>À</a:t>
            </a:r>
            <a:r>
              <a:rPr sz="3200" b="1" spc="-5" dirty="0">
                <a:latin typeface="Arial"/>
                <a:cs typeface="Arial"/>
              </a:rPr>
              <a:t> </a:t>
            </a:r>
            <a:r>
              <a:rPr sz="3200" b="1" dirty="0">
                <a:latin typeface="Arial"/>
                <a:cs typeface="Arial"/>
              </a:rPr>
              <a:t>LA</a:t>
            </a:r>
            <a:r>
              <a:rPr sz="3200" b="1" spc="-130" dirty="0">
                <a:latin typeface="Arial"/>
                <a:cs typeface="Arial"/>
              </a:rPr>
              <a:t> </a:t>
            </a:r>
            <a:r>
              <a:rPr sz="3200" b="1" dirty="0">
                <a:latin typeface="Arial"/>
                <a:cs typeface="Arial"/>
              </a:rPr>
              <a:t>PERSONNE</a:t>
            </a:r>
            <a:r>
              <a:rPr sz="3200" b="1" spc="-30" dirty="0">
                <a:latin typeface="Arial"/>
                <a:cs typeface="Arial"/>
              </a:rPr>
              <a:t> </a:t>
            </a:r>
            <a:r>
              <a:rPr sz="3200" b="1" dirty="0">
                <a:latin typeface="Arial"/>
                <a:cs typeface="Arial"/>
              </a:rPr>
              <a:t>(ASSP)</a:t>
            </a:r>
            <a:endParaRPr sz="3200">
              <a:latin typeface="Arial"/>
              <a:cs typeface="Arial"/>
            </a:endParaRPr>
          </a:p>
        </p:txBody>
      </p:sp>
      <p:sp>
        <p:nvSpPr>
          <p:cNvPr id="9" name="object 9"/>
          <p:cNvSpPr txBox="1"/>
          <p:nvPr/>
        </p:nvSpPr>
        <p:spPr>
          <a:xfrm>
            <a:off x="10068814" y="6527698"/>
            <a:ext cx="95885" cy="177800"/>
          </a:xfrm>
          <a:prstGeom prst="rect">
            <a:avLst/>
          </a:prstGeom>
        </p:spPr>
        <p:txBody>
          <a:bodyPr vert="horz" wrap="square" lIns="0" tIns="12065" rIns="0" bIns="0" rtlCol="0">
            <a:spAutoFit/>
          </a:bodyPr>
          <a:lstStyle/>
          <a:p>
            <a:pPr marL="12700">
              <a:lnSpc>
                <a:spcPct val="100000"/>
              </a:lnSpc>
              <a:spcBef>
                <a:spcPts val="95"/>
              </a:spcBef>
            </a:pPr>
            <a:r>
              <a:rPr sz="1000" b="1" spc="-5" dirty="0">
                <a:latin typeface="Arial"/>
                <a:cs typeface="Arial"/>
              </a:rPr>
              <a:t>1</a:t>
            </a:r>
            <a:endParaRPr sz="1000">
              <a:latin typeface="Arial"/>
              <a:cs typeface="Arial"/>
            </a:endParaRPr>
          </a:p>
        </p:txBody>
      </p:sp>
      <p:sp>
        <p:nvSpPr>
          <p:cNvPr id="11" name="Espace réservé du pied de page 10">
            <a:extLst>
              <a:ext uri="{FF2B5EF4-FFF2-40B4-BE49-F238E27FC236}">
                <a16:creationId xmlns:a16="http://schemas.microsoft.com/office/drawing/2014/main" id="{45DF8408-CE32-4BA9-BC51-9A34CB831B19}"/>
              </a:ext>
            </a:extLst>
          </p:cNvPr>
          <p:cNvSpPr>
            <a:spLocks noGrp="1"/>
          </p:cNvSpPr>
          <p:nvPr>
            <p:ph type="ftr" sz="quarter" idx="5"/>
          </p:nvPr>
        </p:nvSpPr>
        <p:spPr>
          <a:xfrm>
            <a:off x="1593596" y="6428499"/>
            <a:ext cx="8686800" cy="276999"/>
          </a:xfrm>
        </p:spPr>
        <p:txBody>
          <a:bodyPr/>
          <a:lstStyle/>
          <a:p>
            <a:r>
              <a:rPr lang="fr-FR"/>
              <a:t>Formation rénovation bac pro ASSP - Mai 2022 -  GRD - académie de Lyon</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32054" y="6380226"/>
            <a:ext cx="11280775" cy="0"/>
          </a:xfrm>
          <a:custGeom>
            <a:avLst/>
            <a:gdLst/>
            <a:ahLst/>
            <a:cxnLst/>
            <a:rect l="l" t="t" r="r" b="b"/>
            <a:pathLst>
              <a:path w="11280775">
                <a:moveTo>
                  <a:pt x="0" y="0"/>
                </a:moveTo>
                <a:lnTo>
                  <a:pt x="11232769" y="0"/>
                </a:lnTo>
              </a:path>
              <a:path w="11280775">
                <a:moveTo>
                  <a:pt x="48767" y="0"/>
                </a:moveTo>
                <a:lnTo>
                  <a:pt x="11280775" y="0"/>
                </a:lnTo>
              </a:path>
            </a:pathLst>
          </a:custGeom>
          <a:ln w="10668">
            <a:solidFill>
              <a:srgbClr val="000000"/>
            </a:solidFill>
          </a:ln>
        </p:spPr>
        <p:txBody>
          <a:bodyPr wrap="square" lIns="0" tIns="0" rIns="0" bIns="0" rtlCol="0"/>
          <a:lstStyle/>
          <a:p>
            <a:endParaRPr/>
          </a:p>
        </p:txBody>
      </p:sp>
      <p:pic>
        <p:nvPicPr>
          <p:cNvPr id="3" name="object 3"/>
          <p:cNvPicPr/>
          <p:nvPr/>
        </p:nvPicPr>
        <p:blipFill>
          <a:blip r:embed="rId3" cstate="print"/>
          <a:stretch>
            <a:fillRect/>
          </a:stretch>
        </p:blipFill>
        <p:spPr>
          <a:xfrm>
            <a:off x="462982" y="247476"/>
            <a:ext cx="751958" cy="547035"/>
          </a:xfrm>
          <a:prstGeom prst="rect">
            <a:avLst/>
          </a:prstGeom>
        </p:spPr>
      </p:pic>
      <p:sp>
        <p:nvSpPr>
          <p:cNvPr id="4" name="object 4"/>
          <p:cNvSpPr txBox="1">
            <a:spLocks noGrp="1"/>
          </p:cNvSpPr>
          <p:nvPr>
            <p:ph type="title"/>
          </p:nvPr>
        </p:nvSpPr>
        <p:spPr>
          <a:xfrm>
            <a:off x="1182420" y="727405"/>
            <a:ext cx="4112895" cy="391795"/>
          </a:xfrm>
          <a:prstGeom prst="rect">
            <a:avLst/>
          </a:prstGeom>
        </p:spPr>
        <p:txBody>
          <a:bodyPr vert="horz" wrap="square" lIns="0" tIns="12700" rIns="0" bIns="0" rtlCol="0">
            <a:spAutoFit/>
          </a:bodyPr>
          <a:lstStyle/>
          <a:p>
            <a:pPr marL="12700">
              <a:lnSpc>
                <a:spcPct val="100000"/>
              </a:lnSpc>
              <a:spcBef>
                <a:spcPts val="100"/>
              </a:spcBef>
            </a:pPr>
            <a:r>
              <a:rPr sz="2400" spc="-5" dirty="0">
                <a:solidFill>
                  <a:schemeClr val="tx1"/>
                </a:solidFill>
              </a:rPr>
              <a:t>TEXTES</a:t>
            </a:r>
            <a:r>
              <a:rPr sz="2400" spc="-80" dirty="0">
                <a:solidFill>
                  <a:schemeClr val="tx1"/>
                </a:solidFill>
              </a:rPr>
              <a:t> </a:t>
            </a:r>
            <a:r>
              <a:rPr sz="2400" spc="-15" dirty="0">
                <a:solidFill>
                  <a:schemeClr val="tx1"/>
                </a:solidFill>
              </a:rPr>
              <a:t>REGLEMENTAIRES</a:t>
            </a:r>
            <a:endParaRPr sz="2400" dirty="0">
              <a:solidFill>
                <a:schemeClr val="tx1"/>
              </a:solidFill>
            </a:endParaRPr>
          </a:p>
        </p:txBody>
      </p:sp>
      <p:sp>
        <p:nvSpPr>
          <p:cNvPr id="5" name="object 5"/>
          <p:cNvSpPr txBox="1"/>
          <p:nvPr/>
        </p:nvSpPr>
        <p:spPr>
          <a:xfrm>
            <a:off x="9708260" y="283844"/>
            <a:ext cx="2397760" cy="188595"/>
          </a:xfrm>
          <a:prstGeom prst="rect">
            <a:avLst/>
          </a:prstGeom>
        </p:spPr>
        <p:txBody>
          <a:bodyPr vert="horz" wrap="square" lIns="0" tIns="14604" rIns="0" bIns="0" rtlCol="0">
            <a:spAutoFit/>
          </a:bodyPr>
          <a:lstStyle/>
          <a:p>
            <a:pPr marL="12700">
              <a:lnSpc>
                <a:spcPct val="100000"/>
              </a:lnSpc>
              <a:spcBef>
                <a:spcPts val="114"/>
              </a:spcBef>
            </a:pPr>
            <a:r>
              <a:rPr sz="1050" b="1" spc="5" dirty="0">
                <a:latin typeface="Arial"/>
                <a:cs typeface="Arial"/>
              </a:rPr>
              <a:t>Direction</a:t>
            </a:r>
            <a:r>
              <a:rPr sz="1050" b="1" spc="-15" dirty="0">
                <a:latin typeface="Arial"/>
                <a:cs typeface="Arial"/>
              </a:rPr>
              <a:t> </a:t>
            </a:r>
            <a:r>
              <a:rPr sz="1050" b="1" dirty="0">
                <a:latin typeface="Arial"/>
                <a:cs typeface="Arial"/>
              </a:rPr>
              <a:t>générale </a:t>
            </a:r>
            <a:r>
              <a:rPr sz="1050" b="1" spc="5" dirty="0">
                <a:latin typeface="Arial"/>
                <a:cs typeface="Arial"/>
              </a:rPr>
              <a:t>de</a:t>
            </a:r>
            <a:r>
              <a:rPr sz="1050" b="1" spc="-10" dirty="0">
                <a:latin typeface="Arial"/>
                <a:cs typeface="Arial"/>
              </a:rPr>
              <a:t> </a:t>
            </a:r>
            <a:r>
              <a:rPr sz="1050" b="1" spc="5" dirty="0">
                <a:latin typeface="Arial"/>
                <a:cs typeface="Arial"/>
              </a:rPr>
              <a:t>l’offre</a:t>
            </a:r>
            <a:r>
              <a:rPr sz="1050" b="1" spc="-25" dirty="0">
                <a:latin typeface="Arial"/>
                <a:cs typeface="Arial"/>
              </a:rPr>
              <a:t> </a:t>
            </a:r>
            <a:r>
              <a:rPr sz="1050" b="1" spc="5" dirty="0">
                <a:latin typeface="Arial"/>
                <a:cs typeface="Arial"/>
              </a:rPr>
              <a:t>de</a:t>
            </a:r>
            <a:r>
              <a:rPr sz="1050" b="1" spc="-10" dirty="0">
                <a:latin typeface="Arial"/>
                <a:cs typeface="Arial"/>
              </a:rPr>
              <a:t> </a:t>
            </a:r>
            <a:r>
              <a:rPr sz="1050" b="1" spc="5" dirty="0">
                <a:latin typeface="Arial"/>
                <a:cs typeface="Arial"/>
              </a:rPr>
              <a:t>soins</a:t>
            </a:r>
            <a:endParaRPr sz="1050">
              <a:latin typeface="Arial"/>
              <a:cs typeface="Arial"/>
            </a:endParaRPr>
          </a:p>
        </p:txBody>
      </p:sp>
      <p:grpSp>
        <p:nvGrpSpPr>
          <p:cNvPr id="6" name="object 6"/>
          <p:cNvGrpSpPr/>
          <p:nvPr/>
        </p:nvGrpSpPr>
        <p:grpSpPr>
          <a:xfrm>
            <a:off x="780267" y="2290548"/>
            <a:ext cx="3348354" cy="1176655"/>
            <a:chOff x="780267" y="2290548"/>
            <a:chExt cx="3348354" cy="1176655"/>
          </a:xfrm>
        </p:grpSpPr>
        <p:pic>
          <p:nvPicPr>
            <p:cNvPr id="7" name="object 7"/>
            <p:cNvPicPr/>
            <p:nvPr/>
          </p:nvPicPr>
          <p:blipFill>
            <a:blip r:embed="rId4" cstate="print"/>
            <a:stretch>
              <a:fillRect/>
            </a:stretch>
          </p:blipFill>
          <p:spPr>
            <a:xfrm>
              <a:off x="780267" y="2290548"/>
              <a:ext cx="3348269" cy="1176574"/>
            </a:xfrm>
            <a:prstGeom prst="rect">
              <a:avLst/>
            </a:prstGeom>
          </p:spPr>
        </p:pic>
        <p:pic>
          <p:nvPicPr>
            <p:cNvPr id="8" name="object 8"/>
            <p:cNvPicPr/>
            <p:nvPr/>
          </p:nvPicPr>
          <p:blipFill>
            <a:blip r:embed="rId5" cstate="print"/>
            <a:stretch>
              <a:fillRect/>
            </a:stretch>
          </p:blipFill>
          <p:spPr>
            <a:xfrm>
              <a:off x="864107" y="2418575"/>
              <a:ext cx="3258312" cy="972324"/>
            </a:xfrm>
            <a:prstGeom prst="rect">
              <a:avLst/>
            </a:prstGeom>
          </p:spPr>
        </p:pic>
        <p:sp>
          <p:nvSpPr>
            <p:cNvPr id="9" name="object 9"/>
            <p:cNvSpPr/>
            <p:nvPr/>
          </p:nvSpPr>
          <p:spPr>
            <a:xfrm>
              <a:off x="818387" y="2308860"/>
              <a:ext cx="3276600" cy="1104900"/>
            </a:xfrm>
            <a:custGeom>
              <a:avLst/>
              <a:gdLst/>
              <a:ahLst/>
              <a:cxnLst/>
              <a:rect l="l" t="t" r="r" b="b"/>
              <a:pathLst>
                <a:path w="3276600" h="1104900">
                  <a:moveTo>
                    <a:pt x="3276600" y="0"/>
                  </a:moveTo>
                  <a:lnTo>
                    <a:pt x="0" y="0"/>
                  </a:lnTo>
                  <a:lnTo>
                    <a:pt x="0" y="1104900"/>
                  </a:lnTo>
                  <a:lnTo>
                    <a:pt x="3276600" y="1104900"/>
                  </a:lnTo>
                  <a:lnTo>
                    <a:pt x="3276600" y="0"/>
                  </a:lnTo>
                  <a:close/>
                </a:path>
              </a:pathLst>
            </a:custGeom>
            <a:solidFill>
              <a:srgbClr val="FFFFFF"/>
            </a:solidFill>
          </p:spPr>
          <p:txBody>
            <a:bodyPr wrap="square" lIns="0" tIns="0" rIns="0" bIns="0" rtlCol="0"/>
            <a:lstStyle/>
            <a:p>
              <a:endParaRPr/>
            </a:p>
          </p:txBody>
        </p:sp>
        <p:sp>
          <p:nvSpPr>
            <p:cNvPr id="10" name="object 10"/>
            <p:cNvSpPr/>
            <p:nvPr/>
          </p:nvSpPr>
          <p:spPr>
            <a:xfrm>
              <a:off x="818387" y="2308860"/>
              <a:ext cx="3276600" cy="1104900"/>
            </a:xfrm>
            <a:custGeom>
              <a:avLst/>
              <a:gdLst/>
              <a:ahLst/>
              <a:cxnLst/>
              <a:rect l="l" t="t" r="r" b="b"/>
              <a:pathLst>
                <a:path w="3276600" h="1104900">
                  <a:moveTo>
                    <a:pt x="0" y="1104900"/>
                  </a:moveTo>
                  <a:lnTo>
                    <a:pt x="3276600" y="1104900"/>
                  </a:lnTo>
                  <a:lnTo>
                    <a:pt x="3276600" y="0"/>
                  </a:lnTo>
                  <a:lnTo>
                    <a:pt x="0" y="0"/>
                  </a:lnTo>
                  <a:lnTo>
                    <a:pt x="0" y="1104900"/>
                  </a:lnTo>
                  <a:close/>
                </a:path>
              </a:pathLst>
            </a:custGeom>
            <a:ln w="9144">
              <a:solidFill>
                <a:srgbClr val="005741"/>
              </a:solidFill>
            </a:ln>
          </p:spPr>
          <p:txBody>
            <a:bodyPr wrap="square" lIns="0" tIns="0" rIns="0" bIns="0" rtlCol="0"/>
            <a:lstStyle/>
            <a:p>
              <a:endParaRPr/>
            </a:p>
          </p:txBody>
        </p:sp>
      </p:grpSp>
      <p:sp>
        <p:nvSpPr>
          <p:cNvPr id="11" name="object 11"/>
          <p:cNvSpPr txBox="1"/>
          <p:nvPr/>
        </p:nvSpPr>
        <p:spPr>
          <a:xfrm>
            <a:off x="822960" y="2495245"/>
            <a:ext cx="3267710" cy="679450"/>
          </a:xfrm>
          <a:prstGeom prst="rect">
            <a:avLst/>
          </a:prstGeom>
        </p:spPr>
        <p:txBody>
          <a:bodyPr vert="horz" wrap="square" lIns="0" tIns="13335" rIns="0" bIns="0" rtlCol="0">
            <a:spAutoFit/>
          </a:bodyPr>
          <a:lstStyle/>
          <a:p>
            <a:pPr algn="ctr">
              <a:lnSpc>
                <a:spcPts val="2570"/>
              </a:lnSpc>
              <a:spcBef>
                <a:spcPts val="105"/>
              </a:spcBef>
            </a:pPr>
            <a:r>
              <a:rPr sz="2300" dirty="0">
                <a:latin typeface="Arial MT"/>
                <a:cs typeface="Arial MT"/>
              </a:rPr>
              <a:t>Sur</a:t>
            </a:r>
            <a:r>
              <a:rPr sz="2300" spc="-40" dirty="0">
                <a:latin typeface="Arial MT"/>
                <a:cs typeface="Arial MT"/>
              </a:rPr>
              <a:t> </a:t>
            </a:r>
            <a:r>
              <a:rPr sz="2300" dirty="0">
                <a:latin typeface="Arial MT"/>
                <a:cs typeface="Arial MT"/>
              </a:rPr>
              <a:t>la</a:t>
            </a:r>
            <a:r>
              <a:rPr sz="2300" spc="-20" dirty="0">
                <a:latin typeface="Arial MT"/>
                <a:cs typeface="Arial MT"/>
              </a:rPr>
              <a:t> </a:t>
            </a:r>
            <a:r>
              <a:rPr sz="2300" dirty="0">
                <a:latin typeface="Arial MT"/>
                <a:cs typeface="Arial MT"/>
              </a:rPr>
              <a:t>sélection</a:t>
            </a:r>
            <a:endParaRPr sz="2300">
              <a:latin typeface="Arial MT"/>
              <a:cs typeface="Arial MT"/>
            </a:endParaRPr>
          </a:p>
          <a:p>
            <a:pPr marL="1905" algn="ctr">
              <a:lnSpc>
                <a:spcPts val="2570"/>
              </a:lnSpc>
            </a:pPr>
            <a:r>
              <a:rPr sz="2300" dirty="0">
                <a:latin typeface="Arial MT"/>
                <a:cs typeface="Arial MT"/>
              </a:rPr>
              <a:t>d’entrée</a:t>
            </a:r>
            <a:r>
              <a:rPr sz="2300" spc="-45" dirty="0">
                <a:latin typeface="Arial MT"/>
                <a:cs typeface="Arial MT"/>
              </a:rPr>
              <a:t> </a:t>
            </a:r>
            <a:r>
              <a:rPr sz="2300" spc="-5" dirty="0">
                <a:latin typeface="Arial MT"/>
                <a:cs typeface="Arial MT"/>
              </a:rPr>
              <a:t>en</a:t>
            </a:r>
            <a:r>
              <a:rPr sz="2300" spc="-25" dirty="0">
                <a:latin typeface="Arial MT"/>
                <a:cs typeface="Arial MT"/>
              </a:rPr>
              <a:t> </a:t>
            </a:r>
            <a:r>
              <a:rPr sz="2300" dirty="0">
                <a:latin typeface="Arial MT"/>
                <a:cs typeface="Arial MT"/>
              </a:rPr>
              <a:t>formation</a:t>
            </a:r>
            <a:endParaRPr sz="2300">
              <a:latin typeface="Arial MT"/>
              <a:cs typeface="Arial MT"/>
            </a:endParaRPr>
          </a:p>
        </p:txBody>
      </p:sp>
      <p:sp>
        <p:nvSpPr>
          <p:cNvPr id="12" name="object 12"/>
          <p:cNvSpPr/>
          <p:nvPr/>
        </p:nvSpPr>
        <p:spPr>
          <a:xfrm>
            <a:off x="818388" y="3413759"/>
            <a:ext cx="3276600" cy="1711960"/>
          </a:xfrm>
          <a:custGeom>
            <a:avLst/>
            <a:gdLst/>
            <a:ahLst/>
            <a:cxnLst/>
            <a:rect l="l" t="t" r="r" b="b"/>
            <a:pathLst>
              <a:path w="3276600" h="1711960">
                <a:moveTo>
                  <a:pt x="3276600" y="0"/>
                </a:moveTo>
                <a:lnTo>
                  <a:pt x="0" y="0"/>
                </a:lnTo>
                <a:lnTo>
                  <a:pt x="0" y="1711452"/>
                </a:lnTo>
                <a:lnTo>
                  <a:pt x="3276600" y="1711452"/>
                </a:lnTo>
                <a:lnTo>
                  <a:pt x="3276600" y="0"/>
                </a:lnTo>
                <a:close/>
              </a:path>
            </a:pathLst>
          </a:custGeom>
          <a:solidFill>
            <a:srgbClr val="F1F1F1">
              <a:alpha val="90194"/>
            </a:srgbClr>
          </a:solidFill>
        </p:spPr>
        <p:txBody>
          <a:bodyPr wrap="square" lIns="0" tIns="0" rIns="0" bIns="0" rtlCol="0"/>
          <a:lstStyle/>
          <a:p>
            <a:endParaRPr/>
          </a:p>
        </p:txBody>
      </p:sp>
      <p:sp>
        <p:nvSpPr>
          <p:cNvPr id="13" name="object 13"/>
          <p:cNvSpPr txBox="1"/>
          <p:nvPr/>
        </p:nvSpPr>
        <p:spPr>
          <a:xfrm>
            <a:off x="818388" y="3413759"/>
            <a:ext cx="3276600" cy="1711960"/>
          </a:xfrm>
          <a:prstGeom prst="rect">
            <a:avLst/>
          </a:prstGeom>
          <a:ln w="9144">
            <a:solidFill>
              <a:srgbClr val="CAD1CF"/>
            </a:solidFill>
          </a:ln>
        </p:spPr>
        <p:txBody>
          <a:bodyPr vert="horz" wrap="square" lIns="0" tIns="74930" rIns="0" bIns="0" rtlCol="0">
            <a:spAutoFit/>
          </a:bodyPr>
          <a:lstStyle/>
          <a:p>
            <a:pPr marL="189230" marR="162560" indent="-114300">
              <a:lnSpc>
                <a:spcPts val="1450"/>
              </a:lnSpc>
              <a:spcBef>
                <a:spcPts val="590"/>
              </a:spcBef>
              <a:buChar char="•"/>
              <a:tabLst>
                <a:tab pos="189865" algn="l"/>
              </a:tabLst>
            </a:pPr>
            <a:r>
              <a:rPr sz="1400" dirty="0">
                <a:solidFill>
                  <a:srgbClr val="006FC0"/>
                </a:solidFill>
                <a:latin typeface="Arial MT"/>
                <a:cs typeface="Arial MT"/>
              </a:rPr>
              <a:t>Arrêté</a:t>
            </a:r>
            <a:r>
              <a:rPr sz="1400" spc="-30" dirty="0">
                <a:solidFill>
                  <a:srgbClr val="006FC0"/>
                </a:solidFill>
                <a:latin typeface="Arial MT"/>
                <a:cs typeface="Arial MT"/>
              </a:rPr>
              <a:t> </a:t>
            </a:r>
            <a:r>
              <a:rPr sz="1400" dirty="0">
                <a:solidFill>
                  <a:srgbClr val="006FC0"/>
                </a:solidFill>
                <a:latin typeface="Arial MT"/>
                <a:cs typeface="Arial MT"/>
              </a:rPr>
              <a:t>du</a:t>
            </a:r>
            <a:r>
              <a:rPr sz="1400" spc="-20" dirty="0">
                <a:solidFill>
                  <a:srgbClr val="006FC0"/>
                </a:solidFill>
                <a:latin typeface="Arial MT"/>
                <a:cs typeface="Arial MT"/>
              </a:rPr>
              <a:t> </a:t>
            </a:r>
            <a:r>
              <a:rPr sz="1400" dirty="0">
                <a:solidFill>
                  <a:srgbClr val="006FC0"/>
                </a:solidFill>
                <a:latin typeface="Arial MT"/>
                <a:cs typeface="Arial MT"/>
              </a:rPr>
              <a:t>7/4/2020</a:t>
            </a:r>
            <a:r>
              <a:rPr sz="1400" spc="-30" dirty="0">
                <a:solidFill>
                  <a:srgbClr val="006FC0"/>
                </a:solidFill>
                <a:latin typeface="Arial MT"/>
                <a:cs typeface="Arial MT"/>
              </a:rPr>
              <a:t> </a:t>
            </a:r>
            <a:r>
              <a:rPr sz="1400" dirty="0">
                <a:solidFill>
                  <a:srgbClr val="006FC0"/>
                </a:solidFill>
                <a:latin typeface="Arial MT"/>
                <a:cs typeface="Arial MT"/>
              </a:rPr>
              <a:t>modifié</a:t>
            </a:r>
            <a:r>
              <a:rPr sz="1400" spc="-30" dirty="0">
                <a:solidFill>
                  <a:srgbClr val="006FC0"/>
                </a:solidFill>
                <a:latin typeface="Arial MT"/>
                <a:cs typeface="Arial MT"/>
              </a:rPr>
              <a:t> </a:t>
            </a:r>
            <a:r>
              <a:rPr sz="1400" dirty="0">
                <a:solidFill>
                  <a:srgbClr val="006FC0"/>
                </a:solidFill>
                <a:latin typeface="Arial MT"/>
                <a:cs typeface="Arial MT"/>
              </a:rPr>
              <a:t>par</a:t>
            </a:r>
            <a:r>
              <a:rPr sz="1400" spc="-20" dirty="0">
                <a:solidFill>
                  <a:srgbClr val="006FC0"/>
                </a:solidFill>
                <a:latin typeface="Arial MT"/>
                <a:cs typeface="Arial MT"/>
              </a:rPr>
              <a:t> </a:t>
            </a:r>
            <a:r>
              <a:rPr sz="1400" dirty="0">
                <a:solidFill>
                  <a:srgbClr val="006FC0"/>
                </a:solidFill>
                <a:latin typeface="Arial MT"/>
                <a:cs typeface="Arial MT"/>
              </a:rPr>
              <a:t>arrêté </a:t>
            </a:r>
            <a:r>
              <a:rPr sz="1400" spc="-375" dirty="0">
                <a:solidFill>
                  <a:srgbClr val="006FC0"/>
                </a:solidFill>
                <a:latin typeface="Arial MT"/>
                <a:cs typeface="Arial MT"/>
              </a:rPr>
              <a:t> </a:t>
            </a:r>
            <a:r>
              <a:rPr sz="1400" dirty="0">
                <a:solidFill>
                  <a:srgbClr val="006FC0"/>
                </a:solidFill>
                <a:latin typeface="Arial MT"/>
                <a:cs typeface="Arial MT"/>
              </a:rPr>
              <a:t>du 12/4/2020 modalités d'admission </a:t>
            </a:r>
            <a:r>
              <a:rPr sz="1400" spc="5" dirty="0">
                <a:solidFill>
                  <a:srgbClr val="006FC0"/>
                </a:solidFill>
                <a:latin typeface="Arial MT"/>
                <a:cs typeface="Arial MT"/>
              </a:rPr>
              <a:t> </a:t>
            </a:r>
            <a:r>
              <a:rPr sz="1400" dirty="0">
                <a:solidFill>
                  <a:srgbClr val="006FC0"/>
                </a:solidFill>
                <a:latin typeface="Arial MT"/>
                <a:cs typeface="Arial MT"/>
              </a:rPr>
              <a:t>aux</a:t>
            </a:r>
            <a:r>
              <a:rPr sz="1400" spc="-25" dirty="0">
                <a:solidFill>
                  <a:srgbClr val="006FC0"/>
                </a:solidFill>
                <a:latin typeface="Arial MT"/>
                <a:cs typeface="Arial MT"/>
              </a:rPr>
              <a:t> </a:t>
            </a:r>
            <a:r>
              <a:rPr sz="1400" dirty="0">
                <a:solidFill>
                  <a:srgbClr val="006FC0"/>
                </a:solidFill>
                <a:latin typeface="Arial MT"/>
                <a:cs typeface="Arial MT"/>
              </a:rPr>
              <a:t>formations</a:t>
            </a:r>
            <a:r>
              <a:rPr sz="1400" spc="-30" dirty="0">
                <a:solidFill>
                  <a:srgbClr val="006FC0"/>
                </a:solidFill>
                <a:latin typeface="Arial MT"/>
                <a:cs typeface="Arial MT"/>
              </a:rPr>
              <a:t> </a:t>
            </a:r>
            <a:r>
              <a:rPr sz="1400" dirty="0">
                <a:solidFill>
                  <a:srgbClr val="006FC0"/>
                </a:solidFill>
                <a:latin typeface="Arial MT"/>
                <a:cs typeface="Arial MT"/>
              </a:rPr>
              <a:t>DEAS DEAP</a:t>
            </a:r>
            <a:endParaRPr sz="1400">
              <a:latin typeface="Arial MT"/>
              <a:cs typeface="Arial MT"/>
            </a:endParaRPr>
          </a:p>
          <a:p>
            <a:pPr>
              <a:lnSpc>
                <a:spcPct val="100000"/>
              </a:lnSpc>
              <a:spcBef>
                <a:spcPts val="20"/>
              </a:spcBef>
              <a:buClr>
                <a:srgbClr val="006FC0"/>
              </a:buClr>
              <a:buFont typeface="Arial MT"/>
              <a:buChar char="•"/>
            </a:pPr>
            <a:endParaRPr sz="1450">
              <a:latin typeface="Arial MT"/>
              <a:cs typeface="Arial MT"/>
            </a:endParaRPr>
          </a:p>
          <a:p>
            <a:pPr marL="189230" indent="-114935">
              <a:lnSpc>
                <a:spcPct val="100000"/>
              </a:lnSpc>
              <a:buFont typeface="Arial MT"/>
              <a:buChar char="•"/>
              <a:tabLst>
                <a:tab pos="189865" algn="l"/>
              </a:tabLst>
            </a:pPr>
            <a:r>
              <a:rPr sz="1400" i="1" dirty="0">
                <a:solidFill>
                  <a:srgbClr val="006FC0"/>
                </a:solidFill>
                <a:latin typeface="Arial"/>
                <a:cs typeface="Arial"/>
              </a:rPr>
              <a:t>Suppression</a:t>
            </a:r>
            <a:r>
              <a:rPr sz="1400" i="1" spc="-50" dirty="0">
                <a:solidFill>
                  <a:srgbClr val="006FC0"/>
                </a:solidFill>
                <a:latin typeface="Arial"/>
                <a:cs typeface="Arial"/>
              </a:rPr>
              <a:t> </a:t>
            </a:r>
            <a:r>
              <a:rPr sz="1400" i="1" dirty="0">
                <a:solidFill>
                  <a:srgbClr val="006FC0"/>
                </a:solidFill>
                <a:latin typeface="Arial"/>
                <a:cs typeface="Arial"/>
              </a:rPr>
              <a:t>du</a:t>
            </a:r>
            <a:r>
              <a:rPr sz="1400" i="1" spc="-25" dirty="0">
                <a:solidFill>
                  <a:srgbClr val="006FC0"/>
                </a:solidFill>
                <a:latin typeface="Arial"/>
                <a:cs typeface="Arial"/>
              </a:rPr>
              <a:t> </a:t>
            </a:r>
            <a:r>
              <a:rPr sz="1400" i="1" dirty="0">
                <a:solidFill>
                  <a:srgbClr val="006FC0"/>
                </a:solidFill>
                <a:latin typeface="Arial"/>
                <a:cs typeface="Arial"/>
              </a:rPr>
              <a:t>concours</a:t>
            </a:r>
            <a:endParaRPr sz="1400">
              <a:latin typeface="Arial"/>
              <a:cs typeface="Arial"/>
            </a:endParaRPr>
          </a:p>
          <a:p>
            <a:pPr marL="189230" indent="-114935">
              <a:lnSpc>
                <a:spcPct val="100000"/>
              </a:lnSpc>
              <a:spcBef>
                <a:spcPts val="10"/>
              </a:spcBef>
              <a:buFont typeface="Arial MT"/>
              <a:buChar char="•"/>
              <a:tabLst>
                <a:tab pos="189865" algn="l"/>
              </a:tabLst>
            </a:pPr>
            <a:r>
              <a:rPr sz="1400" i="1" spc="-5" dirty="0">
                <a:solidFill>
                  <a:srgbClr val="006FC0"/>
                </a:solidFill>
                <a:latin typeface="Arial"/>
                <a:cs typeface="Arial"/>
              </a:rPr>
              <a:t>Des</a:t>
            </a:r>
            <a:r>
              <a:rPr sz="1400" i="1" spc="-20" dirty="0">
                <a:solidFill>
                  <a:srgbClr val="006FC0"/>
                </a:solidFill>
                <a:latin typeface="Arial"/>
                <a:cs typeface="Arial"/>
              </a:rPr>
              <a:t> </a:t>
            </a:r>
            <a:r>
              <a:rPr sz="1400" i="1" dirty="0">
                <a:solidFill>
                  <a:srgbClr val="006FC0"/>
                </a:solidFill>
                <a:latin typeface="Arial"/>
                <a:cs typeface="Arial"/>
              </a:rPr>
              <a:t>accès</a:t>
            </a:r>
            <a:r>
              <a:rPr sz="1400" i="1" spc="-40" dirty="0">
                <a:solidFill>
                  <a:srgbClr val="006FC0"/>
                </a:solidFill>
                <a:latin typeface="Arial"/>
                <a:cs typeface="Arial"/>
              </a:rPr>
              <a:t> </a:t>
            </a:r>
            <a:r>
              <a:rPr sz="1400" i="1" dirty="0">
                <a:solidFill>
                  <a:srgbClr val="006FC0"/>
                </a:solidFill>
                <a:latin typeface="Arial"/>
                <a:cs typeface="Arial"/>
              </a:rPr>
              <a:t>directs</a:t>
            </a:r>
            <a:r>
              <a:rPr sz="1400" i="1" spc="-40" dirty="0">
                <a:solidFill>
                  <a:srgbClr val="006FC0"/>
                </a:solidFill>
                <a:latin typeface="Arial"/>
                <a:cs typeface="Arial"/>
              </a:rPr>
              <a:t> </a:t>
            </a:r>
            <a:r>
              <a:rPr sz="1400" i="1" dirty="0">
                <a:solidFill>
                  <a:srgbClr val="006FC0"/>
                </a:solidFill>
                <a:latin typeface="Arial"/>
                <a:cs typeface="Arial"/>
              </a:rPr>
              <a:t>en</a:t>
            </a:r>
            <a:r>
              <a:rPr sz="1400" i="1" spc="-20" dirty="0">
                <a:solidFill>
                  <a:srgbClr val="006FC0"/>
                </a:solidFill>
                <a:latin typeface="Arial"/>
                <a:cs typeface="Arial"/>
              </a:rPr>
              <a:t> </a:t>
            </a:r>
            <a:r>
              <a:rPr sz="1400" i="1" dirty="0">
                <a:solidFill>
                  <a:srgbClr val="006FC0"/>
                </a:solidFill>
                <a:latin typeface="Arial"/>
                <a:cs typeface="Arial"/>
              </a:rPr>
              <a:t>formation</a:t>
            </a:r>
            <a:endParaRPr sz="1400">
              <a:latin typeface="Arial"/>
              <a:cs typeface="Arial"/>
            </a:endParaRPr>
          </a:p>
          <a:p>
            <a:pPr marL="189230" indent="-114935">
              <a:lnSpc>
                <a:spcPct val="100000"/>
              </a:lnSpc>
              <a:spcBef>
                <a:spcPts val="15"/>
              </a:spcBef>
              <a:buFont typeface="Arial MT"/>
              <a:buChar char="•"/>
              <a:tabLst>
                <a:tab pos="189865" algn="l"/>
              </a:tabLst>
            </a:pPr>
            <a:r>
              <a:rPr sz="1400" i="1" dirty="0">
                <a:solidFill>
                  <a:srgbClr val="006FC0"/>
                </a:solidFill>
                <a:latin typeface="Arial"/>
                <a:cs typeface="Arial"/>
              </a:rPr>
              <a:t>Gratuité</a:t>
            </a:r>
            <a:r>
              <a:rPr sz="1400" i="1" spc="-45" dirty="0">
                <a:solidFill>
                  <a:srgbClr val="006FC0"/>
                </a:solidFill>
                <a:latin typeface="Arial"/>
                <a:cs typeface="Arial"/>
              </a:rPr>
              <a:t> </a:t>
            </a:r>
            <a:r>
              <a:rPr sz="1400" i="1" dirty="0">
                <a:solidFill>
                  <a:srgbClr val="006FC0"/>
                </a:solidFill>
                <a:latin typeface="Arial"/>
                <a:cs typeface="Arial"/>
              </a:rPr>
              <a:t>de</a:t>
            </a:r>
            <a:r>
              <a:rPr sz="1400" i="1" spc="-20" dirty="0">
                <a:solidFill>
                  <a:srgbClr val="006FC0"/>
                </a:solidFill>
                <a:latin typeface="Arial"/>
                <a:cs typeface="Arial"/>
              </a:rPr>
              <a:t> </a:t>
            </a:r>
            <a:r>
              <a:rPr sz="1400" i="1" dirty="0">
                <a:solidFill>
                  <a:srgbClr val="006FC0"/>
                </a:solidFill>
                <a:latin typeface="Arial"/>
                <a:cs typeface="Arial"/>
              </a:rPr>
              <a:t>la</a:t>
            </a:r>
            <a:r>
              <a:rPr sz="1400" i="1" spc="-25" dirty="0">
                <a:solidFill>
                  <a:srgbClr val="006FC0"/>
                </a:solidFill>
                <a:latin typeface="Arial"/>
                <a:cs typeface="Arial"/>
              </a:rPr>
              <a:t> </a:t>
            </a:r>
            <a:r>
              <a:rPr sz="1400" i="1" dirty="0">
                <a:solidFill>
                  <a:srgbClr val="006FC0"/>
                </a:solidFill>
                <a:latin typeface="Arial"/>
                <a:cs typeface="Arial"/>
              </a:rPr>
              <a:t>sélection</a:t>
            </a:r>
            <a:endParaRPr sz="1400">
              <a:latin typeface="Arial"/>
              <a:cs typeface="Arial"/>
            </a:endParaRPr>
          </a:p>
        </p:txBody>
      </p:sp>
      <p:grpSp>
        <p:nvGrpSpPr>
          <p:cNvPr id="14" name="object 14"/>
          <p:cNvGrpSpPr/>
          <p:nvPr/>
        </p:nvGrpSpPr>
        <p:grpSpPr>
          <a:xfrm>
            <a:off x="4515591" y="2290548"/>
            <a:ext cx="3348354" cy="1176655"/>
            <a:chOff x="4515591" y="2290548"/>
            <a:chExt cx="3348354" cy="1176655"/>
          </a:xfrm>
        </p:grpSpPr>
        <p:pic>
          <p:nvPicPr>
            <p:cNvPr id="15" name="object 15"/>
            <p:cNvPicPr/>
            <p:nvPr/>
          </p:nvPicPr>
          <p:blipFill>
            <a:blip r:embed="rId4" cstate="print"/>
            <a:stretch>
              <a:fillRect/>
            </a:stretch>
          </p:blipFill>
          <p:spPr>
            <a:xfrm>
              <a:off x="4515591" y="2290548"/>
              <a:ext cx="3348269" cy="1176574"/>
            </a:xfrm>
            <a:prstGeom prst="rect">
              <a:avLst/>
            </a:prstGeom>
          </p:spPr>
        </p:pic>
        <p:sp>
          <p:nvSpPr>
            <p:cNvPr id="16" name="object 16"/>
            <p:cNvSpPr/>
            <p:nvPr/>
          </p:nvSpPr>
          <p:spPr>
            <a:xfrm>
              <a:off x="4553712" y="2308860"/>
              <a:ext cx="3276600" cy="1104900"/>
            </a:xfrm>
            <a:custGeom>
              <a:avLst/>
              <a:gdLst/>
              <a:ahLst/>
              <a:cxnLst/>
              <a:rect l="l" t="t" r="r" b="b"/>
              <a:pathLst>
                <a:path w="3276600" h="1104900">
                  <a:moveTo>
                    <a:pt x="0" y="1104900"/>
                  </a:moveTo>
                  <a:lnTo>
                    <a:pt x="3276599" y="1104900"/>
                  </a:lnTo>
                  <a:lnTo>
                    <a:pt x="3276599" y="0"/>
                  </a:lnTo>
                  <a:lnTo>
                    <a:pt x="0" y="0"/>
                  </a:lnTo>
                  <a:lnTo>
                    <a:pt x="0" y="1104900"/>
                  </a:lnTo>
                  <a:close/>
                </a:path>
              </a:pathLst>
            </a:custGeom>
            <a:ln w="9144">
              <a:solidFill>
                <a:srgbClr val="005741"/>
              </a:solidFill>
            </a:ln>
          </p:spPr>
          <p:txBody>
            <a:bodyPr wrap="square" lIns="0" tIns="0" rIns="0" bIns="0" rtlCol="0"/>
            <a:lstStyle/>
            <a:p>
              <a:endParaRPr/>
            </a:p>
          </p:txBody>
        </p:sp>
      </p:grpSp>
      <p:sp>
        <p:nvSpPr>
          <p:cNvPr id="17" name="object 17"/>
          <p:cNvSpPr txBox="1"/>
          <p:nvPr/>
        </p:nvSpPr>
        <p:spPr>
          <a:xfrm>
            <a:off x="4558284" y="2313432"/>
            <a:ext cx="3267710" cy="1096010"/>
          </a:xfrm>
          <a:prstGeom prst="rect">
            <a:avLst/>
          </a:prstGeom>
          <a:solidFill>
            <a:srgbClr val="FFFFFF"/>
          </a:solidFill>
        </p:spPr>
        <p:txBody>
          <a:bodyPr vert="horz" wrap="square" lIns="0" tIns="194945" rIns="0" bIns="0" rtlCol="0">
            <a:spAutoFit/>
          </a:bodyPr>
          <a:lstStyle/>
          <a:p>
            <a:pPr marL="440055">
              <a:lnSpc>
                <a:spcPts val="2570"/>
              </a:lnSpc>
              <a:spcBef>
                <a:spcPts val="1535"/>
              </a:spcBef>
            </a:pPr>
            <a:r>
              <a:rPr sz="2300" dirty="0">
                <a:latin typeface="Arial MT"/>
                <a:cs typeface="Arial MT"/>
              </a:rPr>
              <a:t>Sur</a:t>
            </a:r>
            <a:r>
              <a:rPr sz="2300" spc="-30" dirty="0">
                <a:latin typeface="Arial MT"/>
                <a:cs typeface="Arial MT"/>
              </a:rPr>
              <a:t> </a:t>
            </a:r>
            <a:r>
              <a:rPr sz="2300" spc="-5" dirty="0">
                <a:latin typeface="Arial MT"/>
                <a:cs typeface="Arial MT"/>
              </a:rPr>
              <a:t>l’évolution</a:t>
            </a:r>
            <a:r>
              <a:rPr sz="2300" spc="-35" dirty="0">
                <a:latin typeface="Arial MT"/>
                <a:cs typeface="Arial MT"/>
              </a:rPr>
              <a:t> </a:t>
            </a:r>
            <a:r>
              <a:rPr sz="2300" spc="-5" dirty="0">
                <a:latin typeface="Arial MT"/>
                <a:cs typeface="Arial MT"/>
              </a:rPr>
              <a:t>des</a:t>
            </a:r>
            <a:endParaRPr sz="2300">
              <a:latin typeface="Arial MT"/>
              <a:cs typeface="Arial MT"/>
            </a:endParaRPr>
          </a:p>
          <a:p>
            <a:pPr marL="499109">
              <a:lnSpc>
                <a:spcPts val="2570"/>
              </a:lnSpc>
            </a:pPr>
            <a:r>
              <a:rPr sz="2300" dirty="0">
                <a:latin typeface="Arial MT"/>
                <a:cs typeface="Arial MT"/>
              </a:rPr>
              <a:t>formatio</a:t>
            </a:r>
            <a:r>
              <a:rPr sz="2300" spc="5" dirty="0">
                <a:latin typeface="Arial MT"/>
                <a:cs typeface="Arial MT"/>
              </a:rPr>
              <a:t>n</a:t>
            </a:r>
            <a:r>
              <a:rPr sz="2300" dirty="0">
                <a:latin typeface="Arial MT"/>
                <a:cs typeface="Arial MT"/>
              </a:rPr>
              <a:t>s</a:t>
            </a:r>
            <a:r>
              <a:rPr sz="2300" spc="-160" dirty="0">
                <a:latin typeface="Arial MT"/>
                <a:cs typeface="Arial MT"/>
              </a:rPr>
              <a:t> </a:t>
            </a:r>
            <a:r>
              <a:rPr sz="2300" dirty="0">
                <a:latin typeface="Arial MT"/>
                <a:cs typeface="Arial MT"/>
              </a:rPr>
              <a:t>AS</a:t>
            </a:r>
            <a:r>
              <a:rPr sz="2300" spc="-130" dirty="0">
                <a:latin typeface="Arial MT"/>
                <a:cs typeface="Arial MT"/>
              </a:rPr>
              <a:t> </a:t>
            </a:r>
            <a:r>
              <a:rPr sz="2300" dirty="0">
                <a:latin typeface="Arial MT"/>
                <a:cs typeface="Arial MT"/>
              </a:rPr>
              <a:t>AP</a:t>
            </a:r>
            <a:endParaRPr sz="2300">
              <a:latin typeface="Arial MT"/>
              <a:cs typeface="Arial MT"/>
            </a:endParaRPr>
          </a:p>
        </p:txBody>
      </p:sp>
      <p:sp>
        <p:nvSpPr>
          <p:cNvPr id="18" name="object 18"/>
          <p:cNvSpPr/>
          <p:nvPr/>
        </p:nvSpPr>
        <p:spPr>
          <a:xfrm>
            <a:off x="4553711" y="3413759"/>
            <a:ext cx="3276600" cy="1711960"/>
          </a:xfrm>
          <a:custGeom>
            <a:avLst/>
            <a:gdLst/>
            <a:ahLst/>
            <a:cxnLst/>
            <a:rect l="l" t="t" r="r" b="b"/>
            <a:pathLst>
              <a:path w="3276600" h="1711960">
                <a:moveTo>
                  <a:pt x="3276599" y="0"/>
                </a:moveTo>
                <a:lnTo>
                  <a:pt x="0" y="0"/>
                </a:lnTo>
                <a:lnTo>
                  <a:pt x="0" y="1711452"/>
                </a:lnTo>
                <a:lnTo>
                  <a:pt x="3276599" y="1711452"/>
                </a:lnTo>
                <a:lnTo>
                  <a:pt x="3276599" y="0"/>
                </a:lnTo>
                <a:close/>
              </a:path>
            </a:pathLst>
          </a:custGeom>
          <a:solidFill>
            <a:srgbClr val="F1F1F1">
              <a:alpha val="90194"/>
            </a:srgbClr>
          </a:solidFill>
        </p:spPr>
        <p:txBody>
          <a:bodyPr wrap="square" lIns="0" tIns="0" rIns="0" bIns="0" rtlCol="0"/>
          <a:lstStyle/>
          <a:p>
            <a:endParaRPr/>
          </a:p>
        </p:txBody>
      </p:sp>
      <p:sp>
        <p:nvSpPr>
          <p:cNvPr id="19" name="object 19"/>
          <p:cNvSpPr txBox="1"/>
          <p:nvPr/>
        </p:nvSpPr>
        <p:spPr>
          <a:xfrm>
            <a:off x="4553711" y="3413759"/>
            <a:ext cx="3276600" cy="1711960"/>
          </a:xfrm>
          <a:prstGeom prst="rect">
            <a:avLst/>
          </a:prstGeom>
          <a:ln w="9144">
            <a:solidFill>
              <a:srgbClr val="CAD1CF"/>
            </a:solidFill>
          </a:ln>
        </p:spPr>
        <p:txBody>
          <a:bodyPr vert="horz" wrap="square" lIns="0" tIns="73660" rIns="0" bIns="0" rtlCol="0">
            <a:spAutoFit/>
          </a:bodyPr>
          <a:lstStyle/>
          <a:p>
            <a:pPr marL="189230" marR="101600" indent="-114935">
              <a:lnSpc>
                <a:spcPct val="86300"/>
              </a:lnSpc>
              <a:spcBef>
                <a:spcPts val="580"/>
              </a:spcBef>
              <a:buChar char="•"/>
              <a:tabLst>
                <a:tab pos="189865" algn="l"/>
              </a:tabLst>
            </a:pPr>
            <a:r>
              <a:rPr sz="1400" dirty="0">
                <a:solidFill>
                  <a:srgbClr val="006FC0"/>
                </a:solidFill>
                <a:latin typeface="Arial MT"/>
                <a:cs typeface="Arial MT"/>
              </a:rPr>
              <a:t>Arrêté</a:t>
            </a:r>
            <a:r>
              <a:rPr sz="1400" spc="85" dirty="0">
                <a:solidFill>
                  <a:srgbClr val="006FC0"/>
                </a:solidFill>
                <a:latin typeface="Arial MT"/>
                <a:cs typeface="Arial MT"/>
              </a:rPr>
              <a:t> </a:t>
            </a:r>
            <a:r>
              <a:rPr sz="1400" dirty="0">
                <a:solidFill>
                  <a:srgbClr val="006FC0"/>
                </a:solidFill>
                <a:latin typeface="Arial MT"/>
                <a:cs typeface="Arial MT"/>
              </a:rPr>
              <a:t>du</a:t>
            </a:r>
            <a:r>
              <a:rPr sz="1400" spc="100" dirty="0">
                <a:solidFill>
                  <a:srgbClr val="006FC0"/>
                </a:solidFill>
                <a:latin typeface="Arial MT"/>
                <a:cs typeface="Arial MT"/>
              </a:rPr>
              <a:t> </a:t>
            </a:r>
            <a:r>
              <a:rPr sz="1400" dirty="0">
                <a:solidFill>
                  <a:srgbClr val="006FC0"/>
                </a:solidFill>
                <a:latin typeface="Arial MT"/>
                <a:cs typeface="Arial MT"/>
              </a:rPr>
              <a:t>10/06/2021</a:t>
            </a:r>
            <a:r>
              <a:rPr sz="1400" spc="85" dirty="0">
                <a:solidFill>
                  <a:srgbClr val="006FC0"/>
                </a:solidFill>
                <a:latin typeface="Arial MT"/>
                <a:cs typeface="Arial MT"/>
              </a:rPr>
              <a:t> </a:t>
            </a:r>
            <a:r>
              <a:rPr sz="1400" dirty="0">
                <a:solidFill>
                  <a:srgbClr val="006FC0"/>
                </a:solidFill>
                <a:latin typeface="Arial MT"/>
                <a:cs typeface="Arial MT"/>
              </a:rPr>
              <a:t>formation </a:t>
            </a:r>
            <a:r>
              <a:rPr sz="1400" spc="5" dirty="0">
                <a:solidFill>
                  <a:srgbClr val="006FC0"/>
                </a:solidFill>
                <a:latin typeface="Arial MT"/>
                <a:cs typeface="Arial MT"/>
              </a:rPr>
              <a:t> </a:t>
            </a:r>
            <a:r>
              <a:rPr sz="1400" dirty="0">
                <a:solidFill>
                  <a:srgbClr val="006FC0"/>
                </a:solidFill>
                <a:latin typeface="Arial MT"/>
                <a:cs typeface="Arial MT"/>
              </a:rPr>
              <a:t>DEAS</a:t>
            </a:r>
            <a:r>
              <a:rPr sz="1400" spc="-20" dirty="0">
                <a:solidFill>
                  <a:srgbClr val="006FC0"/>
                </a:solidFill>
                <a:latin typeface="Arial MT"/>
                <a:cs typeface="Arial MT"/>
              </a:rPr>
              <a:t> </a:t>
            </a:r>
            <a:r>
              <a:rPr sz="1400" dirty="0">
                <a:solidFill>
                  <a:srgbClr val="006FC0"/>
                </a:solidFill>
                <a:latin typeface="Arial MT"/>
                <a:cs typeface="Arial MT"/>
              </a:rPr>
              <a:t>et</a:t>
            </a:r>
            <a:r>
              <a:rPr sz="1400" spc="-10" dirty="0">
                <a:solidFill>
                  <a:srgbClr val="006FC0"/>
                </a:solidFill>
                <a:latin typeface="Arial MT"/>
                <a:cs typeface="Arial MT"/>
              </a:rPr>
              <a:t> </a:t>
            </a:r>
            <a:r>
              <a:rPr sz="1400" dirty="0">
                <a:solidFill>
                  <a:srgbClr val="006FC0"/>
                </a:solidFill>
                <a:latin typeface="Arial MT"/>
                <a:cs typeface="Arial MT"/>
              </a:rPr>
              <a:t>portant</a:t>
            </a:r>
            <a:r>
              <a:rPr sz="1400" spc="-40" dirty="0">
                <a:solidFill>
                  <a:srgbClr val="006FC0"/>
                </a:solidFill>
                <a:latin typeface="Arial MT"/>
                <a:cs typeface="Arial MT"/>
              </a:rPr>
              <a:t> </a:t>
            </a:r>
            <a:r>
              <a:rPr sz="1400" spc="-5" dirty="0">
                <a:solidFill>
                  <a:srgbClr val="006FC0"/>
                </a:solidFill>
                <a:latin typeface="Arial MT"/>
                <a:cs typeface="Arial MT"/>
              </a:rPr>
              <a:t>diverses</a:t>
            </a:r>
            <a:r>
              <a:rPr sz="1400" spc="-10" dirty="0">
                <a:solidFill>
                  <a:srgbClr val="006FC0"/>
                </a:solidFill>
                <a:latin typeface="Arial MT"/>
                <a:cs typeface="Arial MT"/>
              </a:rPr>
              <a:t> </a:t>
            </a:r>
            <a:r>
              <a:rPr sz="1400" dirty="0">
                <a:solidFill>
                  <a:srgbClr val="006FC0"/>
                </a:solidFill>
                <a:latin typeface="Arial MT"/>
                <a:cs typeface="Arial MT"/>
              </a:rPr>
              <a:t>dispositions </a:t>
            </a:r>
            <a:r>
              <a:rPr sz="1400" spc="-375" dirty="0">
                <a:solidFill>
                  <a:srgbClr val="006FC0"/>
                </a:solidFill>
                <a:latin typeface="Arial MT"/>
                <a:cs typeface="Arial MT"/>
              </a:rPr>
              <a:t> </a:t>
            </a:r>
            <a:r>
              <a:rPr sz="1400" spc="-5" dirty="0">
                <a:solidFill>
                  <a:srgbClr val="006FC0"/>
                </a:solidFill>
                <a:latin typeface="Arial MT"/>
                <a:cs typeface="Arial MT"/>
              </a:rPr>
              <a:t>relatives </a:t>
            </a:r>
            <a:r>
              <a:rPr sz="1400" dirty="0">
                <a:solidFill>
                  <a:srgbClr val="006FC0"/>
                </a:solidFill>
                <a:latin typeface="Arial MT"/>
                <a:cs typeface="Arial MT"/>
              </a:rPr>
              <a:t>aux modalités de </a:t>
            </a:r>
            <a:r>
              <a:rPr sz="1400" spc="5" dirty="0">
                <a:solidFill>
                  <a:srgbClr val="006FC0"/>
                </a:solidFill>
                <a:latin typeface="Arial MT"/>
                <a:cs typeface="Arial MT"/>
              </a:rPr>
              <a:t> </a:t>
            </a:r>
            <a:r>
              <a:rPr sz="1400" dirty="0">
                <a:solidFill>
                  <a:srgbClr val="006FC0"/>
                </a:solidFill>
                <a:latin typeface="Arial MT"/>
                <a:cs typeface="Arial MT"/>
              </a:rPr>
              <a:t>fonctionnement des instituts de </a:t>
            </a:r>
            <a:r>
              <a:rPr sz="1400" spc="5" dirty="0">
                <a:solidFill>
                  <a:srgbClr val="006FC0"/>
                </a:solidFill>
                <a:latin typeface="Arial MT"/>
                <a:cs typeface="Arial MT"/>
              </a:rPr>
              <a:t> </a:t>
            </a:r>
            <a:r>
              <a:rPr sz="1400" dirty="0">
                <a:solidFill>
                  <a:srgbClr val="006FC0"/>
                </a:solidFill>
                <a:latin typeface="Arial MT"/>
                <a:cs typeface="Arial MT"/>
              </a:rPr>
              <a:t>formation</a:t>
            </a:r>
            <a:r>
              <a:rPr sz="1400" spc="-25" dirty="0">
                <a:solidFill>
                  <a:srgbClr val="006FC0"/>
                </a:solidFill>
                <a:latin typeface="Arial MT"/>
                <a:cs typeface="Arial MT"/>
              </a:rPr>
              <a:t> </a:t>
            </a:r>
            <a:r>
              <a:rPr sz="1400" dirty="0">
                <a:solidFill>
                  <a:srgbClr val="006FC0"/>
                </a:solidFill>
                <a:latin typeface="Arial MT"/>
                <a:cs typeface="Arial MT"/>
              </a:rPr>
              <a:t>paramédicaux</a:t>
            </a:r>
            <a:endParaRPr sz="1400">
              <a:latin typeface="Arial MT"/>
              <a:cs typeface="Arial MT"/>
            </a:endParaRPr>
          </a:p>
          <a:p>
            <a:pPr marL="189230" marR="615315" indent="-114935">
              <a:lnSpc>
                <a:spcPts val="1450"/>
              </a:lnSpc>
              <a:spcBef>
                <a:spcPts val="250"/>
              </a:spcBef>
              <a:buChar char="•"/>
              <a:tabLst>
                <a:tab pos="189865" algn="l"/>
              </a:tabLst>
            </a:pPr>
            <a:r>
              <a:rPr sz="1400" dirty="0">
                <a:solidFill>
                  <a:srgbClr val="006FC0"/>
                </a:solidFill>
                <a:latin typeface="Arial MT"/>
                <a:cs typeface="Arial MT"/>
              </a:rPr>
              <a:t>Arrêté</a:t>
            </a:r>
            <a:r>
              <a:rPr sz="1400" spc="-40" dirty="0">
                <a:solidFill>
                  <a:srgbClr val="006FC0"/>
                </a:solidFill>
                <a:latin typeface="Arial MT"/>
                <a:cs typeface="Arial MT"/>
              </a:rPr>
              <a:t> </a:t>
            </a:r>
            <a:r>
              <a:rPr sz="1400" dirty="0">
                <a:solidFill>
                  <a:srgbClr val="006FC0"/>
                </a:solidFill>
                <a:latin typeface="Arial MT"/>
                <a:cs typeface="Arial MT"/>
              </a:rPr>
              <a:t>du</a:t>
            </a:r>
            <a:r>
              <a:rPr sz="1400" spc="-30" dirty="0">
                <a:solidFill>
                  <a:srgbClr val="006FC0"/>
                </a:solidFill>
                <a:latin typeface="Arial MT"/>
                <a:cs typeface="Arial MT"/>
              </a:rPr>
              <a:t> </a:t>
            </a:r>
            <a:r>
              <a:rPr sz="1400" dirty="0">
                <a:solidFill>
                  <a:srgbClr val="006FC0"/>
                </a:solidFill>
                <a:latin typeface="Arial MT"/>
                <a:cs typeface="Arial MT"/>
              </a:rPr>
              <a:t>10/06/2021</a:t>
            </a:r>
            <a:r>
              <a:rPr sz="1400" spc="-40" dirty="0">
                <a:solidFill>
                  <a:srgbClr val="006FC0"/>
                </a:solidFill>
                <a:latin typeface="Arial MT"/>
                <a:cs typeface="Arial MT"/>
              </a:rPr>
              <a:t> </a:t>
            </a:r>
            <a:r>
              <a:rPr sz="1400" dirty="0">
                <a:solidFill>
                  <a:srgbClr val="006FC0"/>
                </a:solidFill>
                <a:latin typeface="Arial MT"/>
                <a:cs typeface="Arial MT"/>
              </a:rPr>
              <a:t>formation </a:t>
            </a:r>
            <a:r>
              <a:rPr sz="1400" spc="-375" dirty="0">
                <a:solidFill>
                  <a:srgbClr val="006FC0"/>
                </a:solidFill>
                <a:latin typeface="Arial MT"/>
                <a:cs typeface="Arial MT"/>
              </a:rPr>
              <a:t> </a:t>
            </a:r>
            <a:r>
              <a:rPr sz="1400" dirty="0">
                <a:solidFill>
                  <a:srgbClr val="006FC0"/>
                </a:solidFill>
                <a:latin typeface="Arial MT"/>
                <a:cs typeface="Arial MT"/>
              </a:rPr>
              <a:t>DEAP</a:t>
            </a:r>
            <a:endParaRPr sz="1400">
              <a:latin typeface="Arial MT"/>
              <a:cs typeface="Arial MT"/>
            </a:endParaRPr>
          </a:p>
        </p:txBody>
      </p:sp>
      <p:grpSp>
        <p:nvGrpSpPr>
          <p:cNvPr id="20" name="object 20"/>
          <p:cNvGrpSpPr/>
          <p:nvPr/>
        </p:nvGrpSpPr>
        <p:grpSpPr>
          <a:xfrm>
            <a:off x="8250914" y="2267711"/>
            <a:ext cx="3389629" cy="1274445"/>
            <a:chOff x="8250914" y="2267711"/>
            <a:chExt cx="3389629" cy="1274445"/>
          </a:xfrm>
        </p:grpSpPr>
        <p:pic>
          <p:nvPicPr>
            <p:cNvPr id="21" name="object 21"/>
            <p:cNvPicPr/>
            <p:nvPr/>
          </p:nvPicPr>
          <p:blipFill>
            <a:blip r:embed="rId4" cstate="print"/>
            <a:stretch>
              <a:fillRect/>
            </a:stretch>
          </p:blipFill>
          <p:spPr>
            <a:xfrm>
              <a:off x="8250914" y="2290548"/>
              <a:ext cx="3348269" cy="1176574"/>
            </a:xfrm>
            <a:prstGeom prst="rect">
              <a:avLst/>
            </a:prstGeom>
          </p:spPr>
        </p:pic>
        <p:pic>
          <p:nvPicPr>
            <p:cNvPr id="22" name="object 22"/>
            <p:cNvPicPr/>
            <p:nvPr/>
          </p:nvPicPr>
          <p:blipFill>
            <a:blip r:embed="rId6" cstate="print"/>
            <a:stretch>
              <a:fillRect/>
            </a:stretch>
          </p:blipFill>
          <p:spPr>
            <a:xfrm>
              <a:off x="8284463" y="2267711"/>
              <a:ext cx="3355848" cy="1274064"/>
            </a:xfrm>
            <a:prstGeom prst="rect">
              <a:avLst/>
            </a:prstGeom>
          </p:spPr>
        </p:pic>
        <p:sp>
          <p:nvSpPr>
            <p:cNvPr id="23" name="object 23"/>
            <p:cNvSpPr/>
            <p:nvPr/>
          </p:nvSpPr>
          <p:spPr>
            <a:xfrm>
              <a:off x="8289035" y="2308859"/>
              <a:ext cx="3276600" cy="1104900"/>
            </a:xfrm>
            <a:custGeom>
              <a:avLst/>
              <a:gdLst/>
              <a:ahLst/>
              <a:cxnLst/>
              <a:rect l="l" t="t" r="r" b="b"/>
              <a:pathLst>
                <a:path w="3276600" h="1104900">
                  <a:moveTo>
                    <a:pt x="0" y="1104900"/>
                  </a:moveTo>
                  <a:lnTo>
                    <a:pt x="3276600" y="1104900"/>
                  </a:lnTo>
                  <a:lnTo>
                    <a:pt x="3276600" y="0"/>
                  </a:lnTo>
                  <a:lnTo>
                    <a:pt x="0" y="0"/>
                  </a:lnTo>
                  <a:lnTo>
                    <a:pt x="0" y="1104900"/>
                  </a:lnTo>
                  <a:close/>
                </a:path>
              </a:pathLst>
            </a:custGeom>
            <a:ln w="9144">
              <a:solidFill>
                <a:srgbClr val="005741"/>
              </a:solidFill>
            </a:ln>
          </p:spPr>
          <p:txBody>
            <a:bodyPr wrap="square" lIns="0" tIns="0" rIns="0" bIns="0" rtlCol="0"/>
            <a:lstStyle/>
            <a:p>
              <a:endParaRPr/>
            </a:p>
          </p:txBody>
        </p:sp>
      </p:grpSp>
      <p:sp>
        <p:nvSpPr>
          <p:cNvPr id="24" name="object 24"/>
          <p:cNvSpPr txBox="1"/>
          <p:nvPr/>
        </p:nvSpPr>
        <p:spPr>
          <a:xfrm>
            <a:off x="8293607" y="2313432"/>
            <a:ext cx="3267710" cy="1096010"/>
          </a:xfrm>
          <a:prstGeom prst="rect">
            <a:avLst/>
          </a:prstGeom>
          <a:solidFill>
            <a:srgbClr val="FFFFFF"/>
          </a:solidFill>
        </p:spPr>
        <p:txBody>
          <a:bodyPr vert="horz" wrap="square" lIns="0" tIns="92710" rIns="0" bIns="0" rtlCol="0">
            <a:spAutoFit/>
          </a:bodyPr>
          <a:lstStyle/>
          <a:p>
            <a:pPr marL="202565" marR="196215" indent="1905" algn="ctr">
              <a:lnSpc>
                <a:spcPct val="86100"/>
              </a:lnSpc>
              <a:spcBef>
                <a:spcPts val="730"/>
              </a:spcBef>
              <a:tabLst>
                <a:tab pos="1224915" algn="l"/>
              </a:tabLst>
            </a:pPr>
            <a:r>
              <a:rPr sz="2300" dirty="0">
                <a:latin typeface="Arial MT"/>
                <a:cs typeface="Arial MT"/>
              </a:rPr>
              <a:t>Sur l'élargissement </a:t>
            </a:r>
            <a:r>
              <a:rPr sz="2300" spc="5" dirty="0">
                <a:latin typeface="Arial MT"/>
                <a:cs typeface="Arial MT"/>
              </a:rPr>
              <a:t> </a:t>
            </a:r>
            <a:r>
              <a:rPr sz="2300" dirty="0">
                <a:latin typeface="Arial MT"/>
                <a:cs typeface="Arial MT"/>
              </a:rPr>
              <a:t>des</a:t>
            </a:r>
            <a:r>
              <a:rPr sz="2300" spc="-45" dirty="0">
                <a:latin typeface="Arial MT"/>
                <a:cs typeface="Arial MT"/>
              </a:rPr>
              <a:t> </a:t>
            </a:r>
            <a:r>
              <a:rPr sz="2300" dirty="0">
                <a:latin typeface="Arial MT"/>
                <a:cs typeface="Arial MT"/>
              </a:rPr>
              <a:t>activités</a:t>
            </a:r>
            <a:r>
              <a:rPr sz="2300" spc="-40" dirty="0">
                <a:latin typeface="Arial MT"/>
                <a:cs typeface="Arial MT"/>
              </a:rPr>
              <a:t> </a:t>
            </a:r>
            <a:r>
              <a:rPr sz="2300" dirty="0">
                <a:latin typeface="Arial MT"/>
                <a:cs typeface="Arial MT"/>
              </a:rPr>
              <a:t>réalisées </a:t>
            </a:r>
            <a:r>
              <a:rPr sz="2300" spc="-620" dirty="0">
                <a:latin typeface="Arial MT"/>
                <a:cs typeface="Arial MT"/>
              </a:rPr>
              <a:t> </a:t>
            </a:r>
            <a:r>
              <a:rPr sz="2300" dirty="0">
                <a:latin typeface="Arial MT"/>
                <a:cs typeface="Arial MT"/>
              </a:rPr>
              <a:t>par</a:t>
            </a:r>
            <a:r>
              <a:rPr sz="2300" spc="-10" dirty="0">
                <a:latin typeface="Arial MT"/>
                <a:cs typeface="Arial MT"/>
              </a:rPr>
              <a:t> </a:t>
            </a:r>
            <a:r>
              <a:rPr sz="2300" dirty="0">
                <a:latin typeface="Arial MT"/>
                <a:cs typeface="Arial MT"/>
              </a:rPr>
              <a:t>les	AS</a:t>
            </a:r>
            <a:r>
              <a:rPr sz="2300" spc="-10" dirty="0">
                <a:latin typeface="Arial MT"/>
                <a:cs typeface="Arial MT"/>
              </a:rPr>
              <a:t> </a:t>
            </a:r>
            <a:r>
              <a:rPr sz="2300" dirty="0">
                <a:latin typeface="Arial MT"/>
                <a:cs typeface="Arial MT"/>
              </a:rPr>
              <a:t>et</a:t>
            </a:r>
            <a:r>
              <a:rPr sz="2300" spc="-135" dirty="0">
                <a:latin typeface="Arial MT"/>
                <a:cs typeface="Arial MT"/>
              </a:rPr>
              <a:t> </a:t>
            </a:r>
            <a:r>
              <a:rPr sz="2300" dirty="0">
                <a:latin typeface="Arial MT"/>
                <a:cs typeface="Arial MT"/>
              </a:rPr>
              <a:t>AP</a:t>
            </a:r>
            <a:endParaRPr sz="2300">
              <a:latin typeface="Arial MT"/>
              <a:cs typeface="Arial MT"/>
            </a:endParaRPr>
          </a:p>
        </p:txBody>
      </p:sp>
      <p:sp>
        <p:nvSpPr>
          <p:cNvPr id="25" name="object 25"/>
          <p:cNvSpPr/>
          <p:nvPr/>
        </p:nvSpPr>
        <p:spPr>
          <a:xfrm>
            <a:off x="8289035" y="3413759"/>
            <a:ext cx="3276600" cy="1711960"/>
          </a:xfrm>
          <a:custGeom>
            <a:avLst/>
            <a:gdLst/>
            <a:ahLst/>
            <a:cxnLst/>
            <a:rect l="l" t="t" r="r" b="b"/>
            <a:pathLst>
              <a:path w="3276600" h="1711960">
                <a:moveTo>
                  <a:pt x="3276600" y="0"/>
                </a:moveTo>
                <a:lnTo>
                  <a:pt x="0" y="0"/>
                </a:lnTo>
                <a:lnTo>
                  <a:pt x="0" y="1711452"/>
                </a:lnTo>
                <a:lnTo>
                  <a:pt x="3276600" y="1711452"/>
                </a:lnTo>
                <a:lnTo>
                  <a:pt x="3276600" y="0"/>
                </a:lnTo>
                <a:close/>
              </a:path>
            </a:pathLst>
          </a:custGeom>
          <a:solidFill>
            <a:srgbClr val="F1F1F1">
              <a:alpha val="90194"/>
            </a:srgbClr>
          </a:solidFill>
        </p:spPr>
        <p:txBody>
          <a:bodyPr wrap="square" lIns="0" tIns="0" rIns="0" bIns="0" rtlCol="0"/>
          <a:lstStyle/>
          <a:p>
            <a:endParaRPr/>
          </a:p>
        </p:txBody>
      </p:sp>
      <p:sp>
        <p:nvSpPr>
          <p:cNvPr id="26" name="object 26"/>
          <p:cNvSpPr txBox="1"/>
          <p:nvPr/>
        </p:nvSpPr>
        <p:spPr>
          <a:xfrm>
            <a:off x="8289035" y="3413759"/>
            <a:ext cx="3276600" cy="1711960"/>
          </a:xfrm>
          <a:prstGeom prst="rect">
            <a:avLst/>
          </a:prstGeom>
          <a:ln w="9144">
            <a:solidFill>
              <a:srgbClr val="CAD1CF"/>
            </a:solidFill>
          </a:ln>
        </p:spPr>
        <p:txBody>
          <a:bodyPr vert="horz" wrap="square" lIns="0" tIns="73660" rIns="0" bIns="0" rtlCol="0">
            <a:spAutoFit/>
          </a:bodyPr>
          <a:lstStyle/>
          <a:p>
            <a:pPr marL="189865" marR="103505" indent="-114300">
              <a:lnSpc>
                <a:spcPct val="86200"/>
              </a:lnSpc>
              <a:spcBef>
                <a:spcPts val="580"/>
              </a:spcBef>
              <a:buChar char="•"/>
              <a:tabLst>
                <a:tab pos="189865" algn="l"/>
              </a:tabLst>
            </a:pPr>
            <a:r>
              <a:rPr sz="1400" dirty="0">
                <a:solidFill>
                  <a:srgbClr val="006FC0"/>
                </a:solidFill>
                <a:latin typeface="Arial MT"/>
                <a:cs typeface="Arial MT"/>
              </a:rPr>
              <a:t>Décret n° </a:t>
            </a:r>
            <a:r>
              <a:rPr sz="1400" spc="-5" dirty="0">
                <a:solidFill>
                  <a:srgbClr val="006FC0"/>
                </a:solidFill>
                <a:latin typeface="Arial MT"/>
                <a:cs typeface="Arial MT"/>
              </a:rPr>
              <a:t>2021-980 </a:t>
            </a:r>
            <a:r>
              <a:rPr sz="1400" dirty="0">
                <a:solidFill>
                  <a:srgbClr val="006FC0"/>
                </a:solidFill>
                <a:latin typeface="Arial MT"/>
                <a:cs typeface="Arial MT"/>
              </a:rPr>
              <a:t>du 23/07/2021 </a:t>
            </a:r>
            <a:r>
              <a:rPr sz="1400" spc="5" dirty="0">
                <a:solidFill>
                  <a:srgbClr val="006FC0"/>
                </a:solidFill>
                <a:latin typeface="Arial MT"/>
                <a:cs typeface="Arial MT"/>
              </a:rPr>
              <a:t> </a:t>
            </a:r>
            <a:r>
              <a:rPr sz="1400" dirty="0">
                <a:solidFill>
                  <a:srgbClr val="006FC0"/>
                </a:solidFill>
                <a:latin typeface="Arial MT"/>
                <a:cs typeface="Arial MT"/>
              </a:rPr>
              <a:t>relatif à</a:t>
            </a:r>
            <a:r>
              <a:rPr sz="1400" spc="5" dirty="0">
                <a:solidFill>
                  <a:srgbClr val="006FC0"/>
                </a:solidFill>
                <a:latin typeface="Arial MT"/>
                <a:cs typeface="Arial MT"/>
              </a:rPr>
              <a:t> </a:t>
            </a:r>
            <a:r>
              <a:rPr sz="1400" dirty="0">
                <a:solidFill>
                  <a:srgbClr val="006FC0"/>
                </a:solidFill>
                <a:latin typeface="Arial MT"/>
                <a:cs typeface="Arial MT"/>
              </a:rPr>
              <a:t>la</a:t>
            </a:r>
            <a:r>
              <a:rPr sz="1400" spc="5" dirty="0">
                <a:solidFill>
                  <a:srgbClr val="006FC0"/>
                </a:solidFill>
                <a:latin typeface="Arial MT"/>
                <a:cs typeface="Arial MT"/>
              </a:rPr>
              <a:t> </a:t>
            </a:r>
            <a:r>
              <a:rPr sz="1400" dirty="0">
                <a:solidFill>
                  <a:srgbClr val="006FC0"/>
                </a:solidFill>
                <a:latin typeface="Arial MT"/>
                <a:cs typeface="Arial MT"/>
              </a:rPr>
              <a:t>réalisation</a:t>
            </a:r>
            <a:r>
              <a:rPr sz="1400" spc="-15" dirty="0">
                <a:solidFill>
                  <a:srgbClr val="006FC0"/>
                </a:solidFill>
                <a:latin typeface="Arial MT"/>
                <a:cs typeface="Arial MT"/>
              </a:rPr>
              <a:t> </a:t>
            </a:r>
            <a:r>
              <a:rPr sz="1400" dirty="0">
                <a:solidFill>
                  <a:srgbClr val="006FC0"/>
                </a:solidFill>
                <a:latin typeface="Arial MT"/>
                <a:cs typeface="Arial MT"/>
              </a:rPr>
              <a:t>de</a:t>
            </a:r>
            <a:r>
              <a:rPr sz="1400" spc="5" dirty="0">
                <a:solidFill>
                  <a:srgbClr val="006FC0"/>
                </a:solidFill>
                <a:latin typeface="Arial MT"/>
                <a:cs typeface="Arial MT"/>
              </a:rPr>
              <a:t> </a:t>
            </a:r>
            <a:r>
              <a:rPr sz="1400" dirty="0">
                <a:solidFill>
                  <a:srgbClr val="006FC0"/>
                </a:solidFill>
                <a:latin typeface="Arial MT"/>
                <a:cs typeface="Arial MT"/>
              </a:rPr>
              <a:t>certains </a:t>
            </a:r>
            <a:r>
              <a:rPr sz="1400" spc="5" dirty="0">
                <a:solidFill>
                  <a:srgbClr val="006FC0"/>
                </a:solidFill>
                <a:latin typeface="Arial MT"/>
                <a:cs typeface="Arial MT"/>
              </a:rPr>
              <a:t> </a:t>
            </a:r>
            <a:r>
              <a:rPr sz="1400" dirty="0">
                <a:solidFill>
                  <a:srgbClr val="006FC0"/>
                </a:solidFill>
                <a:latin typeface="Arial MT"/>
                <a:cs typeface="Arial MT"/>
              </a:rPr>
              <a:t>actes</a:t>
            </a:r>
            <a:r>
              <a:rPr sz="1400" spc="-35" dirty="0">
                <a:solidFill>
                  <a:srgbClr val="006FC0"/>
                </a:solidFill>
                <a:latin typeface="Arial MT"/>
                <a:cs typeface="Arial MT"/>
              </a:rPr>
              <a:t> </a:t>
            </a:r>
            <a:r>
              <a:rPr sz="1400" dirty="0">
                <a:solidFill>
                  <a:srgbClr val="006FC0"/>
                </a:solidFill>
                <a:latin typeface="Arial MT"/>
                <a:cs typeface="Arial MT"/>
              </a:rPr>
              <a:t>professionnels</a:t>
            </a:r>
            <a:r>
              <a:rPr sz="1400" spc="-45" dirty="0">
                <a:solidFill>
                  <a:srgbClr val="006FC0"/>
                </a:solidFill>
                <a:latin typeface="Arial MT"/>
                <a:cs typeface="Arial MT"/>
              </a:rPr>
              <a:t> </a:t>
            </a:r>
            <a:r>
              <a:rPr sz="1400" dirty="0">
                <a:solidFill>
                  <a:srgbClr val="006FC0"/>
                </a:solidFill>
                <a:latin typeface="Arial MT"/>
                <a:cs typeface="Arial MT"/>
              </a:rPr>
              <a:t>par</a:t>
            </a:r>
            <a:r>
              <a:rPr sz="1400" spc="-15" dirty="0">
                <a:solidFill>
                  <a:srgbClr val="006FC0"/>
                </a:solidFill>
                <a:latin typeface="Arial MT"/>
                <a:cs typeface="Arial MT"/>
              </a:rPr>
              <a:t> </a:t>
            </a:r>
            <a:r>
              <a:rPr sz="1400" dirty="0">
                <a:solidFill>
                  <a:srgbClr val="006FC0"/>
                </a:solidFill>
                <a:latin typeface="Arial MT"/>
                <a:cs typeface="Arial MT"/>
              </a:rPr>
              <a:t>les</a:t>
            </a:r>
            <a:r>
              <a:rPr sz="1400" spc="-20" dirty="0">
                <a:solidFill>
                  <a:srgbClr val="006FC0"/>
                </a:solidFill>
                <a:latin typeface="Arial MT"/>
                <a:cs typeface="Arial MT"/>
              </a:rPr>
              <a:t> </a:t>
            </a:r>
            <a:r>
              <a:rPr sz="1400" dirty="0">
                <a:solidFill>
                  <a:srgbClr val="006FC0"/>
                </a:solidFill>
                <a:latin typeface="Arial MT"/>
                <a:cs typeface="Arial MT"/>
              </a:rPr>
              <a:t>infirmiers </a:t>
            </a:r>
            <a:r>
              <a:rPr sz="1400" spc="-375" dirty="0">
                <a:solidFill>
                  <a:srgbClr val="006FC0"/>
                </a:solidFill>
                <a:latin typeface="Arial MT"/>
                <a:cs typeface="Arial MT"/>
              </a:rPr>
              <a:t> </a:t>
            </a:r>
            <a:r>
              <a:rPr sz="1400" dirty="0">
                <a:solidFill>
                  <a:srgbClr val="006FC0"/>
                </a:solidFill>
                <a:latin typeface="Arial MT"/>
                <a:cs typeface="Arial MT"/>
              </a:rPr>
              <a:t>et</a:t>
            </a:r>
            <a:r>
              <a:rPr sz="1400" spc="-15" dirty="0">
                <a:solidFill>
                  <a:srgbClr val="006FC0"/>
                </a:solidFill>
                <a:latin typeface="Arial MT"/>
                <a:cs typeface="Arial MT"/>
              </a:rPr>
              <a:t> </a:t>
            </a:r>
            <a:r>
              <a:rPr sz="1400" dirty="0">
                <a:solidFill>
                  <a:srgbClr val="006FC0"/>
                </a:solidFill>
                <a:latin typeface="Arial MT"/>
                <a:cs typeface="Arial MT"/>
              </a:rPr>
              <a:t>d'autres</a:t>
            </a:r>
            <a:r>
              <a:rPr sz="1400" spc="-35" dirty="0">
                <a:solidFill>
                  <a:srgbClr val="006FC0"/>
                </a:solidFill>
                <a:latin typeface="Arial MT"/>
                <a:cs typeface="Arial MT"/>
              </a:rPr>
              <a:t> </a:t>
            </a:r>
            <a:r>
              <a:rPr sz="1400" dirty="0">
                <a:solidFill>
                  <a:srgbClr val="006FC0"/>
                </a:solidFill>
                <a:latin typeface="Arial MT"/>
                <a:cs typeface="Arial MT"/>
              </a:rPr>
              <a:t>professionnels</a:t>
            </a:r>
            <a:r>
              <a:rPr sz="1400" spc="-45" dirty="0">
                <a:solidFill>
                  <a:srgbClr val="006FC0"/>
                </a:solidFill>
                <a:latin typeface="Arial MT"/>
                <a:cs typeface="Arial MT"/>
              </a:rPr>
              <a:t> </a:t>
            </a:r>
            <a:r>
              <a:rPr sz="1400" dirty="0">
                <a:solidFill>
                  <a:srgbClr val="006FC0"/>
                </a:solidFill>
                <a:latin typeface="Arial MT"/>
                <a:cs typeface="Arial MT"/>
              </a:rPr>
              <a:t>de</a:t>
            </a:r>
            <a:r>
              <a:rPr sz="1400" spc="-15" dirty="0">
                <a:solidFill>
                  <a:srgbClr val="006FC0"/>
                </a:solidFill>
                <a:latin typeface="Arial MT"/>
                <a:cs typeface="Arial MT"/>
              </a:rPr>
              <a:t> </a:t>
            </a:r>
            <a:r>
              <a:rPr sz="1400" dirty="0">
                <a:solidFill>
                  <a:srgbClr val="006FC0"/>
                </a:solidFill>
                <a:latin typeface="Arial MT"/>
                <a:cs typeface="Arial MT"/>
              </a:rPr>
              <a:t>santé</a:t>
            </a:r>
            <a:endParaRPr sz="1400">
              <a:latin typeface="Arial MT"/>
              <a:cs typeface="Arial MT"/>
            </a:endParaRPr>
          </a:p>
        </p:txBody>
      </p:sp>
      <p:sp>
        <p:nvSpPr>
          <p:cNvPr id="29" name="Espace réservé du pied de page 28">
            <a:extLst>
              <a:ext uri="{FF2B5EF4-FFF2-40B4-BE49-F238E27FC236}">
                <a16:creationId xmlns:a16="http://schemas.microsoft.com/office/drawing/2014/main" id="{DF192496-C46E-4C99-93F4-355911C1A2A6}"/>
              </a:ext>
            </a:extLst>
          </p:cNvPr>
          <p:cNvSpPr>
            <a:spLocks noGrp="1"/>
          </p:cNvSpPr>
          <p:nvPr>
            <p:ph type="ftr" sz="quarter" idx="5"/>
          </p:nvPr>
        </p:nvSpPr>
        <p:spPr/>
        <p:txBody>
          <a:bodyPr/>
          <a:lstStyle/>
          <a:p>
            <a:r>
              <a:rPr lang="fr-FR"/>
              <a:t>Formation rénovation bac pro ASSP - Mai 2022 -  GRD - académie de Lyon</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5"/>
          </p:nvPr>
        </p:nvSpPr>
        <p:spPr/>
        <p:txBody>
          <a:bodyPr/>
          <a:lstStyle/>
          <a:p>
            <a:r>
              <a:rPr lang="fr-FR"/>
              <a:t>Formation rénovation bac pro ASSP - Mai 2022 -  GRD - académie de Lyon</a:t>
            </a:r>
          </a:p>
        </p:txBody>
      </p:sp>
      <p:graphicFrame>
        <p:nvGraphicFramePr>
          <p:cNvPr id="4" name="Tableau 3"/>
          <p:cNvGraphicFramePr>
            <a:graphicFrameLocks noGrp="1"/>
          </p:cNvGraphicFramePr>
          <p:nvPr>
            <p:extLst>
              <p:ext uri="{D42A27DB-BD31-4B8C-83A1-F6EECF244321}">
                <p14:modId xmlns:p14="http://schemas.microsoft.com/office/powerpoint/2010/main" val="2048048631"/>
              </p:ext>
            </p:extLst>
          </p:nvPr>
        </p:nvGraphicFramePr>
        <p:xfrm>
          <a:off x="839416" y="332656"/>
          <a:ext cx="10729192" cy="5852160"/>
        </p:xfrm>
        <a:graphic>
          <a:graphicData uri="http://schemas.openxmlformats.org/drawingml/2006/table">
            <a:tbl>
              <a:tblPr firstRow="1" bandRow="1">
                <a:tableStyleId>{5C22544A-7EE6-4342-B048-85BDC9FD1C3A}</a:tableStyleId>
              </a:tblPr>
              <a:tblGrid>
                <a:gridCol w="5364596">
                  <a:extLst>
                    <a:ext uri="{9D8B030D-6E8A-4147-A177-3AD203B41FA5}">
                      <a16:colId xmlns:a16="http://schemas.microsoft.com/office/drawing/2014/main" val="20000"/>
                    </a:ext>
                  </a:extLst>
                </a:gridCol>
                <a:gridCol w="5364596">
                  <a:extLst>
                    <a:ext uri="{9D8B030D-6E8A-4147-A177-3AD203B41FA5}">
                      <a16:colId xmlns:a16="http://schemas.microsoft.com/office/drawing/2014/main" val="20001"/>
                    </a:ext>
                  </a:extLst>
                </a:gridCol>
              </a:tblGrid>
              <a:tr h="504056">
                <a:tc>
                  <a:txBody>
                    <a:bodyPr/>
                    <a:lstStyle/>
                    <a:p>
                      <a:r>
                        <a:rPr lang="fr-FR" sz="3600" dirty="0"/>
                        <a:t>Situatio</a:t>
                      </a:r>
                      <a:r>
                        <a:rPr lang="fr-FR" sz="3600" baseline="0" dirty="0"/>
                        <a:t>n professionnelle</a:t>
                      </a:r>
                      <a:endParaRPr lang="fr-FR" sz="3600" dirty="0"/>
                    </a:p>
                  </a:txBody>
                  <a:tcPr/>
                </a:tc>
                <a:tc>
                  <a:txBody>
                    <a:bodyPr/>
                    <a:lstStyle/>
                    <a:p>
                      <a:r>
                        <a:rPr lang="fr-FR" sz="3600" dirty="0"/>
                        <a:t>Situation</a:t>
                      </a:r>
                      <a:r>
                        <a:rPr lang="fr-FR" sz="3600" baseline="0" dirty="0"/>
                        <a:t> de travail </a:t>
                      </a:r>
                      <a:endParaRPr lang="fr-FR" sz="3600" dirty="0"/>
                    </a:p>
                  </a:txBody>
                  <a:tcPr/>
                </a:tc>
                <a:extLst>
                  <a:ext uri="{0D108BD9-81ED-4DB2-BD59-A6C34878D82A}">
                    <a16:rowId xmlns:a16="http://schemas.microsoft.com/office/drawing/2014/main" val="10000"/>
                  </a:ext>
                </a:extLst>
              </a:tr>
              <a:tr h="1116124">
                <a:tc>
                  <a:txBody>
                    <a:bodyPr/>
                    <a:lstStyle/>
                    <a:p>
                      <a:r>
                        <a:rPr lang="fr-FR" sz="2400" dirty="0"/>
                        <a:t>- Illustration</a:t>
                      </a:r>
                      <a:r>
                        <a:rPr lang="fr-FR" sz="2400" baseline="0" dirty="0"/>
                        <a:t> contextualisée en fonction des représentations et connaissances du professeur</a:t>
                      </a:r>
                    </a:p>
                    <a:p>
                      <a:pPr marL="457200" indent="-457200">
                        <a:buFontTx/>
                        <a:buChar char="-"/>
                      </a:pPr>
                      <a:r>
                        <a:rPr lang="fr-FR" sz="2400" dirty="0"/>
                        <a:t>Vise à l’acquisition des savoirs</a:t>
                      </a:r>
                    </a:p>
                    <a:p>
                      <a:pPr marL="457200" indent="-457200">
                        <a:buFontTx/>
                        <a:buChar char="-"/>
                      </a:pPr>
                      <a:r>
                        <a:rPr lang="fr-FR" sz="2400" dirty="0"/>
                        <a:t>Artifice</a:t>
                      </a:r>
                      <a:r>
                        <a:rPr lang="fr-FR" sz="2400" baseline="0" dirty="0"/>
                        <a:t> pédagogique inventé par l’enseignant</a:t>
                      </a:r>
                    </a:p>
                    <a:p>
                      <a:pPr marL="457200" indent="-457200">
                        <a:buFontTx/>
                        <a:buChar char="-"/>
                      </a:pPr>
                      <a:r>
                        <a:rPr lang="fr-FR" sz="2400" baseline="0" dirty="0"/>
                        <a:t>L’enseignant maîtrise tous les paramètres car il sait ce qu’il veut faire apprendre et ce qu’il veut transmettre</a:t>
                      </a:r>
                    </a:p>
                    <a:p>
                      <a:pPr marL="457200" indent="-457200">
                        <a:buFontTx/>
                        <a:buChar char="-"/>
                      </a:pPr>
                      <a:r>
                        <a:rPr lang="fr-FR" sz="2400" baseline="0" dirty="0"/>
                        <a:t>Situation évidente</a:t>
                      </a:r>
                    </a:p>
                    <a:p>
                      <a:pPr marL="457200" indent="-457200">
                        <a:buFontTx/>
                        <a:buChar char="-"/>
                      </a:pPr>
                      <a:r>
                        <a:rPr lang="fr-FR" sz="2400" baseline="0" dirty="0"/>
                        <a:t>Perçue comme abstraite par les élèves</a:t>
                      </a:r>
                    </a:p>
                    <a:p>
                      <a:pPr marL="457200" indent="-457200">
                        <a:buFontTx/>
                        <a:buChar char="-"/>
                      </a:pPr>
                      <a:r>
                        <a:rPr lang="fr-FR" sz="2400" baseline="0" dirty="0"/>
                        <a:t>Relève du travail prescrit </a:t>
                      </a:r>
                      <a:endParaRPr lang="fr-FR" sz="2400" dirty="0"/>
                    </a:p>
                  </a:txBody>
                  <a:tcPr/>
                </a:tc>
                <a:tc>
                  <a:txBody>
                    <a:bodyPr/>
                    <a:lstStyle/>
                    <a:p>
                      <a:pPr marL="571500" indent="-571500">
                        <a:buFontTx/>
                        <a:buChar char="-"/>
                      </a:pPr>
                      <a:r>
                        <a:rPr lang="fr-FR" sz="2400" dirty="0"/>
                        <a:t>Description</a:t>
                      </a:r>
                      <a:r>
                        <a:rPr lang="fr-FR" sz="2400" baseline="0" dirty="0"/>
                        <a:t> précise d’un moment professionnel réel</a:t>
                      </a:r>
                    </a:p>
                    <a:p>
                      <a:pPr marL="571500" indent="-571500">
                        <a:buFontTx/>
                        <a:buChar char="-"/>
                      </a:pPr>
                      <a:r>
                        <a:rPr lang="fr-FR" sz="2400" baseline="0" dirty="0"/>
                        <a:t>Permet d’analyser les différentes étapes de l’action</a:t>
                      </a:r>
                    </a:p>
                    <a:p>
                      <a:pPr marL="571500" indent="-571500">
                        <a:buFontTx/>
                        <a:buChar char="-"/>
                      </a:pPr>
                      <a:r>
                        <a:rPr lang="fr-FR" sz="2400" baseline="0" dirty="0"/>
                        <a:t>Ne s’invente pas</a:t>
                      </a:r>
                    </a:p>
                    <a:p>
                      <a:pPr marL="571500" indent="-571500">
                        <a:buFontTx/>
                        <a:buChar char="-"/>
                      </a:pPr>
                      <a:r>
                        <a:rPr lang="fr-FR" sz="2400" baseline="0" dirty="0"/>
                        <a:t>Requiert des détails précis liée au contexte de travail </a:t>
                      </a:r>
                    </a:p>
                    <a:p>
                      <a:pPr marL="571500" indent="-571500">
                        <a:buFontTx/>
                        <a:buChar char="-"/>
                      </a:pPr>
                      <a:r>
                        <a:rPr lang="fr-FR" sz="2400" baseline="0" dirty="0"/>
                        <a:t>C’est l’élève qui maîtrise les paramètres de la situation</a:t>
                      </a:r>
                    </a:p>
                    <a:p>
                      <a:pPr marL="571500" indent="-571500">
                        <a:buFontTx/>
                        <a:buChar char="-"/>
                      </a:pPr>
                      <a:r>
                        <a:rPr lang="fr-FR" sz="2400" baseline="0" dirty="0"/>
                        <a:t>L’enseignant aide à comprendre et  accompagne le raisonnement </a:t>
                      </a:r>
                    </a:p>
                    <a:p>
                      <a:pPr marL="571500" indent="-571500">
                        <a:buFontTx/>
                        <a:buChar char="-"/>
                      </a:pPr>
                      <a:r>
                        <a:rPr lang="fr-FR" sz="2400" baseline="0" dirty="0"/>
                        <a:t>Aide à conscientiser sa propre action</a:t>
                      </a:r>
                    </a:p>
                    <a:p>
                      <a:pPr marL="571500" marR="0" lvl="0" indent="-571500" defTabSz="914400" eaLnBrk="1" fontAlgn="auto" latinLnBrk="0" hangingPunct="1">
                        <a:lnSpc>
                          <a:spcPct val="100000"/>
                        </a:lnSpc>
                        <a:spcBef>
                          <a:spcPts val="0"/>
                        </a:spcBef>
                        <a:spcAft>
                          <a:spcPts val="0"/>
                        </a:spcAft>
                        <a:buClrTx/>
                        <a:buSzTx/>
                        <a:buFontTx/>
                        <a:buChar char="-"/>
                        <a:tabLst/>
                        <a:defRPr/>
                      </a:pPr>
                      <a:r>
                        <a:rPr lang="fr-FR" sz="2400" baseline="0" dirty="0"/>
                        <a:t>Relève du travail réel</a:t>
                      </a:r>
                    </a:p>
                    <a:p>
                      <a:pPr marL="0" indent="0">
                        <a:buFontTx/>
                        <a:buNone/>
                      </a:pPr>
                      <a:endParaRPr lang="fr-FR" sz="2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8255075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83832" y="2564904"/>
            <a:ext cx="3462888" cy="1728192"/>
          </a:xfrm>
        </p:spPr>
        <p:txBody>
          <a:bodyPr/>
          <a:lstStyle/>
          <a:p>
            <a:r>
              <a:rPr lang="fr-FR" sz="5400" dirty="0"/>
              <a:t>LES PFMP </a:t>
            </a:r>
          </a:p>
        </p:txBody>
      </p:sp>
      <p:sp>
        <p:nvSpPr>
          <p:cNvPr id="3" name="Espace réservé du pied de page 2"/>
          <p:cNvSpPr>
            <a:spLocks noGrp="1"/>
          </p:cNvSpPr>
          <p:nvPr>
            <p:ph type="ftr" sz="quarter" idx="5"/>
          </p:nvPr>
        </p:nvSpPr>
        <p:spPr/>
        <p:txBody>
          <a:bodyPr/>
          <a:lstStyle/>
          <a:p>
            <a:r>
              <a:rPr lang="fr-FR"/>
              <a:t>Formation rénovation bac pro ASSP - Mai 2022 -  GRD - académie de Lyon</a:t>
            </a:r>
          </a:p>
        </p:txBody>
      </p:sp>
    </p:spTree>
    <p:extLst>
      <p:ext uri="{BB962C8B-B14F-4D97-AF65-F5344CB8AC3E}">
        <p14:creationId xmlns:p14="http://schemas.microsoft.com/office/powerpoint/2010/main" val="382035141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0964" y="680450"/>
            <a:ext cx="10801200" cy="615553"/>
          </a:xfrm>
          <a:ln>
            <a:noFill/>
          </a:ln>
        </p:spPr>
        <p:txBody>
          <a:bodyPr/>
          <a:lstStyle/>
          <a:p>
            <a:pPr algn="ctr"/>
            <a:r>
              <a:rPr lang="fr-FR" sz="4000" dirty="0">
                <a:solidFill>
                  <a:srgbClr val="000000"/>
                </a:solidFill>
                <a:latin typeface="Calibri"/>
                <a:cs typeface="Calibri"/>
              </a:rPr>
              <a:t>Les attendus des PFMP </a:t>
            </a:r>
            <a:endParaRPr lang="fr-FR" sz="4000" dirty="0"/>
          </a:p>
        </p:txBody>
      </p:sp>
      <p:sp>
        <p:nvSpPr>
          <p:cNvPr id="3" name="Espace réservé du pied de page 2"/>
          <p:cNvSpPr>
            <a:spLocks noGrp="1"/>
          </p:cNvSpPr>
          <p:nvPr>
            <p:ph type="ftr" sz="quarter" idx="5"/>
          </p:nvPr>
        </p:nvSpPr>
        <p:spPr/>
        <p:txBody>
          <a:bodyPr/>
          <a:lstStyle/>
          <a:p>
            <a:r>
              <a:rPr lang="fr-FR"/>
              <a:t>Formation rénovation bac pro ASSP - Mai 2022 -  GRD - académie de Lyon</a:t>
            </a:r>
          </a:p>
        </p:txBody>
      </p:sp>
      <p:pic>
        <p:nvPicPr>
          <p:cNvPr id="4" name="Image 3"/>
          <p:cNvPicPr/>
          <p:nvPr/>
        </p:nvPicPr>
        <p:blipFill rotWithShape="1">
          <a:blip r:embed="rId3"/>
          <a:srcRect l="2887" t="15615" r="6163" b="10526"/>
          <a:stretch/>
        </p:blipFill>
        <p:spPr>
          <a:xfrm>
            <a:off x="767408" y="1268760"/>
            <a:ext cx="10225136" cy="5109180"/>
          </a:xfrm>
          <a:prstGeom prst="rect">
            <a:avLst/>
          </a:prstGeom>
        </p:spPr>
      </p:pic>
    </p:spTree>
    <p:extLst>
      <p:ext uri="{BB962C8B-B14F-4D97-AF65-F5344CB8AC3E}">
        <p14:creationId xmlns:p14="http://schemas.microsoft.com/office/powerpoint/2010/main" val="19852406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5"/>
          </p:nvPr>
        </p:nvSpPr>
        <p:spPr>
          <a:xfrm>
            <a:off x="4295800" y="6021288"/>
            <a:ext cx="3901440" cy="342900"/>
          </a:xfrm>
        </p:spPr>
        <p:txBody>
          <a:bodyPr/>
          <a:lstStyle/>
          <a:p>
            <a:r>
              <a:rPr lang="fr-FR"/>
              <a:t>Formation rénovation bac pro ASSP - Mai 2022 -  GRD - académie de Lyon</a:t>
            </a:r>
            <a:endParaRPr lang="fr-FR" dirty="0"/>
          </a:p>
        </p:txBody>
      </p:sp>
      <p:sp>
        <p:nvSpPr>
          <p:cNvPr id="7" name="Titre 1"/>
          <p:cNvSpPr>
            <a:spLocks noGrp="1"/>
          </p:cNvSpPr>
          <p:nvPr>
            <p:ph type="title"/>
          </p:nvPr>
        </p:nvSpPr>
        <p:spPr>
          <a:xfrm>
            <a:off x="1271588" y="817563"/>
            <a:ext cx="9467850" cy="739229"/>
          </a:xfrm>
          <a:ln>
            <a:noFill/>
          </a:ln>
        </p:spPr>
        <p:txBody>
          <a:bodyPr/>
          <a:lstStyle/>
          <a:p>
            <a:pPr algn="ctr"/>
            <a:r>
              <a:rPr lang="fr-FR" sz="4000" dirty="0">
                <a:solidFill>
                  <a:srgbClr val="000000"/>
                </a:solidFill>
                <a:latin typeface="Calibri"/>
                <a:cs typeface="Calibri"/>
              </a:rPr>
              <a:t>Les attendus des PFMP </a:t>
            </a:r>
            <a:endParaRPr lang="fr-FR" sz="4000" dirty="0"/>
          </a:p>
        </p:txBody>
      </p:sp>
      <p:sp>
        <p:nvSpPr>
          <p:cNvPr id="8" name="ZoneTexte 7"/>
          <p:cNvSpPr txBox="1"/>
          <p:nvPr/>
        </p:nvSpPr>
        <p:spPr>
          <a:xfrm>
            <a:off x="623392" y="2060848"/>
            <a:ext cx="10585176" cy="1200329"/>
          </a:xfrm>
          <a:prstGeom prst="rect">
            <a:avLst/>
          </a:prstGeom>
          <a:noFill/>
        </p:spPr>
        <p:txBody>
          <a:bodyPr wrap="square" rtlCol="0">
            <a:spAutoFit/>
          </a:bodyPr>
          <a:lstStyle/>
          <a:p>
            <a:r>
              <a:rPr lang="fr-FR" sz="3600" dirty="0"/>
              <a:t>1. En lien avec La compétence 1.0 Adopter une posture professionnelle adaptée </a:t>
            </a:r>
          </a:p>
        </p:txBody>
      </p:sp>
      <p:sp>
        <p:nvSpPr>
          <p:cNvPr id="9" name="ZoneTexte 8"/>
          <p:cNvSpPr txBox="1"/>
          <p:nvPr/>
        </p:nvSpPr>
        <p:spPr>
          <a:xfrm>
            <a:off x="713402" y="3457456"/>
            <a:ext cx="10765196" cy="1200329"/>
          </a:xfrm>
          <a:prstGeom prst="rect">
            <a:avLst/>
          </a:prstGeom>
          <a:noFill/>
        </p:spPr>
        <p:txBody>
          <a:bodyPr wrap="square" rtlCol="0">
            <a:spAutoFit/>
          </a:bodyPr>
          <a:lstStyle/>
          <a:p>
            <a:r>
              <a:rPr lang="fr-FR" sz="3600" dirty="0"/>
              <a:t>2. En lien avec les compétences professionnelles du référentiel</a:t>
            </a:r>
          </a:p>
        </p:txBody>
      </p:sp>
    </p:spTree>
    <p:extLst>
      <p:ext uri="{BB962C8B-B14F-4D97-AF65-F5344CB8AC3E}">
        <p14:creationId xmlns:p14="http://schemas.microsoft.com/office/powerpoint/2010/main" val="256382878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59496" y="818210"/>
            <a:ext cx="9180132" cy="361637"/>
          </a:xfrm>
        </p:spPr>
        <p:txBody>
          <a:bodyPr/>
          <a:lstStyle/>
          <a:p>
            <a:pPr algn="ctr"/>
            <a:r>
              <a:rPr lang="fr-FR" dirty="0"/>
              <a:t>Planification des PFMP </a:t>
            </a:r>
          </a:p>
        </p:txBody>
      </p:sp>
      <p:sp>
        <p:nvSpPr>
          <p:cNvPr id="3" name="Espace réservé du pied de page 2"/>
          <p:cNvSpPr>
            <a:spLocks noGrp="1"/>
          </p:cNvSpPr>
          <p:nvPr>
            <p:ph type="ftr" sz="quarter" idx="5"/>
          </p:nvPr>
        </p:nvSpPr>
        <p:spPr>
          <a:xfrm>
            <a:off x="4198842" y="6136274"/>
            <a:ext cx="3901440" cy="342900"/>
          </a:xfrm>
        </p:spPr>
        <p:txBody>
          <a:bodyPr/>
          <a:lstStyle/>
          <a:p>
            <a:r>
              <a:rPr lang="fr-FR"/>
              <a:t>Formation rénovation bac pro ASSP - Mai 2022 -  GRD - académie de Lyon</a:t>
            </a:r>
            <a:endParaRPr lang="fr-FR" dirty="0"/>
          </a:p>
        </p:txBody>
      </p:sp>
      <p:pic>
        <p:nvPicPr>
          <p:cNvPr id="5" name="Image 4"/>
          <p:cNvPicPr>
            <a:picLocks noChangeAspect="1"/>
          </p:cNvPicPr>
          <p:nvPr/>
        </p:nvPicPr>
        <p:blipFill>
          <a:blip r:embed="rId2"/>
          <a:stretch>
            <a:fillRect/>
          </a:stretch>
        </p:blipFill>
        <p:spPr>
          <a:xfrm>
            <a:off x="8046720" y="2204864"/>
            <a:ext cx="3231833" cy="2016224"/>
          </a:xfrm>
          <a:prstGeom prst="rect">
            <a:avLst/>
          </a:prstGeom>
        </p:spPr>
      </p:pic>
      <p:sp>
        <p:nvSpPr>
          <p:cNvPr id="6" name="ZoneTexte 5"/>
          <p:cNvSpPr txBox="1"/>
          <p:nvPr/>
        </p:nvSpPr>
        <p:spPr>
          <a:xfrm>
            <a:off x="839416" y="1481628"/>
            <a:ext cx="6912768" cy="4524315"/>
          </a:xfrm>
          <a:prstGeom prst="rect">
            <a:avLst/>
          </a:prstGeom>
          <a:noFill/>
        </p:spPr>
        <p:txBody>
          <a:bodyPr wrap="square" rtlCol="0">
            <a:spAutoFit/>
          </a:bodyPr>
          <a:lstStyle/>
          <a:p>
            <a:pPr>
              <a:lnSpc>
                <a:spcPct val="150000"/>
              </a:lnSpc>
            </a:pPr>
            <a:r>
              <a:rPr lang="fr-FR" sz="2400" dirty="0"/>
              <a:t>- En lien avec le DDFPT</a:t>
            </a:r>
          </a:p>
          <a:p>
            <a:pPr>
              <a:lnSpc>
                <a:spcPct val="150000"/>
              </a:lnSpc>
            </a:pPr>
            <a:r>
              <a:rPr lang="fr-FR" sz="2400" dirty="0"/>
              <a:t>- Porte sur l’ensemble des 3 ans</a:t>
            </a:r>
          </a:p>
          <a:p>
            <a:pPr>
              <a:lnSpc>
                <a:spcPct val="150000"/>
              </a:lnSpc>
            </a:pPr>
            <a:r>
              <a:rPr lang="fr-FR" sz="2400" dirty="0"/>
              <a:t>- Informer les structures d’accueil des  nouvelles modalités</a:t>
            </a:r>
          </a:p>
          <a:p>
            <a:pPr>
              <a:lnSpc>
                <a:spcPct val="150000"/>
              </a:lnSpc>
            </a:pPr>
            <a:r>
              <a:rPr lang="fr-FR" sz="2400" dirty="0"/>
              <a:t>- Sur 16 semaines, 10 doivent être auprès de personnes non autonomes</a:t>
            </a:r>
          </a:p>
          <a:p>
            <a:pPr>
              <a:lnSpc>
                <a:spcPct val="150000"/>
              </a:lnSpc>
            </a:pPr>
            <a:r>
              <a:rPr lang="fr-FR" sz="2400" dirty="0"/>
              <a:t>- 12 dernières semaines, support d’évaluation</a:t>
            </a:r>
          </a:p>
          <a:p>
            <a:pPr>
              <a:lnSpc>
                <a:spcPct val="150000"/>
              </a:lnSpc>
            </a:pPr>
            <a:r>
              <a:rPr lang="fr-FR" sz="2400" dirty="0"/>
              <a:t>- Elève doit être engagé dans les recherches de PFMP</a:t>
            </a:r>
          </a:p>
        </p:txBody>
      </p:sp>
    </p:spTree>
    <p:extLst>
      <p:ext uri="{BB962C8B-B14F-4D97-AF65-F5344CB8AC3E}">
        <p14:creationId xmlns:p14="http://schemas.microsoft.com/office/powerpoint/2010/main" val="312593984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27448" y="818210"/>
            <a:ext cx="9612180" cy="361637"/>
          </a:xfrm>
        </p:spPr>
        <p:txBody>
          <a:bodyPr/>
          <a:lstStyle/>
          <a:p>
            <a:pPr algn="ctr"/>
            <a:r>
              <a:rPr lang="fr-FR" dirty="0"/>
              <a:t>Les enjeux  des PFMP </a:t>
            </a:r>
          </a:p>
        </p:txBody>
      </p:sp>
      <p:sp>
        <p:nvSpPr>
          <p:cNvPr id="3" name="Espace réservé du pied de page 2"/>
          <p:cNvSpPr>
            <a:spLocks noGrp="1"/>
          </p:cNvSpPr>
          <p:nvPr>
            <p:ph type="ftr" sz="quarter" idx="5"/>
          </p:nvPr>
        </p:nvSpPr>
        <p:spPr>
          <a:xfrm>
            <a:off x="4283088" y="6174131"/>
            <a:ext cx="3901440" cy="342900"/>
          </a:xfrm>
        </p:spPr>
        <p:txBody>
          <a:bodyPr/>
          <a:lstStyle/>
          <a:p>
            <a:r>
              <a:rPr lang="fr-FR"/>
              <a:t>Formation rénovation bac pro ASSP - Mai 2022 -  GRD - académie de Lyon</a:t>
            </a:r>
            <a:endParaRPr lang="fr-FR" dirty="0"/>
          </a:p>
        </p:txBody>
      </p:sp>
      <p:pic>
        <p:nvPicPr>
          <p:cNvPr id="5" name="Image 4"/>
          <p:cNvPicPr>
            <a:picLocks noChangeAspect="1"/>
          </p:cNvPicPr>
          <p:nvPr/>
        </p:nvPicPr>
        <p:blipFill>
          <a:blip r:embed="rId3"/>
          <a:stretch>
            <a:fillRect/>
          </a:stretch>
        </p:blipFill>
        <p:spPr>
          <a:xfrm>
            <a:off x="4368409" y="1843129"/>
            <a:ext cx="3687267" cy="2664295"/>
          </a:xfrm>
          <a:prstGeom prst="rect">
            <a:avLst/>
          </a:prstGeom>
        </p:spPr>
      </p:pic>
      <p:sp>
        <p:nvSpPr>
          <p:cNvPr id="6" name="Ellipse 5"/>
          <p:cNvSpPr/>
          <p:nvPr/>
        </p:nvSpPr>
        <p:spPr>
          <a:xfrm>
            <a:off x="839416" y="1412776"/>
            <a:ext cx="2952328" cy="16561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Amener l’élève à l’analyse en conscientisant le geste professionnel</a:t>
            </a:r>
          </a:p>
        </p:txBody>
      </p:sp>
      <p:sp>
        <p:nvSpPr>
          <p:cNvPr id="7" name="Ellipse 6"/>
          <p:cNvSpPr/>
          <p:nvPr/>
        </p:nvSpPr>
        <p:spPr>
          <a:xfrm>
            <a:off x="855477" y="3537011"/>
            <a:ext cx="2952328" cy="1116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Développer l’autonomie </a:t>
            </a:r>
          </a:p>
        </p:txBody>
      </p:sp>
      <p:sp>
        <p:nvSpPr>
          <p:cNvPr id="8" name="Ellipse 7"/>
          <p:cNvSpPr/>
          <p:nvPr/>
        </p:nvSpPr>
        <p:spPr>
          <a:xfrm>
            <a:off x="4757644" y="4868440"/>
            <a:ext cx="2952328" cy="1116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Développer l’utilisation du numérique (dossier patient, PIX…)</a:t>
            </a:r>
          </a:p>
        </p:txBody>
      </p:sp>
      <p:sp>
        <p:nvSpPr>
          <p:cNvPr id="9" name="Ellipse 8"/>
          <p:cNvSpPr/>
          <p:nvPr/>
        </p:nvSpPr>
        <p:spPr>
          <a:xfrm>
            <a:off x="8616280" y="3949362"/>
            <a:ext cx="2952328" cy="1116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Favoriser l’intégration dans l’équipe </a:t>
            </a:r>
          </a:p>
        </p:txBody>
      </p:sp>
      <p:sp>
        <p:nvSpPr>
          <p:cNvPr id="10" name="Ellipse 9"/>
          <p:cNvSpPr/>
          <p:nvPr/>
        </p:nvSpPr>
        <p:spPr>
          <a:xfrm>
            <a:off x="8433333" y="1800366"/>
            <a:ext cx="2952328" cy="1116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Travailler sur des situations réelles </a:t>
            </a:r>
          </a:p>
        </p:txBody>
      </p:sp>
    </p:spTree>
    <p:extLst>
      <p:ext uri="{BB962C8B-B14F-4D97-AF65-F5344CB8AC3E}">
        <p14:creationId xmlns:p14="http://schemas.microsoft.com/office/powerpoint/2010/main" val="362285443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3472" y="818210"/>
            <a:ext cx="7704856" cy="361637"/>
          </a:xfrm>
        </p:spPr>
        <p:txBody>
          <a:bodyPr/>
          <a:lstStyle/>
          <a:p>
            <a:pPr algn="ctr"/>
            <a:r>
              <a:rPr lang="fr-FR" dirty="0"/>
              <a:t>Préparation de l’élève avant le départ en PFMP </a:t>
            </a:r>
          </a:p>
        </p:txBody>
      </p:sp>
      <p:sp>
        <p:nvSpPr>
          <p:cNvPr id="3" name="Espace réservé du pied de page 2"/>
          <p:cNvSpPr>
            <a:spLocks noGrp="1"/>
          </p:cNvSpPr>
          <p:nvPr>
            <p:ph type="ftr" sz="quarter" idx="5"/>
          </p:nvPr>
        </p:nvSpPr>
        <p:spPr>
          <a:xfrm>
            <a:off x="4223792" y="6027168"/>
            <a:ext cx="3901440" cy="342900"/>
          </a:xfrm>
        </p:spPr>
        <p:txBody>
          <a:bodyPr/>
          <a:lstStyle/>
          <a:p>
            <a:r>
              <a:rPr lang="fr-FR"/>
              <a:t>Formation rénovation bac pro ASSP - Mai 2022 -  GRD - académie de Lyon</a:t>
            </a:r>
            <a:endParaRPr lang="fr-FR" dirty="0"/>
          </a:p>
        </p:txBody>
      </p:sp>
      <p:sp>
        <p:nvSpPr>
          <p:cNvPr id="5" name="ZoneTexte 4"/>
          <p:cNvSpPr txBox="1"/>
          <p:nvPr/>
        </p:nvSpPr>
        <p:spPr>
          <a:xfrm>
            <a:off x="1343472" y="1502853"/>
            <a:ext cx="9649072" cy="4524315"/>
          </a:xfrm>
          <a:prstGeom prst="rect">
            <a:avLst/>
          </a:prstGeom>
          <a:noFill/>
        </p:spPr>
        <p:txBody>
          <a:bodyPr wrap="square" rtlCol="0">
            <a:spAutoFit/>
          </a:bodyPr>
          <a:lstStyle/>
          <a:p>
            <a:pPr marL="285750" indent="-285750">
              <a:buFontTx/>
              <a:buChar char="-"/>
            </a:pPr>
            <a:r>
              <a:rPr lang="fr-FR" sz="2400" dirty="0"/>
              <a:t>Présentation des objectifs et des compétences visées pour chaque PFMP</a:t>
            </a:r>
          </a:p>
          <a:p>
            <a:pPr marL="285750" indent="-285750">
              <a:buFontTx/>
              <a:buChar char="-"/>
            </a:pPr>
            <a:r>
              <a:rPr lang="fr-FR" sz="2400" dirty="0"/>
              <a:t>Lister les différentes tâches à réaliser</a:t>
            </a:r>
          </a:p>
          <a:p>
            <a:pPr marL="285750" indent="-285750">
              <a:buFontTx/>
              <a:buChar char="-"/>
            </a:pPr>
            <a:r>
              <a:rPr lang="fr-FR" sz="2400" dirty="0"/>
              <a:t>Préparer l’élève à la prise de contact</a:t>
            </a:r>
          </a:p>
          <a:p>
            <a:pPr marL="285750" indent="-285750">
              <a:buFontTx/>
              <a:buChar char="-"/>
            </a:pPr>
            <a:r>
              <a:rPr lang="fr-FR" sz="2400" dirty="0"/>
              <a:t>Prendre contact avec les structures pour les informer sur les nouveaux attendus</a:t>
            </a:r>
          </a:p>
          <a:p>
            <a:pPr marL="285750" indent="-285750">
              <a:buFontTx/>
              <a:buChar char="-"/>
            </a:pPr>
            <a:r>
              <a:rPr lang="fr-FR" sz="2400" dirty="0"/>
              <a:t>Mieux préparer les élèves aux publics rencontrés (mort, maltraitance, violence physique et verbale…)</a:t>
            </a:r>
          </a:p>
          <a:p>
            <a:pPr marL="285750" indent="-285750">
              <a:buFontTx/>
              <a:buChar char="-"/>
            </a:pPr>
            <a:r>
              <a:rPr lang="fr-FR" sz="2400" dirty="0"/>
              <a:t>Visiter des structures (école, EHPAD, FAM…) – Faire venir des professionnels, des usagers- Proposer un stage d’immersion en début de seconde</a:t>
            </a:r>
          </a:p>
          <a:p>
            <a:pPr marL="285750" indent="-285750">
              <a:buFontTx/>
              <a:buChar char="-"/>
            </a:pPr>
            <a:r>
              <a:rPr lang="fr-FR" sz="2400" dirty="0"/>
              <a:t>Utiliser la semaine de préparation aux PFMP (Circulaire de 2016)</a:t>
            </a:r>
          </a:p>
          <a:p>
            <a:pPr marL="285750" indent="-285750">
              <a:buFontTx/>
              <a:buChar char="-"/>
            </a:pPr>
            <a:r>
              <a:rPr lang="fr-FR" sz="2400" dirty="0"/>
              <a:t>Réaliser des séances de simulation en santé</a:t>
            </a:r>
          </a:p>
        </p:txBody>
      </p:sp>
    </p:spTree>
    <p:extLst>
      <p:ext uri="{BB962C8B-B14F-4D97-AF65-F5344CB8AC3E}">
        <p14:creationId xmlns:p14="http://schemas.microsoft.com/office/powerpoint/2010/main" val="348847386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31504" y="818210"/>
            <a:ext cx="9108124" cy="361637"/>
          </a:xfrm>
        </p:spPr>
        <p:txBody>
          <a:bodyPr/>
          <a:lstStyle/>
          <a:p>
            <a:pPr algn="ctr"/>
            <a:r>
              <a:rPr lang="fr-FR" dirty="0"/>
              <a:t>Le suivi de PFMP </a:t>
            </a:r>
          </a:p>
        </p:txBody>
      </p:sp>
      <p:sp>
        <p:nvSpPr>
          <p:cNvPr id="3" name="Espace réservé du pied de page 2"/>
          <p:cNvSpPr>
            <a:spLocks noGrp="1"/>
          </p:cNvSpPr>
          <p:nvPr>
            <p:ph type="ftr" sz="quarter" idx="5"/>
          </p:nvPr>
        </p:nvSpPr>
        <p:spPr/>
        <p:txBody>
          <a:bodyPr/>
          <a:lstStyle/>
          <a:p>
            <a:r>
              <a:rPr lang="fr-FR"/>
              <a:t>Formation rénovation bac pro ASSP - Mai 2022 -  GRD - académie de Lyon</a:t>
            </a:r>
          </a:p>
        </p:txBody>
      </p:sp>
      <p:sp>
        <p:nvSpPr>
          <p:cNvPr id="6" name="ZoneTexte 5"/>
          <p:cNvSpPr txBox="1"/>
          <p:nvPr/>
        </p:nvSpPr>
        <p:spPr>
          <a:xfrm>
            <a:off x="1487488" y="1484784"/>
            <a:ext cx="9721080" cy="4154984"/>
          </a:xfrm>
          <a:prstGeom prst="rect">
            <a:avLst/>
          </a:prstGeom>
          <a:noFill/>
        </p:spPr>
        <p:txBody>
          <a:bodyPr wrap="square" rtlCol="0">
            <a:spAutoFit/>
          </a:bodyPr>
          <a:lstStyle/>
          <a:p>
            <a:r>
              <a:rPr lang="fr-FR" sz="2400" dirty="0"/>
              <a:t>Toutes les PFMP font l’objet d’un suivi et d’une évaluation qui peut être formative ou certificative.</a:t>
            </a:r>
          </a:p>
          <a:p>
            <a:endParaRPr lang="fr-FR" sz="2400" dirty="0"/>
          </a:p>
          <a:p>
            <a:r>
              <a:rPr lang="fr-FR" sz="2400" dirty="0"/>
              <a:t>Pour rappel, le suivi des PFMP est l’affaire de toute l’équipe pédagogique,</a:t>
            </a:r>
          </a:p>
          <a:p>
            <a:endParaRPr lang="fr-FR" sz="2400" dirty="0"/>
          </a:p>
          <a:p>
            <a:r>
              <a:rPr lang="fr-FR" sz="2400" dirty="0"/>
              <a:t>Le suivi des PFMP, conformément à la circulaire de 2016 se réalise par deux contacts. La dernière visite doit être menée en présentiel, en fin de PFMP, par le tuteur de stage et l’enseignant référent.</a:t>
            </a:r>
          </a:p>
          <a:p>
            <a:endParaRPr lang="fr-FR" sz="2400" dirty="0"/>
          </a:p>
          <a:p>
            <a:r>
              <a:rPr lang="fr-FR" sz="2400" dirty="0"/>
              <a:t>Les PFMP supports d’évaluation certificative doivent être assurées par un enseignant de spécialité.</a:t>
            </a:r>
          </a:p>
        </p:txBody>
      </p:sp>
    </p:spTree>
    <p:extLst>
      <p:ext uri="{BB962C8B-B14F-4D97-AF65-F5344CB8AC3E}">
        <p14:creationId xmlns:p14="http://schemas.microsoft.com/office/powerpoint/2010/main" val="150418158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1424" y="818210"/>
            <a:ext cx="9828204" cy="361637"/>
          </a:xfrm>
        </p:spPr>
        <p:txBody>
          <a:bodyPr/>
          <a:lstStyle/>
          <a:p>
            <a:pPr algn="ctr"/>
            <a:r>
              <a:rPr lang="fr-FR" dirty="0"/>
              <a:t>Après la PFMP- L’EXPLOITATION</a:t>
            </a:r>
          </a:p>
        </p:txBody>
      </p:sp>
      <p:sp>
        <p:nvSpPr>
          <p:cNvPr id="3" name="Espace réservé du pied de page 2"/>
          <p:cNvSpPr>
            <a:spLocks noGrp="1"/>
          </p:cNvSpPr>
          <p:nvPr>
            <p:ph type="ftr" sz="quarter" idx="5"/>
          </p:nvPr>
        </p:nvSpPr>
        <p:spPr>
          <a:xfrm>
            <a:off x="4145280" y="6093296"/>
            <a:ext cx="3901440" cy="627544"/>
          </a:xfrm>
        </p:spPr>
        <p:txBody>
          <a:bodyPr/>
          <a:lstStyle/>
          <a:p>
            <a:r>
              <a:rPr lang="fr-FR"/>
              <a:t>Formation rénovation bac pro ASSP - Mai 2022 -  GRD - académie de Lyon</a:t>
            </a:r>
            <a:endParaRPr lang="fr-FR" dirty="0"/>
          </a:p>
        </p:txBody>
      </p:sp>
      <p:graphicFrame>
        <p:nvGraphicFramePr>
          <p:cNvPr id="7" name="Tableau 6"/>
          <p:cNvGraphicFramePr>
            <a:graphicFrameLocks noGrp="1"/>
          </p:cNvGraphicFramePr>
          <p:nvPr>
            <p:extLst>
              <p:ext uri="{D42A27DB-BD31-4B8C-83A1-F6EECF244321}">
                <p14:modId xmlns:p14="http://schemas.microsoft.com/office/powerpoint/2010/main" val="2548184034"/>
              </p:ext>
            </p:extLst>
          </p:nvPr>
        </p:nvGraphicFramePr>
        <p:xfrm>
          <a:off x="1343473" y="1700808"/>
          <a:ext cx="9793086" cy="3312368"/>
        </p:xfrm>
        <a:graphic>
          <a:graphicData uri="http://schemas.openxmlformats.org/drawingml/2006/table">
            <a:tbl>
              <a:tblPr firstRow="1" bandRow="1">
                <a:tableStyleId>{5C22544A-7EE6-4342-B048-85BDC9FD1C3A}</a:tableStyleId>
              </a:tblPr>
              <a:tblGrid>
                <a:gridCol w="3264362">
                  <a:extLst>
                    <a:ext uri="{9D8B030D-6E8A-4147-A177-3AD203B41FA5}">
                      <a16:colId xmlns:a16="http://schemas.microsoft.com/office/drawing/2014/main" val="20000"/>
                    </a:ext>
                  </a:extLst>
                </a:gridCol>
                <a:gridCol w="3264362">
                  <a:extLst>
                    <a:ext uri="{9D8B030D-6E8A-4147-A177-3AD203B41FA5}">
                      <a16:colId xmlns:a16="http://schemas.microsoft.com/office/drawing/2014/main" val="20001"/>
                    </a:ext>
                  </a:extLst>
                </a:gridCol>
                <a:gridCol w="3264362">
                  <a:extLst>
                    <a:ext uri="{9D8B030D-6E8A-4147-A177-3AD203B41FA5}">
                      <a16:colId xmlns:a16="http://schemas.microsoft.com/office/drawing/2014/main" val="20002"/>
                    </a:ext>
                  </a:extLst>
                </a:gridCol>
              </a:tblGrid>
              <a:tr h="747152">
                <a:tc>
                  <a:txBody>
                    <a:bodyPr/>
                    <a:lstStyle/>
                    <a:p>
                      <a:r>
                        <a:rPr lang="fr-FR" sz="2800" dirty="0"/>
                        <a:t>Seconde</a:t>
                      </a:r>
                      <a:r>
                        <a:rPr lang="fr-FR" sz="2800" baseline="0" dirty="0"/>
                        <a:t> </a:t>
                      </a:r>
                      <a:endParaRPr lang="fr-FR" sz="2800" dirty="0"/>
                    </a:p>
                  </a:txBody>
                  <a:tcPr/>
                </a:tc>
                <a:tc>
                  <a:txBody>
                    <a:bodyPr/>
                    <a:lstStyle/>
                    <a:p>
                      <a:r>
                        <a:rPr lang="fr-FR" sz="2800" dirty="0"/>
                        <a:t>Première</a:t>
                      </a:r>
                      <a:r>
                        <a:rPr lang="fr-FR" sz="2800" baseline="0" dirty="0"/>
                        <a:t>  </a:t>
                      </a:r>
                      <a:endParaRPr lang="fr-FR" sz="2800" dirty="0"/>
                    </a:p>
                  </a:txBody>
                  <a:tcPr/>
                </a:tc>
                <a:tc>
                  <a:txBody>
                    <a:bodyPr/>
                    <a:lstStyle/>
                    <a:p>
                      <a:r>
                        <a:rPr lang="fr-FR" sz="2800" dirty="0"/>
                        <a:t>Terminale</a:t>
                      </a:r>
                      <a:r>
                        <a:rPr lang="fr-FR" sz="2800" baseline="0" dirty="0"/>
                        <a:t> </a:t>
                      </a:r>
                      <a:endParaRPr lang="fr-FR" sz="2800" dirty="0"/>
                    </a:p>
                  </a:txBody>
                  <a:tcPr/>
                </a:tc>
                <a:extLst>
                  <a:ext uri="{0D108BD9-81ED-4DB2-BD59-A6C34878D82A}">
                    <a16:rowId xmlns:a16="http://schemas.microsoft.com/office/drawing/2014/main" val="10000"/>
                  </a:ext>
                </a:extLst>
              </a:tr>
              <a:tr h="2565216">
                <a:tc gridSpan="3">
                  <a:txBody>
                    <a:bodyPr/>
                    <a:lstStyle/>
                    <a:p>
                      <a:r>
                        <a:rPr lang="fr-FR" sz="2800" dirty="0"/>
                        <a:t>Exploitation de documents</a:t>
                      </a:r>
                      <a:r>
                        <a:rPr lang="fr-FR" sz="2800" baseline="0" dirty="0"/>
                        <a:t> professionnels </a:t>
                      </a:r>
                    </a:p>
                    <a:p>
                      <a:r>
                        <a:rPr lang="fr-FR" sz="2800" baseline="0" dirty="0"/>
                        <a:t>Oser parler et analyser les situations </a:t>
                      </a:r>
                    </a:p>
                    <a:p>
                      <a:r>
                        <a:rPr lang="fr-FR" sz="2800" baseline="0" dirty="0"/>
                        <a:t>Utilisation de grilles formatives</a:t>
                      </a:r>
                    </a:p>
                    <a:p>
                      <a:r>
                        <a:rPr lang="fr-FR" sz="2800" dirty="0"/>
                        <a:t>Accompagner</a:t>
                      </a:r>
                      <a:r>
                        <a:rPr lang="fr-FR" sz="2800" baseline="0" dirty="0"/>
                        <a:t> l’élève sur l’évaluation de l’accueil en PFMP (Convention 2016) </a:t>
                      </a:r>
                      <a:endParaRPr lang="fr-FR" sz="2800"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5662503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5"/>
          </p:nvPr>
        </p:nvSpPr>
        <p:spPr/>
        <p:txBody>
          <a:bodyPr/>
          <a:lstStyle/>
          <a:p>
            <a:r>
              <a:rPr lang="fr-FR"/>
              <a:t>Formation rénovation bac pro ASSP - Mai 2022 -  GRD - académie de Lyon</a:t>
            </a:r>
          </a:p>
        </p:txBody>
      </p:sp>
      <p:pic>
        <p:nvPicPr>
          <p:cNvPr id="4" name="Image 3"/>
          <p:cNvPicPr/>
          <p:nvPr/>
        </p:nvPicPr>
        <p:blipFill>
          <a:blip r:embed="rId2"/>
          <a:stretch>
            <a:fillRect/>
          </a:stretch>
        </p:blipFill>
        <p:spPr>
          <a:xfrm>
            <a:off x="767408" y="548680"/>
            <a:ext cx="11161240" cy="5829260"/>
          </a:xfrm>
          <a:prstGeom prst="rect">
            <a:avLst/>
          </a:prstGeom>
        </p:spPr>
      </p:pic>
    </p:spTree>
    <p:extLst>
      <p:ext uri="{BB962C8B-B14F-4D97-AF65-F5344CB8AC3E}">
        <p14:creationId xmlns:p14="http://schemas.microsoft.com/office/powerpoint/2010/main" val="4057223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32054" y="6380226"/>
            <a:ext cx="11280775" cy="0"/>
          </a:xfrm>
          <a:custGeom>
            <a:avLst/>
            <a:gdLst/>
            <a:ahLst/>
            <a:cxnLst/>
            <a:rect l="l" t="t" r="r" b="b"/>
            <a:pathLst>
              <a:path w="11280775">
                <a:moveTo>
                  <a:pt x="0" y="0"/>
                </a:moveTo>
                <a:lnTo>
                  <a:pt x="11232769" y="0"/>
                </a:lnTo>
              </a:path>
              <a:path w="11280775">
                <a:moveTo>
                  <a:pt x="48767" y="0"/>
                </a:moveTo>
                <a:lnTo>
                  <a:pt x="11280775" y="0"/>
                </a:lnTo>
              </a:path>
            </a:pathLst>
          </a:custGeom>
          <a:ln w="10668">
            <a:solidFill>
              <a:srgbClr val="000000"/>
            </a:solidFill>
          </a:ln>
        </p:spPr>
        <p:txBody>
          <a:bodyPr wrap="square" lIns="0" tIns="0" rIns="0" bIns="0" rtlCol="0"/>
          <a:lstStyle/>
          <a:p>
            <a:endParaRPr/>
          </a:p>
        </p:txBody>
      </p:sp>
      <p:pic>
        <p:nvPicPr>
          <p:cNvPr id="3" name="object 3"/>
          <p:cNvPicPr/>
          <p:nvPr/>
        </p:nvPicPr>
        <p:blipFill>
          <a:blip r:embed="rId3" cstate="print"/>
          <a:stretch>
            <a:fillRect/>
          </a:stretch>
        </p:blipFill>
        <p:spPr>
          <a:xfrm>
            <a:off x="462982" y="247476"/>
            <a:ext cx="751958" cy="547035"/>
          </a:xfrm>
          <a:prstGeom prst="rect">
            <a:avLst/>
          </a:prstGeom>
        </p:spPr>
      </p:pic>
      <p:sp>
        <p:nvSpPr>
          <p:cNvPr id="4" name="object 4"/>
          <p:cNvSpPr txBox="1"/>
          <p:nvPr/>
        </p:nvSpPr>
        <p:spPr>
          <a:xfrm>
            <a:off x="9431273" y="408812"/>
            <a:ext cx="2247265" cy="177800"/>
          </a:xfrm>
          <a:prstGeom prst="rect">
            <a:avLst/>
          </a:prstGeom>
        </p:spPr>
        <p:txBody>
          <a:bodyPr vert="horz" wrap="square" lIns="0" tIns="12065" rIns="0" bIns="0" rtlCol="0">
            <a:spAutoFit/>
          </a:bodyPr>
          <a:lstStyle/>
          <a:p>
            <a:pPr marL="12700">
              <a:lnSpc>
                <a:spcPct val="100000"/>
              </a:lnSpc>
              <a:spcBef>
                <a:spcPts val="95"/>
              </a:spcBef>
            </a:pPr>
            <a:r>
              <a:rPr sz="1000" b="1" spc="-5" dirty="0">
                <a:latin typeface="Arial"/>
                <a:cs typeface="Arial"/>
              </a:rPr>
              <a:t>Direction </a:t>
            </a:r>
            <a:r>
              <a:rPr sz="1000" b="1" spc="-10" dirty="0">
                <a:latin typeface="Arial"/>
                <a:cs typeface="Arial"/>
              </a:rPr>
              <a:t>générale</a:t>
            </a:r>
            <a:r>
              <a:rPr sz="1000" b="1" spc="-15" dirty="0">
                <a:latin typeface="Arial"/>
                <a:cs typeface="Arial"/>
              </a:rPr>
              <a:t> </a:t>
            </a:r>
            <a:r>
              <a:rPr sz="1000" b="1" spc="-5" dirty="0">
                <a:latin typeface="Arial"/>
                <a:cs typeface="Arial"/>
              </a:rPr>
              <a:t>de l’offre</a:t>
            </a:r>
            <a:r>
              <a:rPr sz="1000" b="1" spc="-10" dirty="0">
                <a:latin typeface="Arial"/>
                <a:cs typeface="Arial"/>
              </a:rPr>
              <a:t> </a:t>
            </a:r>
            <a:r>
              <a:rPr sz="1000" b="1" spc="-5" dirty="0">
                <a:latin typeface="Arial"/>
                <a:cs typeface="Arial"/>
              </a:rPr>
              <a:t>de soins</a:t>
            </a:r>
            <a:endParaRPr sz="1000">
              <a:latin typeface="Arial"/>
              <a:cs typeface="Arial"/>
            </a:endParaRPr>
          </a:p>
        </p:txBody>
      </p:sp>
      <p:grpSp>
        <p:nvGrpSpPr>
          <p:cNvPr id="5" name="object 5"/>
          <p:cNvGrpSpPr/>
          <p:nvPr/>
        </p:nvGrpSpPr>
        <p:grpSpPr>
          <a:xfrm>
            <a:off x="3937952" y="920432"/>
            <a:ext cx="4860290" cy="1631314"/>
            <a:chOff x="3937952" y="920432"/>
            <a:chExt cx="4860290" cy="1631314"/>
          </a:xfrm>
        </p:grpSpPr>
        <p:sp>
          <p:nvSpPr>
            <p:cNvPr id="6" name="object 6"/>
            <p:cNvSpPr/>
            <p:nvPr/>
          </p:nvSpPr>
          <p:spPr>
            <a:xfrm>
              <a:off x="3950970" y="933449"/>
              <a:ext cx="4834255" cy="1605280"/>
            </a:xfrm>
            <a:custGeom>
              <a:avLst/>
              <a:gdLst/>
              <a:ahLst/>
              <a:cxnLst/>
              <a:rect l="l" t="t" r="r" b="b"/>
              <a:pathLst>
                <a:path w="4834255" h="1605280">
                  <a:moveTo>
                    <a:pt x="4031741" y="0"/>
                  </a:moveTo>
                  <a:lnTo>
                    <a:pt x="4031741" y="200660"/>
                  </a:lnTo>
                  <a:lnTo>
                    <a:pt x="0" y="200660"/>
                  </a:lnTo>
                  <a:lnTo>
                    <a:pt x="0" y="1404112"/>
                  </a:lnTo>
                  <a:lnTo>
                    <a:pt x="4031741" y="1404112"/>
                  </a:lnTo>
                  <a:lnTo>
                    <a:pt x="4031741" y="1604772"/>
                  </a:lnTo>
                  <a:lnTo>
                    <a:pt x="4834128" y="802386"/>
                  </a:lnTo>
                  <a:lnTo>
                    <a:pt x="4031741" y="0"/>
                  </a:lnTo>
                  <a:close/>
                </a:path>
              </a:pathLst>
            </a:custGeom>
            <a:solidFill>
              <a:srgbClr val="C5D9F0">
                <a:alpha val="90194"/>
              </a:srgbClr>
            </a:solidFill>
          </p:spPr>
          <p:txBody>
            <a:bodyPr wrap="square" lIns="0" tIns="0" rIns="0" bIns="0" rtlCol="0"/>
            <a:lstStyle/>
            <a:p>
              <a:endParaRPr/>
            </a:p>
          </p:txBody>
        </p:sp>
        <p:sp>
          <p:nvSpPr>
            <p:cNvPr id="7" name="object 7"/>
            <p:cNvSpPr/>
            <p:nvPr/>
          </p:nvSpPr>
          <p:spPr>
            <a:xfrm>
              <a:off x="3950970" y="933449"/>
              <a:ext cx="4834255" cy="1605280"/>
            </a:xfrm>
            <a:custGeom>
              <a:avLst/>
              <a:gdLst/>
              <a:ahLst/>
              <a:cxnLst/>
              <a:rect l="l" t="t" r="r" b="b"/>
              <a:pathLst>
                <a:path w="4834255" h="1605280">
                  <a:moveTo>
                    <a:pt x="0" y="200660"/>
                  </a:moveTo>
                  <a:lnTo>
                    <a:pt x="4031741" y="200660"/>
                  </a:lnTo>
                  <a:lnTo>
                    <a:pt x="4031741" y="0"/>
                  </a:lnTo>
                  <a:lnTo>
                    <a:pt x="4834128" y="802386"/>
                  </a:lnTo>
                  <a:lnTo>
                    <a:pt x="4031741" y="1604772"/>
                  </a:lnTo>
                  <a:lnTo>
                    <a:pt x="4031741" y="1404112"/>
                  </a:lnTo>
                  <a:lnTo>
                    <a:pt x="0" y="1404112"/>
                  </a:lnTo>
                  <a:lnTo>
                    <a:pt x="0" y="200660"/>
                  </a:lnTo>
                  <a:close/>
                </a:path>
              </a:pathLst>
            </a:custGeom>
            <a:ln w="25907">
              <a:solidFill>
                <a:srgbClr val="CCCFD6"/>
              </a:solidFill>
            </a:ln>
          </p:spPr>
          <p:txBody>
            <a:bodyPr wrap="square" lIns="0" tIns="0" rIns="0" bIns="0" rtlCol="0"/>
            <a:lstStyle/>
            <a:p>
              <a:endParaRPr/>
            </a:p>
          </p:txBody>
        </p:sp>
      </p:grpSp>
      <p:sp>
        <p:nvSpPr>
          <p:cNvPr id="8" name="object 8"/>
          <p:cNvSpPr txBox="1"/>
          <p:nvPr/>
        </p:nvSpPr>
        <p:spPr>
          <a:xfrm>
            <a:off x="5484114" y="1061110"/>
            <a:ext cx="1165225" cy="1246505"/>
          </a:xfrm>
          <a:prstGeom prst="rect">
            <a:avLst/>
          </a:prstGeom>
        </p:spPr>
        <p:txBody>
          <a:bodyPr vert="horz" wrap="square" lIns="0" tIns="38735" rIns="0" bIns="0" rtlCol="0">
            <a:spAutoFit/>
          </a:bodyPr>
          <a:lstStyle/>
          <a:p>
            <a:pPr marL="241300" indent="-228600">
              <a:lnSpc>
                <a:spcPct val="100000"/>
              </a:lnSpc>
              <a:spcBef>
                <a:spcPts val="305"/>
              </a:spcBef>
              <a:buChar char="•"/>
              <a:tabLst>
                <a:tab pos="241300" algn="l"/>
              </a:tabLst>
            </a:pPr>
            <a:r>
              <a:rPr sz="2500" spc="-20" dirty="0">
                <a:solidFill>
                  <a:srgbClr val="F79546"/>
                </a:solidFill>
                <a:latin typeface="Calibri"/>
                <a:cs typeface="Calibri"/>
              </a:rPr>
              <a:t>BLOC</a:t>
            </a:r>
            <a:r>
              <a:rPr sz="2500" spc="-90" dirty="0">
                <a:solidFill>
                  <a:srgbClr val="F79546"/>
                </a:solidFill>
                <a:latin typeface="Calibri"/>
                <a:cs typeface="Calibri"/>
              </a:rPr>
              <a:t> </a:t>
            </a:r>
            <a:r>
              <a:rPr sz="2500" spc="-5" dirty="0">
                <a:solidFill>
                  <a:srgbClr val="F79546"/>
                </a:solidFill>
                <a:latin typeface="Calibri"/>
                <a:cs typeface="Calibri"/>
              </a:rPr>
              <a:t>1</a:t>
            </a:r>
            <a:endParaRPr sz="2500">
              <a:latin typeface="Calibri"/>
              <a:cs typeface="Calibri"/>
            </a:endParaRPr>
          </a:p>
          <a:p>
            <a:pPr marL="241300" indent="-228600">
              <a:lnSpc>
                <a:spcPct val="100000"/>
              </a:lnSpc>
              <a:spcBef>
                <a:spcPts val="200"/>
              </a:spcBef>
              <a:buChar char="•"/>
              <a:tabLst>
                <a:tab pos="241300" algn="l"/>
              </a:tabLst>
            </a:pPr>
            <a:r>
              <a:rPr sz="2500" spc="-20" dirty="0">
                <a:solidFill>
                  <a:srgbClr val="9BBA58"/>
                </a:solidFill>
                <a:latin typeface="Calibri"/>
                <a:cs typeface="Calibri"/>
              </a:rPr>
              <a:t>BLOC</a:t>
            </a:r>
            <a:r>
              <a:rPr sz="2500" spc="-90" dirty="0">
                <a:solidFill>
                  <a:srgbClr val="9BBA58"/>
                </a:solidFill>
                <a:latin typeface="Calibri"/>
                <a:cs typeface="Calibri"/>
              </a:rPr>
              <a:t> </a:t>
            </a:r>
            <a:r>
              <a:rPr sz="2500" spc="-5" dirty="0">
                <a:solidFill>
                  <a:srgbClr val="9BBA58"/>
                </a:solidFill>
                <a:latin typeface="Calibri"/>
                <a:cs typeface="Calibri"/>
              </a:rPr>
              <a:t>3</a:t>
            </a:r>
            <a:endParaRPr sz="2500">
              <a:latin typeface="Calibri"/>
              <a:cs typeface="Calibri"/>
            </a:endParaRPr>
          </a:p>
          <a:p>
            <a:pPr marL="241300" indent="-228600">
              <a:lnSpc>
                <a:spcPct val="100000"/>
              </a:lnSpc>
              <a:spcBef>
                <a:spcPts val="204"/>
              </a:spcBef>
              <a:buChar char="•"/>
              <a:tabLst>
                <a:tab pos="241300" algn="l"/>
              </a:tabLst>
            </a:pPr>
            <a:r>
              <a:rPr sz="2500" spc="-20" dirty="0">
                <a:solidFill>
                  <a:srgbClr val="C00000"/>
                </a:solidFill>
                <a:latin typeface="Calibri"/>
                <a:cs typeface="Calibri"/>
              </a:rPr>
              <a:t>BLOC</a:t>
            </a:r>
            <a:r>
              <a:rPr sz="2500" spc="-85" dirty="0">
                <a:solidFill>
                  <a:srgbClr val="C00000"/>
                </a:solidFill>
                <a:latin typeface="Calibri"/>
                <a:cs typeface="Calibri"/>
              </a:rPr>
              <a:t> </a:t>
            </a:r>
            <a:r>
              <a:rPr sz="2500" spc="-5" dirty="0">
                <a:solidFill>
                  <a:srgbClr val="C00000"/>
                </a:solidFill>
                <a:latin typeface="Calibri"/>
                <a:cs typeface="Calibri"/>
              </a:rPr>
              <a:t>4</a:t>
            </a:r>
            <a:endParaRPr sz="2500">
              <a:latin typeface="Calibri"/>
              <a:cs typeface="Calibri"/>
            </a:endParaRPr>
          </a:p>
        </p:txBody>
      </p:sp>
      <p:grpSp>
        <p:nvGrpSpPr>
          <p:cNvPr id="9" name="object 9"/>
          <p:cNvGrpSpPr/>
          <p:nvPr/>
        </p:nvGrpSpPr>
        <p:grpSpPr>
          <a:xfrm>
            <a:off x="707136" y="844296"/>
            <a:ext cx="3249295" cy="1693545"/>
            <a:chOff x="707136" y="844296"/>
            <a:chExt cx="3249295" cy="1693545"/>
          </a:xfrm>
        </p:grpSpPr>
        <p:sp>
          <p:nvSpPr>
            <p:cNvPr id="10" name="object 10"/>
            <p:cNvSpPr/>
            <p:nvPr/>
          </p:nvSpPr>
          <p:spPr>
            <a:xfrm>
              <a:off x="720090" y="857250"/>
              <a:ext cx="3223260" cy="1667510"/>
            </a:xfrm>
            <a:custGeom>
              <a:avLst/>
              <a:gdLst/>
              <a:ahLst/>
              <a:cxnLst/>
              <a:rect l="l" t="t" r="r" b="b"/>
              <a:pathLst>
                <a:path w="3223260" h="1667510">
                  <a:moveTo>
                    <a:pt x="2945384" y="0"/>
                  </a:moveTo>
                  <a:lnTo>
                    <a:pt x="277888" y="0"/>
                  </a:lnTo>
                  <a:lnTo>
                    <a:pt x="232812" y="3638"/>
                  </a:lnTo>
                  <a:lnTo>
                    <a:pt x="190052" y="14171"/>
                  </a:lnTo>
                  <a:lnTo>
                    <a:pt x="150180" y="31025"/>
                  </a:lnTo>
                  <a:lnTo>
                    <a:pt x="113768" y="53628"/>
                  </a:lnTo>
                  <a:lnTo>
                    <a:pt x="81389" y="81407"/>
                  </a:lnTo>
                  <a:lnTo>
                    <a:pt x="53614" y="113787"/>
                  </a:lnTo>
                  <a:lnTo>
                    <a:pt x="31016" y="150198"/>
                  </a:lnTo>
                  <a:lnTo>
                    <a:pt x="14166" y="190065"/>
                  </a:lnTo>
                  <a:lnTo>
                    <a:pt x="3636" y="232815"/>
                  </a:lnTo>
                  <a:lnTo>
                    <a:pt x="0" y="277875"/>
                  </a:lnTo>
                  <a:lnTo>
                    <a:pt x="0" y="1389379"/>
                  </a:lnTo>
                  <a:lnTo>
                    <a:pt x="3636" y="1434440"/>
                  </a:lnTo>
                  <a:lnTo>
                    <a:pt x="14166" y="1477190"/>
                  </a:lnTo>
                  <a:lnTo>
                    <a:pt x="31016" y="1517057"/>
                  </a:lnTo>
                  <a:lnTo>
                    <a:pt x="53614" y="1553468"/>
                  </a:lnTo>
                  <a:lnTo>
                    <a:pt x="81389" y="1585849"/>
                  </a:lnTo>
                  <a:lnTo>
                    <a:pt x="113768" y="1613627"/>
                  </a:lnTo>
                  <a:lnTo>
                    <a:pt x="150180" y="1636230"/>
                  </a:lnTo>
                  <a:lnTo>
                    <a:pt x="190052" y="1653084"/>
                  </a:lnTo>
                  <a:lnTo>
                    <a:pt x="232812" y="1663617"/>
                  </a:lnTo>
                  <a:lnTo>
                    <a:pt x="277888" y="1667255"/>
                  </a:lnTo>
                  <a:lnTo>
                    <a:pt x="2945384" y="1667255"/>
                  </a:lnTo>
                  <a:lnTo>
                    <a:pt x="2990444" y="1663617"/>
                  </a:lnTo>
                  <a:lnTo>
                    <a:pt x="3033194" y="1653084"/>
                  </a:lnTo>
                  <a:lnTo>
                    <a:pt x="3073061" y="1636230"/>
                  </a:lnTo>
                  <a:lnTo>
                    <a:pt x="3109472" y="1613627"/>
                  </a:lnTo>
                  <a:lnTo>
                    <a:pt x="3141853" y="1585849"/>
                  </a:lnTo>
                  <a:lnTo>
                    <a:pt x="3169631" y="1553468"/>
                  </a:lnTo>
                  <a:lnTo>
                    <a:pt x="3192234" y="1517057"/>
                  </a:lnTo>
                  <a:lnTo>
                    <a:pt x="3209088" y="1477190"/>
                  </a:lnTo>
                  <a:lnTo>
                    <a:pt x="3219621" y="1434440"/>
                  </a:lnTo>
                  <a:lnTo>
                    <a:pt x="3223260" y="1389379"/>
                  </a:lnTo>
                  <a:lnTo>
                    <a:pt x="3223260" y="277875"/>
                  </a:lnTo>
                  <a:lnTo>
                    <a:pt x="3219621" y="232815"/>
                  </a:lnTo>
                  <a:lnTo>
                    <a:pt x="3209088" y="190065"/>
                  </a:lnTo>
                  <a:lnTo>
                    <a:pt x="3192234" y="150198"/>
                  </a:lnTo>
                  <a:lnTo>
                    <a:pt x="3169631" y="113787"/>
                  </a:lnTo>
                  <a:lnTo>
                    <a:pt x="3141853" y="81406"/>
                  </a:lnTo>
                  <a:lnTo>
                    <a:pt x="3109472" y="53628"/>
                  </a:lnTo>
                  <a:lnTo>
                    <a:pt x="3073061" y="31025"/>
                  </a:lnTo>
                  <a:lnTo>
                    <a:pt x="3033194" y="14171"/>
                  </a:lnTo>
                  <a:lnTo>
                    <a:pt x="2990444" y="3638"/>
                  </a:lnTo>
                  <a:lnTo>
                    <a:pt x="2945384" y="0"/>
                  </a:lnTo>
                  <a:close/>
                </a:path>
              </a:pathLst>
            </a:custGeom>
            <a:solidFill>
              <a:srgbClr val="94B3D6"/>
            </a:solidFill>
          </p:spPr>
          <p:txBody>
            <a:bodyPr wrap="square" lIns="0" tIns="0" rIns="0" bIns="0" rtlCol="0"/>
            <a:lstStyle/>
            <a:p>
              <a:endParaRPr/>
            </a:p>
          </p:txBody>
        </p:sp>
        <p:sp>
          <p:nvSpPr>
            <p:cNvPr id="11" name="object 11"/>
            <p:cNvSpPr/>
            <p:nvPr/>
          </p:nvSpPr>
          <p:spPr>
            <a:xfrm>
              <a:off x="720090" y="857250"/>
              <a:ext cx="3223260" cy="1667510"/>
            </a:xfrm>
            <a:custGeom>
              <a:avLst/>
              <a:gdLst/>
              <a:ahLst/>
              <a:cxnLst/>
              <a:rect l="l" t="t" r="r" b="b"/>
              <a:pathLst>
                <a:path w="3223260" h="1667510">
                  <a:moveTo>
                    <a:pt x="0" y="277875"/>
                  </a:moveTo>
                  <a:lnTo>
                    <a:pt x="3636" y="232815"/>
                  </a:lnTo>
                  <a:lnTo>
                    <a:pt x="14166" y="190065"/>
                  </a:lnTo>
                  <a:lnTo>
                    <a:pt x="31016" y="150198"/>
                  </a:lnTo>
                  <a:lnTo>
                    <a:pt x="53614" y="113787"/>
                  </a:lnTo>
                  <a:lnTo>
                    <a:pt x="81389" y="81407"/>
                  </a:lnTo>
                  <a:lnTo>
                    <a:pt x="113768" y="53628"/>
                  </a:lnTo>
                  <a:lnTo>
                    <a:pt x="150180" y="31025"/>
                  </a:lnTo>
                  <a:lnTo>
                    <a:pt x="190052" y="14171"/>
                  </a:lnTo>
                  <a:lnTo>
                    <a:pt x="232812" y="3638"/>
                  </a:lnTo>
                  <a:lnTo>
                    <a:pt x="277888" y="0"/>
                  </a:lnTo>
                  <a:lnTo>
                    <a:pt x="2945384" y="0"/>
                  </a:lnTo>
                  <a:lnTo>
                    <a:pt x="2990444" y="3638"/>
                  </a:lnTo>
                  <a:lnTo>
                    <a:pt x="3033194" y="14171"/>
                  </a:lnTo>
                  <a:lnTo>
                    <a:pt x="3073061" y="31025"/>
                  </a:lnTo>
                  <a:lnTo>
                    <a:pt x="3109472" y="53628"/>
                  </a:lnTo>
                  <a:lnTo>
                    <a:pt x="3141853" y="81406"/>
                  </a:lnTo>
                  <a:lnTo>
                    <a:pt x="3169631" y="113787"/>
                  </a:lnTo>
                  <a:lnTo>
                    <a:pt x="3192234" y="150198"/>
                  </a:lnTo>
                  <a:lnTo>
                    <a:pt x="3209088" y="190065"/>
                  </a:lnTo>
                  <a:lnTo>
                    <a:pt x="3219621" y="232815"/>
                  </a:lnTo>
                  <a:lnTo>
                    <a:pt x="3223260" y="277875"/>
                  </a:lnTo>
                  <a:lnTo>
                    <a:pt x="3223260" y="1389379"/>
                  </a:lnTo>
                  <a:lnTo>
                    <a:pt x="3219621" y="1434440"/>
                  </a:lnTo>
                  <a:lnTo>
                    <a:pt x="3209088" y="1477190"/>
                  </a:lnTo>
                  <a:lnTo>
                    <a:pt x="3192234" y="1517057"/>
                  </a:lnTo>
                  <a:lnTo>
                    <a:pt x="3169631" y="1553468"/>
                  </a:lnTo>
                  <a:lnTo>
                    <a:pt x="3141853" y="1585849"/>
                  </a:lnTo>
                  <a:lnTo>
                    <a:pt x="3109472" y="1613627"/>
                  </a:lnTo>
                  <a:lnTo>
                    <a:pt x="3073061" y="1636230"/>
                  </a:lnTo>
                  <a:lnTo>
                    <a:pt x="3033194" y="1653084"/>
                  </a:lnTo>
                  <a:lnTo>
                    <a:pt x="2990444" y="1663617"/>
                  </a:lnTo>
                  <a:lnTo>
                    <a:pt x="2945384" y="1667255"/>
                  </a:lnTo>
                  <a:lnTo>
                    <a:pt x="277888" y="1667255"/>
                  </a:lnTo>
                  <a:lnTo>
                    <a:pt x="232812" y="1663617"/>
                  </a:lnTo>
                  <a:lnTo>
                    <a:pt x="190052" y="1653084"/>
                  </a:lnTo>
                  <a:lnTo>
                    <a:pt x="150180" y="1636230"/>
                  </a:lnTo>
                  <a:lnTo>
                    <a:pt x="113768" y="1613627"/>
                  </a:lnTo>
                  <a:lnTo>
                    <a:pt x="81389" y="1585849"/>
                  </a:lnTo>
                  <a:lnTo>
                    <a:pt x="53614" y="1553468"/>
                  </a:lnTo>
                  <a:lnTo>
                    <a:pt x="31016" y="1517057"/>
                  </a:lnTo>
                  <a:lnTo>
                    <a:pt x="14166" y="1477190"/>
                  </a:lnTo>
                  <a:lnTo>
                    <a:pt x="3636" y="1434440"/>
                  </a:lnTo>
                  <a:lnTo>
                    <a:pt x="0" y="1389379"/>
                  </a:lnTo>
                  <a:lnTo>
                    <a:pt x="0" y="277875"/>
                  </a:lnTo>
                  <a:close/>
                </a:path>
              </a:pathLst>
            </a:custGeom>
            <a:ln w="25908">
              <a:solidFill>
                <a:srgbClr val="EDEBE0"/>
              </a:solidFill>
            </a:ln>
          </p:spPr>
          <p:txBody>
            <a:bodyPr wrap="square" lIns="0" tIns="0" rIns="0" bIns="0" rtlCol="0"/>
            <a:lstStyle/>
            <a:p>
              <a:endParaRPr/>
            </a:p>
          </p:txBody>
        </p:sp>
      </p:grpSp>
      <p:sp>
        <p:nvSpPr>
          <p:cNvPr id="12" name="object 12"/>
          <p:cNvSpPr txBox="1"/>
          <p:nvPr/>
        </p:nvSpPr>
        <p:spPr>
          <a:xfrm>
            <a:off x="860552" y="1198524"/>
            <a:ext cx="2936875" cy="891540"/>
          </a:xfrm>
          <a:prstGeom prst="rect">
            <a:avLst/>
          </a:prstGeom>
        </p:spPr>
        <p:txBody>
          <a:bodyPr vert="horz" wrap="square" lIns="0" tIns="66040" rIns="0" bIns="0" rtlCol="0">
            <a:spAutoFit/>
          </a:bodyPr>
          <a:lstStyle/>
          <a:p>
            <a:pPr marL="1905" algn="ctr">
              <a:lnSpc>
                <a:spcPct val="100000"/>
              </a:lnSpc>
              <a:spcBef>
                <a:spcPts val="520"/>
              </a:spcBef>
            </a:pPr>
            <a:r>
              <a:rPr sz="1300" b="1" spc="-5" dirty="0">
                <a:latin typeface="Calibri"/>
                <a:cs typeface="Calibri"/>
              </a:rPr>
              <a:t>Mission</a:t>
            </a:r>
            <a:r>
              <a:rPr sz="1300" b="1" spc="-30" dirty="0">
                <a:latin typeface="Calibri"/>
                <a:cs typeface="Calibri"/>
              </a:rPr>
              <a:t> </a:t>
            </a:r>
            <a:r>
              <a:rPr sz="1300" b="1" spc="-5" dirty="0">
                <a:latin typeface="Calibri"/>
                <a:cs typeface="Calibri"/>
              </a:rPr>
              <a:t>1</a:t>
            </a:r>
            <a:endParaRPr sz="1300">
              <a:latin typeface="Calibri"/>
              <a:cs typeface="Calibri"/>
            </a:endParaRPr>
          </a:p>
          <a:p>
            <a:pPr marL="12065" marR="5080" algn="ctr">
              <a:lnSpc>
                <a:spcPct val="91600"/>
              </a:lnSpc>
              <a:spcBef>
                <a:spcPts val="550"/>
              </a:spcBef>
            </a:pPr>
            <a:r>
              <a:rPr sz="1300" spc="-5" dirty="0">
                <a:latin typeface="Calibri"/>
                <a:cs typeface="Calibri"/>
              </a:rPr>
              <a:t>Accompagner la </a:t>
            </a:r>
            <a:r>
              <a:rPr sz="1300" spc="-10" dirty="0">
                <a:latin typeface="Calibri"/>
                <a:cs typeface="Calibri"/>
              </a:rPr>
              <a:t>personne </a:t>
            </a:r>
            <a:r>
              <a:rPr sz="1300" spc="-5" dirty="0">
                <a:latin typeface="Calibri"/>
                <a:cs typeface="Calibri"/>
              </a:rPr>
              <a:t>dans les activités </a:t>
            </a:r>
            <a:r>
              <a:rPr sz="1300" spc="-280" dirty="0">
                <a:latin typeface="Calibri"/>
                <a:cs typeface="Calibri"/>
              </a:rPr>
              <a:t> </a:t>
            </a:r>
            <a:r>
              <a:rPr sz="1300" spc="-5" dirty="0">
                <a:latin typeface="Calibri"/>
                <a:cs typeface="Calibri"/>
              </a:rPr>
              <a:t>de</a:t>
            </a:r>
            <a:r>
              <a:rPr sz="1300" spc="-10" dirty="0">
                <a:latin typeface="Calibri"/>
                <a:cs typeface="Calibri"/>
              </a:rPr>
              <a:t> </a:t>
            </a:r>
            <a:r>
              <a:rPr sz="1300" spc="-5" dirty="0">
                <a:latin typeface="Calibri"/>
                <a:cs typeface="Calibri"/>
              </a:rPr>
              <a:t>sa</a:t>
            </a:r>
            <a:r>
              <a:rPr sz="1300" dirty="0">
                <a:latin typeface="Calibri"/>
                <a:cs typeface="Calibri"/>
              </a:rPr>
              <a:t> </a:t>
            </a:r>
            <a:r>
              <a:rPr sz="1300" spc="-5" dirty="0">
                <a:latin typeface="Calibri"/>
                <a:cs typeface="Calibri"/>
              </a:rPr>
              <a:t>vie quotidienne</a:t>
            </a:r>
            <a:r>
              <a:rPr sz="1300" dirty="0">
                <a:latin typeface="Calibri"/>
                <a:cs typeface="Calibri"/>
              </a:rPr>
              <a:t> </a:t>
            </a:r>
            <a:r>
              <a:rPr sz="1300" spc="-10" dirty="0">
                <a:latin typeface="Calibri"/>
                <a:cs typeface="Calibri"/>
              </a:rPr>
              <a:t>et</a:t>
            </a:r>
            <a:r>
              <a:rPr sz="1300" spc="5" dirty="0">
                <a:latin typeface="Calibri"/>
                <a:cs typeface="Calibri"/>
              </a:rPr>
              <a:t> </a:t>
            </a:r>
            <a:r>
              <a:rPr sz="1300" spc="-5" dirty="0">
                <a:latin typeface="Calibri"/>
                <a:cs typeface="Calibri"/>
              </a:rPr>
              <a:t>sociale dans</a:t>
            </a:r>
            <a:r>
              <a:rPr sz="1300" spc="-10" dirty="0">
                <a:latin typeface="Calibri"/>
                <a:cs typeface="Calibri"/>
              </a:rPr>
              <a:t> </a:t>
            </a:r>
            <a:r>
              <a:rPr sz="1300" spc="-5" dirty="0">
                <a:latin typeface="Calibri"/>
                <a:cs typeface="Calibri"/>
              </a:rPr>
              <a:t>le </a:t>
            </a:r>
            <a:r>
              <a:rPr sz="1300" dirty="0">
                <a:latin typeface="Calibri"/>
                <a:cs typeface="Calibri"/>
              </a:rPr>
              <a:t> </a:t>
            </a:r>
            <a:r>
              <a:rPr sz="1300" spc="-5" dirty="0">
                <a:latin typeface="Calibri"/>
                <a:cs typeface="Calibri"/>
              </a:rPr>
              <a:t>respect</a:t>
            </a:r>
            <a:r>
              <a:rPr sz="1300" spc="-10" dirty="0">
                <a:latin typeface="Calibri"/>
                <a:cs typeface="Calibri"/>
              </a:rPr>
              <a:t> </a:t>
            </a:r>
            <a:r>
              <a:rPr sz="1300" spc="-5" dirty="0">
                <a:latin typeface="Calibri"/>
                <a:cs typeface="Calibri"/>
              </a:rPr>
              <a:t>de </a:t>
            </a:r>
            <a:r>
              <a:rPr sz="1300" spc="-10" dirty="0">
                <a:latin typeface="Calibri"/>
                <a:cs typeface="Calibri"/>
              </a:rPr>
              <a:t>son</a:t>
            </a:r>
            <a:r>
              <a:rPr sz="1300" spc="5" dirty="0">
                <a:latin typeface="Calibri"/>
                <a:cs typeface="Calibri"/>
              </a:rPr>
              <a:t> </a:t>
            </a:r>
            <a:r>
              <a:rPr sz="1300" spc="-10" dirty="0">
                <a:latin typeface="Calibri"/>
                <a:cs typeface="Calibri"/>
              </a:rPr>
              <a:t>projet</a:t>
            </a:r>
            <a:r>
              <a:rPr sz="1300" spc="-5" dirty="0">
                <a:latin typeface="Calibri"/>
                <a:cs typeface="Calibri"/>
              </a:rPr>
              <a:t> de</a:t>
            </a:r>
            <a:r>
              <a:rPr sz="1300" spc="5" dirty="0">
                <a:latin typeface="Calibri"/>
                <a:cs typeface="Calibri"/>
              </a:rPr>
              <a:t> </a:t>
            </a:r>
            <a:r>
              <a:rPr sz="1300" spc="-5" dirty="0">
                <a:latin typeface="Calibri"/>
                <a:cs typeface="Calibri"/>
              </a:rPr>
              <a:t>vie</a:t>
            </a:r>
            <a:endParaRPr sz="1300">
              <a:latin typeface="Calibri"/>
              <a:cs typeface="Calibri"/>
            </a:endParaRPr>
          </a:p>
        </p:txBody>
      </p:sp>
      <p:grpSp>
        <p:nvGrpSpPr>
          <p:cNvPr id="13" name="object 13"/>
          <p:cNvGrpSpPr/>
          <p:nvPr/>
        </p:nvGrpSpPr>
        <p:grpSpPr>
          <a:xfrm>
            <a:off x="3937952" y="2743136"/>
            <a:ext cx="4860290" cy="1629410"/>
            <a:chOff x="3937952" y="2743136"/>
            <a:chExt cx="4860290" cy="1629410"/>
          </a:xfrm>
        </p:grpSpPr>
        <p:sp>
          <p:nvSpPr>
            <p:cNvPr id="14" name="object 14"/>
            <p:cNvSpPr/>
            <p:nvPr/>
          </p:nvSpPr>
          <p:spPr>
            <a:xfrm>
              <a:off x="3950970" y="2756153"/>
              <a:ext cx="4834255" cy="1603375"/>
            </a:xfrm>
            <a:custGeom>
              <a:avLst/>
              <a:gdLst/>
              <a:ahLst/>
              <a:cxnLst/>
              <a:rect l="l" t="t" r="r" b="b"/>
              <a:pathLst>
                <a:path w="4834255" h="1603375">
                  <a:moveTo>
                    <a:pt x="4032504" y="0"/>
                  </a:moveTo>
                  <a:lnTo>
                    <a:pt x="4032504" y="200406"/>
                  </a:lnTo>
                  <a:lnTo>
                    <a:pt x="0" y="200406"/>
                  </a:lnTo>
                  <a:lnTo>
                    <a:pt x="0" y="1402842"/>
                  </a:lnTo>
                  <a:lnTo>
                    <a:pt x="4032504" y="1402842"/>
                  </a:lnTo>
                  <a:lnTo>
                    <a:pt x="4032504" y="1603248"/>
                  </a:lnTo>
                  <a:lnTo>
                    <a:pt x="4834128" y="801624"/>
                  </a:lnTo>
                  <a:lnTo>
                    <a:pt x="4032504" y="0"/>
                  </a:lnTo>
                  <a:close/>
                </a:path>
              </a:pathLst>
            </a:custGeom>
            <a:solidFill>
              <a:srgbClr val="C5D9F0">
                <a:alpha val="90194"/>
              </a:srgbClr>
            </a:solidFill>
          </p:spPr>
          <p:txBody>
            <a:bodyPr wrap="square" lIns="0" tIns="0" rIns="0" bIns="0" rtlCol="0"/>
            <a:lstStyle/>
            <a:p>
              <a:endParaRPr/>
            </a:p>
          </p:txBody>
        </p:sp>
        <p:sp>
          <p:nvSpPr>
            <p:cNvPr id="15" name="object 15"/>
            <p:cNvSpPr/>
            <p:nvPr/>
          </p:nvSpPr>
          <p:spPr>
            <a:xfrm>
              <a:off x="3950970" y="2756153"/>
              <a:ext cx="4834255" cy="1603375"/>
            </a:xfrm>
            <a:custGeom>
              <a:avLst/>
              <a:gdLst/>
              <a:ahLst/>
              <a:cxnLst/>
              <a:rect l="l" t="t" r="r" b="b"/>
              <a:pathLst>
                <a:path w="4834255" h="1603375">
                  <a:moveTo>
                    <a:pt x="0" y="200406"/>
                  </a:moveTo>
                  <a:lnTo>
                    <a:pt x="4032504" y="200406"/>
                  </a:lnTo>
                  <a:lnTo>
                    <a:pt x="4032504" y="0"/>
                  </a:lnTo>
                  <a:lnTo>
                    <a:pt x="4834128" y="801624"/>
                  </a:lnTo>
                  <a:lnTo>
                    <a:pt x="4032504" y="1603248"/>
                  </a:lnTo>
                  <a:lnTo>
                    <a:pt x="4032504" y="1402842"/>
                  </a:lnTo>
                  <a:lnTo>
                    <a:pt x="0" y="1402842"/>
                  </a:lnTo>
                  <a:lnTo>
                    <a:pt x="0" y="200406"/>
                  </a:lnTo>
                  <a:close/>
                </a:path>
              </a:pathLst>
            </a:custGeom>
            <a:ln w="25908">
              <a:solidFill>
                <a:srgbClr val="CCCFD6"/>
              </a:solidFill>
            </a:ln>
          </p:spPr>
          <p:txBody>
            <a:bodyPr wrap="square" lIns="0" tIns="0" rIns="0" bIns="0" rtlCol="0"/>
            <a:lstStyle/>
            <a:p>
              <a:endParaRPr/>
            </a:p>
          </p:txBody>
        </p:sp>
      </p:grpSp>
      <p:sp>
        <p:nvSpPr>
          <p:cNvPr id="16" name="object 16"/>
          <p:cNvSpPr txBox="1"/>
          <p:nvPr/>
        </p:nvSpPr>
        <p:spPr>
          <a:xfrm>
            <a:off x="5484114" y="2884144"/>
            <a:ext cx="1165225" cy="1246505"/>
          </a:xfrm>
          <a:prstGeom prst="rect">
            <a:avLst/>
          </a:prstGeom>
        </p:spPr>
        <p:txBody>
          <a:bodyPr vert="horz" wrap="square" lIns="0" tIns="38100" rIns="0" bIns="0" rtlCol="0">
            <a:spAutoFit/>
          </a:bodyPr>
          <a:lstStyle/>
          <a:p>
            <a:pPr marL="241300" indent="-228600">
              <a:lnSpc>
                <a:spcPct val="100000"/>
              </a:lnSpc>
              <a:spcBef>
                <a:spcPts val="300"/>
              </a:spcBef>
              <a:buChar char="•"/>
              <a:tabLst>
                <a:tab pos="241300" algn="l"/>
              </a:tabLst>
            </a:pPr>
            <a:r>
              <a:rPr sz="2500" spc="-20" dirty="0">
                <a:solidFill>
                  <a:srgbClr val="8063A1"/>
                </a:solidFill>
                <a:latin typeface="Calibri"/>
                <a:cs typeface="Calibri"/>
              </a:rPr>
              <a:t>BLOC</a:t>
            </a:r>
            <a:r>
              <a:rPr sz="2500" spc="-90" dirty="0">
                <a:solidFill>
                  <a:srgbClr val="8063A1"/>
                </a:solidFill>
                <a:latin typeface="Calibri"/>
                <a:cs typeface="Calibri"/>
              </a:rPr>
              <a:t> </a:t>
            </a:r>
            <a:r>
              <a:rPr sz="2500" spc="-5" dirty="0">
                <a:solidFill>
                  <a:srgbClr val="8063A1"/>
                </a:solidFill>
                <a:latin typeface="Calibri"/>
                <a:cs typeface="Calibri"/>
              </a:rPr>
              <a:t>2</a:t>
            </a:r>
            <a:endParaRPr sz="2500">
              <a:latin typeface="Calibri"/>
              <a:cs typeface="Calibri"/>
            </a:endParaRPr>
          </a:p>
          <a:p>
            <a:pPr marL="241300" indent="-228600">
              <a:lnSpc>
                <a:spcPct val="100000"/>
              </a:lnSpc>
              <a:spcBef>
                <a:spcPts val="204"/>
              </a:spcBef>
              <a:buChar char="•"/>
              <a:tabLst>
                <a:tab pos="241300" algn="l"/>
              </a:tabLst>
            </a:pPr>
            <a:r>
              <a:rPr sz="2500" spc="-20" dirty="0">
                <a:solidFill>
                  <a:srgbClr val="C00000"/>
                </a:solidFill>
                <a:latin typeface="Calibri"/>
                <a:cs typeface="Calibri"/>
              </a:rPr>
              <a:t>BLOC</a:t>
            </a:r>
            <a:r>
              <a:rPr sz="2500" spc="-85" dirty="0">
                <a:solidFill>
                  <a:srgbClr val="C00000"/>
                </a:solidFill>
                <a:latin typeface="Calibri"/>
                <a:cs typeface="Calibri"/>
              </a:rPr>
              <a:t> </a:t>
            </a:r>
            <a:r>
              <a:rPr sz="2500" spc="-5" dirty="0">
                <a:solidFill>
                  <a:srgbClr val="C00000"/>
                </a:solidFill>
                <a:latin typeface="Calibri"/>
                <a:cs typeface="Calibri"/>
              </a:rPr>
              <a:t>4</a:t>
            </a:r>
            <a:endParaRPr sz="2500">
              <a:latin typeface="Calibri"/>
              <a:cs typeface="Calibri"/>
            </a:endParaRPr>
          </a:p>
          <a:p>
            <a:pPr marL="241300" indent="-228600">
              <a:lnSpc>
                <a:spcPct val="100000"/>
              </a:lnSpc>
              <a:spcBef>
                <a:spcPts val="204"/>
              </a:spcBef>
              <a:buChar char="•"/>
              <a:tabLst>
                <a:tab pos="241300" algn="l"/>
              </a:tabLst>
            </a:pPr>
            <a:r>
              <a:rPr sz="2500" spc="-20" dirty="0">
                <a:solidFill>
                  <a:srgbClr val="4F81BC"/>
                </a:solidFill>
                <a:latin typeface="Calibri"/>
                <a:cs typeface="Calibri"/>
              </a:rPr>
              <a:t>BLOC</a:t>
            </a:r>
            <a:r>
              <a:rPr sz="2500" spc="-90" dirty="0">
                <a:solidFill>
                  <a:srgbClr val="4F81BC"/>
                </a:solidFill>
                <a:latin typeface="Calibri"/>
                <a:cs typeface="Calibri"/>
              </a:rPr>
              <a:t> </a:t>
            </a:r>
            <a:r>
              <a:rPr sz="2500" spc="-5" dirty="0">
                <a:solidFill>
                  <a:srgbClr val="4F81BC"/>
                </a:solidFill>
                <a:latin typeface="Calibri"/>
                <a:cs typeface="Calibri"/>
              </a:rPr>
              <a:t>5</a:t>
            </a:r>
            <a:endParaRPr sz="2500">
              <a:latin typeface="Calibri"/>
              <a:cs typeface="Calibri"/>
            </a:endParaRPr>
          </a:p>
        </p:txBody>
      </p:sp>
      <p:grpSp>
        <p:nvGrpSpPr>
          <p:cNvPr id="17" name="object 17"/>
          <p:cNvGrpSpPr/>
          <p:nvPr/>
        </p:nvGrpSpPr>
        <p:grpSpPr>
          <a:xfrm>
            <a:off x="711708" y="2688335"/>
            <a:ext cx="3248025" cy="1739264"/>
            <a:chOff x="711708" y="2688335"/>
            <a:chExt cx="3248025" cy="1739264"/>
          </a:xfrm>
        </p:grpSpPr>
        <p:sp>
          <p:nvSpPr>
            <p:cNvPr id="18" name="object 18"/>
            <p:cNvSpPr/>
            <p:nvPr/>
          </p:nvSpPr>
          <p:spPr>
            <a:xfrm>
              <a:off x="724662" y="2701289"/>
              <a:ext cx="3221990" cy="1713230"/>
            </a:xfrm>
            <a:custGeom>
              <a:avLst/>
              <a:gdLst/>
              <a:ahLst/>
              <a:cxnLst/>
              <a:rect l="l" t="t" r="r" b="b"/>
              <a:pathLst>
                <a:path w="3221990" h="1713229">
                  <a:moveTo>
                    <a:pt x="2936240" y="0"/>
                  </a:moveTo>
                  <a:lnTo>
                    <a:pt x="285508" y="0"/>
                  </a:lnTo>
                  <a:lnTo>
                    <a:pt x="239197" y="3735"/>
                  </a:lnTo>
                  <a:lnTo>
                    <a:pt x="195265" y="14549"/>
                  </a:lnTo>
                  <a:lnTo>
                    <a:pt x="154300" y="31855"/>
                  </a:lnTo>
                  <a:lnTo>
                    <a:pt x="116890" y="55067"/>
                  </a:lnTo>
                  <a:lnTo>
                    <a:pt x="83623" y="83597"/>
                  </a:lnTo>
                  <a:lnTo>
                    <a:pt x="55086" y="116860"/>
                  </a:lnTo>
                  <a:lnTo>
                    <a:pt x="31867" y="154268"/>
                  </a:lnTo>
                  <a:lnTo>
                    <a:pt x="14555" y="195234"/>
                  </a:lnTo>
                  <a:lnTo>
                    <a:pt x="3736" y="239172"/>
                  </a:lnTo>
                  <a:lnTo>
                    <a:pt x="0" y="285496"/>
                  </a:lnTo>
                  <a:lnTo>
                    <a:pt x="0" y="1427480"/>
                  </a:lnTo>
                  <a:lnTo>
                    <a:pt x="3736" y="1473803"/>
                  </a:lnTo>
                  <a:lnTo>
                    <a:pt x="14555" y="1517741"/>
                  </a:lnTo>
                  <a:lnTo>
                    <a:pt x="31867" y="1558707"/>
                  </a:lnTo>
                  <a:lnTo>
                    <a:pt x="55086" y="1596115"/>
                  </a:lnTo>
                  <a:lnTo>
                    <a:pt x="83623" y="1629378"/>
                  </a:lnTo>
                  <a:lnTo>
                    <a:pt x="116890" y="1657908"/>
                  </a:lnTo>
                  <a:lnTo>
                    <a:pt x="154300" y="1681120"/>
                  </a:lnTo>
                  <a:lnTo>
                    <a:pt x="195265" y="1698426"/>
                  </a:lnTo>
                  <a:lnTo>
                    <a:pt x="239197" y="1709240"/>
                  </a:lnTo>
                  <a:lnTo>
                    <a:pt x="285508" y="1712976"/>
                  </a:lnTo>
                  <a:lnTo>
                    <a:pt x="2936240" y="1712976"/>
                  </a:lnTo>
                  <a:lnTo>
                    <a:pt x="2982563" y="1709240"/>
                  </a:lnTo>
                  <a:lnTo>
                    <a:pt x="3026501" y="1698426"/>
                  </a:lnTo>
                  <a:lnTo>
                    <a:pt x="3067467" y="1681120"/>
                  </a:lnTo>
                  <a:lnTo>
                    <a:pt x="3104875" y="1657908"/>
                  </a:lnTo>
                  <a:lnTo>
                    <a:pt x="3138138" y="1629378"/>
                  </a:lnTo>
                  <a:lnTo>
                    <a:pt x="3166668" y="1596115"/>
                  </a:lnTo>
                  <a:lnTo>
                    <a:pt x="3189880" y="1558707"/>
                  </a:lnTo>
                  <a:lnTo>
                    <a:pt x="3207186" y="1517741"/>
                  </a:lnTo>
                  <a:lnTo>
                    <a:pt x="3218000" y="1473803"/>
                  </a:lnTo>
                  <a:lnTo>
                    <a:pt x="3221736" y="1427480"/>
                  </a:lnTo>
                  <a:lnTo>
                    <a:pt x="3221736" y="285496"/>
                  </a:lnTo>
                  <a:lnTo>
                    <a:pt x="3218000" y="239172"/>
                  </a:lnTo>
                  <a:lnTo>
                    <a:pt x="3207186" y="195234"/>
                  </a:lnTo>
                  <a:lnTo>
                    <a:pt x="3189880" y="154268"/>
                  </a:lnTo>
                  <a:lnTo>
                    <a:pt x="3166668" y="116860"/>
                  </a:lnTo>
                  <a:lnTo>
                    <a:pt x="3138138" y="83597"/>
                  </a:lnTo>
                  <a:lnTo>
                    <a:pt x="3104875" y="55067"/>
                  </a:lnTo>
                  <a:lnTo>
                    <a:pt x="3067467" y="31855"/>
                  </a:lnTo>
                  <a:lnTo>
                    <a:pt x="3026501" y="14549"/>
                  </a:lnTo>
                  <a:lnTo>
                    <a:pt x="2982563" y="3735"/>
                  </a:lnTo>
                  <a:lnTo>
                    <a:pt x="2936240" y="0"/>
                  </a:lnTo>
                  <a:close/>
                </a:path>
              </a:pathLst>
            </a:custGeom>
            <a:solidFill>
              <a:srgbClr val="94B3D6"/>
            </a:solidFill>
          </p:spPr>
          <p:txBody>
            <a:bodyPr wrap="square" lIns="0" tIns="0" rIns="0" bIns="0" rtlCol="0"/>
            <a:lstStyle/>
            <a:p>
              <a:endParaRPr/>
            </a:p>
          </p:txBody>
        </p:sp>
        <p:sp>
          <p:nvSpPr>
            <p:cNvPr id="19" name="object 19"/>
            <p:cNvSpPr/>
            <p:nvPr/>
          </p:nvSpPr>
          <p:spPr>
            <a:xfrm>
              <a:off x="724662" y="2701289"/>
              <a:ext cx="3221990" cy="1713230"/>
            </a:xfrm>
            <a:custGeom>
              <a:avLst/>
              <a:gdLst/>
              <a:ahLst/>
              <a:cxnLst/>
              <a:rect l="l" t="t" r="r" b="b"/>
              <a:pathLst>
                <a:path w="3221990" h="1713229">
                  <a:moveTo>
                    <a:pt x="0" y="285496"/>
                  </a:moveTo>
                  <a:lnTo>
                    <a:pt x="3736" y="239172"/>
                  </a:lnTo>
                  <a:lnTo>
                    <a:pt x="14555" y="195234"/>
                  </a:lnTo>
                  <a:lnTo>
                    <a:pt x="31867" y="154268"/>
                  </a:lnTo>
                  <a:lnTo>
                    <a:pt x="55086" y="116860"/>
                  </a:lnTo>
                  <a:lnTo>
                    <a:pt x="83623" y="83597"/>
                  </a:lnTo>
                  <a:lnTo>
                    <a:pt x="116890" y="55067"/>
                  </a:lnTo>
                  <a:lnTo>
                    <a:pt x="154300" y="31855"/>
                  </a:lnTo>
                  <a:lnTo>
                    <a:pt x="195265" y="14549"/>
                  </a:lnTo>
                  <a:lnTo>
                    <a:pt x="239197" y="3735"/>
                  </a:lnTo>
                  <a:lnTo>
                    <a:pt x="285508" y="0"/>
                  </a:lnTo>
                  <a:lnTo>
                    <a:pt x="2936240" y="0"/>
                  </a:lnTo>
                  <a:lnTo>
                    <a:pt x="2982563" y="3735"/>
                  </a:lnTo>
                  <a:lnTo>
                    <a:pt x="3026501" y="14549"/>
                  </a:lnTo>
                  <a:lnTo>
                    <a:pt x="3067467" y="31855"/>
                  </a:lnTo>
                  <a:lnTo>
                    <a:pt x="3104875" y="55067"/>
                  </a:lnTo>
                  <a:lnTo>
                    <a:pt x="3138138" y="83597"/>
                  </a:lnTo>
                  <a:lnTo>
                    <a:pt x="3166668" y="116860"/>
                  </a:lnTo>
                  <a:lnTo>
                    <a:pt x="3189880" y="154268"/>
                  </a:lnTo>
                  <a:lnTo>
                    <a:pt x="3207186" y="195234"/>
                  </a:lnTo>
                  <a:lnTo>
                    <a:pt x="3218000" y="239172"/>
                  </a:lnTo>
                  <a:lnTo>
                    <a:pt x="3221736" y="285496"/>
                  </a:lnTo>
                  <a:lnTo>
                    <a:pt x="3221736" y="1427480"/>
                  </a:lnTo>
                  <a:lnTo>
                    <a:pt x="3218000" y="1473803"/>
                  </a:lnTo>
                  <a:lnTo>
                    <a:pt x="3207186" y="1517741"/>
                  </a:lnTo>
                  <a:lnTo>
                    <a:pt x="3189880" y="1558707"/>
                  </a:lnTo>
                  <a:lnTo>
                    <a:pt x="3166668" y="1596115"/>
                  </a:lnTo>
                  <a:lnTo>
                    <a:pt x="3138138" y="1629378"/>
                  </a:lnTo>
                  <a:lnTo>
                    <a:pt x="3104875" y="1657908"/>
                  </a:lnTo>
                  <a:lnTo>
                    <a:pt x="3067467" y="1681120"/>
                  </a:lnTo>
                  <a:lnTo>
                    <a:pt x="3026501" y="1698426"/>
                  </a:lnTo>
                  <a:lnTo>
                    <a:pt x="2982563" y="1709240"/>
                  </a:lnTo>
                  <a:lnTo>
                    <a:pt x="2936240" y="1712976"/>
                  </a:lnTo>
                  <a:lnTo>
                    <a:pt x="285508" y="1712976"/>
                  </a:lnTo>
                  <a:lnTo>
                    <a:pt x="239197" y="1709240"/>
                  </a:lnTo>
                  <a:lnTo>
                    <a:pt x="195265" y="1698426"/>
                  </a:lnTo>
                  <a:lnTo>
                    <a:pt x="154300" y="1681120"/>
                  </a:lnTo>
                  <a:lnTo>
                    <a:pt x="116890" y="1657908"/>
                  </a:lnTo>
                  <a:lnTo>
                    <a:pt x="83623" y="1629378"/>
                  </a:lnTo>
                  <a:lnTo>
                    <a:pt x="55086" y="1596115"/>
                  </a:lnTo>
                  <a:lnTo>
                    <a:pt x="31867" y="1558707"/>
                  </a:lnTo>
                  <a:lnTo>
                    <a:pt x="14555" y="1517741"/>
                  </a:lnTo>
                  <a:lnTo>
                    <a:pt x="3736" y="1473803"/>
                  </a:lnTo>
                  <a:lnTo>
                    <a:pt x="0" y="1427480"/>
                  </a:lnTo>
                  <a:lnTo>
                    <a:pt x="0" y="285496"/>
                  </a:lnTo>
                  <a:close/>
                </a:path>
              </a:pathLst>
            </a:custGeom>
            <a:ln w="25908">
              <a:solidFill>
                <a:srgbClr val="EDEBE0"/>
              </a:solidFill>
            </a:ln>
          </p:spPr>
          <p:txBody>
            <a:bodyPr wrap="square" lIns="0" tIns="0" rIns="0" bIns="0" rtlCol="0"/>
            <a:lstStyle/>
            <a:p>
              <a:endParaRPr/>
            </a:p>
          </p:txBody>
        </p:sp>
      </p:grpSp>
      <p:sp>
        <p:nvSpPr>
          <p:cNvPr id="20" name="object 20"/>
          <p:cNvSpPr txBox="1"/>
          <p:nvPr/>
        </p:nvSpPr>
        <p:spPr>
          <a:xfrm>
            <a:off x="1200708" y="3065804"/>
            <a:ext cx="2266950" cy="891540"/>
          </a:xfrm>
          <a:prstGeom prst="rect">
            <a:avLst/>
          </a:prstGeom>
        </p:spPr>
        <p:txBody>
          <a:bodyPr vert="horz" wrap="square" lIns="0" tIns="66040" rIns="0" bIns="0" rtlCol="0">
            <a:spAutoFit/>
          </a:bodyPr>
          <a:lstStyle/>
          <a:p>
            <a:pPr marL="635" algn="ctr">
              <a:lnSpc>
                <a:spcPct val="100000"/>
              </a:lnSpc>
              <a:spcBef>
                <a:spcPts val="520"/>
              </a:spcBef>
            </a:pPr>
            <a:r>
              <a:rPr sz="1300" b="1" spc="-5" dirty="0">
                <a:latin typeface="Calibri"/>
                <a:cs typeface="Calibri"/>
              </a:rPr>
              <a:t>Mission</a:t>
            </a:r>
            <a:r>
              <a:rPr sz="1300" b="1" spc="-30" dirty="0">
                <a:latin typeface="Calibri"/>
                <a:cs typeface="Calibri"/>
              </a:rPr>
              <a:t> </a:t>
            </a:r>
            <a:r>
              <a:rPr sz="1300" b="1" spc="-5" dirty="0">
                <a:latin typeface="Calibri"/>
                <a:cs typeface="Calibri"/>
              </a:rPr>
              <a:t>2</a:t>
            </a:r>
            <a:endParaRPr sz="1300">
              <a:latin typeface="Calibri"/>
              <a:cs typeface="Calibri"/>
            </a:endParaRPr>
          </a:p>
          <a:p>
            <a:pPr marL="12065" marR="5080" indent="-635" algn="ctr">
              <a:lnSpc>
                <a:spcPts val="1430"/>
              </a:lnSpc>
              <a:spcBef>
                <a:spcPts val="575"/>
              </a:spcBef>
            </a:pPr>
            <a:r>
              <a:rPr sz="1300" spc="-5" dirty="0">
                <a:latin typeface="Calibri"/>
                <a:cs typeface="Calibri"/>
              </a:rPr>
              <a:t>Collaborer aux </a:t>
            </a:r>
            <a:r>
              <a:rPr sz="1300" spc="-10" dirty="0">
                <a:latin typeface="Calibri"/>
                <a:cs typeface="Calibri"/>
              </a:rPr>
              <a:t>projets </a:t>
            </a:r>
            <a:r>
              <a:rPr sz="1300" spc="-5" dirty="0">
                <a:latin typeface="Calibri"/>
                <a:cs typeface="Calibri"/>
              </a:rPr>
              <a:t>de </a:t>
            </a:r>
            <a:r>
              <a:rPr sz="1300" spc="-10" dirty="0">
                <a:latin typeface="Calibri"/>
                <a:cs typeface="Calibri"/>
              </a:rPr>
              <a:t>soins </a:t>
            </a:r>
            <a:r>
              <a:rPr sz="1300" spc="-5" dirty="0">
                <a:latin typeface="Calibri"/>
                <a:cs typeface="Calibri"/>
              </a:rPr>
              <a:t> </a:t>
            </a:r>
            <a:r>
              <a:rPr sz="1300" spc="-10" dirty="0">
                <a:latin typeface="Calibri"/>
                <a:cs typeface="Calibri"/>
              </a:rPr>
              <a:t>personnalisés</a:t>
            </a:r>
            <a:r>
              <a:rPr sz="1300" spc="5" dirty="0">
                <a:latin typeface="Calibri"/>
                <a:cs typeface="Calibri"/>
              </a:rPr>
              <a:t> </a:t>
            </a:r>
            <a:r>
              <a:rPr sz="1300" spc="-5" dirty="0">
                <a:latin typeface="Calibri"/>
                <a:cs typeface="Calibri"/>
              </a:rPr>
              <a:t>dans</a:t>
            </a:r>
            <a:r>
              <a:rPr sz="1300" spc="-10" dirty="0">
                <a:latin typeface="Calibri"/>
                <a:cs typeface="Calibri"/>
              </a:rPr>
              <a:t> son</a:t>
            </a:r>
            <a:r>
              <a:rPr sz="1300" spc="5" dirty="0">
                <a:latin typeface="Calibri"/>
                <a:cs typeface="Calibri"/>
              </a:rPr>
              <a:t> </a:t>
            </a:r>
            <a:r>
              <a:rPr sz="1300" spc="-5" dirty="0">
                <a:latin typeface="Calibri"/>
                <a:cs typeface="Calibri"/>
              </a:rPr>
              <a:t>champ</a:t>
            </a:r>
            <a:r>
              <a:rPr sz="1300" spc="5" dirty="0">
                <a:latin typeface="Calibri"/>
                <a:cs typeface="Calibri"/>
              </a:rPr>
              <a:t> </a:t>
            </a:r>
            <a:r>
              <a:rPr sz="1300" spc="-10" dirty="0">
                <a:latin typeface="Calibri"/>
                <a:cs typeface="Calibri"/>
              </a:rPr>
              <a:t>de </a:t>
            </a:r>
            <a:r>
              <a:rPr sz="1300" spc="-280" dirty="0">
                <a:latin typeface="Calibri"/>
                <a:cs typeface="Calibri"/>
              </a:rPr>
              <a:t> </a:t>
            </a:r>
            <a:r>
              <a:rPr sz="1300" spc="-10" dirty="0">
                <a:latin typeface="Calibri"/>
                <a:cs typeface="Calibri"/>
              </a:rPr>
              <a:t>compétences</a:t>
            </a:r>
            <a:endParaRPr sz="1300">
              <a:latin typeface="Calibri"/>
              <a:cs typeface="Calibri"/>
            </a:endParaRPr>
          </a:p>
        </p:txBody>
      </p:sp>
      <p:grpSp>
        <p:nvGrpSpPr>
          <p:cNvPr id="21" name="object 21"/>
          <p:cNvGrpSpPr/>
          <p:nvPr/>
        </p:nvGrpSpPr>
        <p:grpSpPr>
          <a:xfrm>
            <a:off x="3937952" y="4582604"/>
            <a:ext cx="4860290" cy="1631314"/>
            <a:chOff x="3937952" y="4582604"/>
            <a:chExt cx="4860290" cy="1631314"/>
          </a:xfrm>
        </p:grpSpPr>
        <p:sp>
          <p:nvSpPr>
            <p:cNvPr id="22" name="object 22"/>
            <p:cNvSpPr/>
            <p:nvPr/>
          </p:nvSpPr>
          <p:spPr>
            <a:xfrm>
              <a:off x="3950970" y="4595621"/>
              <a:ext cx="4834255" cy="1605280"/>
            </a:xfrm>
            <a:custGeom>
              <a:avLst/>
              <a:gdLst/>
              <a:ahLst/>
              <a:cxnLst/>
              <a:rect l="l" t="t" r="r" b="b"/>
              <a:pathLst>
                <a:path w="4834255" h="1605279">
                  <a:moveTo>
                    <a:pt x="4031741" y="0"/>
                  </a:moveTo>
                  <a:lnTo>
                    <a:pt x="4031741" y="200659"/>
                  </a:lnTo>
                  <a:lnTo>
                    <a:pt x="0" y="200659"/>
                  </a:lnTo>
                  <a:lnTo>
                    <a:pt x="0" y="1404175"/>
                  </a:lnTo>
                  <a:lnTo>
                    <a:pt x="4031741" y="1404175"/>
                  </a:lnTo>
                  <a:lnTo>
                    <a:pt x="4031741" y="1604771"/>
                  </a:lnTo>
                  <a:lnTo>
                    <a:pt x="4834128" y="802385"/>
                  </a:lnTo>
                  <a:lnTo>
                    <a:pt x="4031741" y="0"/>
                  </a:lnTo>
                  <a:close/>
                </a:path>
              </a:pathLst>
            </a:custGeom>
            <a:solidFill>
              <a:srgbClr val="C5D9F0">
                <a:alpha val="90194"/>
              </a:srgbClr>
            </a:solidFill>
          </p:spPr>
          <p:txBody>
            <a:bodyPr wrap="square" lIns="0" tIns="0" rIns="0" bIns="0" rtlCol="0"/>
            <a:lstStyle/>
            <a:p>
              <a:endParaRPr/>
            </a:p>
          </p:txBody>
        </p:sp>
        <p:sp>
          <p:nvSpPr>
            <p:cNvPr id="23" name="object 23"/>
            <p:cNvSpPr/>
            <p:nvPr/>
          </p:nvSpPr>
          <p:spPr>
            <a:xfrm>
              <a:off x="3950970" y="4595621"/>
              <a:ext cx="4834255" cy="1605280"/>
            </a:xfrm>
            <a:custGeom>
              <a:avLst/>
              <a:gdLst/>
              <a:ahLst/>
              <a:cxnLst/>
              <a:rect l="l" t="t" r="r" b="b"/>
              <a:pathLst>
                <a:path w="4834255" h="1605279">
                  <a:moveTo>
                    <a:pt x="0" y="200659"/>
                  </a:moveTo>
                  <a:lnTo>
                    <a:pt x="4031741" y="200659"/>
                  </a:lnTo>
                  <a:lnTo>
                    <a:pt x="4031741" y="0"/>
                  </a:lnTo>
                  <a:lnTo>
                    <a:pt x="4834128" y="802385"/>
                  </a:lnTo>
                  <a:lnTo>
                    <a:pt x="4031741" y="1604771"/>
                  </a:lnTo>
                  <a:lnTo>
                    <a:pt x="4031741" y="1404175"/>
                  </a:lnTo>
                  <a:lnTo>
                    <a:pt x="0" y="1404175"/>
                  </a:lnTo>
                  <a:lnTo>
                    <a:pt x="0" y="200659"/>
                  </a:lnTo>
                  <a:close/>
                </a:path>
              </a:pathLst>
            </a:custGeom>
            <a:ln w="25908">
              <a:solidFill>
                <a:srgbClr val="CCCFD6"/>
              </a:solidFill>
            </a:ln>
          </p:spPr>
          <p:txBody>
            <a:bodyPr wrap="square" lIns="0" tIns="0" rIns="0" bIns="0" rtlCol="0"/>
            <a:lstStyle/>
            <a:p>
              <a:endParaRPr/>
            </a:p>
          </p:txBody>
        </p:sp>
      </p:grpSp>
      <p:sp>
        <p:nvSpPr>
          <p:cNvPr id="24" name="object 24"/>
          <p:cNvSpPr txBox="1"/>
          <p:nvPr/>
        </p:nvSpPr>
        <p:spPr>
          <a:xfrm>
            <a:off x="5484114" y="4724171"/>
            <a:ext cx="1165225" cy="1246505"/>
          </a:xfrm>
          <a:prstGeom prst="rect">
            <a:avLst/>
          </a:prstGeom>
        </p:spPr>
        <p:txBody>
          <a:bodyPr vert="horz" wrap="square" lIns="0" tIns="38735" rIns="0" bIns="0" rtlCol="0">
            <a:spAutoFit/>
          </a:bodyPr>
          <a:lstStyle/>
          <a:p>
            <a:pPr marL="241300" indent="-228600">
              <a:lnSpc>
                <a:spcPct val="100000"/>
              </a:lnSpc>
              <a:spcBef>
                <a:spcPts val="305"/>
              </a:spcBef>
              <a:buChar char="•"/>
              <a:tabLst>
                <a:tab pos="241300" algn="l"/>
              </a:tabLst>
            </a:pPr>
            <a:r>
              <a:rPr sz="2500" spc="-20" dirty="0">
                <a:solidFill>
                  <a:srgbClr val="8063A1"/>
                </a:solidFill>
                <a:latin typeface="Calibri"/>
                <a:cs typeface="Calibri"/>
              </a:rPr>
              <a:t>BLOC</a:t>
            </a:r>
            <a:r>
              <a:rPr sz="2500" spc="-90" dirty="0">
                <a:solidFill>
                  <a:srgbClr val="8063A1"/>
                </a:solidFill>
                <a:latin typeface="Calibri"/>
                <a:cs typeface="Calibri"/>
              </a:rPr>
              <a:t> </a:t>
            </a:r>
            <a:r>
              <a:rPr sz="2500" spc="-5" dirty="0">
                <a:solidFill>
                  <a:srgbClr val="8063A1"/>
                </a:solidFill>
                <a:latin typeface="Calibri"/>
                <a:cs typeface="Calibri"/>
              </a:rPr>
              <a:t>2</a:t>
            </a:r>
            <a:endParaRPr sz="2500">
              <a:latin typeface="Calibri"/>
              <a:cs typeface="Calibri"/>
            </a:endParaRPr>
          </a:p>
          <a:p>
            <a:pPr marL="241300" indent="-228600">
              <a:lnSpc>
                <a:spcPct val="100000"/>
              </a:lnSpc>
              <a:spcBef>
                <a:spcPts val="200"/>
              </a:spcBef>
              <a:buChar char="•"/>
              <a:tabLst>
                <a:tab pos="241300" algn="l"/>
              </a:tabLst>
            </a:pPr>
            <a:r>
              <a:rPr sz="2500" spc="-20" dirty="0">
                <a:solidFill>
                  <a:srgbClr val="9BBA58"/>
                </a:solidFill>
                <a:latin typeface="Calibri"/>
                <a:cs typeface="Calibri"/>
              </a:rPr>
              <a:t>BLOC</a:t>
            </a:r>
            <a:r>
              <a:rPr sz="2500" spc="-90" dirty="0">
                <a:solidFill>
                  <a:srgbClr val="9BBA58"/>
                </a:solidFill>
                <a:latin typeface="Calibri"/>
                <a:cs typeface="Calibri"/>
              </a:rPr>
              <a:t> </a:t>
            </a:r>
            <a:r>
              <a:rPr sz="2500" spc="-5" dirty="0">
                <a:solidFill>
                  <a:srgbClr val="9BBA58"/>
                </a:solidFill>
                <a:latin typeface="Calibri"/>
                <a:cs typeface="Calibri"/>
              </a:rPr>
              <a:t>3</a:t>
            </a:r>
            <a:endParaRPr sz="2500">
              <a:latin typeface="Calibri"/>
              <a:cs typeface="Calibri"/>
            </a:endParaRPr>
          </a:p>
          <a:p>
            <a:pPr marL="241300" indent="-228600">
              <a:lnSpc>
                <a:spcPct val="100000"/>
              </a:lnSpc>
              <a:spcBef>
                <a:spcPts val="204"/>
              </a:spcBef>
              <a:buChar char="•"/>
              <a:tabLst>
                <a:tab pos="241300" algn="l"/>
              </a:tabLst>
            </a:pPr>
            <a:r>
              <a:rPr sz="2500" spc="-20" dirty="0">
                <a:solidFill>
                  <a:srgbClr val="4F81BC"/>
                </a:solidFill>
                <a:latin typeface="Calibri"/>
                <a:cs typeface="Calibri"/>
              </a:rPr>
              <a:t>BLOC</a:t>
            </a:r>
            <a:r>
              <a:rPr sz="2500" spc="-85" dirty="0">
                <a:solidFill>
                  <a:srgbClr val="4F81BC"/>
                </a:solidFill>
                <a:latin typeface="Calibri"/>
                <a:cs typeface="Calibri"/>
              </a:rPr>
              <a:t> </a:t>
            </a:r>
            <a:r>
              <a:rPr sz="2500" spc="-5" dirty="0">
                <a:solidFill>
                  <a:srgbClr val="4F81BC"/>
                </a:solidFill>
                <a:latin typeface="Calibri"/>
                <a:cs typeface="Calibri"/>
              </a:rPr>
              <a:t>5</a:t>
            </a:r>
            <a:endParaRPr sz="2500">
              <a:latin typeface="Calibri"/>
              <a:cs typeface="Calibri"/>
            </a:endParaRPr>
          </a:p>
        </p:txBody>
      </p:sp>
      <p:grpSp>
        <p:nvGrpSpPr>
          <p:cNvPr id="25" name="object 25"/>
          <p:cNvGrpSpPr/>
          <p:nvPr/>
        </p:nvGrpSpPr>
        <p:grpSpPr>
          <a:xfrm>
            <a:off x="707136" y="4552188"/>
            <a:ext cx="3249295" cy="1696720"/>
            <a:chOff x="707136" y="4552188"/>
            <a:chExt cx="3249295" cy="1696720"/>
          </a:xfrm>
        </p:grpSpPr>
        <p:sp>
          <p:nvSpPr>
            <p:cNvPr id="26" name="object 26"/>
            <p:cNvSpPr/>
            <p:nvPr/>
          </p:nvSpPr>
          <p:spPr>
            <a:xfrm>
              <a:off x="720090" y="4565142"/>
              <a:ext cx="3223260" cy="1670685"/>
            </a:xfrm>
            <a:custGeom>
              <a:avLst/>
              <a:gdLst/>
              <a:ahLst/>
              <a:cxnLst/>
              <a:rect l="l" t="t" r="r" b="b"/>
              <a:pathLst>
                <a:path w="3223260" h="1670685">
                  <a:moveTo>
                    <a:pt x="2944876" y="0"/>
                  </a:moveTo>
                  <a:lnTo>
                    <a:pt x="278396" y="0"/>
                  </a:lnTo>
                  <a:lnTo>
                    <a:pt x="233238" y="3642"/>
                  </a:lnTo>
                  <a:lnTo>
                    <a:pt x="190400" y="14187"/>
                  </a:lnTo>
                  <a:lnTo>
                    <a:pt x="150455" y="31063"/>
                  </a:lnTo>
                  <a:lnTo>
                    <a:pt x="113977" y="53697"/>
                  </a:lnTo>
                  <a:lnTo>
                    <a:pt x="81538" y="81518"/>
                  </a:lnTo>
                  <a:lnTo>
                    <a:pt x="53713" y="113952"/>
                  </a:lnTo>
                  <a:lnTo>
                    <a:pt x="31073" y="150428"/>
                  </a:lnTo>
                  <a:lnTo>
                    <a:pt x="14192" y="190374"/>
                  </a:lnTo>
                  <a:lnTo>
                    <a:pt x="3643" y="233216"/>
                  </a:lnTo>
                  <a:lnTo>
                    <a:pt x="0" y="278383"/>
                  </a:lnTo>
                  <a:lnTo>
                    <a:pt x="0" y="1391907"/>
                  </a:lnTo>
                  <a:lnTo>
                    <a:pt x="3643" y="1437065"/>
                  </a:lnTo>
                  <a:lnTo>
                    <a:pt x="14192" y="1479903"/>
                  </a:lnTo>
                  <a:lnTo>
                    <a:pt x="31073" y="1519848"/>
                  </a:lnTo>
                  <a:lnTo>
                    <a:pt x="53713" y="1556326"/>
                  </a:lnTo>
                  <a:lnTo>
                    <a:pt x="81538" y="1588765"/>
                  </a:lnTo>
                  <a:lnTo>
                    <a:pt x="113977" y="1616590"/>
                  </a:lnTo>
                  <a:lnTo>
                    <a:pt x="150455" y="1639230"/>
                  </a:lnTo>
                  <a:lnTo>
                    <a:pt x="190400" y="1656111"/>
                  </a:lnTo>
                  <a:lnTo>
                    <a:pt x="233238" y="1666660"/>
                  </a:lnTo>
                  <a:lnTo>
                    <a:pt x="278396" y="1670303"/>
                  </a:lnTo>
                  <a:lnTo>
                    <a:pt x="2944876" y="1670303"/>
                  </a:lnTo>
                  <a:lnTo>
                    <a:pt x="2990043" y="1666660"/>
                  </a:lnTo>
                  <a:lnTo>
                    <a:pt x="3032885" y="1656111"/>
                  </a:lnTo>
                  <a:lnTo>
                    <a:pt x="3072831" y="1639230"/>
                  </a:lnTo>
                  <a:lnTo>
                    <a:pt x="3109307" y="1616590"/>
                  </a:lnTo>
                  <a:lnTo>
                    <a:pt x="3141741" y="1588765"/>
                  </a:lnTo>
                  <a:lnTo>
                    <a:pt x="3169562" y="1556326"/>
                  </a:lnTo>
                  <a:lnTo>
                    <a:pt x="3192196" y="1519848"/>
                  </a:lnTo>
                  <a:lnTo>
                    <a:pt x="3209072" y="1479903"/>
                  </a:lnTo>
                  <a:lnTo>
                    <a:pt x="3219617" y="1437065"/>
                  </a:lnTo>
                  <a:lnTo>
                    <a:pt x="3223260" y="1391907"/>
                  </a:lnTo>
                  <a:lnTo>
                    <a:pt x="3223260" y="278383"/>
                  </a:lnTo>
                  <a:lnTo>
                    <a:pt x="3219617" y="233216"/>
                  </a:lnTo>
                  <a:lnTo>
                    <a:pt x="3209072" y="190374"/>
                  </a:lnTo>
                  <a:lnTo>
                    <a:pt x="3192196" y="150428"/>
                  </a:lnTo>
                  <a:lnTo>
                    <a:pt x="3169562" y="113952"/>
                  </a:lnTo>
                  <a:lnTo>
                    <a:pt x="3141741" y="81518"/>
                  </a:lnTo>
                  <a:lnTo>
                    <a:pt x="3109307" y="53697"/>
                  </a:lnTo>
                  <a:lnTo>
                    <a:pt x="3072831" y="31063"/>
                  </a:lnTo>
                  <a:lnTo>
                    <a:pt x="3032885" y="14187"/>
                  </a:lnTo>
                  <a:lnTo>
                    <a:pt x="2990043" y="3642"/>
                  </a:lnTo>
                  <a:lnTo>
                    <a:pt x="2944876" y="0"/>
                  </a:lnTo>
                  <a:close/>
                </a:path>
              </a:pathLst>
            </a:custGeom>
            <a:solidFill>
              <a:srgbClr val="94B3D6"/>
            </a:solidFill>
          </p:spPr>
          <p:txBody>
            <a:bodyPr wrap="square" lIns="0" tIns="0" rIns="0" bIns="0" rtlCol="0"/>
            <a:lstStyle/>
            <a:p>
              <a:endParaRPr/>
            </a:p>
          </p:txBody>
        </p:sp>
        <p:sp>
          <p:nvSpPr>
            <p:cNvPr id="27" name="object 27"/>
            <p:cNvSpPr/>
            <p:nvPr/>
          </p:nvSpPr>
          <p:spPr>
            <a:xfrm>
              <a:off x="720090" y="4565142"/>
              <a:ext cx="3223260" cy="1670685"/>
            </a:xfrm>
            <a:custGeom>
              <a:avLst/>
              <a:gdLst/>
              <a:ahLst/>
              <a:cxnLst/>
              <a:rect l="l" t="t" r="r" b="b"/>
              <a:pathLst>
                <a:path w="3223260" h="1670685">
                  <a:moveTo>
                    <a:pt x="0" y="278383"/>
                  </a:moveTo>
                  <a:lnTo>
                    <a:pt x="3643" y="233216"/>
                  </a:lnTo>
                  <a:lnTo>
                    <a:pt x="14192" y="190374"/>
                  </a:lnTo>
                  <a:lnTo>
                    <a:pt x="31073" y="150428"/>
                  </a:lnTo>
                  <a:lnTo>
                    <a:pt x="53713" y="113952"/>
                  </a:lnTo>
                  <a:lnTo>
                    <a:pt x="81538" y="81518"/>
                  </a:lnTo>
                  <a:lnTo>
                    <a:pt x="113977" y="53697"/>
                  </a:lnTo>
                  <a:lnTo>
                    <a:pt x="150455" y="31063"/>
                  </a:lnTo>
                  <a:lnTo>
                    <a:pt x="190400" y="14187"/>
                  </a:lnTo>
                  <a:lnTo>
                    <a:pt x="233238" y="3642"/>
                  </a:lnTo>
                  <a:lnTo>
                    <a:pt x="278396" y="0"/>
                  </a:lnTo>
                  <a:lnTo>
                    <a:pt x="2944876" y="0"/>
                  </a:lnTo>
                  <a:lnTo>
                    <a:pt x="2990043" y="3642"/>
                  </a:lnTo>
                  <a:lnTo>
                    <a:pt x="3032885" y="14187"/>
                  </a:lnTo>
                  <a:lnTo>
                    <a:pt x="3072831" y="31063"/>
                  </a:lnTo>
                  <a:lnTo>
                    <a:pt x="3109307" y="53697"/>
                  </a:lnTo>
                  <a:lnTo>
                    <a:pt x="3141741" y="81518"/>
                  </a:lnTo>
                  <a:lnTo>
                    <a:pt x="3169562" y="113952"/>
                  </a:lnTo>
                  <a:lnTo>
                    <a:pt x="3192196" y="150428"/>
                  </a:lnTo>
                  <a:lnTo>
                    <a:pt x="3209072" y="190374"/>
                  </a:lnTo>
                  <a:lnTo>
                    <a:pt x="3219617" y="233216"/>
                  </a:lnTo>
                  <a:lnTo>
                    <a:pt x="3223260" y="278383"/>
                  </a:lnTo>
                  <a:lnTo>
                    <a:pt x="3223260" y="1391907"/>
                  </a:lnTo>
                  <a:lnTo>
                    <a:pt x="3219617" y="1437065"/>
                  </a:lnTo>
                  <a:lnTo>
                    <a:pt x="3209072" y="1479903"/>
                  </a:lnTo>
                  <a:lnTo>
                    <a:pt x="3192196" y="1519848"/>
                  </a:lnTo>
                  <a:lnTo>
                    <a:pt x="3169562" y="1556326"/>
                  </a:lnTo>
                  <a:lnTo>
                    <a:pt x="3141741" y="1588765"/>
                  </a:lnTo>
                  <a:lnTo>
                    <a:pt x="3109307" y="1616590"/>
                  </a:lnTo>
                  <a:lnTo>
                    <a:pt x="3072831" y="1639230"/>
                  </a:lnTo>
                  <a:lnTo>
                    <a:pt x="3032885" y="1656111"/>
                  </a:lnTo>
                  <a:lnTo>
                    <a:pt x="2990043" y="1666660"/>
                  </a:lnTo>
                  <a:lnTo>
                    <a:pt x="2944876" y="1670303"/>
                  </a:lnTo>
                  <a:lnTo>
                    <a:pt x="278396" y="1670303"/>
                  </a:lnTo>
                  <a:lnTo>
                    <a:pt x="233238" y="1666660"/>
                  </a:lnTo>
                  <a:lnTo>
                    <a:pt x="190400" y="1656111"/>
                  </a:lnTo>
                  <a:lnTo>
                    <a:pt x="150455" y="1639230"/>
                  </a:lnTo>
                  <a:lnTo>
                    <a:pt x="113977" y="1616590"/>
                  </a:lnTo>
                  <a:lnTo>
                    <a:pt x="81538" y="1588765"/>
                  </a:lnTo>
                  <a:lnTo>
                    <a:pt x="53713" y="1556326"/>
                  </a:lnTo>
                  <a:lnTo>
                    <a:pt x="31073" y="1519848"/>
                  </a:lnTo>
                  <a:lnTo>
                    <a:pt x="14192" y="1479903"/>
                  </a:lnTo>
                  <a:lnTo>
                    <a:pt x="3643" y="1437065"/>
                  </a:lnTo>
                  <a:lnTo>
                    <a:pt x="0" y="1391907"/>
                  </a:lnTo>
                  <a:lnTo>
                    <a:pt x="0" y="278383"/>
                  </a:lnTo>
                  <a:close/>
                </a:path>
              </a:pathLst>
            </a:custGeom>
            <a:ln w="25908">
              <a:solidFill>
                <a:srgbClr val="EDEBE0"/>
              </a:solidFill>
            </a:ln>
          </p:spPr>
          <p:txBody>
            <a:bodyPr wrap="square" lIns="0" tIns="0" rIns="0" bIns="0" rtlCol="0"/>
            <a:lstStyle/>
            <a:p>
              <a:endParaRPr/>
            </a:p>
          </p:txBody>
        </p:sp>
      </p:grpSp>
      <p:sp>
        <p:nvSpPr>
          <p:cNvPr id="28" name="object 28"/>
          <p:cNvSpPr txBox="1"/>
          <p:nvPr/>
        </p:nvSpPr>
        <p:spPr>
          <a:xfrm>
            <a:off x="955344" y="4876314"/>
            <a:ext cx="2749550" cy="934719"/>
          </a:xfrm>
          <a:prstGeom prst="rect">
            <a:avLst/>
          </a:prstGeom>
        </p:spPr>
        <p:txBody>
          <a:bodyPr vert="horz" wrap="square" lIns="0" tIns="87630" rIns="0" bIns="0" rtlCol="0">
            <a:spAutoFit/>
          </a:bodyPr>
          <a:lstStyle/>
          <a:p>
            <a:pPr marL="635" algn="ctr">
              <a:lnSpc>
                <a:spcPct val="100000"/>
              </a:lnSpc>
              <a:spcBef>
                <a:spcPts val="690"/>
              </a:spcBef>
            </a:pPr>
            <a:r>
              <a:rPr sz="1300" b="1" spc="-5" dirty="0">
                <a:latin typeface="Calibri"/>
                <a:cs typeface="Calibri"/>
              </a:rPr>
              <a:t>Mission</a:t>
            </a:r>
            <a:r>
              <a:rPr sz="1300" b="1" spc="-35" dirty="0">
                <a:latin typeface="Calibri"/>
                <a:cs typeface="Calibri"/>
              </a:rPr>
              <a:t> </a:t>
            </a:r>
            <a:r>
              <a:rPr sz="1300" b="1" spc="-5" dirty="0">
                <a:latin typeface="Calibri"/>
                <a:cs typeface="Calibri"/>
              </a:rPr>
              <a:t>3</a:t>
            </a:r>
            <a:endParaRPr sz="1300">
              <a:latin typeface="Calibri"/>
              <a:cs typeface="Calibri"/>
            </a:endParaRPr>
          </a:p>
          <a:p>
            <a:pPr marL="12065" marR="5080" algn="ctr">
              <a:lnSpc>
                <a:spcPts val="1430"/>
              </a:lnSpc>
              <a:spcBef>
                <a:spcPts val="750"/>
              </a:spcBef>
            </a:pPr>
            <a:r>
              <a:rPr sz="1300" spc="-5" dirty="0">
                <a:latin typeface="Calibri"/>
                <a:cs typeface="Calibri"/>
              </a:rPr>
              <a:t>Contribuer à la</a:t>
            </a:r>
            <a:r>
              <a:rPr sz="1300" dirty="0">
                <a:latin typeface="Calibri"/>
                <a:cs typeface="Calibri"/>
              </a:rPr>
              <a:t> </a:t>
            </a:r>
            <a:r>
              <a:rPr sz="1300" spc="-10" dirty="0">
                <a:latin typeface="Calibri"/>
                <a:cs typeface="Calibri"/>
              </a:rPr>
              <a:t>prévention</a:t>
            </a:r>
            <a:r>
              <a:rPr sz="1300" spc="-5" dirty="0">
                <a:latin typeface="Calibri"/>
                <a:cs typeface="Calibri"/>
              </a:rPr>
              <a:t> des</a:t>
            </a:r>
            <a:r>
              <a:rPr sz="1300" dirty="0">
                <a:latin typeface="Calibri"/>
                <a:cs typeface="Calibri"/>
              </a:rPr>
              <a:t> </a:t>
            </a:r>
            <a:r>
              <a:rPr sz="1300" spc="-5" dirty="0">
                <a:latin typeface="Calibri"/>
                <a:cs typeface="Calibri"/>
              </a:rPr>
              <a:t>risques</a:t>
            </a:r>
            <a:r>
              <a:rPr sz="1300" dirty="0">
                <a:latin typeface="Calibri"/>
                <a:cs typeface="Calibri"/>
              </a:rPr>
              <a:t> </a:t>
            </a:r>
            <a:r>
              <a:rPr sz="1300" spc="-10" dirty="0">
                <a:latin typeface="Calibri"/>
                <a:cs typeface="Calibri"/>
              </a:rPr>
              <a:t>et </a:t>
            </a:r>
            <a:r>
              <a:rPr sz="1300" spc="-275" dirty="0">
                <a:latin typeface="Calibri"/>
                <a:cs typeface="Calibri"/>
              </a:rPr>
              <a:t> </a:t>
            </a:r>
            <a:r>
              <a:rPr sz="1300" spc="-5" dirty="0">
                <a:latin typeface="Calibri"/>
                <a:cs typeface="Calibri"/>
              </a:rPr>
              <a:t>au</a:t>
            </a:r>
            <a:r>
              <a:rPr sz="1300" spc="-10" dirty="0">
                <a:latin typeface="Calibri"/>
                <a:cs typeface="Calibri"/>
              </a:rPr>
              <a:t> raisonnement</a:t>
            </a:r>
            <a:r>
              <a:rPr sz="1300" dirty="0">
                <a:latin typeface="Calibri"/>
                <a:cs typeface="Calibri"/>
              </a:rPr>
              <a:t> </a:t>
            </a:r>
            <a:r>
              <a:rPr sz="1300" spc="-5" dirty="0">
                <a:latin typeface="Calibri"/>
                <a:cs typeface="Calibri"/>
              </a:rPr>
              <a:t>clinique</a:t>
            </a:r>
            <a:r>
              <a:rPr sz="1300" spc="5" dirty="0">
                <a:latin typeface="Calibri"/>
                <a:cs typeface="Calibri"/>
              </a:rPr>
              <a:t> </a:t>
            </a:r>
            <a:r>
              <a:rPr sz="1300" spc="-5" dirty="0">
                <a:latin typeface="Calibri"/>
                <a:cs typeface="Calibri"/>
              </a:rPr>
              <a:t>inter- </a:t>
            </a:r>
            <a:r>
              <a:rPr sz="1300" dirty="0">
                <a:latin typeface="Calibri"/>
                <a:cs typeface="Calibri"/>
              </a:rPr>
              <a:t> </a:t>
            </a:r>
            <a:r>
              <a:rPr sz="1300" spc="-10" dirty="0">
                <a:latin typeface="Calibri"/>
                <a:cs typeface="Calibri"/>
              </a:rPr>
              <a:t>professionnel</a:t>
            </a:r>
            <a:endParaRPr sz="1300">
              <a:latin typeface="Calibri"/>
              <a:cs typeface="Calibri"/>
            </a:endParaRPr>
          </a:p>
        </p:txBody>
      </p:sp>
      <p:sp>
        <p:nvSpPr>
          <p:cNvPr id="29" name="object 29"/>
          <p:cNvSpPr txBox="1"/>
          <p:nvPr/>
        </p:nvSpPr>
        <p:spPr>
          <a:xfrm>
            <a:off x="8928354" y="1210817"/>
            <a:ext cx="2914015" cy="669290"/>
          </a:xfrm>
          <a:prstGeom prst="rect">
            <a:avLst/>
          </a:prstGeom>
          <a:ln w="25907">
            <a:solidFill>
              <a:srgbClr val="48301F"/>
            </a:solidFill>
          </a:ln>
        </p:spPr>
        <p:txBody>
          <a:bodyPr vert="horz" wrap="square" lIns="0" tIns="35560" rIns="0" bIns="0" rtlCol="0">
            <a:spAutoFit/>
          </a:bodyPr>
          <a:lstStyle/>
          <a:p>
            <a:pPr marL="82550" marR="115570">
              <a:lnSpc>
                <a:spcPct val="101699"/>
              </a:lnSpc>
              <a:spcBef>
                <a:spcPts val="280"/>
              </a:spcBef>
            </a:pPr>
            <a:r>
              <a:rPr sz="1250" b="1" spc="15" dirty="0">
                <a:latin typeface="Arial"/>
                <a:cs typeface="Arial"/>
              </a:rPr>
              <a:t>BLOC</a:t>
            </a:r>
            <a:r>
              <a:rPr sz="1250" b="1" spc="5" dirty="0">
                <a:latin typeface="Arial"/>
                <a:cs typeface="Arial"/>
              </a:rPr>
              <a:t> </a:t>
            </a:r>
            <a:r>
              <a:rPr sz="1250" b="1" spc="10" dirty="0">
                <a:latin typeface="Arial"/>
                <a:cs typeface="Arial"/>
              </a:rPr>
              <a:t>1</a:t>
            </a:r>
            <a:r>
              <a:rPr sz="1250" b="1" spc="35" dirty="0">
                <a:latin typeface="Arial"/>
                <a:cs typeface="Arial"/>
              </a:rPr>
              <a:t> </a:t>
            </a:r>
            <a:r>
              <a:rPr sz="1250" spc="5" dirty="0">
                <a:latin typeface="Arial MT"/>
                <a:cs typeface="Arial MT"/>
              </a:rPr>
              <a:t>Accompagnement</a:t>
            </a:r>
            <a:r>
              <a:rPr sz="1250" dirty="0">
                <a:latin typeface="Arial MT"/>
                <a:cs typeface="Arial MT"/>
              </a:rPr>
              <a:t> </a:t>
            </a:r>
            <a:r>
              <a:rPr sz="1250" spc="5" dirty="0">
                <a:latin typeface="Arial MT"/>
                <a:cs typeface="Arial MT"/>
              </a:rPr>
              <a:t>et</a:t>
            </a:r>
            <a:r>
              <a:rPr sz="1250" spc="15" dirty="0">
                <a:latin typeface="Arial MT"/>
                <a:cs typeface="Arial MT"/>
              </a:rPr>
              <a:t> </a:t>
            </a:r>
            <a:r>
              <a:rPr sz="1250" spc="10" dirty="0">
                <a:latin typeface="Arial MT"/>
                <a:cs typeface="Arial MT"/>
              </a:rPr>
              <a:t>soins </a:t>
            </a:r>
            <a:r>
              <a:rPr sz="1250" spc="15" dirty="0">
                <a:latin typeface="Arial MT"/>
                <a:cs typeface="Arial MT"/>
              </a:rPr>
              <a:t> </a:t>
            </a:r>
            <a:r>
              <a:rPr sz="1250" spc="10" dirty="0">
                <a:latin typeface="Arial MT"/>
                <a:cs typeface="Arial MT"/>
              </a:rPr>
              <a:t>de </a:t>
            </a:r>
            <a:r>
              <a:rPr sz="1250" spc="5" dirty="0">
                <a:latin typeface="Arial MT"/>
                <a:cs typeface="Arial MT"/>
              </a:rPr>
              <a:t>la </a:t>
            </a:r>
            <a:r>
              <a:rPr sz="1250" spc="10" dirty="0">
                <a:latin typeface="Arial MT"/>
                <a:cs typeface="Arial MT"/>
              </a:rPr>
              <a:t>personne dans les </a:t>
            </a:r>
            <a:r>
              <a:rPr sz="1250" spc="5" dirty="0">
                <a:latin typeface="Arial MT"/>
                <a:cs typeface="Arial MT"/>
              </a:rPr>
              <a:t>activités </a:t>
            </a:r>
            <a:r>
              <a:rPr sz="1250" spc="10" dirty="0">
                <a:latin typeface="Arial MT"/>
                <a:cs typeface="Arial MT"/>
              </a:rPr>
              <a:t>de </a:t>
            </a:r>
            <a:r>
              <a:rPr sz="1250" spc="15" dirty="0">
                <a:latin typeface="Arial MT"/>
                <a:cs typeface="Arial MT"/>
              </a:rPr>
              <a:t> </a:t>
            </a:r>
            <a:r>
              <a:rPr sz="1250" spc="10" dirty="0">
                <a:latin typeface="Arial MT"/>
                <a:cs typeface="Arial MT"/>
              </a:rPr>
              <a:t>sa</a:t>
            </a:r>
            <a:r>
              <a:rPr sz="1250" spc="-5" dirty="0">
                <a:latin typeface="Arial MT"/>
                <a:cs typeface="Arial MT"/>
              </a:rPr>
              <a:t> </a:t>
            </a:r>
            <a:r>
              <a:rPr sz="1250" spc="5" dirty="0">
                <a:latin typeface="Arial MT"/>
                <a:cs typeface="Arial MT"/>
              </a:rPr>
              <a:t>vie</a:t>
            </a:r>
            <a:r>
              <a:rPr sz="1250" spc="-15" dirty="0">
                <a:latin typeface="Arial MT"/>
                <a:cs typeface="Arial MT"/>
              </a:rPr>
              <a:t> </a:t>
            </a:r>
            <a:r>
              <a:rPr sz="1250" spc="5" dirty="0">
                <a:latin typeface="Arial MT"/>
                <a:cs typeface="Arial MT"/>
              </a:rPr>
              <a:t>quotidienne</a:t>
            </a:r>
            <a:r>
              <a:rPr sz="1250" spc="-50" dirty="0">
                <a:latin typeface="Arial MT"/>
                <a:cs typeface="Arial MT"/>
              </a:rPr>
              <a:t> </a:t>
            </a:r>
            <a:r>
              <a:rPr sz="1250" spc="5" dirty="0">
                <a:latin typeface="Arial MT"/>
                <a:cs typeface="Arial MT"/>
              </a:rPr>
              <a:t>et</a:t>
            </a:r>
            <a:r>
              <a:rPr sz="1250" spc="-5" dirty="0">
                <a:latin typeface="Arial MT"/>
                <a:cs typeface="Arial MT"/>
              </a:rPr>
              <a:t> </a:t>
            </a:r>
            <a:r>
              <a:rPr sz="1250" spc="10" dirty="0">
                <a:latin typeface="Arial MT"/>
                <a:cs typeface="Arial MT"/>
              </a:rPr>
              <a:t>de</a:t>
            </a:r>
            <a:r>
              <a:rPr sz="1250" spc="-15" dirty="0">
                <a:latin typeface="Arial MT"/>
                <a:cs typeface="Arial MT"/>
              </a:rPr>
              <a:t> </a:t>
            </a:r>
            <a:r>
              <a:rPr sz="1250" spc="10" dirty="0">
                <a:latin typeface="Arial MT"/>
                <a:cs typeface="Arial MT"/>
              </a:rPr>
              <a:t>sa</a:t>
            </a:r>
            <a:r>
              <a:rPr sz="1250" spc="-15" dirty="0">
                <a:latin typeface="Arial MT"/>
                <a:cs typeface="Arial MT"/>
              </a:rPr>
              <a:t> </a:t>
            </a:r>
            <a:r>
              <a:rPr sz="1250" spc="5" dirty="0">
                <a:latin typeface="Arial MT"/>
                <a:cs typeface="Arial MT"/>
              </a:rPr>
              <a:t>vie</a:t>
            </a:r>
            <a:r>
              <a:rPr sz="1250" dirty="0">
                <a:latin typeface="Arial MT"/>
                <a:cs typeface="Arial MT"/>
              </a:rPr>
              <a:t> </a:t>
            </a:r>
            <a:r>
              <a:rPr sz="1250" spc="10" dirty="0">
                <a:latin typeface="Arial MT"/>
                <a:cs typeface="Arial MT"/>
              </a:rPr>
              <a:t>sociale</a:t>
            </a:r>
            <a:endParaRPr sz="1250">
              <a:latin typeface="Arial MT"/>
              <a:cs typeface="Arial MT"/>
            </a:endParaRPr>
          </a:p>
        </p:txBody>
      </p:sp>
      <p:sp>
        <p:nvSpPr>
          <p:cNvPr id="30" name="object 30"/>
          <p:cNvSpPr txBox="1"/>
          <p:nvPr/>
        </p:nvSpPr>
        <p:spPr>
          <a:xfrm>
            <a:off x="8923781" y="2068829"/>
            <a:ext cx="2915920" cy="669290"/>
          </a:xfrm>
          <a:prstGeom prst="rect">
            <a:avLst/>
          </a:prstGeom>
          <a:ln w="25907">
            <a:solidFill>
              <a:srgbClr val="EA5333"/>
            </a:solidFill>
          </a:ln>
        </p:spPr>
        <p:txBody>
          <a:bodyPr vert="horz" wrap="square" lIns="0" tIns="36195" rIns="0" bIns="0" rtlCol="0">
            <a:spAutoFit/>
          </a:bodyPr>
          <a:lstStyle/>
          <a:p>
            <a:pPr marL="83185" marR="92710">
              <a:lnSpc>
                <a:spcPct val="101600"/>
              </a:lnSpc>
              <a:spcBef>
                <a:spcPts val="285"/>
              </a:spcBef>
            </a:pPr>
            <a:r>
              <a:rPr sz="1250" b="1" spc="15" dirty="0">
                <a:latin typeface="Arial"/>
                <a:cs typeface="Arial"/>
              </a:rPr>
              <a:t>BLOC</a:t>
            </a:r>
            <a:r>
              <a:rPr sz="1250" b="1" spc="40" dirty="0">
                <a:latin typeface="Arial"/>
                <a:cs typeface="Arial"/>
              </a:rPr>
              <a:t> </a:t>
            </a:r>
            <a:r>
              <a:rPr sz="1250" b="1" spc="10" dirty="0">
                <a:latin typeface="Arial"/>
                <a:cs typeface="Arial"/>
              </a:rPr>
              <a:t>2</a:t>
            </a:r>
            <a:r>
              <a:rPr sz="1250" b="1" spc="70" dirty="0">
                <a:latin typeface="Arial"/>
                <a:cs typeface="Arial"/>
              </a:rPr>
              <a:t> </a:t>
            </a:r>
            <a:r>
              <a:rPr sz="1250" spc="5" dirty="0">
                <a:latin typeface="Arial MT"/>
                <a:cs typeface="Arial MT"/>
              </a:rPr>
              <a:t>Evaluation</a:t>
            </a:r>
            <a:r>
              <a:rPr sz="1250" spc="15" dirty="0">
                <a:latin typeface="Arial MT"/>
                <a:cs typeface="Arial MT"/>
              </a:rPr>
              <a:t> </a:t>
            </a:r>
            <a:r>
              <a:rPr sz="1250" spc="5" dirty="0">
                <a:latin typeface="Arial MT"/>
                <a:cs typeface="Arial MT"/>
              </a:rPr>
              <a:t>de</a:t>
            </a:r>
            <a:r>
              <a:rPr sz="1250" spc="50" dirty="0">
                <a:latin typeface="Arial MT"/>
                <a:cs typeface="Arial MT"/>
              </a:rPr>
              <a:t> </a:t>
            </a:r>
            <a:r>
              <a:rPr sz="1250" dirty="0">
                <a:latin typeface="Arial MT"/>
                <a:cs typeface="Arial MT"/>
              </a:rPr>
              <a:t>l’état</a:t>
            </a:r>
            <a:r>
              <a:rPr sz="1250" spc="45" dirty="0">
                <a:latin typeface="Arial MT"/>
                <a:cs typeface="Arial MT"/>
              </a:rPr>
              <a:t> </a:t>
            </a:r>
            <a:r>
              <a:rPr sz="1250" spc="5" dirty="0">
                <a:latin typeface="Arial MT"/>
                <a:cs typeface="Arial MT"/>
              </a:rPr>
              <a:t>clinique </a:t>
            </a:r>
            <a:r>
              <a:rPr sz="1250" spc="10" dirty="0">
                <a:latin typeface="Arial MT"/>
                <a:cs typeface="Arial MT"/>
              </a:rPr>
              <a:t> </a:t>
            </a:r>
            <a:r>
              <a:rPr sz="1250" spc="5" dirty="0">
                <a:latin typeface="Arial MT"/>
                <a:cs typeface="Arial MT"/>
              </a:rPr>
              <a:t>et</a:t>
            </a:r>
            <a:r>
              <a:rPr sz="1250" spc="-10" dirty="0">
                <a:latin typeface="Arial MT"/>
                <a:cs typeface="Arial MT"/>
              </a:rPr>
              <a:t> </a:t>
            </a:r>
            <a:r>
              <a:rPr sz="1250" spc="10" dirty="0">
                <a:latin typeface="Arial MT"/>
                <a:cs typeface="Arial MT"/>
              </a:rPr>
              <a:t>mise</a:t>
            </a:r>
            <a:r>
              <a:rPr sz="1250" spc="-20" dirty="0">
                <a:latin typeface="Arial MT"/>
                <a:cs typeface="Arial MT"/>
              </a:rPr>
              <a:t> </a:t>
            </a:r>
            <a:r>
              <a:rPr sz="1250" spc="5" dirty="0">
                <a:latin typeface="Arial MT"/>
                <a:cs typeface="Arial MT"/>
              </a:rPr>
              <a:t>en</a:t>
            </a:r>
            <a:r>
              <a:rPr sz="1250" spc="-20" dirty="0">
                <a:latin typeface="Arial MT"/>
                <a:cs typeface="Arial MT"/>
              </a:rPr>
              <a:t> </a:t>
            </a:r>
            <a:r>
              <a:rPr sz="1250" spc="10" dirty="0">
                <a:latin typeface="Arial MT"/>
                <a:cs typeface="Arial MT"/>
              </a:rPr>
              <a:t>œuvre</a:t>
            </a:r>
            <a:r>
              <a:rPr sz="1250" spc="-20" dirty="0">
                <a:latin typeface="Arial MT"/>
                <a:cs typeface="Arial MT"/>
              </a:rPr>
              <a:t> </a:t>
            </a:r>
            <a:r>
              <a:rPr sz="1250" spc="5" dirty="0">
                <a:latin typeface="Arial MT"/>
                <a:cs typeface="Arial MT"/>
              </a:rPr>
              <a:t>de</a:t>
            </a:r>
            <a:r>
              <a:rPr sz="1250" spc="-20" dirty="0">
                <a:latin typeface="Arial MT"/>
                <a:cs typeface="Arial MT"/>
              </a:rPr>
              <a:t> </a:t>
            </a:r>
            <a:r>
              <a:rPr sz="1250" spc="10" dirty="0">
                <a:latin typeface="Arial MT"/>
                <a:cs typeface="Arial MT"/>
              </a:rPr>
              <a:t>soins</a:t>
            </a:r>
            <a:r>
              <a:rPr sz="1250" spc="-20" dirty="0">
                <a:latin typeface="Arial MT"/>
                <a:cs typeface="Arial MT"/>
              </a:rPr>
              <a:t> </a:t>
            </a:r>
            <a:r>
              <a:rPr sz="1250" spc="5" dirty="0">
                <a:latin typeface="Arial MT"/>
                <a:cs typeface="Arial MT"/>
              </a:rPr>
              <a:t>adaptés</a:t>
            </a:r>
            <a:r>
              <a:rPr sz="1250" spc="-45" dirty="0">
                <a:latin typeface="Arial MT"/>
                <a:cs typeface="Arial MT"/>
              </a:rPr>
              <a:t> </a:t>
            </a:r>
            <a:r>
              <a:rPr sz="1250" spc="5" dirty="0">
                <a:latin typeface="Arial MT"/>
                <a:cs typeface="Arial MT"/>
              </a:rPr>
              <a:t>en </a:t>
            </a:r>
            <a:r>
              <a:rPr sz="1250" spc="-330" dirty="0">
                <a:latin typeface="Arial MT"/>
                <a:cs typeface="Arial MT"/>
              </a:rPr>
              <a:t> </a:t>
            </a:r>
            <a:r>
              <a:rPr sz="1250" spc="5" dirty="0">
                <a:latin typeface="Arial MT"/>
                <a:cs typeface="Arial MT"/>
              </a:rPr>
              <a:t>collaboration</a:t>
            </a:r>
            <a:endParaRPr sz="1250">
              <a:latin typeface="Arial MT"/>
              <a:cs typeface="Arial MT"/>
            </a:endParaRPr>
          </a:p>
        </p:txBody>
      </p:sp>
      <p:sp>
        <p:nvSpPr>
          <p:cNvPr id="31" name="object 31"/>
          <p:cNvSpPr txBox="1"/>
          <p:nvPr/>
        </p:nvSpPr>
        <p:spPr>
          <a:xfrm>
            <a:off x="8926830" y="2948177"/>
            <a:ext cx="2909570" cy="866140"/>
          </a:xfrm>
          <a:prstGeom prst="rect">
            <a:avLst/>
          </a:prstGeom>
          <a:ln w="25907">
            <a:solidFill>
              <a:srgbClr val="FFD400"/>
            </a:solidFill>
          </a:ln>
        </p:spPr>
        <p:txBody>
          <a:bodyPr vert="horz" wrap="square" lIns="0" tIns="36830" rIns="0" bIns="0" rtlCol="0">
            <a:spAutoFit/>
          </a:bodyPr>
          <a:lstStyle/>
          <a:p>
            <a:pPr marL="82550" marR="130810">
              <a:lnSpc>
                <a:spcPct val="101600"/>
              </a:lnSpc>
              <a:spcBef>
                <a:spcPts val="290"/>
              </a:spcBef>
            </a:pPr>
            <a:r>
              <a:rPr sz="1250" b="1" spc="15" dirty="0">
                <a:latin typeface="Arial"/>
                <a:cs typeface="Arial"/>
              </a:rPr>
              <a:t>BLOC </a:t>
            </a:r>
            <a:r>
              <a:rPr sz="1250" b="1" spc="10" dirty="0">
                <a:latin typeface="Arial"/>
                <a:cs typeface="Arial"/>
              </a:rPr>
              <a:t>3 </a:t>
            </a:r>
            <a:r>
              <a:rPr sz="1250" spc="5" dirty="0">
                <a:latin typeface="Arial MT"/>
                <a:cs typeface="Arial MT"/>
              </a:rPr>
              <a:t>Information et </a:t>
            </a:r>
            <a:r>
              <a:rPr sz="1250" spc="10" dirty="0">
                <a:latin typeface="Arial MT"/>
                <a:cs typeface="Arial MT"/>
              </a:rPr>
              <a:t> </a:t>
            </a:r>
            <a:r>
              <a:rPr sz="1250" spc="5" dirty="0">
                <a:latin typeface="Arial MT"/>
                <a:cs typeface="Arial MT"/>
              </a:rPr>
              <a:t>accompagnement </a:t>
            </a:r>
            <a:r>
              <a:rPr sz="1250" spc="10" dirty="0">
                <a:latin typeface="Arial MT"/>
                <a:cs typeface="Arial MT"/>
              </a:rPr>
              <a:t>des </a:t>
            </a:r>
            <a:r>
              <a:rPr sz="1250" spc="5" dirty="0">
                <a:latin typeface="Arial MT"/>
                <a:cs typeface="Arial MT"/>
              </a:rPr>
              <a:t>personnes </a:t>
            </a:r>
            <a:r>
              <a:rPr sz="1250" spc="10" dirty="0">
                <a:latin typeface="Arial MT"/>
                <a:cs typeface="Arial MT"/>
              </a:rPr>
              <a:t>et </a:t>
            </a:r>
            <a:r>
              <a:rPr sz="1250" spc="15" dirty="0">
                <a:latin typeface="Arial MT"/>
                <a:cs typeface="Arial MT"/>
              </a:rPr>
              <a:t> </a:t>
            </a:r>
            <a:r>
              <a:rPr sz="1250" spc="10" dirty="0">
                <a:latin typeface="Arial MT"/>
                <a:cs typeface="Arial MT"/>
              </a:rPr>
              <a:t>de</a:t>
            </a:r>
            <a:r>
              <a:rPr sz="1250" spc="-15" dirty="0">
                <a:latin typeface="Arial MT"/>
                <a:cs typeface="Arial MT"/>
              </a:rPr>
              <a:t> </a:t>
            </a:r>
            <a:r>
              <a:rPr sz="1250" spc="5" dirty="0">
                <a:latin typeface="Arial MT"/>
                <a:cs typeface="Arial MT"/>
              </a:rPr>
              <a:t>leur</a:t>
            </a:r>
            <a:r>
              <a:rPr sz="1250" spc="-10" dirty="0">
                <a:latin typeface="Arial MT"/>
                <a:cs typeface="Arial MT"/>
              </a:rPr>
              <a:t> </a:t>
            </a:r>
            <a:r>
              <a:rPr sz="1250" spc="5" dirty="0">
                <a:latin typeface="Arial MT"/>
                <a:cs typeface="Arial MT"/>
              </a:rPr>
              <a:t>entourage,</a:t>
            </a:r>
            <a:r>
              <a:rPr sz="1250" spc="-40" dirty="0">
                <a:latin typeface="Arial MT"/>
                <a:cs typeface="Arial MT"/>
              </a:rPr>
              <a:t> </a:t>
            </a:r>
            <a:r>
              <a:rPr sz="1250" spc="10" dirty="0">
                <a:latin typeface="Arial MT"/>
                <a:cs typeface="Arial MT"/>
              </a:rPr>
              <a:t>des</a:t>
            </a:r>
            <a:r>
              <a:rPr sz="1250" spc="-15" dirty="0">
                <a:latin typeface="Arial MT"/>
                <a:cs typeface="Arial MT"/>
              </a:rPr>
              <a:t> </a:t>
            </a:r>
            <a:r>
              <a:rPr sz="1250" spc="5" dirty="0">
                <a:latin typeface="Arial MT"/>
                <a:cs typeface="Arial MT"/>
              </a:rPr>
              <a:t>professionnels </a:t>
            </a:r>
            <a:r>
              <a:rPr sz="1250" spc="-330" dirty="0">
                <a:latin typeface="Arial MT"/>
                <a:cs typeface="Arial MT"/>
              </a:rPr>
              <a:t> </a:t>
            </a:r>
            <a:r>
              <a:rPr sz="1250" spc="5" dirty="0">
                <a:latin typeface="Arial MT"/>
                <a:cs typeface="Arial MT"/>
              </a:rPr>
              <a:t>et</a:t>
            </a:r>
            <a:r>
              <a:rPr sz="1250" spc="-10" dirty="0">
                <a:latin typeface="Arial MT"/>
                <a:cs typeface="Arial MT"/>
              </a:rPr>
              <a:t> </a:t>
            </a:r>
            <a:r>
              <a:rPr sz="1250" spc="10" dirty="0">
                <a:latin typeface="Arial MT"/>
                <a:cs typeface="Arial MT"/>
              </a:rPr>
              <a:t>des</a:t>
            </a:r>
            <a:r>
              <a:rPr sz="1250" spc="-15" dirty="0">
                <a:latin typeface="Arial MT"/>
                <a:cs typeface="Arial MT"/>
              </a:rPr>
              <a:t> </a:t>
            </a:r>
            <a:r>
              <a:rPr sz="1250" spc="5" dirty="0">
                <a:latin typeface="Arial MT"/>
                <a:cs typeface="Arial MT"/>
              </a:rPr>
              <a:t>apprenants</a:t>
            </a:r>
            <a:endParaRPr sz="1250">
              <a:latin typeface="Arial MT"/>
              <a:cs typeface="Arial MT"/>
            </a:endParaRPr>
          </a:p>
        </p:txBody>
      </p:sp>
      <p:sp>
        <p:nvSpPr>
          <p:cNvPr id="32" name="object 32"/>
          <p:cNvSpPr txBox="1"/>
          <p:nvPr/>
        </p:nvSpPr>
        <p:spPr>
          <a:xfrm>
            <a:off x="8923781" y="3937253"/>
            <a:ext cx="2898775" cy="1061085"/>
          </a:xfrm>
          <a:prstGeom prst="rect">
            <a:avLst/>
          </a:prstGeom>
          <a:ln w="25907">
            <a:solidFill>
              <a:srgbClr val="20205A"/>
            </a:solidFill>
          </a:ln>
        </p:spPr>
        <p:txBody>
          <a:bodyPr vert="horz" wrap="square" lIns="0" tIns="36195" rIns="0" bIns="0" rtlCol="0">
            <a:spAutoFit/>
          </a:bodyPr>
          <a:lstStyle/>
          <a:p>
            <a:pPr marL="83185" marR="130175">
              <a:lnSpc>
                <a:spcPct val="101600"/>
              </a:lnSpc>
              <a:spcBef>
                <a:spcPts val="285"/>
              </a:spcBef>
            </a:pPr>
            <a:r>
              <a:rPr sz="1250" b="1" spc="10" dirty="0">
                <a:latin typeface="Arial"/>
                <a:cs typeface="Arial"/>
              </a:rPr>
              <a:t>BLOC</a:t>
            </a:r>
            <a:r>
              <a:rPr sz="1250" b="1" spc="-20" dirty="0">
                <a:latin typeface="Arial"/>
                <a:cs typeface="Arial"/>
              </a:rPr>
              <a:t> </a:t>
            </a:r>
            <a:r>
              <a:rPr sz="1250" b="1" spc="10" dirty="0">
                <a:latin typeface="Arial"/>
                <a:cs typeface="Arial"/>
              </a:rPr>
              <a:t>4 </a:t>
            </a:r>
            <a:r>
              <a:rPr sz="1250" spc="5" dirty="0">
                <a:latin typeface="Arial MT"/>
                <a:cs typeface="Arial MT"/>
              </a:rPr>
              <a:t>Entretien</a:t>
            </a:r>
            <a:r>
              <a:rPr sz="1250" spc="-20" dirty="0">
                <a:latin typeface="Arial MT"/>
                <a:cs typeface="Arial MT"/>
              </a:rPr>
              <a:t> </a:t>
            </a:r>
            <a:r>
              <a:rPr sz="1250" spc="10" dirty="0">
                <a:latin typeface="Arial MT"/>
                <a:cs typeface="Arial MT"/>
              </a:rPr>
              <a:t>de</a:t>
            </a:r>
            <a:r>
              <a:rPr sz="1250" spc="-20" dirty="0">
                <a:latin typeface="Arial MT"/>
                <a:cs typeface="Arial MT"/>
              </a:rPr>
              <a:t> </a:t>
            </a:r>
            <a:r>
              <a:rPr sz="1250" spc="5" dirty="0">
                <a:latin typeface="Arial MT"/>
                <a:cs typeface="Arial MT"/>
              </a:rPr>
              <a:t>l'environnement </a:t>
            </a:r>
            <a:r>
              <a:rPr sz="1250" spc="-335" dirty="0">
                <a:latin typeface="Arial MT"/>
                <a:cs typeface="Arial MT"/>
              </a:rPr>
              <a:t> </a:t>
            </a:r>
            <a:r>
              <a:rPr sz="1250" spc="10" dirty="0">
                <a:latin typeface="Arial MT"/>
                <a:cs typeface="Arial MT"/>
              </a:rPr>
              <a:t>immédiat de </a:t>
            </a:r>
            <a:r>
              <a:rPr sz="1250" spc="5" dirty="0">
                <a:latin typeface="Arial MT"/>
                <a:cs typeface="Arial MT"/>
              </a:rPr>
              <a:t>la </a:t>
            </a:r>
            <a:r>
              <a:rPr sz="1250" spc="10" dirty="0">
                <a:latin typeface="Arial MT"/>
                <a:cs typeface="Arial MT"/>
              </a:rPr>
              <a:t>personne </a:t>
            </a:r>
            <a:r>
              <a:rPr sz="1250" spc="5" dirty="0">
                <a:latin typeface="Arial MT"/>
                <a:cs typeface="Arial MT"/>
              </a:rPr>
              <a:t>et </a:t>
            </a:r>
            <a:r>
              <a:rPr sz="1250" spc="10" dirty="0">
                <a:latin typeface="Arial MT"/>
                <a:cs typeface="Arial MT"/>
              </a:rPr>
              <a:t>des </a:t>
            </a:r>
            <a:r>
              <a:rPr sz="1250" spc="15" dirty="0">
                <a:latin typeface="Arial MT"/>
                <a:cs typeface="Arial MT"/>
              </a:rPr>
              <a:t> </a:t>
            </a:r>
            <a:r>
              <a:rPr sz="1250" spc="5" dirty="0">
                <a:latin typeface="Arial MT"/>
                <a:cs typeface="Arial MT"/>
              </a:rPr>
              <a:t>matériels liés </a:t>
            </a:r>
            <a:r>
              <a:rPr sz="1250" spc="10" dirty="0">
                <a:latin typeface="Arial MT"/>
                <a:cs typeface="Arial MT"/>
              </a:rPr>
              <a:t>aux </a:t>
            </a:r>
            <a:r>
              <a:rPr sz="1250" spc="5" dirty="0">
                <a:latin typeface="Arial MT"/>
                <a:cs typeface="Arial MT"/>
              </a:rPr>
              <a:t>activités </a:t>
            </a:r>
            <a:r>
              <a:rPr sz="1250" spc="10" dirty="0">
                <a:latin typeface="Arial MT"/>
                <a:cs typeface="Arial MT"/>
              </a:rPr>
              <a:t>en </a:t>
            </a:r>
            <a:r>
              <a:rPr sz="1250" spc="5" dirty="0">
                <a:latin typeface="Arial MT"/>
                <a:cs typeface="Arial MT"/>
              </a:rPr>
              <a:t>tenant </a:t>
            </a:r>
            <a:r>
              <a:rPr sz="1250" spc="10" dirty="0">
                <a:latin typeface="Arial MT"/>
                <a:cs typeface="Arial MT"/>
              </a:rPr>
              <a:t> compte des </a:t>
            </a:r>
            <a:r>
              <a:rPr sz="1250" spc="5" dirty="0">
                <a:latin typeface="Arial MT"/>
                <a:cs typeface="Arial MT"/>
              </a:rPr>
              <a:t>lieux et situations </a:t>
            </a:r>
            <a:r>
              <a:rPr sz="1250" spc="10" dirty="0">
                <a:latin typeface="Arial MT"/>
                <a:cs typeface="Arial MT"/>
              </a:rPr>
              <a:t> </a:t>
            </a:r>
            <a:r>
              <a:rPr sz="1250" dirty="0">
                <a:latin typeface="Arial MT"/>
                <a:cs typeface="Arial MT"/>
              </a:rPr>
              <a:t>d’intervention</a:t>
            </a:r>
            <a:endParaRPr sz="1250">
              <a:latin typeface="Arial MT"/>
              <a:cs typeface="Arial MT"/>
            </a:endParaRPr>
          </a:p>
        </p:txBody>
      </p:sp>
      <p:sp>
        <p:nvSpPr>
          <p:cNvPr id="33" name="object 33"/>
          <p:cNvSpPr txBox="1"/>
          <p:nvPr/>
        </p:nvSpPr>
        <p:spPr>
          <a:xfrm>
            <a:off x="8891778" y="5234178"/>
            <a:ext cx="2901950" cy="866140"/>
          </a:xfrm>
          <a:prstGeom prst="rect">
            <a:avLst/>
          </a:prstGeom>
          <a:ln w="25907">
            <a:solidFill>
              <a:srgbClr val="005741"/>
            </a:solidFill>
          </a:ln>
        </p:spPr>
        <p:txBody>
          <a:bodyPr vert="horz" wrap="square" lIns="0" tIns="37465" rIns="0" bIns="0" rtlCol="0">
            <a:spAutoFit/>
          </a:bodyPr>
          <a:lstStyle/>
          <a:p>
            <a:pPr marL="83185" marR="139700">
              <a:lnSpc>
                <a:spcPct val="101600"/>
              </a:lnSpc>
              <a:spcBef>
                <a:spcPts val="295"/>
              </a:spcBef>
            </a:pPr>
            <a:r>
              <a:rPr sz="1250" b="1" spc="15" dirty="0">
                <a:latin typeface="Arial"/>
                <a:cs typeface="Arial"/>
              </a:rPr>
              <a:t>BLOC </a:t>
            </a:r>
            <a:r>
              <a:rPr sz="1250" b="1" spc="10" dirty="0">
                <a:latin typeface="Arial"/>
                <a:cs typeface="Arial"/>
              </a:rPr>
              <a:t>5 </a:t>
            </a:r>
            <a:r>
              <a:rPr sz="1250" dirty="0">
                <a:latin typeface="Arial MT"/>
                <a:cs typeface="Arial MT"/>
              </a:rPr>
              <a:t>Travail </a:t>
            </a:r>
            <a:r>
              <a:rPr sz="1250" spc="10" dirty="0">
                <a:latin typeface="Arial MT"/>
                <a:cs typeface="Arial MT"/>
              </a:rPr>
              <a:t>en équipe </a:t>
            </a:r>
            <a:r>
              <a:rPr sz="1250" spc="5" dirty="0">
                <a:latin typeface="Arial MT"/>
                <a:cs typeface="Arial MT"/>
              </a:rPr>
              <a:t>pluri- </a:t>
            </a:r>
            <a:r>
              <a:rPr sz="1250" spc="10" dirty="0">
                <a:latin typeface="Arial MT"/>
                <a:cs typeface="Arial MT"/>
              </a:rPr>
              <a:t> </a:t>
            </a:r>
            <a:r>
              <a:rPr sz="1250" spc="5" dirty="0">
                <a:latin typeface="Arial MT"/>
                <a:cs typeface="Arial MT"/>
              </a:rPr>
              <a:t>professionnelle et traitement </a:t>
            </a:r>
            <a:r>
              <a:rPr sz="1250" spc="10" dirty="0">
                <a:latin typeface="Arial MT"/>
                <a:cs typeface="Arial MT"/>
              </a:rPr>
              <a:t>des </a:t>
            </a:r>
            <a:r>
              <a:rPr sz="1250" spc="15" dirty="0">
                <a:latin typeface="Arial MT"/>
                <a:cs typeface="Arial MT"/>
              </a:rPr>
              <a:t> </a:t>
            </a:r>
            <a:r>
              <a:rPr sz="1250" spc="5" dirty="0">
                <a:latin typeface="Arial MT"/>
                <a:cs typeface="Arial MT"/>
              </a:rPr>
              <a:t>informations liées </a:t>
            </a:r>
            <a:r>
              <a:rPr sz="1250" spc="10" dirty="0">
                <a:latin typeface="Arial MT"/>
                <a:cs typeface="Arial MT"/>
              </a:rPr>
              <a:t>aux </a:t>
            </a:r>
            <a:r>
              <a:rPr sz="1250" spc="5" dirty="0">
                <a:latin typeface="Arial MT"/>
                <a:cs typeface="Arial MT"/>
              </a:rPr>
              <a:t>activités </a:t>
            </a:r>
            <a:r>
              <a:rPr sz="1250" spc="10" dirty="0">
                <a:latin typeface="Arial MT"/>
                <a:cs typeface="Arial MT"/>
              </a:rPr>
              <a:t>de </a:t>
            </a:r>
            <a:r>
              <a:rPr sz="1250" spc="15" dirty="0">
                <a:latin typeface="Arial MT"/>
                <a:cs typeface="Arial MT"/>
              </a:rPr>
              <a:t> </a:t>
            </a:r>
            <a:r>
              <a:rPr sz="1250" spc="10" dirty="0">
                <a:latin typeface="Arial MT"/>
                <a:cs typeface="Arial MT"/>
              </a:rPr>
              <a:t>soins,</a:t>
            </a:r>
            <a:r>
              <a:rPr sz="1250" spc="-35" dirty="0">
                <a:latin typeface="Arial MT"/>
                <a:cs typeface="Arial MT"/>
              </a:rPr>
              <a:t> </a:t>
            </a:r>
            <a:r>
              <a:rPr sz="1250" spc="10" dirty="0">
                <a:latin typeface="Arial MT"/>
                <a:cs typeface="Arial MT"/>
              </a:rPr>
              <a:t>à</a:t>
            </a:r>
            <a:r>
              <a:rPr sz="1250" spc="-10" dirty="0">
                <a:latin typeface="Arial MT"/>
                <a:cs typeface="Arial MT"/>
              </a:rPr>
              <a:t> </a:t>
            </a:r>
            <a:r>
              <a:rPr sz="1250" spc="5" dirty="0">
                <a:latin typeface="Arial MT"/>
                <a:cs typeface="Arial MT"/>
              </a:rPr>
              <a:t>la</a:t>
            </a:r>
            <a:r>
              <a:rPr sz="1250" spc="-25" dirty="0">
                <a:latin typeface="Arial MT"/>
                <a:cs typeface="Arial MT"/>
              </a:rPr>
              <a:t> </a:t>
            </a:r>
            <a:r>
              <a:rPr sz="1250" spc="5" dirty="0">
                <a:latin typeface="Arial MT"/>
                <a:cs typeface="Arial MT"/>
              </a:rPr>
              <a:t>qualité/gestion</a:t>
            </a:r>
            <a:r>
              <a:rPr sz="1250" spc="-25" dirty="0">
                <a:latin typeface="Arial MT"/>
                <a:cs typeface="Arial MT"/>
              </a:rPr>
              <a:t> </a:t>
            </a:r>
            <a:r>
              <a:rPr sz="1250" spc="5" dirty="0">
                <a:latin typeface="Arial MT"/>
                <a:cs typeface="Arial MT"/>
              </a:rPr>
              <a:t>des</a:t>
            </a:r>
            <a:r>
              <a:rPr sz="1250" spc="-50" dirty="0">
                <a:latin typeface="Arial MT"/>
                <a:cs typeface="Arial MT"/>
              </a:rPr>
              <a:t> </a:t>
            </a:r>
            <a:r>
              <a:rPr sz="1250" spc="10" dirty="0">
                <a:latin typeface="Arial MT"/>
                <a:cs typeface="Arial MT"/>
              </a:rPr>
              <a:t>risques</a:t>
            </a:r>
            <a:endParaRPr sz="1250">
              <a:latin typeface="Arial MT"/>
              <a:cs typeface="Arial MT"/>
            </a:endParaRPr>
          </a:p>
        </p:txBody>
      </p:sp>
      <p:pic>
        <p:nvPicPr>
          <p:cNvPr id="34" name="object 34"/>
          <p:cNvPicPr/>
          <p:nvPr/>
        </p:nvPicPr>
        <p:blipFill>
          <a:blip r:embed="rId4" cstate="print"/>
          <a:stretch>
            <a:fillRect/>
          </a:stretch>
        </p:blipFill>
        <p:spPr>
          <a:xfrm>
            <a:off x="3934586" y="287527"/>
            <a:ext cx="2695320" cy="303275"/>
          </a:xfrm>
          <a:prstGeom prst="rect">
            <a:avLst/>
          </a:prstGeom>
        </p:spPr>
      </p:pic>
      <p:sp>
        <p:nvSpPr>
          <p:cNvPr id="35" name="object 35"/>
          <p:cNvSpPr/>
          <p:nvPr/>
        </p:nvSpPr>
        <p:spPr>
          <a:xfrm>
            <a:off x="7059168" y="201168"/>
            <a:ext cx="1143000" cy="521334"/>
          </a:xfrm>
          <a:custGeom>
            <a:avLst/>
            <a:gdLst/>
            <a:ahLst/>
            <a:cxnLst/>
            <a:rect l="l" t="t" r="r" b="b"/>
            <a:pathLst>
              <a:path w="1143000" h="521334">
                <a:moveTo>
                  <a:pt x="571500" y="0"/>
                </a:moveTo>
                <a:lnTo>
                  <a:pt x="509235" y="1529"/>
                </a:lnTo>
                <a:lnTo>
                  <a:pt x="448910" y="6012"/>
                </a:lnTo>
                <a:lnTo>
                  <a:pt x="390875" y="13289"/>
                </a:lnTo>
                <a:lnTo>
                  <a:pt x="335478" y="23200"/>
                </a:lnTo>
                <a:lnTo>
                  <a:pt x="283068" y="35588"/>
                </a:lnTo>
                <a:lnTo>
                  <a:pt x="233994" y="50291"/>
                </a:lnTo>
                <a:lnTo>
                  <a:pt x="188605" y="67153"/>
                </a:lnTo>
                <a:lnTo>
                  <a:pt x="147250" y="86012"/>
                </a:lnTo>
                <a:lnTo>
                  <a:pt x="110276" y="106710"/>
                </a:lnTo>
                <a:lnTo>
                  <a:pt x="78034" y="129088"/>
                </a:lnTo>
                <a:lnTo>
                  <a:pt x="29138" y="178247"/>
                </a:lnTo>
                <a:lnTo>
                  <a:pt x="3353" y="232214"/>
                </a:lnTo>
                <a:lnTo>
                  <a:pt x="0" y="260603"/>
                </a:lnTo>
                <a:lnTo>
                  <a:pt x="3353" y="288993"/>
                </a:lnTo>
                <a:lnTo>
                  <a:pt x="29138" y="342960"/>
                </a:lnTo>
                <a:lnTo>
                  <a:pt x="78034" y="392119"/>
                </a:lnTo>
                <a:lnTo>
                  <a:pt x="110276" y="414497"/>
                </a:lnTo>
                <a:lnTo>
                  <a:pt x="147250" y="435195"/>
                </a:lnTo>
                <a:lnTo>
                  <a:pt x="188605" y="454054"/>
                </a:lnTo>
                <a:lnTo>
                  <a:pt x="233994" y="470915"/>
                </a:lnTo>
                <a:lnTo>
                  <a:pt x="283068" y="485619"/>
                </a:lnTo>
                <a:lnTo>
                  <a:pt x="335478" y="498007"/>
                </a:lnTo>
                <a:lnTo>
                  <a:pt x="390875" y="507918"/>
                </a:lnTo>
                <a:lnTo>
                  <a:pt x="448910" y="515195"/>
                </a:lnTo>
                <a:lnTo>
                  <a:pt x="509235" y="519678"/>
                </a:lnTo>
                <a:lnTo>
                  <a:pt x="571500" y="521207"/>
                </a:lnTo>
                <a:lnTo>
                  <a:pt x="633764" y="519678"/>
                </a:lnTo>
                <a:lnTo>
                  <a:pt x="694089" y="515195"/>
                </a:lnTo>
                <a:lnTo>
                  <a:pt x="752124" y="507918"/>
                </a:lnTo>
                <a:lnTo>
                  <a:pt x="807521" y="498007"/>
                </a:lnTo>
                <a:lnTo>
                  <a:pt x="859931" y="485619"/>
                </a:lnTo>
                <a:lnTo>
                  <a:pt x="909005" y="470915"/>
                </a:lnTo>
                <a:lnTo>
                  <a:pt x="954394" y="454054"/>
                </a:lnTo>
                <a:lnTo>
                  <a:pt x="995749" y="435195"/>
                </a:lnTo>
                <a:lnTo>
                  <a:pt x="1032723" y="414497"/>
                </a:lnTo>
                <a:lnTo>
                  <a:pt x="1064965" y="392119"/>
                </a:lnTo>
                <a:lnTo>
                  <a:pt x="1113861" y="342960"/>
                </a:lnTo>
                <a:lnTo>
                  <a:pt x="1139646" y="288993"/>
                </a:lnTo>
                <a:lnTo>
                  <a:pt x="1143000" y="260603"/>
                </a:lnTo>
                <a:lnTo>
                  <a:pt x="1139646" y="232214"/>
                </a:lnTo>
                <a:lnTo>
                  <a:pt x="1113861" y="178247"/>
                </a:lnTo>
                <a:lnTo>
                  <a:pt x="1064965" y="129088"/>
                </a:lnTo>
                <a:lnTo>
                  <a:pt x="1032723" y="106710"/>
                </a:lnTo>
                <a:lnTo>
                  <a:pt x="995749" y="86012"/>
                </a:lnTo>
                <a:lnTo>
                  <a:pt x="954394" y="67153"/>
                </a:lnTo>
                <a:lnTo>
                  <a:pt x="909005" y="50292"/>
                </a:lnTo>
                <a:lnTo>
                  <a:pt x="859931" y="35588"/>
                </a:lnTo>
                <a:lnTo>
                  <a:pt x="807521" y="23200"/>
                </a:lnTo>
                <a:lnTo>
                  <a:pt x="752124" y="13289"/>
                </a:lnTo>
                <a:lnTo>
                  <a:pt x="694089" y="6012"/>
                </a:lnTo>
                <a:lnTo>
                  <a:pt x="633764" y="1529"/>
                </a:lnTo>
                <a:lnTo>
                  <a:pt x="571500" y="0"/>
                </a:lnTo>
                <a:close/>
              </a:path>
            </a:pathLst>
          </a:custGeom>
          <a:solidFill>
            <a:srgbClr val="20205A">
              <a:alpha val="50195"/>
            </a:srgbClr>
          </a:solidFill>
        </p:spPr>
        <p:txBody>
          <a:bodyPr wrap="square" lIns="0" tIns="0" rIns="0" bIns="0" rtlCol="0"/>
          <a:lstStyle/>
          <a:p>
            <a:endParaRPr/>
          </a:p>
        </p:txBody>
      </p:sp>
      <p:sp>
        <p:nvSpPr>
          <p:cNvPr id="36" name="object 36"/>
          <p:cNvSpPr txBox="1">
            <a:spLocks noGrp="1"/>
          </p:cNvSpPr>
          <p:nvPr>
            <p:ph type="title"/>
          </p:nvPr>
        </p:nvSpPr>
        <p:spPr>
          <a:xfrm>
            <a:off x="7322566" y="181101"/>
            <a:ext cx="617855" cy="537845"/>
          </a:xfrm>
          <a:prstGeom prst="rect">
            <a:avLst/>
          </a:prstGeom>
        </p:spPr>
        <p:txBody>
          <a:bodyPr vert="horz" wrap="square" lIns="0" tIns="13970" rIns="0" bIns="0" rtlCol="0">
            <a:spAutoFit/>
          </a:bodyPr>
          <a:lstStyle/>
          <a:p>
            <a:pPr marL="12700">
              <a:lnSpc>
                <a:spcPct val="100000"/>
              </a:lnSpc>
              <a:spcBef>
                <a:spcPts val="110"/>
              </a:spcBef>
            </a:pPr>
            <a:r>
              <a:rPr sz="3350" dirty="0">
                <a:solidFill>
                  <a:srgbClr val="FFFFFF"/>
                </a:solidFill>
              </a:rPr>
              <a:t>AS</a:t>
            </a:r>
            <a:endParaRPr sz="3350"/>
          </a:p>
        </p:txBody>
      </p:sp>
      <p:sp>
        <p:nvSpPr>
          <p:cNvPr id="39" name="Espace réservé du pied de page 38">
            <a:extLst>
              <a:ext uri="{FF2B5EF4-FFF2-40B4-BE49-F238E27FC236}">
                <a16:creationId xmlns:a16="http://schemas.microsoft.com/office/drawing/2014/main" id="{1DA827EC-D82A-4E0C-9027-9CD92756261B}"/>
              </a:ext>
            </a:extLst>
          </p:cNvPr>
          <p:cNvSpPr>
            <a:spLocks noGrp="1"/>
          </p:cNvSpPr>
          <p:nvPr>
            <p:ph type="ftr" sz="quarter" idx="5"/>
          </p:nvPr>
        </p:nvSpPr>
        <p:spPr/>
        <p:txBody>
          <a:bodyPr/>
          <a:lstStyle/>
          <a:p>
            <a:r>
              <a:rPr lang="fr-FR"/>
              <a:t>Formation rénovation bac pro ASSP - Mai 2022 -  GRD - académie de Lyon</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3392" y="2420888"/>
            <a:ext cx="11233248" cy="553998"/>
          </a:xfrm>
        </p:spPr>
        <p:txBody>
          <a:bodyPr/>
          <a:lstStyle/>
          <a:p>
            <a:pPr algn="ctr"/>
            <a:r>
              <a:rPr lang="fr-FR" sz="3600" dirty="0"/>
              <a:t>Le livret de suivi de PFMP</a:t>
            </a:r>
          </a:p>
        </p:txBody>
      </p:sp>
      <p:sp>
        <p:nvSpPr>
          <p:cNvPr id="3" name="Espace réservé du pied de page 2"/>
          <p:cNvSpPr>
            <a:spLocks noGrp="1"/>
          </p:cNvSpPr>
          <p:nvPr>
            <p:ph type="ftr" sz="quarter" idx="5"/>
          </p:nvPr>
        </p:nvSpPr>
        <p:spPr/>
        <p:txBody>
          <a:bodyPr/>
          <a:lstStyle/>
          <a:p>
            <a:r>
              <a:rPr lang="fr-FR"/>
              <a:t>Formation rénovation bac pro ASSP - Mai 2022 -  GRD - académie de Lyon</a:t>
            </a:r>
          </a:p>
        </p:txBody>
      </p:sp>
    </p:spTree>
    <p:extLst>
      <p:ext uri="{BB962C8B-B14F-4D97-AF65-F5344CB8AC3E}">
        <p14:creationId xmlns:p14="http://schemas.microsoft.com/office/powerpoint/2010/main" val="406782498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7488" y="476673"/>
            <a:ext cx="9252140" cy="360040"/>
          </a:xfrm>
        </p:spPr>
        <p:txBody>
          <a:bodyPr/>
          <a:lstStyle/>
          <a:p>
            <a:pPr algn="ctr"/>
            <a:r>
              <a:rPr lang="fr-FR" dirty="0"/>
              <a:t>ATELIERS </a:t>
            </a:r>
          </a:p>
        </p:txBody>
      </p:sp>
      <p:sp>
        <p:nvSpPr>
          <p:cNvPr id="3" name="Espace réservé du pied de page 2"/>
          <p:cNvSpPr>
            <a:spLocks noGrp="1"/>
          </p:cNvSpPr>
          <p:nvPr>
            <p:ph type="ftr" sz="quarter" idx="5"/>
          </p:nvPr>
        </p:nvSpPr>
        <p:spPr>
          <a:xfrm>
            <a:off x="4145280" y="6377940"/>
            <a:ext cx="3901440" cy="553998"/>
          </a:xfrm>
        </p:spPr>
        <p:txBody>
          <a:bodyPr/>
          <a:lstStyle/>
          <a:p>
            <a:r>
              <a:rPr lang="fr-FR"/>
              <a:t>Formation rénovation bac pro ASSP - Mai 2022 -  GRD - académie de Lyon</a:t>
            </a:r>
            <a:endParaRPr lang="fr-FR" dirty="0"/>
          </a:p>
        </p:txBody>
      </p:sp>
      <p:sp>
        <p:nvSpPr>
          <p:cNvPr id="4" name="ZoneTexte 3"/>
          <p:cNvSpPr txBox="1"/>
          <p:nvPr/>
        </p:nvSpPr>
        <p:spPr>
          <a:xfrm>
            <a:off x="731404" y="1160503"/>
            <a:ext cx="10729192" cy="4893647"/>
          </a:xfrm>
          <a:prstGeom prst="rect">
            <a:avLst/>
          </a:prstGeom>
          <a:noFill/>
        </p:spPr>
        <p:txBody>
          <a:bodyPr wrap="square" rtlCol="0">
            <a:spAutoFit/>
          </a:bodyPr>
          <a:lstStyle/>
          <a:p>
            <a:r>
              <a:rPr lang="fr-FR" sz="2400" b="1" dirty="0"/>
              <a:t>ATELIER 1 : Préparer l’élève à l’observation et au rendre compte. </a:t>
            </a:r>
          </a:p>
          <a:p>
            <a:endParaRPr lang="fr-FR" sz="2400" b="1" dirty="0"/>
          </a:p>
          <a:p>
            <a:r>
              <a:rPr lang="fr-FR" sz="2400" b="1" dirty="0"/>
              <a:t>ATELIER 2 :  Accompagner l’élève à la réalisation de sa première PFMP (connaissance du public, gestion des émotions, posture, communication et vocabulaire, gestes professionnels…).</a:t>
            </a:r>
          </a:p>
          <a:p>
            <a:endParaRPr lang="fr-FR" sz="2400" b="1" dirty="0"/>
          </a:p>
          <a:p>
            <a:r>
              <a:rPr lang="fr-FR" sz="2400" b="1" dirty="0"/>
              <a:t>ATELIER 3 : Déterminer les actions pédagogiques en amont, pendant et en aval de la PFMP pour développer les compétences spécifiques en situations réelles</a:t>
            </a:r>
          </a:p>
          <a:p>
            <a:r>
              <a:rPr lang="fr-FR" sz="2400" b="1" dirty="0"/>
              <a:t>(ex : distribution des repas, coordination d’une équipe de bio nettoyage, encadrement de stagiaires, surveiller l’état de santé de la personne…).</a:t>
            </a:r>
          </a:p>
          <a:p>
            <a:r>
              <a:rPr lang="fr-FR" sz="2400" b="1" dirty="0"/>
              <a:t> </a:t>
            </a:r>
          </a:p>
          <a:p>
            <a:r>
              <a:rPr lang="fr-FR" sz="2400" b="1" dirty="0"/>
              <a:t>ATELIER 4 : Préparer les tuteurs à l’accueil des élèves de BAC PRO ASSP  face aux nouvelles modalités. </a:t>
            </a:r>
          </a:p>
        </p:txBody>
      </p:sp>
    </p:spTree>
    <p:extLst>
      <p:ext uri="{BB962C8B-B14F-4D97-AF65-F5344CB8AC3E}">
        <p14:creationId xmlns:p14="http://schemas.microsoft.com/office/powerpoint/2010/main" val="308318918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1424" y="1052736"/>
            <a:ext cx="9684188" cy="677108"/>
          </a:xfrm>
        </p:spPr>
        <p:txBody>
          <a:bodyPr/>
          <a:lstStyle/>
          <a:p>
            <a:pPr algn="ctr"/>
            <a:r>
              <a:rPr lang="fr-FR" sz="4400" dirty="0"/>
              <a:t>DONNEZ-NOUS VOTRE AVIS  !  </a:t>
            </a:r>
          </a:p>
        </p:txBody>
      </p:sp>
      <p:sp>
        <p:nvSpPr>
          <p:cNvPr id="3" name="Espace réservé du pied de page 2"/>
          <p:cNvSpPr>
            <a:spLocks noGrp="1"/>
          </p:cNvSpPr>
          <p:nvPr>
            <p:ph type="ftr" sz="quarter" idx="5"/>
          </p:nvPr>
        </p:nvSpPr>
        <p:spPr/>
        <p:txBody>
          <a:bodyPr/>
          <a:lstStyle/>
          <a:p>
            <a:r>
              <a:rPr lang="fr-FR"/>
              <a:t>Formation rénovation bac pro ASSP - Mai 2022 -  GRD - académie de Lyon</a:t>
            </a:r>
          </a:p>
        </p:txBody>
      </p:sp>
      <p:pic>
        <p:nvPicPr>
          <p:cNvPr id="6" name="Image 5"/>
          <p:cNvPicPr>
            <a:picLocks noChangeAspect="1"/>
          </p:cNvPicPr>
          <p:nvPr/>
        </p:nvPicPr>
        <p:blipFill>
          <a:blip r:embed="rId2"/>
          <a:stretch>
            <a:fillRect/>
          </a:stretch>
        </p:blipFill>
        <p:spPr>
          <a:xfrm>
            <a:off x="4145280" y="2009774"/>
            <a:ext cx="3534895" cy="3435449"/>
          </a:xfrm>
          <a:prstGeom prst="rect">
            <a:avLst/>
          </a:prstGeom>
        </p:spPr>
      </p:pic>
    </p:spTree>
    <p:extLst>
      <p:ext uri="{BB962C8B-B14F-4D97-AF65-F5344CB8AC3E}">
        <p14:creationId xmlns:p14="http://schemas.microsoft.com/office/powerpoint/2010/main" val="3713668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32054" y="6380226"/>
            <a:ext cx="11280775" cy="0"/>
          </a:xfrm>
          <a:custGeom>
            <a:avLst/>
            <a:gdLst/>
            <a:ahLst/>
            <a:cxnLst/>
            <a:rect l="l" t="t" r="r" b="b"/>
            <a:pathLst>
              <a:path w="11280775">
                <a:moveTo>
                  <a:pt x="0" y="0"/>
                </a:moveTo>
                <a:lnTo>
                  <a:pt x="11232769" y="0"/>
                </a:lnTo>
              </a:path>
              <a:path w="11280775">
                <a:moveTo>
                  <a:pt x="48767" y="0"/>
                </a:moveTo>
                <a:lnTo>
                  <a:pt x="11280775" y="0"/>
                </a:lnTo>
              </a:path>
            </a:pathLst>
          </a:custGeom>
          <a:ln w="10668">
            <a:solidFill>
              <a:srgbClr val="000000"/>
            </a:solidFill>
          </a:ln>
        </p:spPr>
        <p:txBody>
          <a:bodyPr wrap="square" lIns="0" tIns="0" rIns="0" bIns="0" rtlCol="0"/>
          <a:lstStyle/>
          <a:p>
            <a:endParaRPr/>
          </a:p>
        </p:txBody>
      </p:sp>
      <p:pic>
        <p:nvPicPr>
          <p:cNvPr id="3" name="object 3"/>
          <p:cNvPicPr/>
          <p:nvPr/>
        </p:nvPicPr>
        <p:blipFill>
          <a:blip r:embed="rId3" cstate="print"/>
          <a:stretch>
            <a:fillRect/>
          </a:stretch>
        </p:blipFill>
        <p:spPr>
          <a:xfrm>
            <a:off x="462982" y="247476"/>
            <a:ext cx="751958" cy="547035"/>
          </a:xfrm>
          <a:prstGeom prst="rect">
            <a:avLst/>
          </a:prstGeom>
        </p:spPr>
      </p:pic>
      <p:sp>
        <p:nvSpPr>
          <p:cNvPr id="4" name="object 4"/>
          <p:cNvSpPr txBox="1">
            <a:spLocks noGrp="1"/>
          </p:cNvSpPr>
          <p:nvPr>
            <p:ph type="title"/>
          </p:nvPr>
        </p:nvSpPr>
        <p:spPr>
          <a:xfrm>
            <a:off x="530148" y="454279"/>
            <a:ext cx="8729980" cy="534035"/>
          </a:xfrm>
          <a:prstGeom prst="rect">
            <a:avLst/>
          </a:prstGeom>
        </p:spPr>
        <p:txBody>
          <a:bodyPr vert="horz" wrap="square" lIns="0" tIns="17145" rIns="0" bIns="0" rtlCol="0">
            <a:spAutoFit/>
          </a:bodyPr>
          <a:lstStyle/>
          <a:p>
            <a:pPr marL="12700">
              <a:lnSpc>
                <a:spcPct val="100000"/>
              </a:lnSpc>
              <a:spcBef>
                <a:spcPts val="135"/>
              </a:spcBef>
            </a:pPr>
            <a:r>
              <a:rPr sz="3300" spc="25" dirty="0">
                <a:solidFill>
                  <a:srgbClr val="000000"/>
                </a:solidFill>
              </a:rPr>
              <a:t>BAC</a:t>
            </a:r>
            <a:r>
              <a:rPr sz="3300" spc="-110" dirty="0">
                <a:solidFill>
                  <a:srgbClr val="000000"/>
                </a:solidFill>
              </a:rPr>
              <a:t> </a:t>
            </a:r>
            <a:r>
              <a:rPr sz="3300" spc="20" dirty="0">
                <a:solidFill>
                  <a:srgbClr val="000000"/>
                </a:solidFill>
              </a:rPr>
              <a:t>ASSP</a:t>
            </a:r>
            <a:r>
              <a:rPr sz="3300" spc="-65" dirty="0">
                <a:solidFill>
                  <a:srgbClr val="000000"/>
                </a:solidFill>
              </a:rPr>
              <a:t> </a:t>
            </a:r>
            <a:r>
              <a:rPr sz="3300" spc="20" dirty="0">
                <a:solidFill>
                  <a:srgbClr val="000000"/>
                </a:solidFill>
              </a:rPr>
              <a:t>et</a:t>
            </a:r>
            <a:r>
              <a:rPr sz="3300" spc="5" dirty="0">
                <a:solidFill>
                  <a:srgbClr val="000000"/>
                </a:solidFill>
              </a:rPr>
              <a:t> </a:t>
            </a:r>
            <a:r>
              <a:rPr sz="3300" spc="15" dirty="0">
                <a:solidFill>
                  <a:srgbClr val="000000"/>
                </a:solidFill>
              </a:rPr>
              <a:t>formation</a:t>
            </a:r>
            <a:r>
              <a:rPr sz="3300" spc="-10" dirty="0">
                <a:solidFill>
                  <a:srgbClr val="000000"/>
                </a:solidFill>
              </a:rPr>
              <a:t> </a:t>
            </a:r>
            <a:r>
              <a:rPr sz="3300" spc="15" dirty="0">
                <a:solidFill>
                  <a:srgbClr val="000000"/>
                </a:solidFill>
              </a:rPr>
              <a:t>préparant</a:t>
            </a:r>
            <a:r>
              <a:rPr sz="3300" spc="-20" dirty="0">
                <a:solidFill>
                  <a:srgbClr val="000000"/>
                </a:solidFill>
              </a:rPr>
              <a:t> </a:t>
            </a:r>
            <a:r>
              <a:rPr sz="3300" spc="20" dirty="0">
                <a:solidFill>
                  <a:srgbClr val="000000"/>
                </a:solidFill>
              </a:rPr>
              <a:t>au</a:t>
            </a:r>
            <a:r>
              <a:rPr sz="3300" spc="10" dirty="0">
                <a:solidFill>
                  <a:srgbClr val="000000"/>
                </a:solidFill>
              </a:rPr>
              <a:t> </a:t>
            </a:r>
            <a:r>
              <a:rPr sz="3300" spc="20" dirty="0">
                <a:solidFill>
                  <a:srgbClr val="000000"/>
                </a:solidFill>
              </a:rPr>
              <a:t>DEAS</a:t>
            </a:r>
            <a:endParaRPr sz="3300"/>
          </a:p>
        </p:txBody>
      </p:sp>
      <p:graphicFrame>
        <p:nvGraphicFramePr>
          <p:cNvPr id="5" name="object 5"/>
          <p:cNvGraphicFramePr>
            <a:graphicFrameLocks noGrp="1"/>
          </p:cNvGraphicFramePr>
          <p:nvPr/>
        </p:nvGraphicFramePr>
        <p:xfrm>
          <a:off x="425018" y="1152525"/>
          <a:ext cx="11231879" cy="5120588"/>
        </p:xfrm>
        <a:graphic>
          <a:graphicData uri="http://schemas.openxmlformats.org/drawingml/2006/table">
            <a:tbl>
              <a:tblPr firstRow="1" bandRow="1">
                <a:tableStyleId>{2D5ABB26-0587-4C30-8999-92F81FD0307C}</a:tableStyleId>
              </a:tblPr>
              <a:tblGrid>
                <a:gridCol w="2207895">
                  <a:extLst>
                    <a:ext uri="{9D8B030D-6E8A-4147-A177-3AD203B41FA5}">
                      <a16:colId xmlns:a16="http://schemas.microsoft.com/office/drawing/2014/main" val="20000"/>
                    </a:ext>
                  </a:extLst>
                </a:gridCol>
                <a:gridCol w="1727834">
                  <a:extLst>
                    <a:ext uri="{9D8B030D-6E8A-4147-A177-3AD203B41FA5}">
                      <a16:colId xmlns:a16="http://schemas.microsoft.com/office/drawing/2014/main" val="20001"/>
                    </a:ext>
                  </a:extLst>
                </a:gridCol>
                <a:gridCol w="2207895">
                  <a:extLst>
                    <a:ext uri="{9D8B030D-6E8A-4147-A177-3AD203B41FA5}">
                      <a16:colId xmlns:a16="http://schemas.microsoft.com/office/drawing/2014/main" val="20002"/>
                    </a:ext>
                  </a:extLst>
                </a:gridCol>
                <a:gridCol w="5088255">
                  <a:extLst>
                    <a:ext uri="{9D8B030D-6E8A-4147-A177-3AD203B41FA5}">
                      <a16:colId xmlns:a16="http://schemas.microsoft.com/office/drawing/2014/main" val="20003"/>
                    </a:ext>
                  </a:extLst>
                </a:gridCol>
              </a:tblGrid>
              <a:tr h="772160">
                <a:tc>
                  <a:txBody>
                    <a:bodyPr/>
                    <a:lstStyle/>
                    <a:p>
                      <a:pPr>
                        <a:lnSpc>
                          <a:spcPct val="100000"/>
                        </a:lnSpc>
                      </a:pPr>
                      <a:endParaRPr sz="2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D400"/>
                    </a:solidFill>
                  </a:tcPr>
                </a:tc>
                <a:tc>
                  <a:txBody>
                    <a:bodyPr/>
                    <a:lstStyle/>
                    <a:p>
                      <a:pPr marL="494030">
                        <a:lnSpc>
                          <a:spcPct val="100000"/>
                        </a:lnSpc>
                        <a:spcBef>
                          <a:spcPts val="420"/>
                        </a:spcBef>
                      </a:pPr>
                      <a:r>
                        <a:rPr sz="2100" b="1" spc="-5" dirty="0">
                          <a:solidFill>
                            <a:srgbClr val="FFFFFF"/>
                          </a:solidFill>
                          <a:latin typeface="Arial"/>
                          <a:cs typeface="Arial"/>
                        </a:rPr>
                        <a:t>DEAS</a:t>
                      </a:r>
                      <a:endParaRPr sz="2100">
                        <a:latin typeface="Arial"/>
                        <a:cs typeface="Arial"/>
                      </a:endParaRPr>
                    </a:p>
                  </a:txBody>
                  <a:tcPr marL="0" marR="0" marT="533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D400"/>
                    </a:solidFill>
                  </a:tcPr>
                </a:tc>
                <a:tc>
                  <a:txBody>
                    <a:bodyPr/>
                    <a:lstStyle/>
                    <a:p>
                      <a:pPr marL="6985" algn="ctr">
                        <a:lnSpc>
                          <a:spcPct val="100000"/>
                        </a:lnSpc>
                        <a:spcBef>
                          <a:spcPts val="420"/>
                        </a:spcBef>
                      </a:pPr>
                      <a:r>
                        <a:rPr sz="2100" b="1" spc="-5" dirty="0">
                          <a:solidFill>
                            <a:srgbClr val="FFFFFF"/>
                          </a:solidFill>
                          <a:latin typeface="Arial"/>
                          <a:cs typeface="Arial"/>
                        </a:rPr>
                        <a:t>Bac</a:t>
                      </a:r>
                      <a:r>
                        <a:rPr sz="2100" b="1" spc="-30" dirty="0">
                          <a:solidFill>
                            <a:srgbClr val="FFFFFF"/>
                          </a:solidFill>
                          <a:latin typeface="Arial"/>
                          <a:cs typeface="Arial"/>
                        </a:rPr>
                        <a:t> </a:t>
                      </a:r>
                      <a:r>
                        <a:rPr sz="2100" b="1" dirty="0">
                          <a:solidFill>
                            <a:srgbClr val="FFFFFF"/>
                          </a:solidFill>
                          <a:latin typeface="Arial"/>
                          <a:cs typeface="Arial"/>
                        </a:rPr>
                        <a:t>pro</a:t>
                      </a:r>
                      <a:r>
                        <a:rPr sz="2100" b="1" spc="-105" dirty="0">
                          <a:solidFill>
                            <a:srgbClr val="FFFFFF"/>
                          </a:solidFill>
                          <a:latin typeface="Arial"/>
                          <a:cs typeface="Arial"/>
                        </a:rPr>
                        <a:t> </a:t>
                      </a:r>
                      <a:r>
                        <a:rPr sz="2100" b="1" dirty="0">
                          <a:solidFill>
                            <a:srgbClr val="FFFFFF"/>
                          </a:solidFill>
                          <a:latin typeface="Arial"/>
                          <a:cs typeface="Arial"/>
                        </a:rPr>
                        <a:t>ASSP</a:t>
                      </a:r>
                      <a:endParaRPr sz="2100">
                        <a:latin typeface="Arial"/>
                        <a:cs typeface="Arial"/>
                      </a:endParaRPr>
                    </a:p>
                    <a:p>
                      <a:pPr marL="1270" algn="ctr">
                        <a:lnSpc>
                          <a:spcPct val="100000"/>
                        </a:lnSpc>
                      </a:pPr>
                      <a:r>
                        <a:rPr sz="2100" b="1" spc="-35" dirty="0">
                          <a:solidFill>
                            <a:srgbClr val="FFFFFF"/>
                          </a:solidFill>
                          <a:latin typeface="Arial"/>
                          <a:cs typeface="Arial"/>
                        </a:rPr>
                        <a:t>2011</a:t>
                      </a:r>
                      <a:endParaRPr sz="2100">
                        <a:latin typeface="Arial"/>
                        <a:cs typeface="Arial"/>
                      </a:endParaRPr>
                    </a:p>
                  </a:txBody>
                  <a:tcPr marL="0" marR="0" marT="533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D400"/>
                    </a:solidFill>
                  </a:tcPr>
                </a:tc>
                <a:tc>
                  <a:txBody>
                    <a:bodyPr/>
                    <a:lstStyle/>
                    <a:p>
                      <a:pPr>
                        <a:lnSpc>
                          <a:spcPct val="100000"/>
                        </a:lnSpc>
                      </a:pPr>
                      <a:endParaRPr sz="2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D400"/>
                    </a:solidFill>
                  </a:tcPr>
                </a:tc>
                <a:extLst>
                  <a:ext uri="{0D108BD9-81ED-4DB2-BD59-A6C34878D82A}">
                    <a16:rowId xmlns:a16="http://schemas.microsoft.com/office/drawing/2014/main" val="10000"/>
                  </a:ext>
                </a:extLst>
              </a:tr>
              <a:tr h="1747773">
                <a:tc>
                  <a:txBody>
                    <a:bodyPr/>
                    <a:lstStyle/>
                    <a:p>
                      <a:pPr>
                        <a:lnSpc>
                          <a:spcPct val="100000"/>
                        </a:lnSpc>
                        <a:spcBef>
                          <a:spcPts val="10"/>
                        </a:spcBef>
                      </a:pPr>
                      <a:endParaRPr sz="2550">
                        <a:latin typeface="Times New Roman"/>
                        <a:cs typeface="Times New Roman"/>
                      </a:endParaRPr>
                    </a:p>
                    <a:p>
                      <a:pPr marL="121920" marR="168275">
                        <a:lnSpc>
                          <a:spcPct val="100000"/>
                        </a:lnSpc>
                      </a:pPr>
                      <a:r>
                        <a:rPr sz="2100" spc="-5" dirty="0">
                          <a:latin typeface="Arial MT"/>
                          <a:cs typeface="Arial MT"/>
                        </a:rPr>
                        <a:t>Durée</a:t>
                      </a:r>
                      <a:r>
                        <a:rPr sz="2100" spc="-60" dirty="0">
                          <a:latin typeface="Arial MT"/>
                          <a:cs typeface="Arial MT"/>
                        </a:rPr>
                        <a:t> </a:t>
                      </a:r>
                      <a:r>
                        <a:rPr sz="2100" spc="-5" dirty="0">
                          <a:latin typeface="Arial MT"/>
                          <a:cs typeface="Arial MT"/>
                        </a:rPr>
                        <a:t>formation </a:t>
                      </a:r>
                      <a:r>
                        <a:rPr sz="2100" spc="-570" dirty="0">
                          <a:latin typeface="Arial MT"/>
                          <a:cs typeface="Arial MT"/>
                        </a:rPr>
                        <a:t> </a:t>
                      </a:r>
                      <a:r>
                        <a:rPr sz="2100" spc="-5" dirty="0">
                          <a:latin typeface="Arial MT"/>
                          <a:cs typeface="Arial MT"/>
                        </a:rPr>
                        <a:t>théorique en </a:t>
                      </a:r>
                      <a:r>
                        <a:rPr sz="2100" dirty="0">
                          <a:latin typeface="Arial MT"/>
                          <a:cs typeface="Arial MT"/>
                        </a:rPr>
                        <a:t> </a:t>
                      </a:r>
                      <a:r>
                        <a:rPr sz="2100" spc="-5" dirty="0">
                          <a:latin typeface="Arial MT"/>
                          <a:cs typeface="Arial MT"/>
                        </a:rPr>
                        <a:t>semaines</a:t>
                      </a:r>
                      <a:endParaRPr sz="2100">
                        <a:latin typeface="Arial MT"/>
                        <a:cs typeface="Arial MT"/>
                      </a:endParaRPr>
                    </a:p>
                  </a:txBody>
                  <a:tcPr marL="0" marR="0" marT="12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ECA"/>
                    </a:solidFill>
                  </a:tcPr>
                </a:tc>
                <a:tc>
                  <a:txBody>
                    <a:bodyPr/>
                    <a:lstStyle/>
                    <a:p>
                      <a:pPr marR="114300" algn="r">
                        <a:lnSpc>
                          <a:spcPct val="100000"/>
                        </a:lnSpc>
                        <a:spcBef>
                          <a:spcPts val="425"/>
                        </a:spcBef>
                      </a:pPr>
                      <a:r>
                        <a:rPr sz="2100" spc="-10" dirty="0">
                          <a:latin typeface="Arial MT"/>
                          <a:cs typeface="Arial MT"/>
                        </a:rPr>
                        <a:t>22</a:t>
                      </a:r>
                      <a:endParaRPr sz="2100">
                        <a:latin typeface="Arial MT"/>
                        <a:cs typeface="Arial MT"/>
                      </a:endParaRPr>
                    </a:p>
                  </a:txBody>
                  <a:tcPr marL="0" marR="0" marT="539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ECA"/>
                    </a:solidFill>
                  </a:tcPr>
                </a:tc>
                <a:tc>
                  <a:txBody>
                    <a:bodyPr/>
                    <a:lstStyle/>
                    <a:p>
                      <a:pPr marR="113030" algn="r">
                        <a:lnSpc>
                          <a:spcPct val="100000"/>
                        </a:lnSpc>
                        <a:spcBef>
                          <a:spcPts val="425"/>
                        </a:spcBef>
                      </a:pPr>
                      <a:r>
                        <a:rPr sz="2100" spc="-5" dirty="0">
                          <a:latin typeface="Arial MT"/>
                          <a:cs typeface="Arial MT"/>
                        </a:rPr>
                        <a:t>10,6</a:t>
                      </a:r>
                      <a:endParaRPr sz="2100">
                        <a:latin typeface="Arial MT"/>
                        <a:cs typeface="Arial MT"/>
                      </a:endParaRPr>
                    </a:p>
                  </a:txBody>
                  <a:tcPr marL="0" marR="0" marT="539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ECA"/>
                    </a:solidFill>
                  </a:tcPr>
                </a:tc>
                <a:tc rowSpan="3">
                  <a:txBody>
                    <a:bodyPr/>
                    <a:lstStyle/>
                    <a:p>
                      <a:pPr>
                        <a:lnSpc>
                          <a:spcPct val="100000"/>
                        </a:lnSpc>
                        <a:spcBef>
                          <a:spcPts val="10"/>
                        </a:spcBef>
                      </a:pPr>
                      <a:endParaRPr sz="2550">
                        <a:latin typeface="Times New Roman"/>
                        <a:cs typeface="Times New Roman"/>
                      </a:endParaRPr>
                    </a:p>
                    <a:p>
                      <a:pPr marL="122555">
                        <a:lnSpc>
                          <a:spcPct val="100000"/>
                        </a:lnSpc>
                      </a:pPr>
                      <a:r>
                        <a:rPr sz="2100" spc="-5" dirty="0">
                          <a:latin typeface="Arial MT"/>
                          <a:cs typeface="Arial MT"/>
                        </a:rPr>
                        <a:t>Equivalence</a:t>
                      </a:r>
                      <a:r>
                        <a:rPr sz="2100" spc="-30" dirty="0">
                          <a:latin typeface="Arial MT"/>
                          <a:cs typeface="Arial MT"/>
                        </a:rPr>
                        <a:t> </a:t>
                      </a:r>
                      <a:r>
                        <a:rPr sz="2100" dirty="0">
                          <a:latin typeface="Arial MT"/>
                          <a:cs typeface="Arial MT"/>
                        </a:rPr>
                        <a:t>totale</a:t>
                      </a:r>
                      <a:r>
                        <a:rPr sz="2100" spc="-20" dirty="0">
                          <a:latin typeface="Arial MT"/>
                          <a:cs typeface="Arial MT"/>
                        </a:rPr>
                        <a:t> </a:t>
                      </a:r>
                      <a:r>
                        <a:rPr sz="2100" spc="-5" dirty="0">
                          <a:latin typeface="Arial MT"/>
                          <a:cs typeface="Arial MT"/>
                        </a:rPr>
                        <a:t>des</a:t>
                      </a:r>
                      <a:r>
                        <a:rPr sz="2100" spc="-10" dirty="0">
                          <a:latin typeface="Arial MT"/>
                          <a:cs typeface="Arial MT"/>
                        </a:rPr>
                        <a:t> </a:t>
                      </a:r>
                      <a:r>
                        <a:rPr sz="2100" spc="-5" dirty="0">
                          <a:latin typeface="Arial MT"/>
                          <a:cs typeface="Arial MT"/>
                        </a:rPr>
                        <a:t>blocs</a:t>
                      </a:r>
                      <a:r>
                        <a:rPr sz="2100" spc="-25" dirty="0">
                          <a:latin typeface="Arial MT"/>
                          <a:cs typeface="Arial MT"/>
                        </a:rPr>
                        <a:t> </a:t>
                      </a:r>
                      <a:r>
                        <a:rPr sz="2100" dirty="0">
                          <a:latin typeface="Arial MT"/>
                          <a:cs typeface="Arial MT"/>
                        </a:rPr>
                        <a:t>de</a:t>
                      </a:r>
                      <a:endParaRPr sz="2100">
                        <a:latin typeface="Arial MT"/>
                        <a:cs typeface="Arial MT"/>
                      </a:endParaRPr>
                    </a:p>
                    <a:p>
                      <a:pPr marL="122555">
                        <a:lnSpc>
                          <a:spcPct val="100000"/>
                        </a:lnSpc>
                        <a:tabLst>
                          <a:tab pos="1855470" algn="l"/>
                        </a:tabLst>
                      </a:pPr>
                      <a:r>
                        <a:rPr sz="2100" spc="-5" dirty="0">
                          <a:latin typeface="Arial MT"/>
                          <a:cs typeface="Arial MT"/>
                        </a:rPr>
                        <a:t>compétences	</a:t>
                      </a:r>
                      <a:r>
                        <a:rPr sz="2100" dirty="0">
                          <a:latin typeface="Arial MT"/>
                          <a:cs typeface="Arial MT"/>
                        </a:rPr>
                        <a:t>:</a:t>
                      </a:r>
                      <a:r>
                        <a:rPr sz="2100" spc="-35" dirty="0">
                          <a:latin typeface="Arial MT"/>
                          <a:cs typeface="Arial MT"/>
                        </a:rPr>
                        <a:t> </a:t>
                      </a:r>
                      <a:r>
                        <a:rPr sz="2100" spc="-5" dirty="0">
                          <a:latin typeface="Arial MT"/>
                          <a:cs typeface="Arial MT"/>
                        </a:rPr>
                        <a:t>1-3-</a:t>
                      </a:r>
                      <a:r>
                        <a:rPr sz="2100" spc="-20" dirty="0">
                          <a:latin typeface="Arial MT"/>
                          <a:cs typeface="Arial MT"/>
                        </a:rPr>
                        <a:t> </a:t>
                      </a:r>
                      <a:r>
                        <a:rPr sz="2100" spc="-5" dirty="0">
                          <a:latin typeface="Arial MT"/>
                          <a:cs typeface="Arial MT"/>
                        </a:rPr>
                        <a:t>4-5</a:t>
                      </a:r>
                      <a:endParaRPr sz="2100">
                        <a:latin typeface="Arial MT"/>
                        <a:cs typeface="Arial MT"/>
                      </a:endParaRPr>
                    </a:p>
                    <a:p>
                      <a:pPr marL="122555" marR="1701800">
                        <a:lnSpc>
                          <a:spcPts val="5040"/>
                        </a:lnSpc>
                        <a:spcBef>
                          <a:spcPts val="590"/>
                        </a:spcBef>
                      </a:pPr>
                      <a:r>
                        <a:rPr sz="2100" spc="-5" dirty="0">
                          <a:latin typeface="Arial MT"/>
                          <a:cs typeface="Arial MT"/>
                        </a:rPr>
                        <a:t>Pas de</a:t>
                      </a:r>
                      <a:r>
                        <a:rPr sz="2100" spc="-10" dirty="0">
                          <a:latin typeface="Arial MT"/>
                          <a:cs typeface="Arial MT"/>
                        </a:rPr>
                        <a:t> </a:t>
                      </a:r>
                      <a:r>
                        <a:rPr sz="2100" spc="-5" dirty="0">
                          <a:latin typeface="Arial MT"/>
                          <a:cs typeface="Arial MT"/>
                        </a:rPr>
                        <a:t>dispenses</a:t>
                      </a:r>
                      <a:r>
                        <a:rPr sz="2100" spc="-30" dirty="0">
                          <a:latin typeface="Arial MT"/>
                          <a:cs typeface="Arial MT"/>
                        </a:rPr>
                        <a:t> </a:t>
                      </a:r>
                      <a:r>
                        <a:rPr sz="2100" spc="-5" dirty="0">
                          <a:latin typeface="Arial MT"/>
                          <a:cs typeface="Arial MT"/>
                        </a:rPr>
                        <a:t>du</a:t>
                      </a:r>
                      <a:r>
                        <a:rPr sz="2100" spc="-10" dirty="0">
                          <a:latin typeface="Arial MT"/>
                          <a:cs typeface="Arial MT"/>
                        </a:rPr>
                        <a:t> </a:t>
                      </a:r>
                      <a:r>
                        <a:rPr sz="2100" spc="-5" dirty="0">
                          <a:latin typeface="Arial MT"/>
                          <a:cs typeface="Arial MT"/>
                        </a:rPr>
                        <a:t>bloc</a:t>
                      </a:r>
                      <a:r>
                        <a:rPr sz="2100" dirty="0">
                          <a:latin typeface="Arial MT"/>
                          <a:cs typeface="Arial MT"/>
                        </a:rPr>
                        <a:t> </a:t>
                      </a:r>
                      <a:r>
                        <a:rPr sz="2100" spc="-5" dirty="0">
                          <a:latin typeface="Arial MT"/>
                          <a:cs typeface="Arial MT"/>
                        </a:rPr>
                        <a:t>2 </a:t>
                      </a:r>
                      <a:r>
                        <a:rPr sz="2100" spc="-570" dirty="0">
                          <a:latin typeface="Arial MT"/>
                          <a:cs typeface="Arial MT"/>
                        </a:rPr>
                        <a:t> </a:t>
                      </a:r>
                      <a:r>
                        <a:rPr sz="2100" spc="-5" dirty="0">
                          <a:latin typeface="Arial MT"/>
                          <a:cs typeface="Arial MT"/>
                        </a:rPr>
                        <a:t>Pas de</a:t>
                      </a:r>
                      <a:r>
                        <a:rPr sz="2100" spc="-15" dirty="0">
                          <a:latin typeface="Arial MT"/>
                          <a:cs typeface="Arial MT"/>
                        </a:rPr>
                        <a:t> </a:t>
                      </a:r>
                      <a:r>
                        <a:rPr sz="2100" spc="-5" dirty="0">
                          <a:latin typeface="Arial MT"/>
                          <a:cs typeface="Arial MT"/>
                        </a:rPr>
                        <a:t>dispenses</a:t>
                      </a:r>
                      <a:r>
                        <a:rPr sz="2100" spc="-30" dirty="0">
                          <a:latin typeface="Arial MT"/>
                          <a:cs typeface="Arial MT"/>
                        </a:rPr>
                        <a:t> </a:t>
                      </a:r>
                      <a:r>
                        <a:rPr sz="2100" spc="-5" dirty="0">
                          <a:latin typeface="Arial MT"/>
                          <a:cs typeface="Arial MT"/>
                        </a:rPr>
                        <a:t>des</a:t>
                      </a:r>
                      <a:endParaRPr sz="2100">
                        <a:latin typeface="Arial MT"/>
                        <a:cs typeface="Arial MT"/>
                      </a:endParaRPr>
                    </a:p>
                    <a:p>
                      <a:pPr marL="122555">
                        <a:lnSpc>
                          <a:spcPts val="1935"/>
                        </a:lnSpc>
                      </a:pPr>
                      <a:r>
                        <a:rPr sz="2100" dirty="0">
                          <a:latin typeface="Arial MT"/>
                          <a:cs typeface="Arial MT"/>
                        </a:rPr>
                        <a:t>API</a:t>
                      </a:r>
                      <a:r>
                        <a:rPr sz="2100" spc="-25" dirty="0">
                          <a:latin typeface="Arial MT"/>
                          <a:cs typeface="Arial MT"/>
                        </a:rPr>
                        <a:t> </a:t>
                      </a:r>
                      <a:r>
                        <a:rPr sz="2100" dirty="0">
                          <a:latin typeface="Arial MT"/>
                          <a:cs typeface="Arial MT"/>
                        </a:rPr>
                        <a:t>:</a:t>
                      </a:r>
                      <a:r>
                        <a:rPr sz="2100" spc="-20" dirty="0">
                          <a:latin typeface="Arial MT"/>
                          <a:cs typeface="Arial MT"/>
                        </a:rPr>
                        <a:t> </a:t>
                      </a:r>
                      <a:r>
                        <a:rPr sz="2100" spc="-5" dirty="0">
                          <a:latin typeface="Arial MT"/>
                          <a:cs typeface="Arial MT"/>
                        </a:rPr>
                        <a:t>35</a:t>
                      </a:r>
                      <a:r>
                        <a:rPr sz="2100" spc="-20" dirty="0">
                          <a:latin typeface="Arial MT"/>
                          <a:cs typeface="Arial MT"/>
                        </a:rPr>
                        <a:t> </a:t>
                      </a:r>
                      <a:r>
                        <a:rPr sz="2100" spc="-5" dirty="0">
                          <a:latin typeface="Arial MT"/>
                          <a:cs typeface="Arial MT"/>
                        </a:rPr>
                        <a:t>h</a:t>
                      </a:r>
                      <a:endParaRPr sz="2100">
                        <a:latin typeface="Arial MT"/>
                        <a:cs typeface="Arial MT"/>
                      </a:endParaRPr>
                    </a:p>
                    <a:p>
                      <a:pPr marL="122555">
                        <a:lnSpc>
                          <a:spcPct val="100000"/>
                        </a:lnSpc>
                      </a:pPr>
                      <a:r>
                        <a:rPr sz="2100" dirty="0">
                          <a:latin typeface="Arial MT"/>
                          <a:cs typeface="Arial MT"/>
                        </a:rPr>
                        <a:t>SPI</a:t>
                      </a:r>
                      <a:r>
                        <a:rPr sz="2100" spc="-25" dirty="0">
                          <a:latin typeface="Arial MT"/>
                          <a:cs typeface="Arial MT"/>
                        </a:rPr>
                        <a:t> </a:t>
                      </a:r>
                      <a:r>
                        <a:rPr sz="2100" dirty="0">
                          <a:latin typeface="Arial MT"/>
                          <a:cs typeface="Arial MT"/>
                        </a:rPr>
                        <a:t>:</a:t>
                      </a:r>
                      <a:r>
                        <a:rPr sz="2100" spc="-20" dirty="0">
                          <a:latin typeface="Arial MT"/>
                          <a:cs typeface="Arial MT"/>
                        </a:rPr>
                        <a:t> </a:t>
                      </a:r>
                      <a:r>
                        <a:rPr sz="2100" spc="-5" dirty="0">
                          <a:latin typeface="Arial MT"/>
                          <a:cs typeface="Arial MT"/>
                        </a:rPr>
                        <a:t>7</a:t>
                      </a:r>
                      <a:r>
                        <a:rPr sz="2100" spc="-20" dirty="0">
                          <a:latin typeface="Arial MT"/>
                          <a:cs typeface="Arial MT"/>
                        </a:rPr>
                        <a:t> </a:t>
                      </a:r>
                      <a:r>
                        <a:rPr sz="2100" spc="-5" dirty="0">
                          <a:latin typeface="Arial MT"/>
                          <a:cs typeface="Arial MT"/>
                        </a:rPr>
                        <a:t>h</a:t>
                      </a:r>
                      <a:endParaRPr sz="2100">
                        <a:latin typeface="Arial MT"/>
                        <a:cs typeface="Arial MT"/>
                      </a:endParaRPr>
                    </a:p>
                    <a:p>
                      <a:pPr marL="122555">
                        <a:lnSpc>
                          <a:spcPct val="100000"/>
                        </a:lnSpc>
                      </a:pPr>
                      <a:r>
                        <a:rPr sz="2100" dirty="0">
                          <a:latin typeface="Arial MT"/>
                          <a:cs typeface="Arial MT"/>
                        </a:rPr>
                        <a:t>TPG</a:t>
                      </a:r>
                      <a:r>
                        <a:rPr sz="2100" spc="-25" dirty="0">
                          <a:latin typeface="Arial MT"/>
                          <a:cs typeface="Arial MT"/>
                        </a:rPr>
                        <a:t> </a:t>
                      </a:r>
                      <a:r>
                        <a:rPr sz="2100" dirty="0">
                          <a:latin typeface="Arial MT"/>
                          <a:cs typeface="Arial MT"/>
                        </a:rPr>
                        <a:t>:</a:t>
                      </a:r>
                      <a:r>
                        <a:rPr sz="2100" spc="-15" dirty="0">
                          <a:latin typeface="Arial MT"/>
                          <a:cs typeface="Arial MT"/>
                        </a:rPr>
                        <a:t> </a:t>
                      </a:r>
                      <a:r>
                        <a:rPr sz="2100" dirty="0">
                          <a:latin typeface="Arial MT"/>
                          <a:cs typeface="Arial MT"/>
                        </a:rPr>
                        <a:t>35</a:t>
                      </a:r>
                      <a:r>
                        <a:rPr sz="2100" spc="-30" dirty="0">
                          <a:latin typeface="Arial MT"/>
                          <a:cs typeface="Arial MT"/>
                        </a:rPr>
                        <a:t> </a:t>
                      </a:r>
                      <a:r>
                        <a:rPr sz="2100" dirty="0">
                          <a:latin typeface="Arial MT"/>
                          <a:cs typeface="Arial MT"/>
                        </a:rPr>
                        <a:t>h</a:t>
                      </a:r>
                      <a:endParaRPr sz="2100">
                        <a:latin typeface="Arial MT"/>
                        <a:cs typeface="Arial MT"/>
                      </a:endParaRPr>
                    </a:p>
                  </a:txBody>
                  <a:tcPr marL="0" marR="0" marT="12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ECA"/>
                    </a:solidFill>
                  </a:tcPr>
                </a:tc>
                <a:extLst>
                  <a:ext uri="{0D108BD9-81ED-4DB2-BD59-A6C34878D82A}">
                    <a16:rowId xmlns:a16="http://schemas.microsoft.com/office/drawing/2014/main" val="10001"/>
                  </a:ext>
                </a:extLst>
              </a:tr>
              <a:tr h="1422400">
                <a:tc>
                  <a:txBody>
                    <a:bodyPr/>
                    <a:lstStyle/>
                    <a:p>
                      <a:pPr marL="121920" marR="168275">
                        <a:lnSpc>
                          <a:spcPct val="100000"/>
                        </a:lnSpc>
                        <a:spcBef>
                          <a:spcPts val="425"/>
                        </a:spcBef>
                      </a:pPr>
                      <a:r>
                        <a:rPr sz="2100" spc="-5" dirty="0">
                          <a:latin typeface="Arial MT"/>
                          <a:cs typeface="Arial MT"/>
                        </a:rPr>
                        <a:t>Durée</a:t>
                      </a:r>
                      <a:r>
                        <a:rPr sz="2100" spc="-55" dirty="0">
                          <a:latin typeface="Arial MT"/>
                          <a:cs typeface="Arial MT"/>
                        </a:rPr>
                        <a:t> </a:t>
                      </a:r>
                      <a:r>
                        <a:rPr sz="2100" spc="-5" dirty="0">
                          <a:latin typeface="Arial MT"/>
                          <a:cs typeface="Arial MT"/>
                        </a:rPr>
                        <a:t>formation </a:t>
                      </a:r>
                      <a:r>
                        <a:rPr sz="2100" spc="-570" dirty="0">
                          <a:latin typeface="Arial MT"/>
                          <a:cs typeface="Arial MT"/>
                        </a:rPr>
                        <a:t> </a:t>
                      </a:r>
                      <a:r>
                        <a:rPr sz="2100" spc="-5" dirty="0">
                          <a:latin typeface="Arial MT"/>
                          <a:cs typeface="Arial MT"/>
                        </a:rPr>
                        <a:t>pratiques en </a:t>
                      </a:r>
                      <a:r>
                        <a:rPr sz="2100" dirty="0">
                          <a:latin typeface="Arial MT"/>
                          <a:cs typeface="Arial MT"/>
                        </a:rPr>
                        <a:t> </a:t>
                      </a:r>
                      <a:r>
                        <a:rPr sz="2100" spc="-5" dirty="0">
                          <a:latin typeface="Arial MT"/>
                          <a:cs typeface="Arial MT"/>
                        </a:rPr>
                        <a:t>semaines</a:t>
                      </a:r>
                      <a:endParaRPr sz="2100">
                        <a:latin typeface="Arial MT"/>
                        <a:cs typeface="Arial MT"/>
                      </a:endParaRPr>
                    </a:p>
                  </a:txBody>
                  <a:tcPr marL="0" marR="0" marT="539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7E7"/>
                    </a:solidFill>
                  </a:tcPr>
                </a:tc>
                <a:tc>
                  <a:txBody>
                    <a:bodyPr/>
                    <a:lstStyle/>
                    <a:p>
                      <a:pPr marR="113664" algn="r">
                        <a:lnSpc>
                          <a:spcPct val="100000"/>
                        </a:lnSpc>
                        <a:spcBef>
                          <a:spcPts val="425"/>
                        </a:spcBef>
                      </a:pPr>
                      <a:r>
                        <a:rPr sz="2100" spc="-10" dirty="0">
                          <a:latin typeface="Arial MT"/>
                          <a:cs typeface="Arial MT"/>
                        </a:rPr>
                        <a:t>22</a:t>
                      </a:r>
                      <a:endParaRPr sz="2100">
                        <a:latin typeface="Arial MT"/>
                        <a:cs typeface="Arial MT"/>
                      </a:endParaRPr>
                    </a:p>
                  </a:txBody>
                  <a:tcPr marL="0" marR="0" marT="539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7E7"/>
                    </a:solidFill>
                  </a:tcPr>
                </a:tc>
                <a:tc>
                  <a:txBody>
                    <a:bodyPr/>
                    <a:lstStyle/>
                    <a:p>
                      <a:pPr marR="113030" algn="r">
                        <a:lnSpc>
                          <a:spcPct val="100000"/>
                        </a:lnSpc>
                        <a:spcBef>
                          <a:spcPts val="425"/>
                        </a:spcBef>
                      </a:pPr>
                      <a:r>
                        <a:rPr sz="2100" spc="-10" dirty="0">
                          <a:latin typeface="Arial MT"/>
                          <a:cs typeface="Arial MT"/>
                        </a:rPr>
                        <a:t>10</a:t>
                      </a:r>
                      <a:endParaRPr sz="2100">
                        <a:latin typeface="Arial MT"/>
                        <a:cs typeface="Arial MT"/>
                      </a:endParaRPr>
                    </a:p>
                  </a:txBody>
                  <a:tcPr marL="0" marR="0" marT="539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7E7"/>
                    </a:solidFill>
                  </a:tcPr>
                </a:tc>
                <a:tc vMerge="1">
                  <a:txBody>
                    <a:bodyPr/>
                    <a:lstStyle/>
                    <a:p>
                      <a:endParaRPr/>
                    </a:p>
                  </a:txBody>
                  <a:tcPr marL="0" marR="0" marT="12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ECA"/>
                    </a:solidFill>
                  </a:tcPr>
                </a:tc>
                <a:extLst>
                  <a:ext uri="{0D108BD9-81ED-4DB2-BD59-A6C34878D82A}">
                    <a16:rowId xmlns:a16="http://schemas.microsoft.com/office/drawing/2014/main" val="10002"/>
                  </a:ext>
                </a:extLst>
              </a:tr>
              <a:tr h="1178255">
                <a:tc>
                  <a:txBody>
                    <a:bodyPr/>
                    <a:lstStyle/>
                    <a:p>
                      <a:pPr marL="121920">
                        <a:lnSpc>
                          <a:spcPct val="100000"/>
                        </a:lnSpc>
                        <a:spcBef>
                          <a:spcPts val="425"/>
                        </a:spcBef>
                      </a:pPr>
                      <a:r>
                        <a:rPr sz="2100" spc="-5" dirty="0">
                          <a:latin typeface="Arial MT"/>
                          <a:cs typeface="Arial MT"/>
                        </a:rPr>
                        <a:t>Durée</a:t>
                      </a:r>
                      <a:r>
                        <a:rPr sz="2100" spc="-25" dirty="0">
                          <a:latin typeface="Arial MT"/>
                          <a:cs typeface="Arial MT"/>
                        </a:rPr>
                        <a:t> </a:t>
                      </a:r>
                      <a:r>
                        <a:rPr sz="2100" spc="-5" dirty="0">
                          <a:latin typeface="Arial MT"/>
                          <a:cs typeface="Arial MT"/>
                        </a:rPr>
                        <a:t>formation</a:t>
                      </a:r>
                      <a:endParaRPr sz="2100">
                        <a:latin typeface="Arial MT"/>
                        <a:cs typeface="Arial MT"/>
                      </a:endParaRPr>
                    </a:p>
                    <a:p>
                      <a:pPr marL="121920">
                        <a:lnSpc>
                          <a:spcPct val="100000"/>
                        </a:lnSpc>
                        <a:spcBef>
                          <a:spcPts val="5"/>
                        </a:spcBef>
                      </a:pPr>
                      <a:r>
                        <a:rPr sz="2100" spc="-5" dirty="0">
                          <a:latin typeface="Arial MT"/>
                          <a:cs typeface="Arial MT"/>
                        </a:rPr>
                        <a:t>totale</a:t>
                      </a:r>
                      <a:r>
                        <a:rPr sz="2100" spc="-25" dirty="0">
                          <a:latin typeface="Arial MT"/>
                          <a:cs typeface="Arial MT"/>
                        </a:rPr>
                        <a:t> </a:t>
                      </a:r>
                      <a:r>
                        <a:rPr sz="2100" spc="-5" dirty="0">
                          <a:latin typeface="Arial MT"/>
                          <a:cs typeface="Arial MT"/>
                        </a:rPr>
                        <a:t>en</a:t>
                      </a:r>
                      <a:r>
                        <a:rPr sz="2100" spc="-25" dirty="0">
                          <a:latin typeface="Arial MT"/>
                          <a:cs typeface="Arial MT"/>
                        </a:rPr>
                        <a:t> </a:t>
                      </a:r>
                      <a:r>
                        <a:rPr sz="2100" spc="-5" dirty="0">
                          <a:latin typeface="Arial MT"/>
                          <a:cs typeface="Arial MT"/>
                        </a:rPr>
                        <a:t>heure</a:t>
                      </a:r>
                      <a:endParaRPr sz="2100">
                        <a:latin typeface="Arial MT"/>
                        <a:cs typeface="Arial MT"/>
                      </a:endParaRPr>
                    </a:p>
                  </a:txBody>
                  <a:tcPr marL="0" marR="0" marT="539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ECA"/>
                    </a:solidFill>
                  </a:tcPr>
                </a:tc>
                <a:tc>
                  <a:txBody>
                    <a:bodyPr/>
                    <a:lstStyle/>
                    <a:p>
                      <a:pPr marR="113030" algn="r">
                        <a:lnSpc>
                          <a:spcPct val="100000"/>
                        </a:lnSpc>
                        <a:spcBef>
                          <a:spcPts val="425"/>
                        </a:spcBef>
                      </a:pPr>
                      <a:r>
                        <a:rPr sz="2100" spc="-5" dirty="0">
                          <a:latin typeface="Arial MT"/>
                          <a:cs typeface="Arial MT"/>
                        </a:rPr>
                        <a:t>1540</a:t>
                      </a:r>
                      <a:r>
                        <a:rPr sz="2100" spc="-65" dirty="0">
                          <a:latin typeface="Arial MT"/>
                          <a:cs typeface="Arial MT"/>
                        </a:rPr>
                        <a:t> </a:t>
                      </a:r>
                      <a:r>
                        <a:rPr sz="2100" dirty="0">
                          <a:latin typeface="Arial MT"/>
                          <a:cs typeface="Arial MT"/>
                        </a:rPr>
                        <a:t>h</a:t>
                      </a:r>
                      <a:endParaRPr sz="2100">
                        <a:latin typeface="Arial MT"/>
                        <a:cs typeface="Arial MT"/>
                      </a:endParaRPr>
                    </a:p>
                  </a:txBody>
                  <a:tcPr marL="0" marR="0" marT="539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ECA"/>
                    </a:solidFill>
                  </a:tcPr>
                </a:tc>
                <a:tc>
                  <a:txBody>
                    <a:bodyPr/>
                    <a:lstStyle/>
                    <a:p>
                      <a:pPr marR="112395" algn="r">
                        <a:lnSpc>
                          <a:spcPct val="100000"/>
                        </a:lnSpc>
                        <a:spcBef>
                          <a:spcPts val="425"/>
                        </a:spcBef>
                      </a:pPr>
                      <a:r>
                        <a:rPr sz="2100" spc="-5" dirty="0">
                          <a:latin typeface="Arial MT"/>
                          <a:cs typeface="Arial MT"/>
                        </a:rPr>
                        <a:t>721</a:t>
                      </a:r>
                      <a:r>
                        <a:rPr sz="2100" spc="-100" dirty="0">
                          <a:latin typeface="Arial MT"/>
                          <a:cs typeface="Arial MT"/>
                        </a:rPr>
                        <a:t> </a:t>
                      </a:r>
                      <a:r>
                        <a:rPr sz="2100" dirty="0">
                          <a:latin typeface="Arial MT"/>
                          <a:cs typeface="Arial MT"/>
                        </a:rPr>
                        <a:t>h</a:t>
                      </a:r>
                      <a:endParaRPr sz="2100">
                        <a:latin typeface="Arial MT"/>
                        <a:cs typeface="Arial MT"/>
                      </a:endParaRPr>
                    </a:p>
                    <a:p>
                      <a:pPr marR="112395" algn="r">
                        <a:lnSpc>
                          <a:spcPct val="100000"/>
                        </a:lnSpc>
                        <a:spcBef>
                          <a:spcPts val="5"/>
                        </a:spcBef>
                      </a:pPr>
                      <a:r>
                        <a:rPr sz="2100" dirty="0">
                          <a:latin typeface="Arial MT"/>
                          <a:cs typeface="Arial MT"/>
                        </a:rPr>
                        <a:t>soit</a:t>
                      </a:r>
                      <a:r>
                        <a:rPr sz="2100" spc="-75" dirty="0">
                          <a:latin typeface="Arial MT"/>
                          <a:cs typeface="Arial MT"/>
                        </a:rPr>
                        <a:t> </a:t>
                      </a:r>
                      <a:r>
                        <a:rPr sz="2100" spc="-5" dirty="0">
                          <a:latin typeface="Arial MT"/>
                          <a:cs typeface="Arial MT"/>
                        </a:rPr>
                        <a:t>46,8%</a:t>
                      </a:r>
                      <a:endParaRPr sz="2100">
                        <a:latin typeface="Arial MT"/>
                        <a:cs typeface="Arial MT"/>
                      </a:endParaRPr>
                    </a:p>
                  </a:txBody>
                  <a:tcPr marL="0" marR="0" marT="539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ECA"/>
                    </a:solidFill>
                  </a:tcPr>
                </a:tc>
                <a:tc vMerge="1">
                  <a:txBody>
                    <a:bodyPr/>
                    <a:lstStyle/>
                    <a:p>
                      <a:endParaRPr/>
                    </a:p>
                  </a:txBody>
                  <a:tcPr marL="0" marR="0" marT="12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ECA"/>
                    </a:solidFill>
                  </a:tcPr>
                </a:tc>
                <a:extLst>
                  <a:ext uri="{0D108BD9-81ED-4DB2-BD59-A6C34878D82A}">
                    <a16:rowId xmlns:a16="http://schemas.microsoft.com/office/drawing/2014/main" val="10003"/>
                  </a:ext>
                </a:extLst>
              </a:tr>
            </a:tbl>
          </a:graphicData>
        </a:graphic>
      </p:graphicFrame>
      <p:sp>
        <p:nvSpPr>
          <p:cNvPr id="8" name="Espace réservé du pied de page 7">
            <a:extLst>
              <a:ext uri="{FF2B5EF4-FFF2-40B4-BE49-F238E27FC236}">
                <a16:creationId xmlns:a16="http://schemas.microsoft.com/office/drawing/2014/main" id="{33CECFD2-9CED-4F85-BC22-C3DD00539060}"/>
              </a:ext>
            </a:extLst>
          </p:cNvPr>
          <p:cNvSpPr>
            <a:spLocks noGrp="1"/>
          </p:cNvSpPr>
          <p:nvPr>
            <p:ph type="ftr" sz="quarter" idx="5"/>
          </p:nvPr>
        </p:nvSpPr>
        <p:spPr/>
        <p:txBody>
          <a:bodyPr/>
          <a:lstStyle/>
          <a:p>
            <a:r>
              <a:rPr lang="fr-FR"/>
              <a:t>Formation rénovation bac pro ASSP - Mai 2022 -  GRD - académie de Lyon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32054" y="6380226"/>
            <a:ext cx="11280775" cy="0"/>
          </a:xfrm>
          <a:custGeom>
            <a:avLst/>
            <a:gdLst/>
            <a:ahLst/>
            <a:cxnLst/>
            <a:rect l="l" t="t" r="r" b="b"/>
            <a:pathLst>
              <a:path w="11280775">
                <a:moveTo>
                  <a:pt x="0" y="0"/>
                </a:moveTo>
                <a:lnTo>
                  <a:pt x="11232769" y="0"/>
                </a:lnTo>
              </a:path>
              <a:path w="11280775">
                <a:moveTo>
                  <a:pt x="48767" y="0"/>
                </a:moveTo>
                <a:lnTo>
                  <a:pt x="11280775" y="0"/>
                </a:lnTo>
              </a:path>
            </a:pathLst>
          </a:custGeom>
          <a:ln w="10668">
            <a:solidFill>
              <a:srgbClr val="000000"/>
            </a:solidFill>
          </a:ln>
        </p:spPr>
        <p:txBody>
          <a:bodyPr wrap="square" lIns="0" tIns="0" rIns="0" bIns="0" rtlCol="0"/>
          <a:lstStyle/>
          <a:p>
            <a:endParaRPr/>
          </a:p>
        </p:txBody>
      </p:sp>
      <p:grpSp>
        <p:nvGrpSpPr>
          <p:cNvPr id="3" name="object 3"/>
          <p:cNvGrpSpPr/>
          <p:nvPr/>
        </p:nvGrpSpPr>
        <p:grpSpPr>
          <a:xfrm>
            <a:off x="462982" y="247476"/>
            <a:ext cx="7663180" cy="2241550"/>
            <a:chOff x="462982" y="247476"/>
            <a:chExt cx="7663180" cy="2241550"/>
          </a:xfrm>
        </p:grpSpPr>
        <p:pic>
          <p:nvPicPr>
            <p:cNvPr id="4" name="object 4"/>
            <p:cNvPicPr/>
            <p:nvPr/>
          </p:nvPicPr>
          <p:blipFill>
            <a:blip r:embed="rId3" cstate="print"/>
            <a:stretch>
              <a:fillRect/>
            </a:stretch>
          </p:blipFill>
          <p:spPr>
            <a:xfrm>
              <a:off x="462982" y="247476"/>
              <a:ext cx="751958" cy="547035"/>
            </a:xfrm>
            <a:prstGeom prst="rect">
              <a:avLst/>
            </a:prstGeom>
          </p:spPr>
        </p:pic>
        <p:sp>
          <p:nvSpPr>
            <p:cNvPr id="5" name="object 5"/>
            <p:cNvSpPr/>
            <p:nvPr/>
          </p:nvSpPr>
          <p:spPr>
            <a:xfrm>
              <a:off x="3681222" y="843534"/>
              <a:ext cx="4432300" cy="1632585"/>
            </a:xfrm>
            <a:custGeom>
              <a:avLst/>
              <a:gdLst/>
              <a:ahLst/>
              <a:cxnLst/>
              <a:rect l="l" t="t" r="r" b="b"/>
              <a:pathLst>
                <a:path w="4432300" h="1632585">
                  <a:moveTo>
                    <a:pt x="3615689" y="0"/>
                  </a:moveTo>
                  <a:lnTo>
                    <a:pt x="3615689" y="203962"/>
                  </a:lnTo>
                  <a:lnTo>
                    <a:pt x="0" y="203962"/>
                  </a:lnTo>
                  <a:lnTo>
                    <a:pt x="0" y="1428114"/>
                  </a:lnTo>
                  <a:lnTo>
                    <a:pt x="3615689" y="1428114"/>
                  </a:lnTo>
                  <a:lnTo>
                    <a:pt x="3615689" y="1632203"/>
                  </a:lnTo>
                  <a:lnTo>
                    <a:pt x="4431792" y="816101"/>
                  </a:lnTo>
                  <a:lnTo>
                    <a:pt x="3615689" y="0"/>
                  </a:lnTo>
                  <a:close/>
                </a:path>
              </a:pathLst>
            </a:custGeom>
            <a:solidFill>
              <a:srgbClr val="C5D9F0">
                <a:alpha val="90194"/>
              </a:srgbClr>
            </a:solidFill>
          </p:spPr>
          <p:txBody>
            <a:bodyPr wrap="square" lIns="0" tIns="0" rIns="0" bIns="0" rtlCol="0"/>
            <a:lstStyle/>
            <a:p>
              <a:endParaRPr/>
            </a:p>
          </p:txBody>
        </p:sp>
        <p:sp>
          <p:nvSpPr>
            <p:cNvPr id="6" name="object 6"/>
            <p:cNvSpPr/>
            <p:nvPr/>
          </p:nvSpPr>
          <p:spPr>
            <a:xfrm>
              <a:off x="3681222" y="843534"/>
              <a:ext cx="4432300" cy="1632585"/>
            </a:xfrm>
            <a:custGeom>
              <a:avLst/>
              <a:gdLst/>
              <a:ahLst/>
              <a:cxnLst/>
              <a:rect l="l" t="t" r="r" b="b"/>
              <a:pathLst>
                <a:path w="4432300" h="1632585">
                  <a:moveTo>
                    <a:pt x="0" y="203962"/>
                  </a:moveTo>
                  <a:lnTo>
                    <a:pt x="3615689" y="203962"/>
                  </a:lnTo>
                  <a:lnTo>
                    <a:pt x="3615689" y="0"/>
                  </a:lnTo>
                  <a:lnTo>
                    <a:pt x="4431792" y="816101"/>
                  </a:lnTo>
                  <a:lnTo>
                    <a:pt x="3615689" y="1632203"/>
                  </a:lnTo>
                  <a:lnTo>
                    <a:pt x="3615689" y="1428114"/>
                  </a:lnTo>
                  <a:lnTo>
                    <a:pt x="0" y="1428114"/>
                  </a:lnTo>
                  <a:lnTo>
                    <a:pt x="0" y="203962"/>
                  </a:lnTo>
                  <a:close/>
                </a:path>
              </a:pathLst>
            </a:custGeom>
            <a:ln w="25908">
              <a:solidFill>
                <a:srgbClr val="CCCFD6"/>
              </a:solidFill>
            </a:ln>
          </p:spPr>
          <p:txBody>
            <a:bodyPr wrap="square" lIns="0" tIns="0" rIns="0" bIns="0" rtlCol="0"/>
            <a:lstStyle/>
            <a:p>
              <a:endParaRPr/>
            </a:p>
          </p:txBody>
        </p:sp>
      </p:grpSp>
      <p:sp>
        <p:nvSpPr>
          <p:cNvPr id="7" name="object 7"/>
          <p:cNvSpPr txBox="1"/>
          <p:nvPr/>
        </p:nvSpPr>
        <p:spPr>
          <a:xfrm>
            <a:off x="9431273" y="408812"/>
            <a:ext cx="2247265" cy="177800"/>
          </a:xfrm>
          <a:prstGeom prst="rect">
            <a:avLst/>
          </a:prstGeom>
        </p:spPr>
        <p:txBody>
          <a:bodyPr vert="horz" wrap="square" lIns="0" tIns="12065" rIns="0" bIns="0" rtlCol="0">
            <a:spAutoFit/>
          </a:bodyPr>
          <a:lstStyle/>
          <a:p>
            <a:pPr marL="12700">
              <a:lnSpc>
                <a:spcPct val="100000"/>
              </a:lnSpc>
              <a:spcBef>
                <a:spcPts val="95"/>
              </a:spcBef>
            </a:pPr>
            <a:r>
              <a:rPr sz="1000" b="1" spc="-5" dirty="0">
                <a:latin typeface="Arial"/>
                <a:cs typeface="Arial"/>
              </a:rPr>
              <a:t>Direction </a:t>
            </a:r>
            <a:r>
              <a:rPr sz="1000" b="1" spc="-10" dirty="0">
                <a:latin typeface="Arial"/>
                <a:cs typeface="Arial"/>
              </a:rPr>
              <a:t>générale</a:t>
            </a:r>
            <a:r>
              <a:rPr sz="1000" b="1" spc="-15" dirty="0">
                <a:latin typeface="Arial"/>
                <a:cs typeface="Arial"/>
              </a:rPr>
              <a:t> </a:t>
            </a:r>
            <a:r>
              <a:rPr sz="1000" b="1" spc="-5" dirty="0">
                <a:latin typeface="Arial"/>
                <a:cs typeface="Arial"/>
              </a:rPr>
              <a:t>de l’offre</a:t>
            </a:r>
            <a:r>
              <a:rPr sz="1000" b="1" spc="-10" dirty="0">
                <a:latin typeface="Arial"/>
                <a:cs typeface="Arial"/>
              </a:rPr>
              <a:t> </a:t>
            </a:r>
            <a:r>
              <a:rPr sz="1000" b="1" spc="-5" dirty="0">
                <a:latin typeface="Arial"/>
                <a:cs typeface="Arial"/>
              </a:rPr>
              <a:t>de soins</a:t>
            </a:r>
            <a:endParaRPr sz="1000">
              <a:latin typeface="Arial"/>
              <a:cs typeface="Arial"/>
            </a:endParaRPr>
          </a:p>
        </p:txBody>
      </p:sp>
      <p:sp>
        <p:nvSpPr>
          <p:cNvPr id="8" name="object 8"/>
          <p:cNvSpPr txBox="1"/>
          <p:nvPr/>
        </p:nvSpPr>
        <p:spPr>
          <a:xfrm>
            <a:off x="5009134" y="984132"/>
            <a:ext cx="1165225" cy="1247140"/>
          </a:xfrm>
          <a:prstGeom prst="rect">
            <a:avLst/>
          </a:prstGeom>
        </p:spPr>
        <p:txBody>
          <a:bodyPr vert="horz" wrap="square" lIns="0" tIns="38735" rIns="0" bIns="0" rtlCol="0">
            <a:spAutoFit/>
          </a:bodyPr>
          <a:lstStyle/>
          <a:p>
            <a:pPr marL="241300" indent="-228600">
              <a:lnSpc>
                <a:spcPct val="100000"/>
              </a:lnSpc>
              <a:spcBef>
                <a:spcPts val="305"/>
              </a:spcBef>
              <a:buChar char="•"/>
              <a:tabLst>
                <a:tab pos="241300" algn="l"/>
              </a:tabLst>
            </a:pPr>
            <a:r>
              <a:rPr sz="2500" spc="-20" dirty="0">
                <a:solidFill>
                  <a:srgbClr val="F79546"/>
                </a:solidFill>
                <a:latin typeface="Calibri"/>
                <a:cs typeface="Calibri"/>
              </a:rPr>
              <a:t>BLOC</a:t>
            </a:r>
            <a:r>
              <a:rPr sz="2500" spc="-85" dirty="0">
                <a:solidFill>
                  <a:srgbClr val="F79546"/>
                </a:solidFill>
                <a:latin typeface="Calibri"/>
                <a:cs typeface="Calibri"/>
              </a:rPr>
              <a:t> </a:t>
            </a:r>
            <a:r>
              <a:rPr sz="2500" spc="-5" dirty="0">
                <a:solidFill>
                  <a:srgbClr val="F79546"/>
                </a:solidFill>
                <a:latin typeface="Calibri"/>
                <a:cs typeface="Calibri"/>
              </a:rPr>
              <a:t>1</a:t>
            </a:r>
            <a:endParaRPr sz="2500">
              <a:latin typeface="Calibri"/>
              <a:cs typeface="Calibri"/>
            </a:endParaRPr>
          </a:p>
          <a:p>
            <a:pPr marL="241300" indent="-228600">
              <a:lnSpc>
                <a:spcPct val="100000"/>
              </a:lnSpc>
              <a:spcBef>
                <a:spcPts val="209"/>
              </a:spcBef>
              <a:buChar char="•"/>
              <a:tabLst>
                <a:tab pos="241300" algn="l"/>
              </a:tabLst>
            </a:pPr>
            <a:r>
              <a:rPr sz="2500" spc="-20" dirty="0">
                <a:solidFill>
                  <a:srgbClr val="9BBA58"/>
                </a:solidFill>
                <a:latin typeface="Calibri"/>
                <a:cs typeface="Calibri"/>
              </a:rPr>
              <a:t>BLOC</a:t>
            </a:r>
            <a:r>
              <a:rPr sz="2500" spc="-90" dirty="0">
                <a:solidFill>
                  <a:srgbClr val="9BBA58"/>
                </a:solidFill>
                <a:latin typeface="Calibri"/>
                <a:cs typeface="Calibri"/>
              </a:rPr>
              <a:t> </a:t>
            </a:r>
            <a:r>
              <a:rPr sz="2500" spc="-5" dirty="0">
                <a:solidFill>
                  <a:srgbClr val="9BBA58"/>
                </a:solidFill>
                <a:latin typeface="Calibri"/>
                <a:cs typeface="Calibri"/>
              </a:rPr>
              <a:t>3</a:t>
            </a:r>
            <a:endParaRPr sz="2500">
              <a:latin typeface="Calibri"/>
              <a:cs typeface="Calibri"/>
            </a:endParaRPr>
          </a:p>
          <a:p>
            <a:pPr marL="241300" indent="-228600">
              <a:lnSpc>
                <a:spcPct val="100000"/>
              </a:lnSpc>
              <a:spcBef>
                <a:spcPts val="200"/>
              </a:spcBef>
              <a:buChar char="•"/>
              <a:tabLst>
                <a:tab pos="241300" algn="l"/>
              </a:tabLst>
            </a:pPr>
            <a:r>
              <a:rPr sz="2500" spc="-20" dirty="0">
                <a:solidFill>
                  <a:srgbClr val="C00000"/>
                </a:solidFill>
                <a:latin typeface="Calibri"/>
                <a:cs typeface="Calibri"/>
              </a:rPr>
              <a:t>BLOC</a:t>
            </a:r>
            <a:r>
              <a:rPr sz="2500" spc="-90" dirty="0">
                <a:solidFill>
                  <a:srgbClr val="C00000"/>
                </a:solidFill>
                <a:latin typeface="Calibri"/>
                <a:cs typeface="Calibri"/>
              </a:rPr>
              <a:t> </a:t>
            </a:r>
            <a:r>
              <a:rPr sz="2500" spc="-5" dirty="0">
                <a:solidFill>
                  <a:srgbClr val="C00000"/>
                </a:solidFill>
                <a:latin typeface="Calibri"/>
                <a:cs typeface="Calibri"/>
              </a:rPr>
              <a:t>4</a:t>
            </a:r>
            <a:endParaRPr sz="2500">
              <a:latin typeface="Calibri"/>
              <a:cs typeface="Calibri"/>
            </a:endParaRPr>
          </a:p>
        </p:txBody>
      </p:sp>
      <p:grpSp>
        <p:nvGrpSpPr>
          <p:cNvPr id="9" name="object 9"/>
          <p:cNvGrpSpPr/>
          <p:nvPr/>
        </p:nvGrpSpPr>
        <p:grpSpPr>
          <a:xfrm>
            <a:off x="707072" y="754316"/>
            <a:ext cx="2981325" cy="1720850"/>
            <a:chOff x="707072" y="754316"/>
            <a:chExt cx="2981325" cy="1720850"/>
          </a:xfrm>
        </p:grpSpPr>
        <p:sp>
          <p:nvSpPr>
            <p:cNvPr id="10" name="object 10"/>
            <p:cNvSpPr/>
            <p:nvPr/>
          </p:nvSpPr>
          <p:spPr>
            <a:xfrm>
              <a:off x="720089" y="767334"/>
              <a:ext cx="2955290" cy="1694814"/>
            </a:xfrm>
            <a:custGeom>
              <a:avLst/>
              <a:gdLst/>
              <a:ahLst/>
              <a:cxnLst/>
              <a:rect l="l" t="t" r="r" b="b"/>
              <a:pathLst>
                <a:path w="2955290" h="1694814">
                  <a:moveTo>
                    <a:pt x="2672588" y="0"/>
                  </a:moveTo>
                  <a:lnTo>
                    <a:pt x="282447" y="0"/>
                  </a:lnTo>
                  <a:lnTo>
                    <a:pt x="236632" y="3697"/>
                  </a:lnTo>
                  <a:lnTo>
                    <a:pt x="193171" y="14402"/>
                  </a:lnTo>
                  <a:lnTo>
                    <a:pt x="152645" y="31533"/>
                  </a:lnTo>
                  <a:lnTo>
                    <a:pt x="115636" y="54506"/>
                  </a:lnTo>
                  <a:lnTo>
                    <a:pt x="82726" y="82740"/>
                  </a:lnTo>
                  <a:lnTo>
                    <a:pt x="54495" y="115653"/>
                  </a:lnTo>
                  <a:lnTo>
                    <a:pt x="31525" y="152662"/>
                  </a:lnTo>
                  <a:lnTo>
                    <a:pt x="14399" y="193186"/>
                  </a:lnTo>
                  <a:lnTo>
                    <a:pt x="3696" y="236642"/>
                  </a:lnTo>
                  <a:lnTo>
                    <a:pt x="0" y="282448"/>
                  </a:lnTo>
                  <a:lnTo>
                    <a:pt x="0" y="1412239"/>
                  </a:lnTo>
                  <a:lnTo>
                    <a:pt x="3696" y="1458045"/>
                  </a:lnTo>
                  <a:lnTo>
                    <a:pt x="14399" y="1501501"/>
                  </a:lnTo>
                  <a:lnTo>
                    <a:pt x="31525" y="1542025"/>
                  </a:lnTo>
                  <a:lnTo>
                    <a:pt x="54495" y="1579034"/>
                  </a:lnTo>
                  <a:lnTo>
                    <a:pt x="82726" y="1611947"/>
                  </a:lnTo>
                  <a:lnTo>
                    <a:pt x="115636" y="1640181"/>
                  </a:lnTo>
                  <a:lnTo>
                    <a:pt x="152645" y="1663154"/>
                  </a:lnTo>
                  <a:lnTo>
                    <a:pt x="193171" y="1680285"/>
                  </a:lnTo>
                  <a:lnTo>
                    <a:pt x="236632" y="1690990"/>
                  </a:lnTo>
                  <a:lnTo>
                    <a:pt x="282447" y="1694688"/>
                  </a:lnTo>
                  <a:lnTo>
                    <a:pt x="2672588" y="1694688"/>
                  </a:lnTo>
                  <a:lnTo>
                    <a:pt x="2718393" y="1690990"/>
                  </a:lnTo>
                  <a:lnTo>
                    <a:pt x="2761849" y="1680285"/>
                  </a:lnTo>
                  <a:lnTo>
                    <a:pt x="2802373" y="1663154"/>
                  </a:lnTo>
                  <a:lnTo>
                    <a:pt x="2839382" y="1640181"/>
                  </a:lnTo>
                  <a:lnTo>
                    <a:pt x="2872295" y="1611947"/>
                  </a:lnTo>
                  <a:lnTo>
                    <a:pt x="2900529" y="1579034"/>
                  </a:lnTo>
                  <a:lnTo>
                    <a:pt x="2923502" y="1542025"/>
                  </a:lnTo>
                  <a:lnTo>
                    <a:pt x="2940633" y="1501501"/>
                  </a:lnTo>
                  <a:lnTo>
                    <a:pt x="2951338" y="1458045"/>
                  </a:lnTo>
                  <a:lnTo>
                    <a:pt x="2955036" y="1412239"/>
                  </a:lnTo>
                  <a:lnTo>
                    <a:pt x="2955036" y="282448"/>
                  </a:lnTo>
                  <a:lnTo>
                    <a:pt x="2951338" y="236642"/>
                  </a:lnTo>
                  <a:lnTo>
                    <a:pt x="2940633" y="193186"/>
                  </a:lnTo>
                  <a:lnTo>
                    <a:pt x="2923502" y="152662"/>
                  </a:lnTo>
                  <a:lnTo>
                    <a:pt x="2900529" y="115653"/>
                  </a:lnTo>
                  <a:lnTo>
                    <a:pt x="2872295" y="82740"/>
                  </a:lnTo>
                  <a:lnTo>
                    <a:pt x="2839382" y="54506"/>
                  </a:lnTo>
                  <a:lnTo>
                    <a:pt x="2802373" y="31533"/>
                  </a:lnTo>
                  <a:lnTo>
                    <a:pt x="2761849" y="14402"/>
                  </a:lnTo>
                  <a:lnTo>
                    <a:pt x="2718393" y="3697"/>
                  </a:lnTo>
                  <a:lnTo>
                    <a:pt x="2672588" y="0"/>
                  </a:lnTo>
                  <a:close/>
                </a:path>
              </a:pathLst>
            </a:custGeom>
            <a:solidFill>
              <a:srgbClr val="94B3D6"/>
            </a:solidFill>
          </p:spPr>
          <p:txBody>
            <a:bodyPr wrap="square" lIns="0" tIns="0" rIns="0" bIns="0" rtlCol="0"/>
            <a:lstStyle/>
            <a:p>
              <a:endParaRPr/>
            </a:p>
          </p:txBody>
        </p:sp>
        <p:sp>
          <p:nvSpPr>
            <p:cNvPr id="11" name="object 11"/>
            <p:cNvSpPr/>
            <p:nvPr/>
          </p:nvSpPr>
          <p:spPr>
            <a:xfrm>
              <a:off x="720089" y="767334"/>
              <a:ext cx="2955290" cy="1694814"/>
            </a:xfrm>
            <a:custGeom>
              <a:avLst/>
              <a:gdLst/>
              <a:ahLst/>
              <a:cxnLst/>
              <a:rect l="l" t="t" r="r" b="b"/>
              <a:pathLst>
                <a:path w="2955290" h="1694814">
                  <a:moveTo>
                    <a:pt x="0" y="282448"/>
                  </a:moveTo>
                  <a:lnTo>
                    <a:pt x="3696" y="236642"/>
                  </a:lnTo>
                  <a:lnTo>
                    <a:pt x="14399" y="193186"/>
                  </a:lnTo>
                  <a:lnTo>
                    <a:pt x="31525" y="152662"/>
                  </a:lnTo>
                  <a:lnTo>
                    <a:pt x="54495" y="115653"/>
                  </a:lnTo>
                  <a:lnTo>
                    <a:pt x="82726" y="82740"/>
                  </a:lnTo>
                  <a:lnTo>
                    <a:pt x="115636" y="54506"/>
                  </a:lnTo>
                  <a:lnTo>
                    <a:pt x="152645" y="31533"/>
                  </a:lnTo>
                  <a:lnTo>
                    <a:pt x="193171" y="14402"/>
                  </a:lnTo>
                  <a:lnTo>
                    <a:pt x="236632" y="3697"/>
                  </a:lnTo>
                  <a:lnTo>
                    <a:pt x="282447" y="0"/>
                  </a:lnTo>
                  <a:lnTo>
                    <a:pt x="2672588" y="0"/>
                  </a:lnTo>
                  <a:lnTo>
                    <a:pt x="2718393" y="3697"/>
                  </a:lnTo>
                  <a:lnTo>
                    <a:pt x="2761849" y="14402"/>
                  </a:lnTo>
                  <a:lnTo>
                    <a:pt x="2802373" y="31533"/>
                  </a:lnTo>
                  <a:lnTo>
                    <a:pt x="2839382" y="54506"/>
                  </a:lnTo>
                  <a:lnTo>
                    <a:pt x="2872295" y="82740"/>
                  </a:lnTo>
                  <a:lnTo>
                    <a:pt x="2900529" y="115653"/>
                  </a:lnTo>
                  <a:lnTo>
                    <a:pt x="2923502" y="152662"/>
                  </a:lnTo>
                  <a:lnTo>
                    <a:pt x="2940633" y="193186"/>
                  </a:lnTo>
                  <a:lnTo>
                    <a:pt x="2951338" y="236642"/>
                  </a:lnTo>
                  <a:lnTo>
                    <a:pt x="2955036" y="282448"/>
                  </a:lnTo>
                  <a:lnTo>
                    <a:pt x="2955036" y="1412239"/>
                  </a:lnTo>
                  <a:lnTo>
                    <a:pt x="2951338" y="1458045"/>
                  </a:lnTo>
                  <a:lnTo>
                    <a:pt x="2940633" y="1501501"/>
                  </a:lnTo>
                  <a:lnTo>
                    <a:pt x="2923502" y="1542025"/>
                  </a:lnTo>
                  <a:lnTo>
                    <a:pt x="2900529" y="1579034"/>
                  </a:lnTo>
                  <a:lnTo>
                    <a:pt x="2872295" y="1611947"/>
                  </a:lnTo>
                  <a:lnTo>
                    <a:pt x="2839382" y="1640181"/>
                  </a:lnTo>
                  <a:lnTo>
                    <a:pt x="2802373" y="1663154"/>
                  </a:lnTo>
                  <a:lnTo>
                    <a:pt x="2761849" y="1680285"/>
                  </a:lnTo>
                  <a:lnTo>
                    <a:pt x="2718393" y="1690990"/>
                  </a:lnTo>
                  <a:lnTo>
                    <a:pt x="2672588" y="1694688"/>
                  </a:lnTo>
                  <a:lnTo>
                    <a:pt x="282447" y="1694688"/>
                  </a:lnTo>
                  <a:lnTo>
                    <a:pt x="236632" y="1690990"/>
                  </a:lnTo>
                  <a:lnTo>
                    <a:pt x="193171" y="1680285"/>
                  </a:lnTo>
                  <a:lnTo>
                    <a:pt x="152645" y="1663154"/>
                  </a:lnTo>
                  <a:lnTo>
                    <a:pt x="115636" y="1640181"/>
                  </a:lnTo>
                  <a:lnTo>
                    <a:pt x="82726" y="1611947"/>
                  </a:lnTo>
                  <a:lnTo>
                    <a:pt x="54495" y="1579034"/>
                  </a:lnTo>
                  <a:lnTo>
                    <a:pt x="31525" y="1542025"/>
                  </a:lnTo>
                  <a:lnTo>
                    <a:pt x="14399" y="1501501"/>
                  </a:lnTo>
                  <a:lnTo>
                    <a:pt x="3696" y="1458045"/>
                  </a:lnTo>
                  <a:lnTo>
                    <a:pt x="0" y="1412239"/>
                  </a:lnTo>
                  <a:lnTo>
                    <a:pt x="0" y="282448"/>
                  </a:lnTo>
                  <a:close/>
                </a:path>
              </a:pathLst>
            </a:custGeom>
            <a:ln w="25908">
              <a:solidFill>
                <a:srgbClr val="EDEBE0"/>
              </a:solidFill>
            </a:ln>
          </p:spPr>
          <p:txBody>
            <a:bodyPr wrap="square" lIns="0" tIns="0" rIns="0" bIns="0" rtlCol="0"/>
            <a:lstStyle/>
            <a:p>
              <a:endParaRPr/>
            </a:p>
          </p:txBody>
        </p:sp>
      </p:grpSp>
      <p:sp>
        <p:nvSpPr>
          <p:cNvPr id="12" name="object 12"/>
          <p:cNvSpPr txBox="1"/>
          <p:nvPr/>
        </p:nvSpPr>
        <p:spPr>
          <a:xfrm>
            <a:off x="868172" y="1212240"/>
            <a:ext cx="2654300" cy="709930"/>
          </a:xfrm>
          <a:prstGeom prst="rect">
            <a:avLst/>
          </a:prstGeom>
        </p:spPr>
        <p:txBody>
          <a:bodyPr vert="horz" wrap="square" lIns="0" tIns="66040" rIns="0" bIns="0" rtlCol="0">
            <a:spAutoFit/>
          </a:bodyPr>
          <a:lstStyle/>
          <a:p>
            <a:pPr marL="635" algn="ctr">
              <a:lnSpc>
                <a:spcPct val="100000"/>
              </a:lnSpc>
              <a:spcBef>
                <a:spcPts val="520"/>
              </a:spcBef>
            </a:pPr>
            <a:r>
              <a:rPr sz="1300" b="1" spc="-5" dirty="0">
                <a:latin typeface="Calibri"/>
                <a:cs typeface="Calibri"/>
              </a:rPr>
              <a:t>Mission</a:t>
            </a:r>
            <a:r>
              <a:rPr sz="1300" b="1" spc="-30" dirty="0">
                <a:latin typeface="Calibri"/>
                <a:cs typeface="Calibri"/>
              </a:rPr>
              <a:t> </a:t>
            </a:r>
            <a:r>
              <a:rPr sz="1300" b="1" spc="-5" dirty="0">
                <a:latin typeface="Calibri"/>
                <a:cs typeface="Calibri"/>
              </a:rPr>
              <a:t>1</a:t>
            </a:r>
            <a:endParaRPr sz="1300">
              <a:latin typeface="Calibri"/>
              <a:cs typeface="Calibri"/>
            </a:endParaRPr>
          </a:p>
          <a:p>
            <a:pPr marL="12700" marR="5080" algn="ctr">
              <a:lnSpc>
                <a:spcPts val="1430"/>
              </a:lnSpc>
              <a:spcBef>
                <a:spcPts val="575"/>
              </a:spcBef>
            </a:pPr>
            <a:r>
              <a:rPr sz="1300" spc="-5" dirty="0">
                <a:latin typeface="Calibri"/>
                <a:cs typeface="Calibri"/>
              </a:rPr>
              <a:t>Accompagner </a:t>
            </a:r>
            <a:r>
              <a:rPr sz="1300" spc="-20" dirty="0">
                <a:latin typeface="Calibri"/>
                <a:cs typeface="Calibri"/>
              </a:rPr>
              <a:t>l’enfant </a:t>
            </a:r>
            <a:r>
              <a:rPr sz="1300" spc="-5" dirty="0">
                <a:latin typeface="Calibri"/>
                <a:cs typeface="Calibri"/>
              </a:rPr>
              <a:t>dans les activités </a:t>
            </a:r>
            <a:r>
              <a:rPr sz="1300" spc="-280" dirty="0">
                <a:latin typeface="Calibri"/>
                <a:cs typeface="Calibri"/>
              </a:rPr>
              <a:t> </a:t>
            </a:r>
            <a:r>
              <a:rPr sz="1300" spc="-5" dirty="0">
                <a:latin typeface="Calibri"/>
                <a:cs typeface="Calibri"/>
              </a:rPr>
              <a:t>de</a:t>
            </a:r>
            <a:r>
              <a:rPr sz="1300" spc="-10" dirty="0">
                <a:latin typeface="Calibri"/>
                <a:cs typeface="Calibri"/>
              </a:rPr>
              <a:t> </a:t>
            </a:r>
            <a:r>
              <a:rPr sz="1300" spc="-5" dirty="0">
                <a:latin typeface="Calibri"/>
                <a:cs typeface="Calibri"/>
              </a:rPr>
              <a:t>sa</a:t>
            </a:r>
            <a:r>
              <a:rPr sz="1300" dirty="0">
                <a:latin typeface="Calibri"/>
                <a:cs typeface="Calibri"/>
              </a:rPr>
              <a:t> </a:t>
            </a:r>
            <a:r>
              <a:rPr sz="1300" spc="-5" dirty="0">
                <a:latin typeface="Calibri"/>
                <a:cs typeface="Calibri"/>
              </a:rPr>
              <a:t>vie</a:t>
            </a:r>
            <a:r>
              <a:rPr sz="1300" dirty="0">
                <a:latin typeface="Calibri"/>
                <a:cs typeface="Calibri"/>
              </a:rPr>
              <a:t> </a:t>
            </a:r>
            <a:r>
              <a:rPr sz="1300" spc="-5" dirty="0">
                <a:latin typeface="Calibri"/>
                <a:cs typeface="Calibri"/>
              </a:rPr>
              <a:t>quotidienne </a:t>
            </a:r>
            <a:r>
              <a:rPr sz="1300" spc="-10" dirty="0">
                <a:latin typeface="Calibri"/>
                <a:cs typeface="Calibri"/>
              </a:rPr>
              <a:t>et</a:t>
            </a:r>
            <a:r>
              <a:rPr sz="1300" spc="5" dirty="0">
                <a:latin typeface="Calibri"/>
                <a:cs typeface="Calibri"/>
              </a:rPr>
              <a:t> </a:t>
            </a:r>
            <a:r>
              <a:rPr sz="1300" spc="-5" dirty="0">
                <a:latin typeface="Calibri"/>
                <a:cs typeface="Calibri"/>
              </a:rPr>
              <a:t>sociale</a:t>
            </a:r>
            <a:endParaRPr sz="1300">
              <a:latin typeface="Calibri"/>
              <a:cs typeface="Calibri"/>
            </a:endParaRPr>
          </a:p>
        </p:txBody>
      </p:sp>
      <p:grpSp>
        <p:nvGrpSpPr>
          <p:cNvPr id="13" name="object 13"/>
          <p:cNvGrpSpPr/>
          <p:nvPr/>
        </p:nvGrpSpPr>
        <p:grpSpPr>
          <a:xfrm>
            <a:off x="3668204" y="2683700"/>
            <a:ext cx="4458335" cy="1658620"/>
            <a:chOff x="3668204" y="2683700"/>
            <a:chExt cx="4458335" cy="1658620"/>
          </a:xfrm>
        </p:grpSpPr>
        <p:sp>
          <p:nvSpPr>
            <p:cNvPr id="14" name="object 14"/>
            <p:cNvSpPr/>
            <p:nvPr/>
          </p:nvSpPr>
          <p:spPr>
            <a:xfrm>
              <a:off x="3681221" y="2696718"/>
              <a:ext cx="4432300" cy="1632585"/>
            </a:xfrm>
            <a:custGeom>
              <a:avLst/>
              <a:gdLst/>
              <a:ahLst/>
              <a:cxnLst/>
              <a:rect l="l" t="t" r="r" b="b"/>
              <a:pathLst>
                <a:path w="4432300" h="1632585">
                  <a:moveTo>
                    <a:pt x="3615689" y="0"/>
                  </a:moveTo>
                  <a:lnTo>
                    <a:pt x="3615689" y="203962"/>
                  </a:lnTo>
                  <a:lnTo>
                    <a:pt x="0" y="203962"/>
                  </a:lnTo>
                  <a:lnTo>
                    <a:pt x="0" y="1428115"/>
                  </a:lnTo>
                  <a:lnTo>
                    <a:pt x="3615689" y="1428115"/>
                  </a:lnTo>
                  <a:lnTo>
                    <a:pt x="3615689" y="1632204"/>
                  </a:lnTo>
                  <a:lnTo>
                    <a:pt x="4431792" y="816102"/>
                  </a:lnTo>
                  <a:lnTo>
                    <a:pt x="3615689" y="0"/>
                  </a:lnTo>
                  <a:close/>
                </a:path>
              </a:pathLst>
            </a:custGeom>
            <a:solidFill>
              <a:srgbClr val="C5D9F0">
                <a:alpha val="90194"/>
              </a:srgbClr>
            </a:solidFill>
          </p:spPr>
          <p:txBody>
            <a:bodyPr wrap="square" lIns="0" tIns="0" rIns="0" bIns="0" rtlCol="0"/>
            <a:lstStyle/>
            <a:p>
              <a:endParaRPr/>
            </a:p>
          </p:txBody>
        </p:sp>
        <p:sp>
          <p:nvSpPr>
            <p:cNvPr id="15" name="object 15"/>
            <p:cNvSpPr/>
            <p:nvPr/>
          </p:nvSpPr>
          <p:spPr>
            <a:xfrm>
              <a:off x="3681221" y="2696718"/>
              <a:ext cx="4432300" cy="1632585"/>
            </a:xfrm>
            <a:custGeom>
              <a:avLst/>
              <a:gdLst/>
              <a:ahLst/>
              <a:cxnLst/>
              <a:rect l="l" t="t" r="r" b="b"/>
              <a:pathLst>
                <a:path w="4432300" h="1632585">
                  <a:moveTo>
                    <a:pt x="0" y="203962"/>
                  </a:moveTo>
                  <a:lnTo>
                    <a:pt x="3615689" y="203962"/>
                  </a:lnTo>
                  <a:lnTo>
                    <a:pt x="3615689" y="0"/>
                  </a:lnTo>
                  <a:lnTo>
                    <a:pt x="4431792" y="816102"/>
                  </a:lnTo>
                  <a:lnTo>
                    <a:pt x="3615689" y="1632204"/>
                  </a:lnTo>
                  <a:lnTo>
                    <a:pt x="3615689" y="1428115"/>
                  </a:lnTo>
                  <a:lnTo>
                    <a:pt x="0" y="1428115"/>
                  </a:lnTo>
                  <a:lnTo>
                    <a:pt x="0" y="203962"/>
                  </a:lnTo>
                  <a:close/>
                </a:path>
              </a:pathLst>
            </a:custGeom>
            <a:ln w="25908">
              <a:solidFill>
                <a:srgbClr val="CCCFD6"/>
              </a:solidFill>
            </a:ln>
          </p:spPr>
          <p:txBody>
            <a:bodyPr wrap="square" lIns="0" tIns="0" rIns="0" bIns="0" rtlCol="0"/>
            <a:lstStyle/>
            <a:p>
              <a:endParaRPr/>
            </a:p>
          </p:txBody>
        </p:sp>
      </p:grpSp>
      <p:sp>
        <p:nvSpPr>
          <p:cNvPr id="16" name="object 16"/>
          <p:cNvSpPr txBox="1"/>
          <p:nvPr/>
        </p:nvSpPr>
        <p:spPr>
          <a:xfrm>
            <a:off x="5009134" y="2838678"/>
            <a:ext cx="1165225" cy="1246505"/>
          </a:xfrm>
          <a:prstGeom prst="rect">
            <a:avLst/>
          </a:prstGeom>
        </p:spPr>
        <p:txBody>
          <a:bodyPr vert="horz" wrap="square" lIns="0" tIns="38100" rIns="0" bIns="0" rtlCol="0">
            <a:spAutoFit/>
          </a:bodyPr>
          <a:lstStyle/>
          <a:p>
            <a:pPr marL="241300" indent="-228600">
              <a:lnSpc>
                <a:spcPct val="100000"/>
              </a:lnSpc>
              <a:spcBef>
                <a:spcPts val="300"/>
              </a:spcBef>
              <a:buChar char="•"/>
              <a:tabLst>
                <a:tab pos="241300" algn="l"/>
              </a:tabLst>
            </a:pPr>
            <a:r>
              <a:rPr sz="2500" spc="-20" dirty="0">
                <a:solidFill>
                  <a:srgbClr val="8063A1"/>
                </a:solidFill>
                <a:latin typeface="Calibri"/>
                <a:cs typeface="Calibri"/>
              </a:rPr>
              <a:t>BLOC</a:t>
            </a:r>
            <a:r>
              <a:rPr sz="2500" spc="-90" dirty="0">
                <a:solidFill>
                  <a:srgbClr val="8063A1"/>
                </a:solidFill>
                <a:latin typeface="Calibri"/>
                <a:cs typeface="Calibri"/>
              </a:rPr>
              <a:t> </a:t>
            </a:r>
            <a:r>
              <a:rPr sz="2500" spc="-5" dirty="0">
                <a:solidFill>
                  <a:srgbClr val="8063A1"/>
                </a:solidFill>
                <a:latin typeface="Calibri"/>
                <a:cs typeface="Calibri"/>
              </a:rPr>
              <a:t>2</a:t>
            </a:r>
            <a:endParaRPr sz="2500">
              <a:latin typeface="Calibri"/>
              <a:cs typeface="Calibri"/>
            </a:endParaRPr>
          </a:p>
          <a:p>
            <a:pPr marL="241300" indent="-228600">
              <a:lnSpc>
                <a:spcPct val="100000"/>
              </a:lnSpc>
              <a:spcBef>
                <a:spcPts val="204"/>
              </a:spcBef>
              <a:buChar char="•"/>
              <a:tabLst>
                <a:tab pos="241300" algn="l"/>
              </a:tabLst>
            </a:pPr>
            <a:r>
              <a:rPr sz="2500" spc="-20" dirty="0">
                <a:solidFill>
                  <a:srgbClr val="C00000"/>
                </a:solidFill>
                <a:latin typeface="Calibri"/>
                <a:cs typeface="Calibri"/>
              </a:rPr>
              <a:t>BLOC</a:t>
            </a:r>
            <a:r>
              <a:rPr sz="2500" spc="-85" dirty="0">
                <a:solidFill>
                  <a:srgbClr val="C00000"/>
                </a:solidFill>
                <a:latin typeface="Calibri"/>
                <a:cs typeface="Calibri"/>
              </a:rPr>
              <a:t> </a:t>
            </a:r>
            <a:r>
              <a:rPr sz="2500" spc="-5" dirty="0">
                <a:solidFill>
                  <a:srgbClr val="C00000"/>
                </a:solidFill>
                <a:latin typeface="Calibri"/>
                <a:cs typeface="Calibri"/>
              </a:rPr>
              <a:t>4</a:t>
            </a:r>
            <a:endParaRPr sz="2500">
              <a:latin typeface="Calibri"/>
              <a:cs typeface="Calibri"/>
            </a:endParaRPr>
          </a:p>
          <a:p>
            <a:pPr marL="241300" indent="-228600">
              <a:lnSpc>
                <a:spcPct val="100000"/>
              </a:lnSpc>
              <a:spcBef>
                <a:spcPts val="204"/>
              </a:spcBef>
              <a:buChar char="•"/>
              <a:tabLst>
                <a:tab pos="241300" algn="l"/>
              </a:tabLst>
            </a:pPr>
            <a:r>
              <a:rPr sz="2500" spc="-20" dirty="0">
                <a:solidFill>
                  <a:srgbClr val="4F81BC"/>
                </a:solidFill>
                <a:latin typeface="Calibri"/>
                <a:cs typeface="Calibri"/>
              </a:rPr>
              <a:t>BLOC</a:t>
            </a:r>
            <a:r>
              <a:rPr sz="2500" spc="-90" dirty="0">
                <a:solidFill>
                  <a:srgbClr val="4F81BC"/>
                </a:solidFill>
                <a:latin typeface="Calibri"/>
                <a:cs typeface="Calibri"/>
              </a:rPr>
              <a:t> </a:t>
            </a:r>
            <a:r>
              <a:rPr sz="2500" spc="-5" dirty="0">
                <a:solidFill>
                  <a:srgbClr val="4F81BC"/>
                </a:solidFill>
                <a:latin typeface="Calibri"/>
                <a:cs typeface="Calibri"/>
              </a:rPr>
              <a:t>5</a:t>
            </a:r>
            <a:endParaRPr sz="2500">
              <a:latin typeface="Calibri"/>
              <a:cs typeface="Calibri"/>
            </a:endParaRPr>
          </a:p>
        </p:txBody>
      </p:sp>
      <p:grpSp>
        <p:nvGrpSpPr>
          <p:cNvPr id="17" name="object 17"/>
          <p:cNvGrpSpPr/>
          <p:nvPr/>
        </p:nvGrpSpPr>
        <p:grpSpPr>
          <a:xfrm>
            <a:off x="710183" y="2628900"/>
            <a:ext cx="2981325" cy="1767839"/>
            <a:chOff x="710183" y="2628900"/>
            <a:chExt cx="2981325" cy="1767839"/>
          </a:xfrm>
        </p:grpSpPr>
        <p:sp>
          <p:nvSpPr>
            <p:cNvPr id="18" name="object 18"/>
            <p:cNvSpPr/>
            <p:nvPr/>
          </p:nvSpPr>
          <p:spPr>
            <a:xfrm>
              <a:off x="723137" y="2641853"/>
              <a:ext cx="2955290" cy="1742439"/>
            </a:xfrm>
            <a:custGeom>
              <a:avLst/>
              <a:gdLst/>
              <a:ahLst/>
              <a:cxnLst/>
              <a:rect l="l" t="t" r="r" b="b"/>
              <a:pathLst>
                <a:path w="2955290" h="1742439">
                  <a:moveTo>
                    <a:pt x="2664714" y="0"/>
                  </a:moveTo>
                  <a:lnTo>
                    <a:pt x="290322" y="0"/>
                  </a:lnTo>
                  <a:lnTo>
                    <a:pt x="243230" y="3798"/>
                  </a:lnTo>
                  <a:lnTo>
                    <a:pt x="198558" y="14794"/>
                  </a:lnTo>
                  <a:lnTo>
                    <a:pt x="156903" y="32393"/>
                  </a:lnTo>
                  <a:lnTo>
                    <a:pt x="118862" y="55997"/>
                  </a:lnTo>
                  <a:lnTo>
                    <a:pt x="85034" y="85010"/>
                  </a:lnTo>
                  <a:lnTo>
                    <a:pt x="56016" y="118835"/>
                  </a:lnTo>
                  <a:lnTo>
                    <a:pt x="32405" y="156875"/>
                  </a:lnTo>
                  <a:lnTo>
                    <a:pt x="14801" y="198534"/>
                  </a:lnTo>
                  <a:lnTo>
                    <a:pt x="3799" y="243215"/>
                  </a:lnTo>
                  <a:lnTo>
                    <a:pt x="0" y="290322"/>
                  </a:lnTo>
                  <a:lnTo>
                    <a:pt x="0" y="1451610"/>
                  </a:lnTo>
                  <a:lnTo>
                    <a:pt x="3799" y="1498716"/>
                  </a:lnTo>
                  <a:lnTo>
                    <a:pt x="14801" y="1543397"/>
                  </a:lnTo>
                  <a:lnTo>
                    <a:pt x="32405" y="1585056"/>
                  </a:lnTo>
                  <a:lnTo>
                    <a:pt x="56016" y="1623096"/>
                  </a:lnTo>
                  <a:lnTo>
                    <a:pt x="85034" y="1656921"/>
                  </a:lnTo>
                  <a:lnTo>
                    <a:pt x="118862" y="1685934"/>
                  </a:lnTo>
                  <a:lnTo>
                    <a:pt x="156903" y="1709538"/>
                  </a:lnTo>
                  <a:lnTo>
                    <a:pt x="198558" y="1727137"/>
                  </a:lnTo>
                  <a:lnTo>
                    <a:pt x="243230" y="1738133"/>
                  </a:lnTo>
                  <a:lnTo>
                    <a:pt x="290322" y="1741932"/>
                  </a:lnTo>
                  <a:lnTo>
                    <a:pt x="2664714" y="1741932"/>
                  </a:lnTo>
                  <a:lnTo>
                    <a:pt x="2711820" y="1738133"/>
                  </a:lnTo>
                  <a:lnTo>
                    <a:pt x="2756501" y="1727137"/>
                  </a:lnTo>
                  <a:lnTo>
                    <a:pt x="2798160" y="1709538"/>
                  </a:lnTo>
                  <a:lnTo>
                    <a:pt x="2836200" y="1685934"/>
                  </a:lnTo>
                  <a:lnTo>
                    <a:pt x="2870025" y="1656921"/>
                  </a:lnTo>
                  <a:lnTo>
                    <a:pt x="2899038" y="1623096"/>
                  </a:lnTo>
                  <a:lnTo>
                    <a:pt x="2922642" y="1585056"/>
                  </a:lnTo>
                  <a:lnTo>
                    <a:pt x="2940241" y="1543397"/>
                  </a:lnTo>
                  <a:lnTo>
                    <a:pt x="2951237" y="1498716"/>
                  </a:lnTo>
                  <a:lnTo>
                    <a:pt x="2955036" y="1451610"/>
                  </a:lnTo>
                  <a:lnTo>
                    <a:pt x="2955036" y="290322"/>
                  </a:lnTo>
                  <a:lnTo>
                    <a:pt x="2951237" y="243215"/>
                  </a:lnTo>
                  <a:lnTo>
                    <a:pt x="2940241" y="198534"/>
                  </a:lnTo>
                  <a:lnTo>
                    <a:pt x="2922642" y="156875"/>
                  </a:lnTo>
                  <a:lnTo>
                    <a:pt x="2899038" y="118835"/>
                  </a:lnTo>
                  <a:lnTo>
                    <a:pt x="2870025" y="85010"/>
                  </a:lnTo>
                  <a:lnTo>
                    <a:pt x="2836200" y="55997"/>
                  </a:lnTo>
                  <a:lnTo>
                    <a:pt x="2798160" y="32393"/>
                  </a:lnTo>
                  <a:lnTo>
                    <a:pt x="2756501" y="14794"/>
                  </a:lnTo>
                  <a:lnTo>
                    <a:pt x="2711820" y="3798"/>
                  </a:lnTo>
                  <a:lnTo>
                    <a:pt x="2664714" y="0"/>
                  </a:lnTo>
                  <a:close/>
                </a:path>
              </a:pathLst>
            </a:custGeom>
            <a:solidFill>
              <a:srgbClr val="94B3D6"/>
            </a:solidFill>
          </p:spPr>
          <p:txBody>
            <a:bodyPr wrap="square" lIns="0" tIns="0" rIns="0" bIns="0" rtlCol="0"/>
            <a:lstStyle/>
            <a:p>
              <a:endParaRPr/>
            </a:p>
          </p:txBody>
        </p:sp>
        <p:sp>
          <p:nvSpPr>
            <p:cNvPr id="19" name="object 19"/>
            <p:cNvSpPr/>
            <p:nvPr/>
          </p:nvSpPr>
          <p:spPr>
            <a:xfrm>
              <a:off x="723137" y="2641853"/>
              <a:ext cx="2955290" cy="1742439"/>
            </a:xfrm>
            <a:custGeom>
              <a:avLst/>
              <a:gdLst/>
              <a:ahLst/>
              <a:cxnLst/>
              <a:rect l="l" t="t" r="r" b="b"/>
              <a:pathLst>
                <a:path w="2955290" h="1742439">
                  <a:moveTo>
                    <a:pt x="0" y="290322"/>
                  </a:moveTo>
                  <a:lnTo>
                    <a:pt x="3799" y="243215"/>
                  </a:lnTo>
                  <a:lnTo>
                    <a:pt x="14801" y="198534"/>
                  </a:lnTo>
                  <a:lnTo>
                    <a:pt x="32405" y="156875"/>
                  </a:lnTo>
                  <a:lnTo>
                    <a:pt x="56016" y="118835"/>
                  </a:lnTo>
                  <a:lnTo>
                    <a:pt x="85034" y="85010"/>
                  </a:lnTo>
                  <a:lnTo>
                    <a:pt x="118862" y="55997"/>
                  </a:lnTo>
                  <a:lnTo>
                    <a:pt x="156903" y="32393"/>
                  </a:lnTo>
                  <a:lnTo>
                    <a:pt x="198558" y="14794"/>
                  </a:lnTo>
                  <a:lnTo>
                    <a:pt x="243230" y="3798"/>
                  </a:lnTo>
                  <a:lnTo>
                    <a:pt x="290322" y="0"/>
                  </a:lnTo>
                  <a:lnTo>
                    <a:pt x="2664714" y="0"/>
                  </a:lnTo>
                  <a:lnTo>
                    <a:pt x="2711820" y="3798"/>
                  </a:lnTo>
                  <a:lnTo>
                    <a:pt x="2756501" y="14794"/>
                  </a:lnTo>
                  <a:lnTo>
                    <a:pt x="2798160" y="32393"/>
                  </a:lnTo>
                  <a:lnTo>
                    <a:pt x="2836200" y="55997"/>
                  </a:lnTo>
                  <a:lnTo>
                    <a:pt x="2870025" y="85010"/>
                  </a:lnTo>
                  <a:lnTo>
                    <a:pt x="2899038" y="118835"/>
                  </a:lnTo>
                  <a:lnTo>
                    <a:pt x="2922642" y="156875"/>
                  </a:lnTo>
                  <a:lnTo>
                    <a:pt x="2940241" y="198534"/>
                  </a:lnTo>
                  <a:lnTo>
                    <a:pt x="2951237" y="243215"/>
                  </a:lnTo>
                  <a:lnTo>
                    <a:pt x="2955036" y="290322"/>
                  </a:lnTo>
                  <a:lnTo>
                    <a:pt x="2955036" y="1451610"/>
                  </a:lnTo>
                  <a:lnTo>
                    <a:pt x="2951237" y="1498716"/>
                  </a:lnTo>
                  <a:lnTo>
                    <a:pt x="2940241" y="1543397"/>
                  </a:lnTo>
                  <a:lnTo>
                    <a:pt x="2922642" y="1585056"/>
                  </a:lnTo>
                  <a:lnTo>
                    <a:pt x="2899038" y="1623096"/>
                  </a:lnTo>
                  <a:lnTo>
                    <a:pt x="2870025" y="1656921"/>
                  </a:lnTo>
                  <a:lnTo>
                    <a:pt x="2836200" y="1685934"/>
                  </a:lnTo>
                  <a:lnTo>
                    <a:pt x="2798160" y="1709538"/>
                  </a:lnTo>
                  <a:lnTo>
                    <a:pt x="2756501" y="1727137"/>
                  </a:lnTo>
                  <a:lnTo>
                    <a:pt x="2711820" y="1738133"/>
                  </a:lnTo>
                  <a:lnTo>
                    <a:pt x="2664714" y="1741932"/>
                  </a:lnTo>
                  <a:lnTo>
                    <a:pt x="290322" y="1741932"/>
                  </a:lnTo>
                  <a:lnTo>
                    <a:pt x="243230" y="1738133"/>
                  </a:lnTo>
                  <a:lnTo>
                    <a:pt x="198558" y="1727137"/>
                  </a:lnTo>
                  <a:lnTo>
                    <a:pt x="156903" y="1709538"/>
                  </a:lnTo>
                  <a:lnTo>
                    <a:pt x="118862" y="1685934"/>
                  </a:lnTo>
                  <a:lnTo>
                    <a:pt x="85034" y="1656921"/>
                  </a:lnTo>
                  <a:lnTo>
                    <a:pt x="56016" y="1623096"/>
                  </a:lnTo>
                  <a:lnTo>
                    <a:pt x="32405" y="1585056"/>
                  </a:lnTo>
                  <a:lnTo>
                    <a:pt x="14801" y="1543397"/>
                  </a:lnTo>
                  <a:lnTo>
                    <a:pt x="3799" y="1498716"/>
                  </a:lnTo>
                  <a:lnTo>
                    <a:pt x="0" y="1451610"/>
                  </a:lnTo>
                  <a:lnTo>
                    <a:pt x="0" y="290322"/>
                  </a:lnTo>
                  <a:close/>
                </a:path>
              </a:pathLst>
            </a:custGeom>
            <a:ln w="25908">
              <a:solidFill>
                <a:srgbClr val="EDEBE0"/>
              </a:solidFill>
            </a:ln>
          </p:spPr>
          <p:txBody>
            <a:bodyPr wrap="square" lIns="0" tIns="0" rIns="0" bIns="0" rtlCol="0"/>
            <a:lstStyle/>
            <a:p>
              <a:endParaRPr/>
            </a:p>
          </p:txBody>
        </p:sp>
      </p:grpSp>
      <p:sp>
        <p:nvSpPr>
          <p:cNvPr id="20" name="object 20"/>
          <p:cNvSpPr txBox="1"/>
          <p:nvPr/>
        </p:nvSpPr>
        <p:spPr>
          <a:xfrm>
            <a:off x="1065987" y="3020339"/>
            <a:ext cx="2266950" cy="891540"/>
          </a:xfrm>
          <a:prstGeom prst="rect">
            <a:avLst/>
          </a:prstGeom>
        </p:spPr>
        <p:txBody>
          <a:bodyPr vert="horz" wrap="square" lIns="0" tIns="66040" rIns="0" bIns="0" rtlCol="0">
            <a:spAutoFit/>
          </a:bodyPr>
          <a:lstStyle/>
          <a:p>
            <a:pPr marL="1270" algn="ctr">
              <a:lnSpc>
                <a:spcPct val="100000"/>
              </a:lnSpc>
              <a:spcBef>
                <a:spcPts val="520"/>
              </a:spcBef>
            </a:pPr>
            <a:r>
              <a:rPr sz="1300" b="1" spc="-5" dirty="0">
                <a:latin typeface="Calibri"/>
                <a:cs typeface="Calibri"/>
              </a:rPr>
              <a:t>Mission</a:t>
            </a:r>
            <a:r>
              <a:rPr sz="1300" b="1" spc="-30" dirty="0">
                <a:latin typeface="Calibri"/>
                <a:cs typeface="Calibri"/>
              </a:rPr>
              <a:t> </a:t>
            </a:r>
            <a:r>
              <a:rPr sz="1300" b="1" spc="-5" dirty="0">
                <a:latin typeface="Calibri"/>
                <a:cs typeface="Calibri"/>
              </a:rPr>
              <a:t>2</a:t>
            </a:r>
            <a:endParaRPr sz="1300">
              <a:latin typeface="Calibri"/>
              <a:cs typeface="Calibri"/>
            </a:endParaRPr>
          </a:p>
          <a:p>
            <a:pPr marL="12700" marR="5080" indent="-635" algn="ctr">
              <a:lnSpc>
                <a:spcPts val="1430"/>
              </a:lnSpc>
              <a:spcBef>
                <a:spcPts val="575"/>
              </a:spcBef>
            </a:pPr>
            <a:r>
              <a:rPr sz="1300" spc="-5" dirty="0">
                <a:latin typeface="Calibri"/>
                <a:cs typeface="Calibri"/>
              </a:rPr>
              <a:t>Collaborer aux </a:t>
            </a:r>
            <a:r>
              <a:rPr sz="1300" spc="-10" dirty="0">
                <a:latin typeface="Calibri"/>
                <a:cs typeface="Calibri"/>
              </a:rPr>
              <a:t>projets </a:t>
            </a:r>
            <a:r>
              <a:rPr sz="1300" spc="-5" dirty="0">
                <a:latin typeface="Calibri"/>
                <a:cs typeface="Calibri"/>
              </a:rPr>
              <a:t>de </a:t>
            </a:r>
            <a:r>
              <a:rPr sz="1300" spc="-10" dirty="0">
                <a:latin typeface="Calibri"/>
                <a:cs typeface="Calibri"/>
              </a:rPr>
              <a:t>soins </a:t>
            </a:r>
            <a:r>
              <a:rPr sz="1300" spc="-5" dirty="0">
                <a:latin typeface="Calibri"/>
                <a:cs typeface="Calibri"/>
              </a:rPr>
              <a:t> </a:t>
            </a:r>
            <a:r>
              <a:rPr sz="1300" spc="-10" dirty="0">
                <a:latin typeface="Calibri"/>
                <a:cs typeface="Calibri"/>
              </a:rPr>
              <a:t>personnalisés</a:t>
            </a:r>
            <a:r>
              <a:rPr sz="1300" spc="5" dirty="0">
                <a:latin typeface="Calibri"/>
                <a:cs typeface="Calibri"/>
              </a:rPr>
              <a:t> </a:t>
            </a:r>
            <a:r>
              <a:rPr sz="1300" spc="-5" dirty="0">
                <a:latin typeface="Calibri"/>
                <a:cs typeface="Calibri"/>
              </a:rPr>
              <a:t>dans</a:t>
            </a:r>
            <a:r>
              <a:rPr sz="1300" spc="-10" dirty="0">
                <a:latin typeface="Calibri"/>
                <a:cs typeface="Calibri"/>
              </a:rPr>
              <a:t> son</a:t>
            </a:r>
            <a:r>
              <a:rPr sz="1300" spc="5" dirty="0">
                <a:latin typeface="Calibri"/>
                <a:cs typeface="Calibri"/>
              </a:rPr>
              <a:t> </a:t>
            </a:r>
            <a:r>
              <a:rPr sz="1300" spc="-5" dirty="0">
                <a:latin typeface="Calibri"/>
                <a:cs typeface="Calibri"/>
              </a:rPr>
              <a:t>champ</a:t>
            </a:r>
            <a:r>
              <a:rPr sz="1300" spc="5" dirty="0">
                <a:latin typeface="Calibri"/>
                <a:cs typeface="Calibri"/>
              </a:rPr>
              <a:t> </a:t>
            </a:r>
            <a:r>
              <a:rPr sz="1300" spc="-10" dirty="0">
                <a:latin typeface="Calibri"/>
                <a:cs typeface="Calibri"/>
              </a:rPr>
              <a:t>de </a:t>
            </a:r>
            <a:r>
              <a:rPr sz="1300" spc="-275" dirty="0">
                <a:latin typeface="Calibri"/>
                <a:cs typeface="Calibri"/>
              </a:rPr>
              <a:t> </a:t>
            </a:r>
            <a:r>
              <a:rPr sz="1300" spc="-10" dirty="0">
                <a:latin typeface="Calibri"/>
                <a:cs typeface="Calibri"/>
              </a:rPr>
              <a:t>compétences</a:t>
            </a:r>
            <a:endParaRPr sz="1300">
              <a:latin typeface="Calibri"/>
              <a:cs typeface="Calibri"/>
            </a:endParaRPr>
          </a:p>
        </p:txBody>
      </p:sp>
      <p:grpSp>
        <p:nvGrpSpPr>
          <p:cNvPr id="21" name="object 21"/>
          <p:cNvGrpSpPr/>
          <p:nvPr/>
        </p:nvGrpSpPr>
        <p:grpSpPr>
          <a:xfrm>
            <a:off x="3668204" y="4555172"/>
            <a:ext cx="4458335" cy="1656714"/>
            <a:chOff x="3668204" y="4555172"/>
            <a:chExt cx="4458335" cy="1656714"/>
          </a:xfrm>
        </p:grpSpPr>
        <p:sp>
          <p:nvSpPr>
            <p:cNvPr id="22" name="object 22"/>
            <p:cNvSpPr/>
            <p:nvPr/>
          </p:nvSpPr>
          <p:spPr>
            <a:xfrm>
              <a:off x="3681221" y="4568189"/>
              <a:ext cx="4432300" cy="1630680"/>
            </a:xfrm>
            <a:custGeom>
              <a:avLst/>
              <a:gdLst/>
              <a:ahLst/>
              <a:cxnLst/>
              <a:rect l="l" t="t" r="r" b="b"/>
              <a:pathLst>
                <a:path w="4432300" h="1630679">
                  <a:moveTo>
                    <a:pt x="3616452" y="0"/>
                  </a:moveTo>
                  <a:lnTo>
                    <a:pt x="3616452" y="203835"/>
                  </a:lnTo>
                  <a:lnTo>
                    <a:pt x="0" y="203835"/>
                  </a:lnTo>
                  <a:lnTo>
                    <a:pt x="0" y="1426845"/>
                  </a:lnTo>
                  <a:lnTo>
                    <a:pt x="3616452" y="1426845"/>
                  </a:lnTo>
                  <a:lnTo>
                    <a:pt x="3616452" y="1630680"/>
                  </a:lnTo>
                  <a:lnTo>
                    <a:pt x="4431792" y="815340"/>
                  </a:lnTo>
                  <a:lnTo>
                    <a:pt x="3616452" y="0"/>
                  </a:lnTo>
                  <a:close/>
                </a:path>
              </a:pathLst>
            </a:custGeom>
            <a:solidFill>
              <a:srgbClr val="C5D9F0">
                <a:alpha val="90194"/>
              </a:srgbClr>
            </a:solidFill>
          </p:spPr>
          <p:txBody>
            <a:bodyPr wrap="square" lIns="0" tIns="0" rIns="0" bIns="0" rtlCol="0"/>
            <a:lstStyle/>
            <a:p>
              <a:endParaRPr/>
            </a:p>
          </p:txBody>
        </p:sp>
        <p:sp>
          <p:nvSpPr>
            <p:cNvPr id="23" name="object 23"/>
            <p:cNvSpPr/>
            <p:nvPr/>
          </p:nvSpPr>
          <p:spPr>
            <a:xfrm>
              <a:off x="3681221" y="4568189"/>
              <a:ext cx="4432300" cy="1630680"/>
            </a:xfrm>
            <a:custGeom>
              <a:avLst/>
              <a:gdLst/>
              <a:ahLst/>
              <a:cxnLst/>
              <a:rect l="l" t="t" r="r" b="b"/>
              <a:pathLst>
                <a:path w="4432300" h="1630679">
                  <a:moveTo>
                    <a:pt x="0" y="203835"/>
                  </a:moveTo>
                  <a:lnTo>
                    <a:pt x="3616452" y="203835"/>
                  </a:lnTo>
                  <a:lnTo>
                    <a:pt x="3616452" y="0"/>
                  </a:lnTo>
                  <a:lnTo>
                    <a:pt x="4431792" y="815340"/>
                  </a:lnTo>
                  <a:lnTo>
                    <a:pt x="3616452" y="1630680"/>
                  </a:lnTo>
                  <a:lnTo>
                    <a:pt x="3616452" y="1426845"/>
                  </a:lnTo>
                  <a:lnTo>
                    <a:pt x="0" y="1426845"/>
                  </a:lnTo>
                  <a:lnTo>
                    <a:pt x="0" y="203835"/>
                  </a:lnTo>
                  <a:close/>
                </a:path>
              </a:pathLst>
            </a:custGeom>
            <a:ln w="25907">
              <a:solidFill>
                <a:srgbClr val="CCCFD6"/>
              </a:solidFill>
            </a:ln>
          </p:spPr>
          <p:txBody>
            <a:bodyPr wrap="square" lIns="0" tIns="0" rIns="0" bIns="0" rtlCol="0"/>
            <a:lstStyle/>
            <a:p>
              <a:endParaRPr/>
            </a:p>
          </p:txBody>
        </p:sp>
      </p:grpSp>
      <p:sp>
        <p:nvSpPr>
          <p:cNvPr id="24" name="object 24"/>
          <p:cNvSpPr txBox="1"/>
          <p:nvPr/>
        </p:nvSpPr>
        <p:spPr>
          <a:xfrm>
            <a:off x="5009134" y="4709439"/>
            <a:ext cx="1164590" cy="1247140"/>
          </a:xfrm>
          <a:prstGeom prst="rect">
            <a:avLst/>
          </a:prstGeom>
        </p:spPr>
        <p:txBody>
          <a:bodyPr vert="horz" wrap="square" lIns="0" tIns="38735" rIns="0" bIns="0" rtlCol="0">
            <a:spAutoFit/>
          </a:bodyPr>
          <a:lstStyle/>
          <a:p>
            <a:pPr marL="241300" indent="-228600">
              <a:lnSpc>
                <a:spcPct val="100000"/>
              </a:lnSpc>
              <a:spcBef>
                <a:spcPts val="305"/>
              </a:spcBef>
              <a:buChar char="•"/>
              <a:tabLst>
                <a:tab pos="241300" algn="l"/>
              </a:tabLst>
            </a:pPr>
            <a:r>
              <a:rPr sz="2500" spc="-20" dirty="0">
                <a:solidFill>
                  <a:srgbClr val="8063A1"/>
                </a:solidFill>
                <a:latin typeface="Calibri"/>
                <a:cs typeface="Calibri"/>
              </a:rPr>
              <a:t>BLOC</a:t>
            </a:r>
            <a:r>
              <a:rPr sz="2500" spc="-90" dirty="0">
                <a:solidFill>
                  <a:srgbClr val="8063A1"/>
                </a:solidFill>
                <a:latin typeface="Calibri"/>
                <a:cs typeface="Calibri"/>
              </a:rPr>
              <a:t> </a:t>
            </a:r>
            <a:r>
              <a:rPr sz="2500" spc="-5" dirty="0">
                <a:solidFill>
                  <a:srgbClr val="8063A1"/>
                </a:solidFill>
                <a:latin typeface="Calibri"/>
                <a:cs typeface="Calibri"/>
              </a:rPr>
              <a:t>2</a:t>
            </a:r>
            <a:endParaRPr sz="2500">
              <a:latin typeface="Calibri"/>
              <a:cs typeface="Calibri"/>
            </a:endParaRPr>
          </a:p>
          <a:p>
            <a:pPr marL="241300" indent="-228600">
              <a:lnSpc>
                <a:spcPct val="100000"/>
              </a:lnSpc>
              <a:spcBef>
                <a:spcPts val="209"/>
              </a:spcBef>
              <a:buChar char="•"/>
              <a:tabLst>
                <a:tab pos="241300" algn="l"/>
              </a:tabLst>
            </a:pPr>
            <a:r>
              <a:rPr sz="2500" spc="-20" dirty="0">
                <a:solidFill>
                  <a:srgbClr val="9BBA58"/>
                </a:solidFill>
                <a:latin typeface="Calibri"/>
                <a:cs typeface="Calibri"/>
              </a:rPr>
              <a:t>BLOC</a:t>
            </a:r>
            <a:r>
              <a:rPr sz="2500" spc="-90" dirty="0">
                <a:solidFill>
                  <a:srgbClr val="9BBA58"/>
                </a:solidFill>
                <a:latin typeface="Calibri"/>
                <a:cs typeface="Calibri"/>
              </a:rPr>
              <a:t> </a:t>
            </a:r>
            <a:r>
              <a:rPr sz="2500" spc="-5" dirty="0">
                <a:solidFill>
                  <a:srgbClr val="9BBA58"/>
                </a:solidFill>
                <a:latin typeface="Calibri"/>
                <a:cs typeface="Calibri"/>
              </a:rPr>
              <a:t>3</a:t>
            </a:r>
            <a:endParaRPr sz="2500">
              <a:latin typeface="Calibri"/>
              <a:cs typeface="Calibri"/>
            </a:endParaRPr>
          </a:p>
          <a:p>
            <a:pPr marL="241300" indent="-228600">
              <a:lnSpc>
                <a:spcPct val="100000"/>
              </a:lnSpc>
              <a:spcBef>
                <a:spcPts val="200"/>
              </a:spcBef>
              <a:buChar char="•"/>
              <a:tabLst>
                <a:tab pos="241300" algn="l"/>
              </a:tabLst>
            </a:pPr>
            <a:r>
              <a:rPr sz="2500" spc="-20" dirty="0">
                <a:solidFill>
                  <a:srgbClr val="4F81BC"/>
                </a:solidFill>
                <a:latin typeface="Calibri"/>
                <a:cs typeface="Calibri"/>
              </a:rPr>
              <a:t>BLOC</a:t>
            </a:r>
            <a:r>
              <a:rPr sz="2500" spc="-90" dirty="0">
                <a:solidFill>
                  <a:srgbClr val="4F81BC"/>
                </a:solidFill>
                <a:latin typeface="Calibri"/>
                <a:cs typeface="Calibri"/>
              </a:rPr>
              <a:t> </a:t>
            </a:r>
            <a:r>
              <a:rPr sz="2500" spc="-5" dirty="0">
                <a:solidFill>
                  <a:srgbClr val="4F81BC"/>
                </a:solidFill>
                <a:latin typeface="Calibri"/>
                <a:cs typeface="Calibri"/>
              </a:rPr>
              <a:t>5</a:t>
            </a:r>
            <a:endParaRPr sz="2500">
              <a:latin typeface="Calibri"/>
              <a:cs typeface="Calibri"/>
            </a:endParaRPr>
          </a:p>
        </p:txBody>
      </p:sp>
      <p:grpSp>
        <p:nvGrpSpPr>
          <p:cNvPr id="25" name="object 25"/>
          <p:cNvGrpSpPr/>
          <p:nvPr/>
        </p:nvGrpSpPr>
        <p:grpSpPr>
          <a:xfrm>
            <a:off x="707136" y="4524755"/>
            <a:ext cx="2981325" cy="1724025"/>
            <a:chOff x="707136" y="4524755"/>
            <a:chExt cx="2981325" cy="1724025"/>
          </a:xfrm>
        </p:grpSpPr>
        <p:sp>
          <p:nvSpPr>
            <p:cNvPr id="26" name="object 26"/>
            <p:cNvSpPr/>
            <p:nvPr/>
          </p:nvSpPr>
          <p:spPr>
            <a:xfrm>
              <a:off x="720090" y="4537709"/>
              <a:ext cx="2955290" cy="1697989"/>
            </a:xfrm>
            <a:custGeom>
              <a:avLst/>
              <a:gdLst/>
              <a:ahLst/>
              <a:cxnLst/>
              <a:rect l="l" t="t" r="r" b="b"/>
              <a:pathLst>
                <a:path w="2955290" h="1697989">
                  <a:moveTo>
                    <a:pt x="2672080" y="0"/>
                  </a:moveTo>
                  <a:lnTo>
                    <a:pt x="282956" y="0"/>
                  </a:lnTo>
                  <a:lnTo>
                    <a:pt x="237058" y="3705"/>
                  </a:lnTo>
                  <a:lnTo>
                    <a:pt x="193519" y="14431"/>
                  </a:lnTo>
                  <a:lnTo>
                    <a:pt x="152920" y="31594"/>
                  </a:lnTo>
                  <a:lnTo>
                    <a:pt x="115845" y="54612"/>
                  </a:lnTo>
                  <a:lnTo>
                    <a:pt x="82875" y="82899"/>
                  </a:lnTo>
                  <a:lnTo>
                    <a:pt x="54593" y="115872"/>
                  </a:lnTo>
                  <a:lnTo>
                    <a:pt x="31582" y="152948"/>
                  </a:lnTo>
                  <a:lnTo>
                    <a:pt x="14425" y="193543"/>
                  </a:lnTo>
                  <a:lnTo>
                    <a:pt x="3703" y="237074"/>
                  </a:lnTo>
                  <a:lnTo>
                    <a:pt x="0" y="282956"/>
                  </a:lnTo>
                  <a:lnTo>
                    <a:pt x="0" y="1414780"/>
                  </a:lnTo>
                  <a:lnTo>
                    <a:pt x="3703" y="1460677"/>
                  </a:lnTo>
                  <a:lnTo>
                    <a:pt x="14425" y="1504216"/>
                  </a:lnTo>
                  <a:lnTo>
                    <a:pt x="31582" y="1544815"/>
                  </a:lnTo>
                  <a:lnTo>
                    <a:pt x="54593" y="1581890"/>
                  </a:lnTo>
                  <a:lnTo>
                    <a:pt x="82875" y="1614860"/>
                  </a:lnTo>
                  <a:lnTo>
                    <a:pt x="115845" y="1643142"/>
                  </a:lnTo>
                  <a:lnTo>
                    <a:pt x="152920" y="1666153"/>
                  </a:lnTo>
                  <a:lnTo>
                    <a:pt x="193519" y="1683310"/>
                  </a:lnTo>
                  <a:lnTo>
                    <a:pt x="237058" y="1694032"/>
                  </a:lnTo>
                  <a:lnTo>
                    <a:pt x="282956" y="1697735"/>
                  </a:lnTo>
                  <a:lnTo>
                    <a:pt x="2672080" y="1697735"/>
                  </a:lnTo>
                  <a:lnTo>
                    <a:pt x="2717961" y="1694032"/>
                  </a:lnTo>
                  <a:lnTo>
                    <a:pt x="2761492" y="1683310"/>
                  </a:lnTo>
                  <a:lnTo>
                    <a:pt x="2802087" y="1666153"/>
                  </a:lnTo>
                  <a:lnTo>
                    <a:pt x="2839163" y="1643142"/>
                  </a:lnTo>
                  <a:lnTo>
                    <a:pt x="2872136" y="1614860"/>
                  </a:lnTo>
                  <a:lnTo>
                    <a:pt x="2900423" y="1581890"/>
                  </a:lnTo>
                  <a:lnTo>
                    <a:pt x="2923441" y="1544815"/>
                  </a:lnTo>
                  <a:lnTo>
                    <a:pt x="2940604" y="1504216"/>
                  </a:lnTo>
                  <a:lnTo>
                    <a:pt x="2951330" y="1460677"/>
                  </a:lnTo>
                  <a:lnTo>
                    <a:pt x="2955036" y="1414780"/>
                  </a:lnTo>
                  <a:lnTo>
                    <a:pt x="2955036" y="282956"/>
                  </a:lnTo>
                  <a:lnTo>
                    <a:pt x="2951330" y="237074"/>
                  </a:lnTo>
                  <a:lnTo>
                    <a:pt x="2940604" y="193543"/>
                  </a:lnTo>
                  <a:lnTo>
                    <a:pt x="2923441" y="152948"/>
                  </a:lnTo>
                  <a:lnTo>
                    <a:pt x="2900423" y="115872"/>
                  </a:lnTo>
                  <a:lnTo>
                    <a:pt x="2872136" y="82899"/>
                  </a:lnTo>
                  <a:lnTo>
                    <a:pt x="2839163" y="54612"/>
                  </a:lnTo>
                  <a:lnTo>
                    <a:pt x="2802087" y="31594"/>
                  </a:lnTo>
                  <a:lnTo>
                    <a:pt x="2761492" y="14431"/>
                  </a:lnTo>
                  <a:lnTo>
                    <a:pt x="2717961" y="3705"/>
                  </a:lnTo>
                  <a:lnTo>
                    <a:pt x="2672080" y="0"/>
                  </a:lnTo>
                  <a:close/>
                </a:path>
              </a:pathLst>
            </a:custGeom>
            <a:solidFill>
              <a:srgbClr val="94B3D6"/>
            </a:solidFill>
          </p:spPr>
          <p:txBody>
            <a:bodyPr wrap="square" lIns="0" tIns="0" rIns="0" bIns="0" rtlCol="0"/>
            <a:lstStyle/>
            <a:p>
              <a:endParaRPr/>
            </a:p>
          </p:txBody>
        </p:sp>
        <p:sp>
          <p:nvSpPr>
            <p:cNvPr id="27" name="object 27"/>
            <p:cNvSpPr/>
            <p:nvPr/>
          </p:nvSpPr>
          <p:spPr>
            <a:xfrm>
              <a:off x="720090" y="4537709"/>
              <a:ext cx="2955290" cy="1697989"/>
            </a:xfrm>
            <a:custGeom>
              <a:avLst/>
              <a:gdLst/>
              <a:ahLst/>
              <a:cxnLst/>
              <a:rect l="l" t="t" r="r" b="b"/>
              <a:pathLst>
                <a:path w="2955290" h="1697989">
                  <a:moveTo>
                    <a:pt x="0" y="282956"/>
                  </a:moveTo>
                  <a:lnTo>
                    <a:pt x="3703" y="237074"/>
                  </a:lnTo>
                  <a:lnTo>
                    <a:pt x="14425" y="193543"/>
                  </a:lnTo>
                  <a:lnTo>
                    <a:pt x="31582" y="152948"/>
                  </a:lnTo>
                  <a:lnTo>
                    <a:pt x="54593" y="115872"/>
                  </a:lnTo>
                  <a:lnTo>
                    <a:pt x="82875" y="82899"/>
                  </a:lnTo>
                  <a:lnTo>
                    <a:pt x="115845" y="54612"/>
                  </a:lnTo>
                  <a:lnTo>
                    <a:pt x="152920" y="31594"/>
                  </a:lnTo>
                  <a:lnTo>
                    <a:pt x="193519" y="14431"/>
                  </a:lnTo>
                  <a:lnTo>
                    <a:pt x="237058" y="3705"/>
                  </a:lnTo>
                  <a:lnTo>
                    <a:pt x="282956" y="0"/>
                  </a:lnTo>
                  <a:lnTo>
                    <a:pt x="2672080" y="0"/>
                  </a:lnTo>
                  <a:lnTo>
                    <a:pt x="2717961" y="3705"/>
                  </a:lnTo>
                  <a:lnTo>
                    <a:pt x="2761492" y="14431"/>
                  </a:lnTo>
                  <a:lnTo>
                    <a:pt x="2802087" y="31594"/>
                  </a:lnTo>
                  <a:lnTo>
                    <a:pt x="2839163" y="54612"/>
                  </a:lnTo>
                  <a:lnTo>
                    <a:pt x="2872136" y="82899"/>
                  </a:lnTo>
                  <a:lnTo>
                    <a:pt x="2900423" y="115872"/>
                  </a:lnTo>
                  <a:lnTo>
                    <a:pt x="2923441" y="152948"/>
                  </a:lnTo>
                  <a:lnTo>
                    <a:pt x="2940604" y="193543"/>
                  </a:lnTo>
                  <a:lnTo>
                    <a:pt x="2951330" y="237074"/>
                  </a:lnTo>
                  <a:lnTo>
                    <a:pt x="2955036" y="282956"/>
                  </a:lnTo>
                  <a:lnTo>
                    <a:pt x="2955036" y="1414780"/>
                  </a:lnTo>
                  <a:lnTo>
                    <a:pt x="2951330" y="1460677"/>
                  </a:lnTo>
                  <a:lnTo>
                    <a:pt x="2940604" y="1504216"/>
                  </a:lnTo>
                  <a:lnTo>
                    <a:pt x="2923441" y="1544815"/>
                  </a:lnTo>
                  <a:lnTo>
                    <a:pt x="2900423" y="1581890"/>
                  </a:lnTo>
                  <a:lnTo>
                    <a:pt x="2872136" y="1614860"/>
                  </a:lnTo>
                  <a:lnTo>
                    <a:pt x="2839163" y="1643142"/>
                  </a:lnTo>
                  <a:lnTo>
                    <a:pt x="2802087" y="1666153"/>
                  </a:lnTo>
                  <a:lnTo>
                    <a:pt x="2761492" y="1683310"/>
                  </a:lnTo>
                  <a:lnTo>
                    <a:pt x="2717961" y="1694032"/>
                  </a:lnTo>
                  <a:lnTo>
                    <a:pt x="2672080" y="1697735"/>
                  </a:lnTo>
                  <a:lnTo>
                    <a:pt x="282956" y="1697735"/>
                  </a:lnTo>
                  <a:lnTo>
                    <a:pt x="237058" y="1694032"/>
                  </a:lnTo>
                  <a:lnTo>
                    <a:pt x="193519" y="1683310"/>
                  </a:lnTo>
                  <a:lnTo>
                    <a:pt x="152920" y="1666153"/>
                  </a:lnTo>
                  <a:lnTo>
                    <a:pt x="115845" y="1643142"/>
                  </a:lnTo>
                  <a:lnTo>
                    <a:pt x="82875" y="1614860"/>
                  </a:lnTo>
                  <a:lnTo>
                    <a:pt x="54593" y="1581890"/>
                  </a:lnTo>
                  <a:lnTo>
                    <a:pt x="31582" y="1544815"/>
                  </a:lnTo>
                  <a:lnTo>
                    <a:pt x="14425" y="1504216"/>
                  </a:lnTo>
                  <a:lnTo>
                    <a:pt x="3703" y="1460677"/>
                  </a:lnTo>
                  <a:lnTo>
                    <a:pt x="0" y="1414780"/>
                  </a:lnTo>
                  <a:lnTo>
                    <a:pt x="0" y="282956"/>
                  </a:lnTo>
                  <a:close/>
                </a:path>
              </a:pathLst>
            </a:custGeom>
            <a:ln w="25908">
              <a:solidFill>
                <a:srgbClr val="EDEBE0"/>
              </a:solidFill>
            </a:ln>
          </p:spPr>
          <p:txBody>
            <a:bodyPr wrap="square" lIns="0" tIns="0" rIns="0" bIns="0" rtlCol="0"/>
            <a:lstStyle/>
            <a:p>
              <a:endParaRPr/>
            </a:p>
          </p:txBody>
        </p:sp>
      </p:grpSp>
      <p:sp>
        <p:nvSpPr>
          <p:cNvPr id="28" name="object 28"/>
          <p:cNvSpPr txBox="1"/>
          <p:nvPr/>
        </p:nvSpPr>
        <p:spPr>
          <a:xfrm>
            <a:off x="907796" y="4762460"/>
            <a:ext cx="2576195" cy="1134745"/>
          </a:xfrm>
          <a:prstGeom prst="rect">
            <a:avLst/>
          </a:prstGeom>
        </p:spPr>
        <p:txBody>
          <a:bodyPr vert="horz" wrap="square" lIns="0" tIns="86995" rIns="0" bIns="0" rtlCol="0">
            <a:spAutoFit/>
          </a:bodyPr>
          <a:lstStyle/>
          <a:p>
            <a:pPr marL="635" algn="ctr">
              <a:lnSpc>
                <a:spcPct val="100000"/>
              </a:lnSpc>
              <a:spcBef>
                <a:spcPts val="685"/>
              </a:spcBef>
            </a:pPr>
            <a:r>
              <a:rPr sz="1300" b="1" spc="-5" dirty="0">
                <a:latin typeface="Calibri"/>
                <a:cs typeface="Calibri"/>
              </a:rPr>
              <a:t>Mission</a:t>
            </a:r>
            <a:r>
              <a:rPr sz="1300" b="1" spc="-25" dirty="0">
                <a:latin typeface="Calibri"/>
                <a:cs typeface="Calibri"/>
              </a:rPr>
              <a:t> </a:t>
            </a:r>
            <a:r>
              <a:rPr sz="1300" b="1" spc="-5" dirty="0">
                <a:latin typeface="Calibri"/>
                <a:cs typeface="Calibri"/>
              </a:rPr>
              <a:t>3</a:t>
            </a:r>
            <a:endParaRPr sz="1300">
              <a:latin typeface="Calibri"/>
              <a:cs typeface="Calibri"/>
            </a:endParaRPr>
          </a:p>
          <a:p>
            <a:pPr algn="ctr">
              <a:lnSpc>
                <a:spcPct val="100000"/>
              </a:lnSpc>
              <a:spcBef>
                <a:spcPts val="585"/>
              </a:spcBef>
            </a:pPr>
            <a:r>
              <a:rPr sz="1300" spc="-5" dirty="0">
                <a:latin typeface="Calibri"/>
                <a:cs typeface="Calibri"/>
              </a:rPr>
              <a:t>Contribuer</a:t>
            </a:r>
            <a:r>
              <a:rPr sz="1300" spc="-10" dirty="0">
                <a:latin typeface="Calibri"/>
                <a:cs typeface="Calibri"/>
              </a:rPr>
              <a:t> </a:t>
            </a:r>
            <a:r>
              <a:rPr sz="1300" spc="-5" dirty="0">
                <a:latin typeface="Calibri"/>
                <a:cs typeface="Calibri"/>
              </a:rPr>
              <a:t>à la </a:t>
            </a:r>
            <a:r>
              <a:rPr sz="1300" spc="-10" dirty="0">
                <a:latin typeface="Calibri"/>
                <a:cs typeface="Calibri"/>
              </a:rPr>
              <a:t>prévention </a:t>
            </a:r>
            <a:r>
              <a:rPr sz="1300" spc="-5" dirty="0">
                <a:latin typeface="Calibri"/>
                <a:cs typeface="Calibri"/>
              </a:rPr>
              <a:t>des</a:t>
            </a:r>
            <a:r>
              <a:rPr sz="1300" dirty="0">
                <a:latin typeface="Calibri"/>
                <a:cs typeface="Calibri"/>
              </a:rPr>
              <a:t> </a:t>
            </a:r>
            <a:r>
              <a:rPr sz="1300" spc="-5" dirty="0">
                <a:latin typeface="Calibri"/>
                <a:cs typeface="Calibri"/>
              </a:rPr>
              <a:t>risques</a:t>
            </a:r>
            <a:endParaRPr sz="1300">
              <a:latin typeface="Calibri"/>
              <a:cs typeface="Calibri"/>
            </a:endParaRPr>
          </a:p>
          <a:p>
            <a:pPr marL="2540" algn="ctr">
              <a:lnSpc>
                <a:spcPts val="1495"/>
              </a:lnSpc>
              <a:spcBef>
                <a:spcPts val="30"/>
              </a:spcBef>
            </a:pPr>
            <a:r>
              <a:rPr sz="1300" spc="-10" dirty="0">
                <a:latin typeface="Calibri"/>
                <a:cs typeface="Calibri"/>
              </a:rPr>
              <a:t>et</a:t>
            </a:r>
            <a:endParaRPr sz="1300">
              <a:latin typeface="Calibri"/>
              <a:cs typeface="Calibri"/>
            </a:endParaRPr>
          </a:p>
          <a:p>
            <a:pPr marL="236220" marR="226060" algn="ctr">
              <a:lnSpc>
                <a:spcPts val="1430"/>
              </a:lnSpc>
              <a:spcBef>
                <a:spcPts val="90"/>
              </a:spcBef>
            </a:pPr>
            <a:r>
              <a:rPr sz="1300" spc="-5" dirty="0">
                <a:latin typeface="Calibri"/>
                <a:cs typeface="Calibri"/>
              </a:rPr>
              <a:t>au </a:t>
            </a:r>
            <a:r>
              <a:rPr sz="1300" spc="-10" dirty="0">
                <a:latin typeface="Calibri"/>
                <a:cs typeface="Calibri"/>
              </a:rPr>
              <a:t>raisonnement </a:t>
            </a:r>
            <a:r>
              <a:rPr sz="1300" spc="-5" dirty="0">
                <a:latin typeface="Calibri"/>
                <a:cs typeface="Calibri"/>
              </a:rPr>
              <a:t>clinique inter- </a:t>
            </a:r>
            <a:r>
              <a:rPr sz="1300" spc="-280" dirty="0">
                <a:latin typeface="Calibri"/>
                <a:cs typeface="Calibri"/>
              </a:rPr>
              <a:t> </a:t>
            </a:r>
            <a:r>
              <a:rPr sz="1300" spc="-10" dirty="0">
                <a:latin typeface="Calibri"/>
                <a:cs typeface="Calibri"/>
              </a:rPr>
              <a:t>professionnel</a:t>
            </a:r>
            <a:endParaRPr sz="1300">
              <a:latin typeface="Calibri"/>
              <a:cs typeface="Calibri"/>
            </a:endParaRPr>
          </a:p>
        </p:txBody>
      </p:sp>
      <p:sp>
        <p:nvSpPr>
          <p:cNvPr id="29" name="object 29"/>
          <p:cNvSpPr txBox="1"/>
          <p:nvPr/>
        </p:nvSpPr>
        <p:spPr>
          <a:xfrm>
            <a:off x="8257793" y="1178813"/>
            <a:ext cx="2915920" cy="670560"/>
          </a:xfrm>
          <a:prstGeom prst="rect">
            <a:avLst/>
          </a:prstGeom>
          <a:ln w="25907">
            <a:solidFill>
              <a:srgbClr val="48301F"/>
            </a:solidFill>
          </a:ln>
        </p:spPr>
        <p:txBody>
          <a:bodyPr vert="horz" wrap="square" lIns="0" tIns="36195" rIns="0" bIns="0" rtlCol="0">
            <a:spAutoFit/>
          </a:bodyPr>
          <a:lstStyle/>
          <a:p>
            <a:pPr marL="83820" marR="127635">
              <a:lnSpc>
                <a:spcPct val="101600"/>
              </a:lnSpc>
              <a:spcBef>
                <a:spcPts val="285"/>
              </a:spcBef>
            </a:pPr>
            <a:r>
              <a:rPr sz="1250" b="1" spc="15" dirty="0">
                <a:latin typeface="Arial"/>
                <a:cs typeface="Arial"/>
              </a:rPr>
              <a:t>BLOC </a:t>
            </a:r>
            <a:r>
              <a:rPr sz="1250" b="1" spc="10" dirty="0">
                <a:latin typeface="Arial"/>
                <a:cs typeface="Arial"/>
              </a:rPr>
              <a:t>1 </a:t>
            </a:r>
            <a:r>
              <a:rPr sz="1250" spc="5" dirty="0">
                <a:latin typeface="Arial MT"/>
                <a:cs typeface="Arial MT"/>
              </a:rPr>
              <a:t>Accompagnement et </a:t>
            </a:r>
            <a:r>
              <a:rPr sz="1250" spc="10" dirty="0">
                <a:latin typeface="Arial MT"/>
                <a:cs typeface="Arial MT"/>
              </a:rPr>
              <a:t>soins </a:t>
            </a:r>
            <a:r>
              <a:rPr sz="1250" spc="15" dirty="0">
                <a:latin typeface="Arial MT"/>
                <a:cs typeface="Arial MT"/>
              </a:rPr>
              <a:t> </a:t>
            </a:r>
            <a:r>
              <a:rPr sz="1250" spc="5" dirty="0">
                <a:latin typeface="Arial MT"/>
                <a:cs typeface="Arial MT"/>
              </a:rPr>
              <a:t>de</a:t>
            </a:r>
            <a:r>
              <a:rPr sz="1250" spc="-20" dirty="0">
                <a:latin typeface="Arial MT"/>
                <a:cs typeface="Arial MT"/>
              </a:rPr>
              <a:t> </a:t>
            </a:r>
            <a:r>
              <a:rPr sz="1250" spc="5" dirty="0">
                <a:latin typeface="Arial MT"/>
                <a:cs typeface="Arial MT"/>
              </a:rPr>
              <a:t>l’enfant</a:t>
            </a:r>
            <a:r>
              <a:rPr sz="1250" spc="-35" dirty="0">
                <a:latin typeface="Arial MT"/>
                <a:cs typeface="Arial MT"/>
              </a:rPr>
              <a:t> </a:t>
            </a:r>
            <a:r>
              <a:rPr sz="1250" spc="5" dirty="0">
                <a:latin typeface="Arial MT"/>
                <a:cs typeface="Arial MT"/>
              </a:rPr>
              <a:t>dans</a:t>
            </a:r>
            <a:r>
              <a:rPr sz="1250" spc="-30" dirty="0">
                <a:latin typeface="Arial MT"/>
                <a:cs typeface="Arial MT"/>
              </a:rPr>
              <a:t> </a:t>
            </a:r>
            <a:r>
              <a:rPr sz="1250" spc="5" dirty="0">
                <a:latin typeface="Arial MT"/>
                <a:cs typeface="Arial MT"/>
              </a:rPr>
              <a:t>les</a:t>
            </a:r>
            <a:r>
              <a:rPr sz="1250" spc="-20" dirty="0">
                <a:latin typeface="Arial MT"/>
                <a:cs typeface="Arial MT"/>
              </a:rPr>
              <a:t> </a:t>
            </a:r>
            <a:r>
              <a:rPr sz="1250" spc="5" dirty="0">
                <a:latin typeface="Arial MT"/>
                <a:cs typeface="Arial MT"/>
              </a:rPr>
              <a:t>activités</a:t>
            </a:r>
            <a:r>
              <a:rPr sz="1250" spc="-5" dirty="0">
                <a:latin typeface="Arial MT"/>
                <a:cs typeface="Arial MT"/>
              </a:rPr>
              <a:t> </a:t>
            </a:r>
            <a:r>
              <a:rPr sz="1250" spc="5" dirty="0">
                <a:latin typeface="Arial MT"/>
                <a:cs typeface="Arial MT"/>
              </a:rPr>
              <a:t>de</a:t>
            </a:r>
            <a:r>
              <a:rPr sz="1250" spc="-20" dirty="0">
                <a:latin typeface="Arial MT"/>
                <a:cs typeface="Arial MT"/>
              </a:rPr>
              <a:t> </a:t>
            </a:r>
            <a:r>
              <a:rPr sz="1250" spc="10" dirty="0">
                <a:latin typeface="Arial MT"/>
                <a:cs typeface="Arial MT"/>
              </a:rPr>
              <a:t>sa</a:t>
            </a:r>
            <a:r>
              <a:rPr sz="1250" spc="-20" dirty="0">
                <a:latin typeface="Arial MT"/>
                <a:cs typeface="Arial MT"/>
              </a:rPr>
              <a:t> </a:t>
            </a:r>
            <a:r>
              <a:rPr sz="1250" spc="5" dirty="0">
                <a:latin typeface="Arial MT"/>
                <a:cs typeface="Arial MT"/>
              </a:rPr>
              <a:t>vie </a:t>
            </a:r>
            <a:r>
              <a:rPr sz="1250" spc="-330" dirty="0">
                <a:latin typeface="Arial MT"/>
                <a:cs typeface="Arial MT"/>
              </a:rPr>
              <a:t> </a:t>
            </a:r>
            <a:r>
              <a:rPr sz="1250" spc="5" dirty="0">
                <a:latin typeface="Arial MT"/>
                <a:cs typeface="Arial MT"/>
              </a:rPr>
              <a:t>quotidienne</a:t>
            </a:r>
            <a:r>
              <a:rPr sz="1250" spc="-45" dirty="0">
                <a:latin typeface="Arial MT"/>
                <a:cs typeface="Arial MT"/>
              </a:rPr>
              <a:t> </a:t>
            </a:r>
            <a:r>
              <a:rPr sz="1250" spc="10" dirty="0">
                <a:latin typeface="Arial MT"/>
                <a:cs typeface="Arial MT"/>
              </a:rPr>
              <a:t>et</a:t>
            </a:r>
            <a:r>
              <a:rPr sz="1250" spc="-15" dirty="0">
                <a:latin typeface="Arial MT"/>
                <a:cs typeface="Arial MT"/>
              </a:rPr>
              <a:t> </a:t>
            </a:r>
            <a:r>
              <a:rPr sz="1250" spc="10" dirty="0">
                <a:latin typeface="Arial MT"/>
                <a:cs typeface="Arial MT"/>
              </a:rPr>
              <a:t>de</a:t>
            </a:r>
            <a:r>
              <a:rPr sz="1250" spc="-25" dirty="0">
                <a:latin typeface="Arial MT"/>
                <a:cs typeface="Arial MT"/>
              </a:rPr>
              <a:t> </a:t>
            </a:r>
            <a:r>
              <a:rPr sz="1250" spc="10" dirty="0">
                <a:latin typeface="Arial MT"/>
                <a:cs typeface="Arial MT"/>
              </a:rPr>
              <a:t>sa</a:t>
            </a:r>
            <a:r>
              <a:rPr sz="1250" spc="-10" dirty="0">
                <a:latin typeface="Arial MT"/>
                <a:cs typeface="Arial MT"/>
              </a:rPr>
              <a:t> </a:t>
            </a:r>
            <a:r>
              <a:rPr sz="1250" spc="10" dirty="0">
                <a:latin typeface="Arial MT"/>
                <a:cs typeface="Arial MT"/>
              </a:rPr>
              <a:t>vie</a:t>
            </a:r>
            <a:r>
              <a:rPr sz="1250" dirty="0">
                <a:latin typeface="Arial MT"/>
                <a:cs typeface="Arial MT"/>
              </a:rPr>
              <a:t> </a:t>
            </a:r>
            <a:r>
              <a:rPr sz="1250" spc="10" dirty="0">
                <a:latin typeface="Arial MT"/>
                <a:cs typeface="Arial MT"/>
              </a:rPr>
              <a:t>sociale</a:t>
            </a:r>
            <a:endParaRPr sz="1250">
              <a:latin typeface="Arial MT"/>
              <a:cs typeface="Arial MT"/>
            </a:endParaRPr>
          </a:p>
        </p:txBody>
      </p:sp>
      <p:sp>
        <p:nvSpPr>
          <p:cNvPr id="30" name="object 30"/>
          <p:cNvSpPr txBox="1"/>
          <p:nvPr/>
        </p:nvSpPr>
        <p:spPr>
          <a:xfrm>
            <a:off x="8257793" y="2029205"/>
            <a:ext cx="2915920" cy="669290"/>
          </a:xfrm>
          <a:prstGeom prst="rect">
            <a:avLst/>
          </a:prstGeom>
          <a:ln w="25907">
            <a:solidFill>
              <a:srgbClr val="EA5333"/>
            </a:solidFill>
          </a:ln>
        </p:spPr>
        <p:txBody>
          <a:bodyPr vert="horz" wrap="square" lIns="0" tIns="36194" rIns="0" bIns="0" rtlCol="0">
            <a:spAutoFit/>
          </a:bodyPr>
          <a:lstStyle/>
          <a:p>
            <a:pPr marL="83820" marR="92075">
              <a:lnSpc>
                <a:spcPct val="101600"/>
              </a:lnSpc>
              <a:spcBef>
                <a:spcPts val="284"/>
              </a:spcBef>
            </a:pPr>
            <a:r>
              <a:rPr sz="1250" b="1" spc="15" dirty="0">
                <a:latin typeface="Arial"/>
                <a:cs typeface="Arial"/>
              </a:rPr>
              <a:t>BLOC</a:t>
            </a:r>
            <a:r>
              <a:rPr sz="1250" b="1" spc="40" dirty="0">
                <a:latin typeface="Arial"/>
                <a:cs typeface="Arial"/>
              </a:rPr>
              <a:t> </a:t>
            </a:r>
            <a:r>
              <a:rPr sz="1250" b="1" spc="10" dirty="0">
                <a:latin typeface="Arial"/>
                <a:cs typeface="Arial"/>
              </a:rPr>
              <a:t>2</a:t>
            </a:r>
            <a:r>
              <a:rPr sz="1250" b="1" spc="65" dirty="0">
                <a:latin typeface="Arial"/>
                <a:cs typeface="Arial"/>
              </a:rPr>
              <a:t> </a:t>
            </a:r>
            <a:r>
              <a:rPr sz="1250" spc="5" dirty="0">
                <a:latin typeface="Arial MT"/>
                <a:cs typeface="Arial MT"/>
              </a:rPr>
              <a:t>Evaluation</a:t>
            </a:r>
            <a:r>
              <a:rPr sz="1250" spc="20" dirty="0">
                <a:latin typeface="Arial MT"/>
                <a:cs typeface="Arial MT"/>
              </a:rPr>
              <a:t> </a:t>
            </a:r>
            <a:r>
              <a:rPr sz="1250" spc="5" dirty="0">
                <a:latin typeface="Arial MT"/>
                <a:cs typeface="Arial MT"/>
              </a:rPr>
              <a:t>de</a:t>
            </a:r>
            <a:r>
              <a:rPr sz="1250" spc="50" dirty="0">
                <a:latin typeface="Arial MT"/>
                <a:cs typeface="Arial MT"/>
              </a:rPr>
              <a:t> </a:t>
            </a:r>
            <a:r>
              <a:rPr sz="1250" dirty="0">
                <a:latin typeface="Arial MT"/>
                <a:cs typeface="Arial MT"/>
              </a:rPr>
              <a:t>l’état</a:t>
            </a:r>
            <a:r>
              <a:rPr sz="1250" spc="45" dirty="0">
                <a:latin typeface="Arial MT"/>
                <a:cs typeface="Arial MT"/>
              </a:rPr>
              <a:t> </a:t>
            </a:r>
            <a:r>
              <a:rPr sz="1250" spc="5" dirty="0">
                <a:latin typeface="Arial MT"/>
                <a:cs typeface="Arial MT"/>
              </a:rPr>
              <a:t>clinique </a:t>
            </a:r>
            <a:r>
              <a:rPr sz="1250" spc="10" dirty="0">
                <a:latin typeface="Arial MT"/>
                <a:cs typeface="Arial MT"/>
              </a:rPr>
              <a:t> </a:t>
            </a:r>
            <a:r>
              <a:rPr sz="1250" spc="5" dirty="0">
                <a:latin typeface="Arial MT"/>
                <a:cs typeface="Arial MT"/>
              </a:rPr>
              <a:t>et</a:t>
            </a:r>
            <a:r>
              <a:rPr sz="1250" spc="-10" dirty="0">
                <a:latin typeface="Arial MT"/>
                <a:cs typeface="Arial MT"/>
              </a:rPr>
              <a:t> </a:t>
            </a:r>
            <a:r>
              <a:rPr sz="1250" spc="10" dirty="0">
                <a:latin typeface="Arial MT"/>
                <a:cs typeface="Arial MT"/>
              </a:rPr>
              <a:t>mise</a:t>
            </a:r>
            <a:r>
              <a:rPr sz="1250" spc="-20" dirty="0">
                <a:latin typeface="Arial MT"/>
                <a:cs typeface="Arial MT"/>
              </a:rPr>
              <a:t> </a:t>
            </a:r>
            <a:r>
              <a:rPr sz="1250" spc="5" dirty="0">
                <a:latin typeface="Arial MT"/>
                <a:cs typeface="Arial MT"/>
              </a:rPr>
              <a:t>en</a:t>
            </a:r>
            <a:r>
              <a:rPr sz="1250" spc="-20" dirty="0">
                <a:latin typeface="Arial MT"/>
                <a:cs typeface="Arial MT"/>
              </a:rPr>
              <a:t> </a:t>
            </a:r>
            <a:r>
              <a:rPr sz="1250" spc="10" dirty="0">
                <a:latin typeface="Arial MT"/>
                <a:cs typeface="Arial MT"/>
              </a:rPr>
              <a:t>œuvre</a:t>
            </a:r>
            <a:r>
              <a:rPr sz="1250" spc="-20" dirty="0">
                <a:latin typeface="Arial MT"/>
                <a:cs typeface="Arial MT"/>
              </a:rPr>
              <a:t> </a:t>
            </a:r>
            <a:r>
              <a:rPr sz="1250" spc="5" dirty="0">
                <a:latin typeface="Arial MT"/>
                <a:cs typeface="Arial MT"/>
              </a:rPr>
              <a:t>de</a:t>
            </a:r>
            <a:r>
              <a:rPr sz="1250" spc="-20" dirty="0">
                <a:latin typeface="Arial MT"/>
                <a:cs typeface="Arial MT"/>
              </a:rPr>
              <a:t> </a:t>
            </a:r>
            <a:r>
              <a:rPr sz="1250" spc="10" dirty="0">
                <a:latin typeface="Arial MT"/>
                <a:cs typeface="Arial MT"/>
              </a:rPr>
              <a:t>soins</a:t>
            </a:r>
            <a:r>
              <a:rPr sz="1250" spc="-20" dirty="0">
                <a:latin typeface="Arial MT"/>
                <a:cs typeface="Arial MT"/>
              </a:rPr>
              <a:t> </a:t>
            </a:r>
            <a:r>
              <a:rPr sz="1250" spc="5" dirty="0">
                <a:latin typeface="Arial MT"/>
                <a:cs typeface="Arial MT"/>
              </a:rPr>
              <a:t>adaptés</a:t>
            </a:r>
            <a:r>
              <a:rPr sz="1250" spc="-45" dirty="0">
                <a:latin typeface="Arial MT"/>
                <a:cs typeface="Arial MT"/>
              </a:rPr>
              <a:t> </a:t>
            </a:r>
            <a:r>
              <a:rPr sz="1250" spc="5" dirty="0">
                <a:latin typeface="Arial MT"/>
                <a:cs typeface="Arial MT"/>
              </a:rPr>
              <a:t>en </a:t>
            </a:r>
            <a:r>
              <a:rPr sz="1250" spc="-330" dirty="0">
                <a:latin typeface="Arial MT"/>
                <a:cs typeface="Arial MT"/>
              </a:rPr>
              <a:t> </a:t>
            </a:r>
            <a:r>
              <a:rPr sz="1250" spc="5" dirty="0">
                <a:latin typeface="Arial MT"/>
                <a:cs typeface="Arial MT"/>
              </a:rPr>
              <a:t>collaboration</a:t>
            </a:r>
            <a:endParaRPr sz="1250">
              <a:latin typeface="Arial MT"/>
              <a:cs typeface="Arial MT"/>
            </a:endParaRPr>
          </a:p>
        </p:txBody>
      </p:sp>
      <p:sp>
        <p:nvSpPr>
          <p:cNvPr id="31" name="object 31"/>
          <p:cNvSpPr txBox="1"/>
          <p:nvPr/>
        </p:nvSpPr>
        <p:spPr>
          <a:xfrm>
            <a:off x="8257793" y="2875026"/>
            <a:ext cx="2909570" cy="864235"/>
          </a:xfrm>
          <a:prstGeom prst="rect">
            <a:avLst/>
          </a:prstGeom>
          <a:ln w="25907">
            <a:solidFill>
              <a:srgbClr val="FFD400"/>
            </a:solidFill>
          </a:ln>
        </p:spPr>
        <p:txBody>
          <a:bodyPr vert="horz" wrap="square" lIns="0" tIns="35560" rIns="0" bIns="0" rtlCol="0">
            <a:spAutoFit/>
          </a:bodyPr>
          <a:lstStyle/>
          <a:p>
            <a:pPr marL="83820" marR="129539">
              <a:lnSpc>
                <a:spcPct val="101699"/>
              </a:lnSpc>
              <a:spcBef>
                <a:spcPts val="280"/>
              </a:spcBef>
            </a:pPr>
            <a:r>
              <a:rPr sz="1250" b="1" spc="10" dirty="0">
                <a:latin typeface="Arial"/>
                <a:cs typeface="Arial"/>
              </a:rPr>
              <a:t>BLOC 3 </a:t>
            </a:r>
            <a:r>
              <a:rPr sz="1250" spc="5" dirty="0">
                <a:latin typeface="Arial MT"/>
                <a:cs typeface="Arial MT"/>
              </a:rPr>
              <a:t>Information </a:t>
            </a:r>
            <a:r>
              <a:rPr sz="1250" spc="10" dirty="0">
                <a:latin typeface="Arial MT"/>
                <a:cs typeface="Arial MT"/>
              </a:rPr>
              <a:t>et </a:t>
            </a:r>
            <a:r>
              <a:rPr sz="1250" spc="15" dirty="0">
                <a:latin typeface="Arial MT"/>
                <a:cs typeface="Arial MT"/>
              </a:rPr>
              <a:t> </a:t>
            </a:r>
            <a:r>
              <a:rPr sz="1250" spc="5" dirty="0">
                <a:latin typeface="Arial MT"/>
                <a:cs typeface="Arial MT"/>
              </a:rPr>
              <a:t>accompagnement </a:t>
            </a:r>
            <a:r>
              <a:rPr sz="1250" spc="10" dirty="0">
                <a:latin typeface="Arial MT"/>
                <a:cs typeface="Arial MT"/>
              </a:rPr>
              <a:t>des </a:t>
            </a:r>
            <a:r>
              <a:rPr sz="1250" spc="5" dirty="0">
                <a:latin typeface="Arial MT"/>
                <a:cs typeface="Arial MT"/>
              </a:rPr>
              <a:t>personnes et </a:t>
            </a:r>
            <a:r>
              <a:rPr sz="1250" spc="10" dirty="0">
                <a:latin typeface="Arial MT"/>
                <a:cs typeface="Arial MT"/>
              </a:rPr>
              <a:t> de</a:t>
            </a:r>
            <a:r>
              <a:rPr sz="1250" spc="-15" dirty="0">
                <a:latin typeface="Arial MT"/>
                <a:cs typeface="Arial MT"/>
              </a:rPr>
              <a:t> </a:t>
            </a:r>
            <a:r>
              <a:rPr sz="1250" spc="5" dirty="0">
                <a:latin typeface="Arial MT"/>
                <a:cs typeface="Arial MT"/>
              </a:rPr>
              <a:t>leur</a:t>
            </a:r>
            <a:r>
              <a:rPr sz="1250" spc="-10" dirty="0">
                <a:latin typeface="Arial MT"/>
                <a:cs typeface="Arial MT"/>
              </a:rPr>
              <a:t> </a:t>
            </a:r>
            <a:r>
              <a:rPr sz="1250" spc="5" dirty="0">
                <a:latin typeface="Arial MT"/>
                <a:cs typeface="Arial MT"/>
              </a:rPr>
              <a:t>entourage,</a:t>
            </a:r>
            <a:r>
              <a:rPr sz="1250" spc="-40" dirty="0">
                <a:latin typeface="Arial MT"/>
                <a:cs typeface="Arial MT"/>
              </a:rPr>
              <a:t> </a:t>
            </a:r>
            <a:r>
              <a:rPr sz="1250" spc="10" dirty="0">
                <a:latin typeface="Arial MT"/>
                <a:cs typeface="Arial MT"/>
              </a:rPr>
              <a:t>des</a:t>
            </a:r>
            <a:r>
              <a:rPr sz="1250" spc="-15" dirty="0">
                <a:latin typeface="Arial MT"/>
                <a:cs typeface="Arial MT"/>
              </a:rPr>
              <a:t> </a:t>
            </a:r>
            <a:r>
              <a:rPr sz="1250" spc="5" dirty="0">
                <a:latin typeface="Arial MT"/>
                <a:cs typeface="Arial MT"/>
              </a:rPr>
              <a:t>professionnels </a:t>
            </a:r>
            <a:r>
              <a:rPr sz="1250" spc="-330" dirty="0">
                <a:latin typeface="Arial MT"/>
                <a:cs typeface="Arial MT"/>
              </a:rPr>
              <a:t> </a:t>
            </a:r>
            <a:r>
              <a:rPr sz="1250" spc="5" dirty="0">
                <a:latin typeface="Arial MT"/>
                <a:cs typeface="Arial MT"/>
              </a:rPr>
              <a:t>et</a:t>
            </a:r>
            <a:r>
              <a:rPr sz="1250" spc="-10" dirty="0">
                <a:latin typeface="Arial MT"/>
                <a:cs typeface="Arial MT"/>
              </a:rPr>
              <a:t> </a:t>
            </a:r>
            <a:r>
              <a:rPr sz="1250" spc="10" dirty="0">
                <a:latin typeface="Arial MT"/>
                <a:cs typeface="Arial MT"/>
              </a:rPr>
              <a:t>des</a:t>
            </a:r>
            <a:r>
              <a:rPr sz="1250" spc="-15" dirty="0">
                <a:latin typeface="Arial MT"/>
                <a:cs typeface="Arial MT"/>
              </a:rPr>
              <a:t> </a:t>
            </a:r>
            <a:r>
              <a:rPr sz="1250" spc="5" dirty="0">
                <a:latin typeface="Arial MT"/>
                <a:cs typeface="Arial MT"/>
              </a:rPr>
              <a:t>apprenants</a:t>
            </a:r>
            <a:endParaRPr sz="1250">
              <a:latin typeface="Arial MT"/>
              <a:cs typeface="Arial MT"/>
            </a:endParaRPr>
          </a:p>
        </p:txBody>
      </p:sp>
      <p:sp>
        <p:nvSpPr>
          <p:cNvPr id="32" name="object 32"/>
          <p:cNvSpPr txBox="1"/>
          <p:nvPr/>
        </p:nvSpPr>
        <p:spPr>
          <a:xfrm>
            <a:off x="8236457" y="3845814"/>
            <a:ext cx="2898775" cy="1061085"/>
          </a:xfrm>
          <a:prstGeom prst="rect">
            <a:avLst/>
          </a:prstGeom>
          <a:ln w="25907">
            <a:solidFill>
              <a:srgbClr val="20205A"/>
            </a:solidFill>
          </a:ln>
        </p:spPr>
        <p:txBody>
          <a:bodyPr vert="horz" wrap="square" lIns="0" tIns="37465" rIns="0" bIns="0" rtlCol="0">
            <a:spAutoFit/>
          </a:bodyPr>
          <a:lstStyle/>
          <a:p>
            <a:pPr marL="83185" marR="130810">
              <a:lnSpc>
                <a:spcPct val="101600"/>
              </a:lnSpc>
              <a:spcBef>
                <a:spcPts val="295"/>
              </a:spcBef>
            </a:pPr>
            <a:r>
              <a:rPr sz="1250" b="1" spc="15" dirty="0">
                <a:latin typeface="Arial"/>
                <a:cs typeface="Arial"/>
              </a:rPr>
              <a:t>BLOC</a:t>
            </a:r>
            <a:r>
              <a:rPr sz="1250" b="1" spc="-30" dirty="0">
                <a:latin typeface="Arial"/>
                <a:cs typeface="Arial"/>
              </a:rPr>
              <a:t> </a:t>
            </a:r>
            <a:r>
              <a:rPr sz="1250" b="1" spc="10" dirty="0">
                <a:latin typeface="Arial"/>
                <a:cs typeface="Arial"/>
              </a:rPr>
              <a:t>4</a:t>
            </a:r>
            <a:r>
              <a:rPr sz="1250" b="1" spc="-5" dirty="0">
                <a:latin typeface="Arial"/>
                <a:cs typeface="Arial"/>
              </a:rPr>
              <a:t> </a:t>
            </a:r>
            <a:r>
              <a:rPr sz="1250" spc="5" dirty="0">
                <a:latin typeface="Arial MT"/>
                <a:cs typeface="Arial MT"/>
              </a:rPr>
              <a:t>Entretien</a:t>
            </a:r>
            <a:r>
              <a:rPr sz="1250" spc="-25" dirty="0">
                <a:latin typeface="Arial MT"/>
                <a:cs typeface="Arial MT"/>
              </a:rPr>
              <a:t> </a:t>
            </a:r>
            <a:r>
              <a:rPr sz="1250" spc="10" dirty="0">
                <a:latin typeface="Arial MT"/>
                <a:cs typeface="Arial MT"/>
              </a:rPr>
              <a:t>de</a:t>
            </a:r>
            <a:r>
              <a:rPr sz="1250" spc="-30" dirty="0">
                <a:latin typeface="Arial MT"/>
                <a:cs typeface="Arial MT"/>
              </a:rPr>
              <a:t> </a:t>
            </a:r>
            <a:r>
              <a:rPr sz="1250" spc="5" dirty="0">
                <a:latin typeface="Arial MT"/>
                <a:cs typeface="Arial MT"/>
              </a:rPr>
              <a:t>l'environnement </a:t>
            </a:r>
            <a:r>
              <a:rPr sz="1250" spc="-330" dirty="0">
                <a:latin typeface="Arial MT"/>
                <a:cs typeface="Arial MT"/>
              </a:rPr>
              <a:t> </a:t>
            </a:r>
            <a:r>
              <a:rPr sz="1250" spc="10" dirty="0">
                <a:latin typeface="Arial MT"/>
                <a:cs typeface="Arial MT"/>
              </a:rPr>
              <a:t>immédiat de </a:t>
            </a:r>
            <a:r>
              <a:rPr sz="1250" spc="5" dirty="0">
                <a:latin typeface="Arial MT"/>
                <a:cs typeface="Arial MT"/>
              </a:rPr>
              <a:t>la </a:t>
            </a:r>
            <a:r>
              <a:rPr sz="1250" spc="10" dirty="0">
                <a:latin typeface="Arial MT"/>
                <a:cs typeface="Arial MT"/>
              </a:rPr>
              <a:t>personne </a:t>
            </a:r>
            <a:r>
              <a:rPr sz="1250" spc="5" dirty="0">
                <a:latin typeface="Arial MT"/>
                <a:cs typeface="Arial MT"/>
              </a:rPr>
              <a:t>et </a:t>
            </a:r>
            <a:r>
              <a:rPr sz="1250" spc="10" dirty="0">
                <a:latin typeface="Arial MT"/>
                <a:cs typeface="Arial MT"/>
              </a:rPr>
              <a:t>des </a:t>
            </a:r>
            <a:r>
              <a:rPr sz="1250" spc="15" dirty="0">
                <a:latin typeface="Arial MT"/>
                <a:cs typeface="Arial MT"/>
              </a:rPr>
              <a:t> </a:t>
            </a:r>
            <a:r>
              <a:rPr sz="1250" spc="5" dirty="0">
                <a:latin typeface="Arial MT"/>
                <a:cs typeface="Arial MT"/>
              </a:rPr>
              <a:t>matériels liés </a:t>
            </a:r>
            <a:r>
              <a:rPr sz="1250" spc="10" dirty="0">
                <a:latin typeface="Arial MT"/>
                <a:cs typeface="Arial MT"/>
              </a:rPr>
              <a:t>aux </a:t>
            </a:r>
            <a:r>
              <a:rPr sz="1250" spc="5" dirty="0">
                <a:latin typeface="Arial MT"/>
                <a:cs typeface="Arial MT"/>
              </a:rPr>
              <a:t>activités </a:t>
            </a:r>
            <a:r>
              <a:rPr sz="1250" spc="10" dirty="0">
                <a:latin typeface="Arial MT"/>
                <a:cs typeface="Arial MT"/>
              </a:rPr>
              <a:t>en </a:t>
            </a:r>
            <a:r>
              <a:rPr sz="1250" spc="5" dirty="0">
                <a:latin typeface="Arial MT"/>
                <a:cs typeface="Arial MT"/>
              </a:rPr>
              <a:t>tenant </a:t>
            </a:r>
            <a:r>
              <a:rPr sz="1250" spc="10" dirty="0">
                <a:latin typeface="Arial MT"/>
                <a:cs typeface="Arial MT"/>
              </a:rPr>
              <a:t> compte des </a:t>
            </a:r>
            <a:r>
              <a:rPr sz="1250" spc="5" dirty="0">
                <a:latin typeface="Arial MT"/>
                <a:cs typeface="Arial MT"/>
              </a:rPr>
              <a:t>lieux et situations </a:t>
            </a:r>
            <a:r>
              <a:rPr sz="1250" spc="10" dirty="0">
                <a:latin typeface="Arial MT"/>
                <a:cs typeface="Arial MT"/>
              </a:rPr>
              <a:t> </a:t>
            </a:r>
            <a:r>
              <a:rPr sz="1250" dirty="0">
                <a:latin typeface="Arial MT"/>
                <a:cs typeface="Arial MT"/>
              </a:rPr>
              <a:t>d’intervention</a:t>
            </a:r>
            <a:endParaRPr sz="1250">
              <a:latin typeface="Arial MT"/>
              <a:cs typeface="Arial MT"/>
            </a:endParaRPr>
          </a:p>
        </p:txBody>
      </p:sp>
      <p:sp>
        <p:nvSpPr>
          <p:cNvPr id="33" name="object 33"/>
          <p:cNvSpPr txBox="1"/>
          <p:nvPr/>
        </p:nvSpPr>
        <p:spPr>
          <a:xfrm>
            <a:off x="8266938" y="5097017"/>
            <a:ext cx="2900680" cy="864235"/>
          </a:xfrm>
          <a:prstGeom prst="rect">
            <a:avLst/>
          </a:prstGeom>
          <a:ln w="25907">
            <a:solidFill>
              <a:srgbClr val="005741"/>
            </a:solidFill>
          </a:ln>
        </p:spPr>
        <p:txBody>
          <a:bodyPr vert="horz" wrap="square" lIns="0" tIns="36195" rIns="0" bIns="0" rtlCol="0">
            <a:spAutoFit/>
          </a:bodyPr>
          <a:lstStyle/>
          <a:p>
            <a:pPr marL="82550" marR="139065">
              <a:lnSpc>
                <a:spcPct val="101699"/>
              </a:lnSpc>
              <a:spcBef>
                <a:spcPts val="285"/>
              </a:spcBef>
            </a:pPr>
            <a:r>
              <a:rPr sz="1250" b="1" spc="10" dirty="0">
                <a:latin typeface="Arial"/>
                <a:cs typeface="Arial"/>
              </a:rPr>
              <a:t>BLOC 5 </a:t>
            </a:r>
            <a:r>
              <a:rPr sz="1250" dirty="0">
                <a:latin typeface="Arial MT"/>
                <a:cs typeface="Arial MT"/>
              </a:rPr>
              <a:t>Travail </a:t>
            </a:r>
            <a:r>
              <a:rPr sz="1250" spc="10" dirty="0">
                <a:latin typeface="Arial MT"/>
                <a:cs typeface="Arial MT"/>
              </a:rPr>
              <a:t>en équipe </a:t>
            </a:r>
            <a:r>
              <a:rPr sz="1250" spc="5" dirty="0">
                <a:latin typeface="Arial MT"/>
                <a:cs typeface="Arial MT"/>
              </a:rPr>
              <a:t>pluri- </a:t>
            </a:r>
            <a:r>
              <a:rPr sz="1250" spc="10" dirty="0">
                <a:latin typeface="Arial MT"/>
                <a:cs typeface="Arial MT"/>
              </a:rPr>
              <a:t> </a:t>
            </a:r>
            <a:r>
              <a:rPr sz="1250" spc="5" dirty="0">
                <a:latin typeface="Arial MT"/>
                <a:cs typeface="Arial MT"/>
              </a:rPr>
              <a:t>professionnelle et traitement </a:t>
            </a:r>
            <a:r>
              <a:rPr sz="1250" spc="10" dirty="0">
                <a:latin typeface="Arial MT"/>
                <a:cs typeface="Arial MT"/>
              </a:rPr>
              <a:t>des </a:t>
            </a:r>
            <a:r>
              <a:rPr sz="1250" spc="15" dirty="0">
                <a:latin typeface="Arial MT"/>
                <a:cs typeface="Arial MT"/>
              </a:rPr>
              <a:t> </a:t>
            </a:r>
            <a:r>
              <a:rPr sz="1250" spc="5" dirty="0">
                <a:latin typeface="Arial MT"/>
                <a:cs typeface="Arial MT"/>
              </a:rPr>
              <a:t>informations liées </a:t>
            </a:r>
            <a:r>
              <a:rPr sz="1250" spc="10" dirty="0">
                <a:latin typeface="Arial MT"/>
                <a:cs typeface="Arial MT"/>
              </a:rPr>
              <a:t>aux </a:t>
            </a:r>
            <a:r>
              <a:rPr sz="1250" spc="5" dirty="0">
                <a:latin typeface="Arial MT"/>
                <a:cs typeface="Arial MT"/>
              </a:rPr>
              <a:t>activités </a:t>
            </a:r>
            <a:r>
              <a:rPr sz="1250" spc="10" dirty="0">
                <a:latin typeface="Arial MT"/>
                <a:cs typeface="Arial MT"/>
              </a:rPr>
              <a:t>de </a:t>
            </a:r>
            <a:r>
              <a:rPr sz="1250" spc="15" dirty="0">
                <a:latin typeface="Arial MT"/>
                <a:cs typeface="Arial MT"/>
              </a:rPr>
              <a:t> </a:t>
            </a:r>
            <a:r>
              <a:rPr sz="1250" spc="10" dirty="0">
                <a:latin typeface="Arial MT"/>
                <a:cs typeface="Arial MT"/>
              </a:rPr>
              <a:t>soins,</a:t>
            </a:r>
            <a:r>
              <a:rPr sz="1250" spc="-35" dirty="0">
                <a:latin typeface="Arial MT"/>
                <a:cs typeface="Arial MT"/>
              </a:rPr>
              <a:t> </a:t>
            </a:r>
            <a:r>
              <a:rPr sz="1250" spc="10" dirty="0">
                <a:latin typeface="Arial MT"/>
                <a:cs typeface="Arial MT"/>
              </a:rPr>
              <a:t>à</a:t>
            </a:r>
            <a:r>
              <a:rPr sz="1250" spc="-10" dirty="0">
                <a:latin typeface="Arial MT"/>
                <a:cs typeface="Arial MT"/>
              </a:rPr>
              <a:t> </a:t>
            </a:r>
            <a:r>
              <a:rPr sz="1250" spc="5" dirty="0">
                <a:latin typeface="Arial MT"/>
                <a:cs typeface="Arial MT"/>
              </a:rPr>
              <a:t>la</a:t>
            </a:r>
            <a:r>
              <a:rPr sz="1250" spc="-25" dirty="0">
                <a:latin typeface="Arial MT"/>
                <a:cs typeface="Arial MT"/>
              </a:rPr>
              <a:t> </a:t>
            </a:r>
            <a:r>
              <a:rPr sz="1250" spc="5" dirty="0">
                <a:latin typeface="Arial MT"/>
                <a:cs typeface="Arial MT"/>
              </a:rPr>
              <a:t>qualité/gestion</a:t>
            </a:r>
            <a:r>
              <a:rPr sz="1250" spc="-25" dirty="0">
                <a:latin typeface="Arial MT"/>
                <a:cs typeface="Arial MT"/>
              </a:rPr>
              <a:t> </a:t>
            </a:r>
            <a:r>
              <a:rPr sz="1250" spc="5" dirty="0">
                <a:latin typeface="Arial MT"/>
                <a:cs typeface="Arial MT"/>
              </a:rPr>
              <a:t>des</a:t>
            </a:r>
            <a:r>
              <a:rPr sz="1250" spc="-50" dirty="0">
                <a:latin typeface="Arial MT"/>
                <a:cs typeface="Arial MT"/>
              </a:rPr>
              <a:t> </a:t>
            </a:r>
            <a:r>
              <a:rPr sz="1250" spc="10" dirty="0">
                <a:latin typeface="Arial MT"/>
                <a:cs typeface="Arial MT"/>
              </a:rPr>
              <a:t>risques</a:t>
            </a:r>
            <a:endParaRPr sz="1250">
              <a:latin typeface="Arial MT"/>
              <a:cs typeface="Arial MT"/>
            </a:endParaRPr>
          </a:p>
        </p:txBody>
      </p:sp>
      <p:grpSp>
        <p:nvGrpSpPr>
          <p:cNvPr id="34" name="object 34"/>
          <p:cNvGrpSpPr/>
          <p:nvPr/>
        </p:nvGrpSpPr>
        <p:grpSpPr>
          <a:xfrm>
            <a:off x="3990594" y="228600"/>
            <a:ext cx="4245610" cy="523240"/>
            <a:chOff x="3990594" y="228600"/>
            <a:chExt cx="4245610" cy="523240"/>
          </a:xfrm>
        </p:grpSpPr>
        <p:pic>
          <p:nvPicPr>
            <p:cNvPr id="35" name="object 35"/>
            <p:cNvPicPr/>
            <p:nvPr/>
          </p:nvPicPr>
          <p:blipFill>
            <a:blip r:embed="rId4" cstate="print"/>
            <a:stretch>
              <a:fillRect/>
            </a:stretch>
          </p:blipFill>
          <p:spPr>
            <a:xfrm>
              <a:off x="3990594" y="331088"/>
              <a:ext cx="2695321" cy="303148"/>
            </a:xfrm>
            <a:prstGeom prst="rect">
              <a:avLst/>
            </a:prstGeom>
          </p:spPr>
        </p:pic>
        <p:sp>
          <p:nvSpPr>
            <p:cNvPr id="36" name="object 36"/>
            <p:cNvSpPr/>
            <p:nvPr/>
          </p:nvSpPr>
          <p:spPr>
            <a:xfrm>
              <a:off x="7092695" y="228600"/>
              <a:ext cx="1143000" cy="523240"/>
            </a:xfrm>
            <a:custGeom>
              <a:avLst/>
              <a:gdLst/>
              <a:ahLst/>
              <a:cxnLst/>
              <a:rect l="l" t="t" r="r" b="b"/>
              <a:pathLst>
                <a:path w="1143000" h="523240">
                  <a:moveTo>
                    <a:pt x="571500" y="0"/>
                  </a:moveTo>
                  <a:lnTo>
                    <a:pt x="509235" y="1533"/>
                  </a:lnTo>
                  <a:lnTo>
                    <a:pt x="448910" y="6026"/>
                  </a:lnTo>
                  <a:lnTo>
                    <a:pt x="390875" y="13319"/>
                  </a:lnTo>
                  <a:lnTo>
                    <a:pt x="335478" y="23255"/>
                  </a:lnTo>
                  <a:lnTo>
                    <a:pt x="283068" y="35672"/>
                  </a:lnTo>
                  <a:lnTo>
                    <a:pt x="233994" y="50413"/>
                  </a:lnTo>
                  <a:lnTo>
                    <a:pt x="188605" y="67319"/>
                  </a:lnTo>
                  <a:lnTo>
                    <a:pt x="147250" y="86229"/>
                  </a:lnTo>
                  <a:lnTo>
                    <a:pt x="110276" y="106984"/>
                  </a:lnTo>
                  <a:lnTo>
                    <a:pt x="78034" y="129427"/>
                  </a:lnTo>
                  <a:lnTo>
                    <a:pt x="29138" y="178734"/>
                  </a:lnTo>
                  <a:lnTo>
                    <a:pt x="3353" y="232878"/>
                  </a:lnTo>
                  <a:lnTo>
                    <a:pt x="0" y="261365"/>
                  </a:lnTo>
                  <a:lnTo>
                    <a:pt x="3353" y="289853"/>
                  </a:lnTo>
                  <a:lnTo>
                    <a:pt x="29138" y="343997"/>
                  </a:lnTo>
                  <a:lnTo>
                    <a:pt x="78034" y="393304"/>
                  </a:lnTo>
                  <a:lnTo>
                    <a:pt x="110276" y="415747"/>
                  </a:lnTo>
                  <a:lnTo>
                    <a:pt x="147250" y="436502"/>
                  </a:lnTo>
                  <a:lnTo>
                    <a:pt x="188605" y="455412"/>
                  </a:lnTo>
                  <a:lnTo>
                    <a:pt x="233994" y="472318"/>
                  </a:lnTo>
                  <a:lnTo>
                    <a:pt x="283068" y="487059"/>
                  </a:lnTo>
                  <a:lnTo>
                    <a:pt x="335478" y="499476"/>
                  </a:lnTo>
                  <a:lnTo>
                    <a:pt x="390875" y="509412"/>
                  </a:lnTo>
                  <a:lnTo>
                    <a:pt x="448910" y="516705"/>
                  </a:lnTo>
                  <a:lnTo>
                    <a:pt x="509235" y="521198"/>
                  </a:lnTo>
                  <a:lnTo>
                    <a:pt x="571500" y="522732"/>
                  </a:lnTo>
                  <a:lnTo>
                    <a:pt x="633764" y="521198"/>
                  </a:lnTo>
                  <a:lnTo>
                    <a:pt x="694089" y="516705"/>
                  </a:lnTo>
                  <a:lnTo>
                    <a:pt x="752124" y="509412"/>
                  </a:lnTo>
                  <a:lnTo>
                    <a:pt x="807521" y="499476"/>
                  </a:lnTo>
                  <a:lnTo>
                    <a:pt x="859931" y="487059"/>
                  </a:lnTo>
                  <a:lnTo>
                    <a:pt x="909005" y="472318"/>
                  </a:lnTo>
                  <a:lnTo>
                    <a:pt x="954394" y="455412"/>
                  </a:lnTo>
                  <a:lnTo>
                    <a:pt x="995749" y="436502"/>
                  </a:lnTo>
                  <a:lnTo>
                    <a:pt x="1032723" y="415747"/>
                  </a:lnTo>
                  <a:lnTo>
                    <a:pt x="1064965" y="393304"/>
                  </a:lnTo>
                  <a:lnTo>
                    <a:pt x="1113861" y="343997"/>
                  </a:lnTo>
                  <a:lnTo>
                    <a:pt x="1139646" y="289853"/>
                  </a:lnTo>
                  <a:lnTo>
                    <a:pt x="1143000" y="261365"/>
                  </a:lnTo>
                  <a:lnTo>
                    <a:pt x="1139646" y="232878"/>
                  </a:lnTo>
                  <a:lnTo>
                    <a:pt x="1113861" y="178734"/>
                  </a:lnTo>
                  <a:lnTo>
                    <a:pt x="1064965" y="129427"/>
                  </a:lnTo>
                  <a:lnTo>
                    <a:pt x="1032723" y="106984"/>
                  </a:lnTo>
                  <a:lnTo>
                    <a:pt x="995749" y="86229"/>
                  </a:lnTo>
                  <a:lnTo>
                    <a:pt x="954394" y="67319"/>
                  </a:lnTo>
                  <a:lnTo>
                    <a:pt x="909005" y="50413"/>
                  </a:lnTo>
                  <a:lnTo>
                    <a:pt x="859931" y="35672"/>
                  </a:lnTo>
                  <a:lnTo>
                    <a:pt x="807521" y="23255"/>
                  </a:lnTo>
                  <a:lnTo>
                    <a:pt x="752124" y="13319"/>
                  </a:lnTo>
                  <a:lnTo>
                    <a:pt x="694089" y="6026"/>
                  </a:lnTo>
                  <a:lnTo>
                    <a:pt x="633764" y="1533"/>
                  </a:lnTo>
                  <a:lnTo>
                    <a:pt x="571500" y="0"/>
                  </a:lnTo>
                  <a:close/>
                </a:path>
              </a:pathLst>
            </a:custGeom>
            <a:solidFill>
              <a:srgbClr val="FFD400">
                <a:alpha val="50195"/>
              </a:srgbClr>
            </a:solidFill>
          </p:spPr>
          <p:txBody>
            <a:bodyPr wrap="square" lIns="0" tIns="0" rIns="0" bIns="0" rtlCol="0"/>
            <a:lstStyle/>
            <a:p>
              <a:endParaRPr/>
            </a:p>
          </p:txBody>
        </p:sp>
      </p:grpSp>
      <p:sp>
        <p:nvSpPr>
          <p:cNvPr id="37" name="object 37"/>
          <p:cNvSpPr txBox="1">
            <a:spLocks noGrp="1"/>
          </p:cNvSpPr>
          <p:nvPr>
            <p:ph type="title"/>
          </p:nvPr>
        </p:nvSpPr>
        <p:spPr>
          <a:xfrm>
            <a:off x="7356093" y="210058"/>
            <a:ext cx="618490" cy="537845"/>
          </a:xfrm>
          <a:prstGeom prst="rect">
            <a:avLst/>
          </a:prstGeom>
        </p:spPr>
        <p:txBody>
          <a:bodyPr vert="horz" wrap="square" lIns="0" tIns="13970" rIns="0" bIns="0" rtlCol="0">
            <a:spAutoFit/>
          </a:bodyPr>
          <a:lstStyle/>
          <a:p>
            <a:pPr marL="12700">
              <a:lnSpc>
                <a:spcPct val="100000"/>
              </a:lnSpc>
              <a:spcBef>
                <a:spcPts val="110"/>
              </a:spcBef>
            </a:pPr>
            <a:r>
              <a:rPr sz="3350" spc="5" dirty="0">
                <a:solidFill>
                  <a:srgbClr val="FFFFFF"/>
                </a:solidFill>
              </a:rPr>
              <a:t>AP</a:t>
            </a:r>
            <a:endParaRPr sz="3350"/>
          </a:p>
        </p:txBody>
      </p:sp>
      <p:sp>
        <p:nvSpPr>
          <p:cNvPr id="40" name="Espace réservé du pied de page 39">
            <a:extLst>
              <a:ext uri="{FF2B5EF4-FFF2-40B4-BE49-F238E27FC236}">
                <a16:creationId xmlns:a16="http://schemas.microsoft.com/office/drawing/2014/main" id="{034ECCA1-107D-43BC-AE68-B3753A35BDC3}"/>
              </a:ext>
            </a:extLst>
          </p:cNvPr>
          <p:cNvSpPr>
            <a:spLocks noGrp="1"/>
          </p:cNvSpPr>
          <p:nvPr>
            <p:ph type="ftr" sz="quarter" idx="5"/>
          </p:nvPr>
        </p:nvSpPr>
        <p:spPr/>
        <p:txBody>
          <a:bodyPr/>
          <a:lstStyle/>
          <a:p>
            <a:r>
              <a:rPr lang="fr-FR"/>
              <a:t>Formation rénovation bac pro ASSP - Mai 2022 -  GRD - académie de Lyon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664950" y="6380226"/>
            <a:ext cx="48260" cy="0"/>
          </a:xfrm>
          <a:custGeom>
            <a:avLst/>
            <a:gdLst/>
            <a:ahLst/>
            <a:cxnLst/>
            <a:rect l="l" t="t" r="r" b="b"/>
            <a:pathLst>
              <a:path w="48259">
                <a:moveTo>
                  <a:pt x="0" y="0"/>
                </a:moveTo>
                <a:lnTo>
                  <a:pt x="47878" y="0"/>
                </a:lnTo>
              </a:path>
            </a:pathLst>
          </a:custGeom>
          <a:ln w="10668">
            <a:solidFill>
              <a:srgbClr val="000000"/>
            </a:solidFill>
          </a:ln>
        </p:spPr>
        <p:txBody>
          <a:bodyPr wrap="square" lIns="0" tIns="0" rIns="0" bIns="0" rtlCol="0"/>
          <a:lstStyle/>
          <a:p>
            <a:endParaRPr/>
          </a:p>
        </p:txBody>
      </p:sp>
      <p:pic>
        <p:nvPicPr>
          <p:cNvPr id="3" name="object 3"/>
          <p:cNvPicPr/>
          <p:nvPr/>
        </p:nvPicPr>
        <p:blipFill>
          <a:blip r:embed="rId3" cstate="print"/>
          <a:stretch>
            <a:fillRect/>
          </a:stretch>
        </p:blipFill>
        <p:spPr>
          <a:xfrm>
            <a:off x="462982" y="247476"/>
            <a:ext cx="751958" cy="547035"/>
          </a:xfrm>
          <a:prstGeom prst="rect">
            <a:avLst/>
          </a:prstGeom>
        </p:spPr>
      </p:pic>
      <p:sp>
        <p:nvSpPr>
          <p:cNvPr id="4" name="object 4"/>
          <p:cNvSpPr txBox="1"/>
          <p:nvPr/>
        </p:nvSpPr>
        <p:spPr>
          <a:xfrm>
            <a:off x="11524488" y="6552380"/>
            <a:ext cx="140335" cy="141605"/>
          </a:xfrm>
          <a:prstGeom prst="rect">
            <a:avLst/>
          </a:prstGeom>
        </p:spPr>
        <p:txBody>
          <a:bodyPr vert="horz" wrap="square" lIns="0" tIns="0" rIns="0" bIns="0" rtlCol="0">
            <a:spAutoFit/>
          </a:bodyPr>
          <a:lstStyle/>
          <a:p>
            <a:pPr>
              <a:lnSpc>
                <a:spcPts val="1100"/>
              </a:lnSpc>
            </a:pPr>
            <a:r>
              <a:rPr sz="1000" b="1" spc="-10" dirty="0">
                <a:latin typeface="Arial"/>
                <a:cs typeface="Arial"/>
              </a:rPr>
              <a:t>46</a:t>
            </a:r>
            <a:endParaRPr sz="1000">
              <a:latin typeface="Arial"/>
              <a:cs typeface="Arial"/>
            </a:endParaRPr>
          </a:p>
        </p:txBody>
      </p:sp>
      <p:sp>
        <p:nvSpPr>
          <p:cNvPr id="6" name="object 6"/>
          <p:cNvSpPr txBox="1">
            <a:spLocks noGrp="1"/>
          </p:cNvSpPr>
          <p:nvPr>
            <p:ph type="title"/>
          </p:nvPr>
        </p:nvSpPr>
        <p:spPr>
          <a:xfrm>
            <a:off x="530148" y="454279"/>
            <a:ext cx="8729980" cy="534035"/>
          </a:xfrm>
          <a:prstGeom prst="rect">
            <a:avLst/>
          </a:prstGeom>
        </p:spPr>
        <p:txBody>
          <a:bodyPr vert="horz" wrap="square" lIns="0" tIns="17145" rIns="0" bIns="0" rtlCol="0">
            <a:spAutoFit/>
          </a:bodyPr>
          <a:lstStyle/>
          <a:p>
            <a:pPr marL="12700">
              <a:lnSpc>
                <a:spcPct val="100000"/>
              </a:lnSpc>
              <a:spcBef>
                <a:spcPts val="135"/>
              </a:spcBef>
            </a:pPr>
            <a:r>
              <a:rPr sz="3300" spc="25" dirty="0">
                <a:solidFill>
                  <a:srgbClr val="000000"/>
                </a:solidFill>
              </a:rPr>
              <a:t>BAC</a:t>
            </a:r>
            <a:r>
              <a:rPr sz="3300" spc="-110" dirty="0">
                <a:solidFill>
                  <a:srgbClr val="000000"/>
                </a:solidFill>
              </a:rPr>
              <a:t> </a:t>
            </a:r>
            <a:r>
              <a:rPr sz="3300" spc="20" dirty="0">
                <a:solidFill>
                  <a:srgbClr val="000000"/>
                </a:solidFill>
              </a:rPr>
              <a:t>ASSP</a:t>
            </a:r>
            <a:r>
              <a:rPr sz="3300" spc="-65" dirty="0">
                <a:solidFill>
                  <a:srgbClr val="000000"/>
                </a:solidFill>
              </a:rPr>
              <a:t> </a:t>
            </a:r>
            <a:r>
              <a:rPr sz="3300" spc="20" dirty="0">
                <a:solidFill>
                  <a:srgbClr val="000000"/>
                </a:solidFill>
              </a:rPr>
              <a:t>et</a:t>
            </a:r>
            <a:r>
              <a:rPr sz="3300" spc="5" dirty="0">
                <a:solidFill>
                  <a:srgbClr val="000000"/>
                </a:solidFill>
              </a:rPr>
              <a:t> </a:t>
            </a:r>
            <a:r>
              <a:rPr sz="3300" spc="15" dirty="0">
                <a:solidFill>
                  <a:srgbClr val="000000"/>
                </a:solidFill>
              </a:rPr>
              <a:t>formation</a:t>
            </a:r>
            <a:r>
              <a:rPr sz="3300" spc="-10" dirty="0">
                <a:solidFill>
                  <a:srgbClr val="000000"/>
                </a:solidFill>
              </a:rPr>
              <a:t> </a:t>
            </a:r>
            <a:r>
              <a:rPr sz="3300" spc="15" dirty="0">
                <a:solidFill>
                  <a:srgbClr val="000000"/>
                </a:solidFill>
              </a:rPr>
              <a:t>préparant</a:t>
            </a:r>
            <a:r>
              <a:rPr sz="3300" spc="-20" dirty="0">
                <a:solidFill>
                  <a:srgbClr val="000000"/>
                </a:solidFill>
              </a:rPr>
              <a:t> </a:t>
            </a:r>
            <a:r>
              <a:rPr sz="3300" spc="20" dirty="0">
                <a:solidFill>
                  <a:srgbClr val="000000"/>
                </a:solidFill>
              </a:rPr>
              <a:t>au</a:t>
            </a:r>
            <a:r>
              <a:rPr sz="3300" spc="10" dirty="0">
                <a:solidFill>
                  <a:srgbClr val="000000"/>
                </a:solidFill>
              </a:rPr>
              <a:t> </a:t>
            </a:r>
            <a:r>
              <a:rPr sz="3300" spc="20" dirty="0">
                <a:solidFill>
                  <a:srgbClr val="000000"/>
                </a:solidFill>
              </a:rPr>
              <a:t>DEAP</a:t>
            </a:r>
            <a:endParaRPr sz="3300"/>
          </a:p>
        </p:txBody>
      </p:sp>
      <p:graphicFrame>
        <p:nvGraphicFramePr>
          <p:cNvPr id="7" name="object 7"/>
          <p:cNvGraphicFramePr>
            <a:graphicFrameLocks noGrp="1"/>
          </p:cNvGraphicFramePr>
          <p:nvPr>
            <p:extLst>
              <p:ext uri="{D42A27DB-BD31-4B8C-83A1-F6EECF244321}">
                <p14:modId xmlns:p14="http://schemas.microsoft.com/office/powerpoint/2010/main" val="11673613"/>
              </p:ext>
            </p:extLst>
          </p:nvPr>
        </p:nvGraphicFramePr>
        <p:xfrm>
          <a:off x="425018" y="1152525"/>
          <a:ext cx="11232515" cy="5215502"/>
        </p:xfrm>
        <a:graphic>
          <a:graphicData uri="http://schemas.openxmlformats.org/drawingml/2006/table">
            <a:tbl>
              <a:tblPr firstRow="1" bandRow="1">
                <a:tableStyleId>{2D5ABB26-0587-4C30-8999-92F81FD0307C}</a:tableStyleId>
              </a:tblPr>
              <a:tblGrid>
                <a:gridCol w="2207895">
                  <a:extLst>
                    <a:ext uri="{9D8B030D-6E8A-4147-A177-3AD203B41FA5}">
                      <a16:colId xmlns:a16="http://schemas.microsoft.com/office/drawing/2014/main" val="20000"/>
                    </a:ext>
                  </a:extLst>
                </a:gridCol>
                <a:gridCol w="1440180">
                  <a:extLst>
                    <a:ext uri="{9D8B030D-6E8A-4147-A177-3AD203B41FA5}">
                      <a16:colId xmlns:a16="http://schemas.microsoft.com/office/drawing/2014/main" val="20001"/>
                    </a:ext>
                  </a:extLst>
                </a:gridCol>
                <a:gridCol w="2112010">
                  <a:extLst>
                    <a:ext uri="{9D8B030D-6E8A-4147-A177-3AD203B41FA5}">
                      <a16:colId xmlns:a16="http://schemas.microsoft.com/office/drawing/2014/main" val="20002"/>
                    </a:ext>
                  </a:extLst>
                </a:gridCol>
                <a:gridCol w="5472430">
                  <a:extLst>
                    <a:ext uri="{9D8B030D-6E8A-4147-A177-3AD203B41FA5}">
                      <a16:colId xmlns:a16="http://schemas.microsoft.com/office/drawing/2014/main" val="20003"/>
                    </a:ext>
                  </a:extLst>
                </a:gridCol>
              </a:tblGrid>
              <a:tr h="706636">
                <a:tc>
                  <a:txBody>
                    <a:bodyPr/>
                    <a:lstStyle/>
                    <a:p>
                      <a:pPr>
                        <a:lnSpc>
                          <a:spcPct val="100000"/>
                        </a:lnSpc>
                      </a:pPr>
                      <a:endParaRPr sz="2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D400"/>
                    </a:solidFill>
                  </a:tcPr>
                </a:tc>
                <a:tc>
                  <a:txBody>
                    <a:bodyPr/>
                    <a:lstStyle/>
                    <a:p>
                      <a:pPr marL="349250">
                        <a:lnSpc>
                          <a:spcPct val="100000"/>
                        </a:lnSpc>
                        <a:spcBef>
                          <a:spcPts val="420"/>
                        </a:spcBef>
                      </a:pPr>
                      <a:r>
                        <a:rPr sz="2100" b="1" spc="-5" dirty="0">
                          <a:solidFill>
                            <a:srgbClr val="FFFFFF"/>
                          </a:solidFill>
                          <a:latin typeface="Arial"/>
                          <a:cs typeface="Arial"/>
                        </a:rPr>
                        <a:t>DEA</a:t>
                      </a:r>
                      <a:r>
                        <a:rPr lang="fr-FR" sz="2100" b="1" spc="-5" dirty="0">
                          <a:solidFill>
                            <a:srgbClr val="FFFFFF"/>
                          </a:solidFill>
                          <a:latin typeface="Arial"/>
                          <a:cs typeface="Arial"/>
                        </a:rPr>
                        <a:t>P</a:t>
                      </a:r>
                      <a:endParaRPr sz="2100" dirty="0">
                        <a:latin typeface="Arial"/>
                        <a:cs typeface="Arial"/>
                      </a:endParaRPr>
                    </a:p>
                  </a:txBody>
                  <a:tcPr marL="0" marR="0" marT="533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D400"/>
                    </a:solidFill>
                  </a:tcPr>
                </a:tc>
                <a:tc>
                  <a:txBody>
                    <a:bodyPr/>
                    <a:lstStyle/>
                    <a:p>
                      <a:pPr marL="5080" algn="ctr">
                        <a:lnSpc>
                          <a:spcPct val="100000"/>
                        </a:lnSpc>
                        <a:spcBef>
                          <a:spcPts val="420"/>
                        </a:spcBef>
                      </a:pPr>
                      <a:r>
                        <a:rPr sz="2100" b="1" spc="-5" dirty="0">
                          <a:solidFill>
                            <a:srgbClr val="FFFFFF"/>
                          </a:solidFill>
                          <a:latin typeface="Arial"/>
                          <a:cs typeface="Arial"/>
                        </a:rPr>
                        <a:t>Bac</a:t>
                      </a:r>
                      <a:r>
                        <a:rPr sz="2100" b="1" spc="-35" dirty="0">
                          <a:solidFill>
                            <a:srgbClr val="FFFFFF"/>
                          </a:solidFill>
                          <a:latin typeface="Arial"/>
                          <a:cs typeface="Arial"/>
                        </a:rPr>
                        <a:t> </a:t>
                      </a:r>
                      <a:r>
                        <a:rPr sz="2100" b="1" dirty="0">
                          <a:solidFill>
                            <a:srgbClr val="FFFFFF"/>
                          </a:solidFill>
                          <a:latin typeface="Arial"/>
                          <a:cs typeface="Arial"/>
                        </a:rPr>
                        <a:t>pro</a:t>
                      </a:r>
                      <a:r>
                        <a:rPr sz="2100" b="1" spc="-105" dirty="0">
                          <a:solidFill>
                            <a:srgbClr val="FFFFFF"/>
                          </a:solidFill>
                          <a:latin typeface="Arial"/>
                          <a:cs typeface="Arial"/>
                        </a:rPr>
                        <a:t> </a:t>
                      </a:r>
                      <a:r>
                        <a:rPr sz="2100" b="1" dirty="0">
                          <a:solidFill>
                            <a:srgbClr val="FFFFFF"/>
                          </a:solidFill>
                          <a:latin typeface="Arial"/>
                          <a:cs typeface="Arial"/>
                        </a:rPr>
                        <a:t>ASSP</a:t>
                      </a:r>
                      <a:endParaRPr sz="2100">
                        <a:latin typeface="Arial"/>
                        <a:cs typeface="Arial"/>
                      </a:endParaRPr>
                    </a:p>
                    <a:p>
                      <a:pPr marL="635" algn="ctr">
                        <a:lnSpc>
                          <a:spcPct val="100000"/>
                        </a:lnSpc>
                      </a:pPr>
                      <a:r>
                        <a:rPr sz="2100" b="1" spc="-35" dirty="0">
                          <a:solidFill>
                            <a:srgbClr val="FFFFFF"/>
                          </a:solidFill>
                          <a:latin typeface="Arial"/>
                          <a:cs typeface="Arial"/>
                        </a:rPr>
                        <a:t>2011</a:t>
                      </a:r>
                      <a:endParaRPr sz="2100">
                        <a:latin typeface="Arial"/>
                        <a:cs typeface="Arial"/>
                      </a:endParaRPr>
                    </a:p>
                  </a:txBody>
                  <a:tcPr marL="0" marR="0" marT="533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D400"/>
                    </a:solidFill>
                  </a:tcPr>
                </a:tc>
                <a:tc>
                  <a:txBody>
                    <a:bodyPr/>
                    <a:lstStyle/>
                    <a:p>
                      <a:pPr>
                        <a:lnSpc>
                          <a:spcPct val="100000"/>
                        </a:lnSpc>
                      </a:pPr>
                      <a:endParaRPr sz="2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D400"/>
                    </a:solidFill>
                  </a:tcPr>
                </a:tc>
                <a:extLst>
                  <a:ext uri="{0D108BD9-81ED-4DB2-BD59-A6C34878D82A}">
                    <a16:rowId xmlns:a16="http://schemas.microsoft.com/office/drawing/2014/main" val="10000"/>
                  </a:ext>
                </a:extLst>
              </a:tr>
              <a:tr h="1599460">
                <a:tc>
                  <a:txBody>
                    <a:bodyPr/>
                    <a:lstStyle/>
                    <a:p>
                      <a:pPr>
                        <a:lnSpc>
                          <a:spcPct val="100000"/>
                        </a:lnSpc>
                        <a:spcBef>
                          <a:spcPts val="10"/>
                        </a:spcBef>
                      </a:pPr>
                      <a:endParaRPr sz="2550">
                        <a:latin typeface="Times New Roman"/>
                        <a:cs typeface="Times New Roman"/>
                      </a:endParaRPr>
                    </a:p>
                    <a:p>
                      <a:pPr marL="121920" marR="168275">
                        <a:lnSpc>
                          <a:spcPct val="100000"/>
                        </a:lnSpc>
                      </a:pPr>
                      <a:r>
                        <a:rPr sz="2100" spc="-5" dirty="0">
                          <a:latin typeface="Arial MT"/>
                          <a:cs typeface="Arial MT"/>
                        </a:rPr>
                        <a:t>Durée</a:t>
                      </a:r>
                      <a:r>
                        <a:rPr sz="2100" spc="-60" dirty="0">
                          <a:latin typeface="Arial MT"/>
                          <a:cs typeface="Arial MT"/>
                        </a:rPr>
                        <a:t> </a:t>
                      </a:r>
                      <a:r>
                        <a:rPr sz="2100" spc="-5" dirty="0">
                          <a:latin typeface="Arial MT"/>
                          <a:cs typeface="Arial MT"/>
                        </a:rPr>
                        <a:t>formation </a:t>
                      </a:r>
                      <a:r>
                        <a:rPr sz="2100" spc="-570" dirty="0">
                          <a:latin typeface="Arial MT"/>
                          <a:cs typeface="Arial MT"/>
                        </a:rPr>
                        <a:t> </a:t>
                      </a:r>
                      <a:r>
                        <a:rPr sz="2100" spc="-5" dirty="0">
                          <a:latin typeface="Arial MT"/>
                          <a:cs typeface="Arial MT"/>
                        </a:rPr>
                        <a:t>théorique en </a:t>
                      </a:r>
                      <a:r>
                        <a:rPr sz="2100" dirty="0">
                          <a:latin typeface="Arial MT"/>
                          <a:cs typeface="Arial MT"/>
                        </a:rPr>
                        <a:t> </a:t>
                      </a:r>
                      <a:r>
                        <a:rPr sz="2100" spc="-5" dirty="0">
                          <a:latin typeface="Arial MT"/>
                          <a:cs typeface="Arial MT"/>
                        </a:rPr>
                        <a:t>semaines</a:t>
                      </a:r>
                      <a:endParaRPr sz="2100">
                        <a:latin typeface="Arial MT"/>
                        <a:cs typeface="Arial MT"/>
                      </a:endParaRPr>
                    </a:p>
                  </a:txBody>
                  <a:tcPr marL="0" marR="0" marT="12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ECA"/>
                    </a:solidFill>
                  </a:tcPr>
                </a:tc>
                <a:tc>
                  <a:txBody>
                    <a:bodyPr/>
                    <a:lstStyle/>
                    <a:p>
                      <a:pPr marR="114935" algn="r">
                        <a:lnSpc>
                          <a:spcPct val="100000"/>
                        </a:lnSpc>
                        <a:spcBef>
                          <a:spcPts val="425"/>
                        </a:spcBef>
                      </a:pPr>
                      <a:r>
                        <a:rPr sz="2100" spc="-10" dirty="0">
                          <a:latin typeface="Arial MT"/>
                          <a:cs typeface="Arial MT"/>
                        </a:rPr>
                        <a:t>22</a:t>
                      </a:r>
                      <a:endParaRPr sz="2100">
                        <a:latin typeface="Arial MT"/>
                        <a:cs typeface="Arial MT"/>
                      </a:endParaRPr>
                    </a:p>
                  </a:txBody>
                  <a:tcPr marL="0" marR="0" marT="539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ECA"/>
                    </a:solidFill>
                  </a:tcPr>
                </a:tc>
                <a:tc>
                  <a:txBody>
                    <a:bodyPr/>
                    <a:lstStyle/>
                    <a:p>
                      <a:pPr marR="114300" algn="r">
                        <a:lnSpc>
                          <a:spcPct val="100000"/>
                        </a:lnSpc>
                        <a:spcBef>
                          <a:spcPts val="425"/>
                        </a:spcBef>
                      </a:pPr>
                      <a:r>
                        <a:rPr sz="2100" spc="-5" dirty="0">
                          <a:latin typeface="Arial MT"/>
                          <a:cs typeface="Arial MT"/>
                        </a:rPr>
                        <a:t>14,2</a:t>
                      </a:r>
                      <a:endParaRPr sz="2100">
                        <a:latin typeface="Arial MT"/>
                        <a:cs typeface="Arial MT"/>
                      </a:endParaRPr>
                    </a:p>
                  </a:txBody>
                  <a:tcPr marL="0" marR="0" marT="539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ECA"/>
                    </a:solidFill>
                  </a:tcPr>
                </a:tc>
                <a:tc rowSpan="3">
                  <a:txBody>
                    <a:bodyPr/>
                    <a:lstStyle/>
                    <a:p>
                      <a:pPr>
                        <a:lnSpc>
                          <a:spcPct val="100000"/>
                        </a:lnSpc>
                        <a:spcBef>
                          <a:spcPts val="10"/>
                        </a:spcBef>
                      </a:pPr>
                      <a:endParaRPr sz="2550">
                        <a:latin typeface="Times New Roman"/>
                        <a:cs typeface="Times New Roman"/>
                      </a:endParaRPr>
                    </a:p>
                    <a:p>
                      <a:pPr marL="122555">
                        <a:lnSpc>
                          <a:spcPct val="100000"/>
                        </a:lnSpc>
                      </a:pPr>
                      <a:r>
                        <a:rPr sz="2100" spc="-5" dirty="0">
                          <a:latin typeface="Arial MT"/>
                          <a:cs typeface="Arial MT"/>
                        </a:rPr>
                        <a:t>Equivalence</a:t>
                      </a:r>
                      <a:r>
                        <a:rPr sz="2100" spc="-30" dirty="0">
                          <a:latin typeface="Arial MT"/>
                          <a:cs typeface="Arial MT"/>
                        </a:rPr>
                        <a:t> </a:t>
                      </a:r>
                      <a:r>
                        <a:rPr sz="2100" dirty="0">
                          <a:latin typeface="Arial MT"/>
                          <a:cs typeface="Arial MT"/>
                        </a:rPr>
                        <a:t>totale</a:t>
                      </a:r>
                      <a:r>
                        <a:rPr sz="2100" spc="-20" dirty="0">
                          <a:latin typeface="Arial MT"/>
                          <a:cs typeface="Arial MT"/>
                        </a:rPr>
                        <a:t> </a:t>
                      </a:r>
                      <a:r>
                        <a:rPr sz="2100" spc="-5" dirty="0">
                          <a:latin typeface="Arial MT"/>
                          <a:cs typeface="Arial MT"/>
                        </a:rPr>
                        <a:t>des</a:t>
                      </a:r>
                      <a:r>
                        <a:rPr sz="2100" spc="-10" dirty="0">
                          <a:latin typeface="Arial MT"/>
                          <a:cs typeface="Arial MT"/>
                        </a:rPr>
                        <a:t> </a:t>
                      </a:r>
                      <a:r>
                        <a:rPr sz="2100" spc="-5" dirty="0">
                          <a:latin typeface="Arial MT"/>
                          <a:cs typeface="Arial MT"/>
                        </a:rPr>
                        <a:t>blocs</a:t>
                      </a:r>
                      <a:r>
                        <a:rPr sz="2100" spc="-25" dirty="0">
                          <a:latin typeface="Arial MT"/>
                          <a:cs typeface="Arial MT"/>
                        </a:rPr>
                        <a:t> </a:t>
                      </a:r>
                      <a:r>
                        <a:rPr sz="2100" dirty="0">
                          <a:latin typeface="Arial MT"/>
                          <a:cs typeface="Arial MT"/>
                        </a:rPr>
                        <a:t>de</a:t>
                      </a:r>
                      <a:endParaRPr sz="2100">
                        <a:latin typeface="Arial MT"/>
                        <a:cs typeface="Arial MT"/>
                      </a:endParaRPr>
                    </a:p>
                    <a:p>
                      <a:pPr marL="122555">
                        <a:lnSpc>
                          <a:spcPct val="100000"/>
                        </a:lnSpc>
                        <a:tabLst>
                          <a:tab pos="1855470" algn="l"/>
                        </a:tabLst>
                      </a:pPr>
                      <a:r>
                        <a:rPr sz="2100" spc="-5" dirty="0">
                          <a:latin typeface="Arial MT"/>
                          <a:cs typeface="Arial MT"/>
                        </a:rPr>
                        <a:t>compétences	</a:t>
                      </a:r>
                      <a:r>
                        <a:rPr sz="2100" dirty="0">
                          <a:latin typeface="Arial MT"/>
                          <a:cs typeface="Arial MT"/>
                        </a:rPr>
                        <a:t>:</a:t>
                      </a:r>
                      <a:r>
                        <a:rPr sz="2100" spc="-35" dirty="0">
                          <a:latin typeface="Arial MT"/>
                          <a:cs typeface="Arial MT"/>
                        </a:rPr>
                        <a:t> </a:t>
                      </a:r>
                      <a:r>
                        <a:rPr sz="2100" spc="-5" dirty="0">
                          <a:latin typeface="Arial MT"/>
                          <a:cs typeface="Arial MT"/>
                        </a:rPr>
                        <a:t>3-</a:t>
                      </a:r>
                      <a:r>
                        <a:rPr sz="2100" spc="-20" dirty="0">
                          <a:latin typeface="Arial MT"/>
                          <a:cs typeface="Arial MT"/>
                        </a:rPr>
                        <a:t> </a:t>
                      </a:r>
                      <a:r>
                        <a:rPr sz="2100" spc="-5" dirty="0">
                          <a:latin typeface="Arial MT"/>
                          <a:cs typeface="Arial MT"/>
                        </a:rPr>
                        <a:t>4-5</a:t>
                      </a:r>
                      <a:endParaRPr sz="2100">
                        <a:latin typeface="Arial MT"/>
                        <a:cs typeface="Arial MT"/>
                      </a:endParaRPr>
                    </a:p>
                    <a:p>
                      <a:pPr marL="122555" marR="533400">
                        <a:lnSpc>
                          <a:spcPts val="5040"/>
                        </a:lnSpc>
                        <a:spcBef>
                          <a:spcPts val="590"/>
                        </a:spcBef>
                      </a:pPr>
                      <a:r>
                        <a:rPr sz="2100" spc="-5" dirty="0">
                          <a:latin typeface="Arial MT"/>
                          <a:cs typeface="Arial MT"/>
                        </a:rPr>
                        <a:t>Allégement des modules 1 </a:t>
                      </a:r>
                      <a:r>
                        <a:rPr sz="2100" dirty="0">
                          <a:latin typeface="Arial MT"/>
                          <a:cs typeface="Arial MT"/>
                        </a:rPr>
                        <a:t>et </a:t>
                      </a:r>
                      <a:r>
                        <a:rPr sz="2100" spc="-5" dirty="0">
                          <a:latin typeface="Arial MT"/>
                          <a:cs typeface="Arial MT"/>
                        </a:rPr>
                        <a:t>2 du bloc 1 </a:t>
                      </a:r>
                      <a:r>
                        <a:rPr sz="2100" spc="-575" dirty="0">
                          <a:latin typeface="Arial MT"/>
                          <a:cs typeface="Arial MT"/>
                        </a:rPr>
                        <a:t> </a:t>
                      </a:r>
                      <a:r>
                        <a:rPr sz="2100" spc="-5" dirty="0">
                          <a:latin typeface="Arial MT"/>
                          <a:cs typeface="Arial MT"/>
                        </a:rPr>
                        <a:t>Pas de</a:t>
                      </a:r>
                      <a:r>
                        <a:rPr sz="2100" spc="-10" dirty="0">
                          <a:latin typeface="Arial MT"/>
                          <a:cs typeface="Arial MT"/>
                        </a:rPr>
                        <a:t> </a:t>
                      </a:r>
                      <a:r>
                        <a:rPr sz="2100" spc="-5" dirty="0">
                          <a:latin typeface="Arial MT"/>
                          <a:cs typeface="Arial MT"/>
                        </a:rPr>
                        <a:t>dispenses</a:t>
                      </a:r>
                      <a:r>
                        <a:rPr sz="2100" spc="-30" dirty="0">
                          <a:latin typeface="Arial MT"/>
                          <a:cs typeface="Arial MT"/>
                        </a:rPr>
                        <a:t> </a:t>
                      </a:r>
                      <a:r>
                        <a:rPr sz="2100" spc="-5" dirty="0">
                          <a:latin typeface="Arial MT"/>
                          <a:cs typeface="Arial MT"/>
                        </a:rPr>
                        <a:t>du</a:t>
                      </a:r>
                      <a:r>
                        <a:rPr sz="2100" spc="-10" dirty="0">
                          <a:latin typeface="Arial MT"/>
                          <a:cs typeface="Arial MT"/>
                        </a:rPr>
                        <a:t> </a:t>
                      </a:r>
                      <a:r>
                        <a:rPr sz="2100" spc="-5" dirty="0">
                          <a:latin typeface="Arial MT"/>
                          <a:cs typeface="Arial MT"/>
                        </a:rPr>
                        <a:t>bloc</a:t>
                      </a:r>
                      <a:r>
                        <a:rPr sz="2100" dirty="0">
                          <a:latin typeface="Arial MT"/>
                          <a:cs typeface="Arial MT"/>
                        </a:rPr>
                        <a:t> </a:t>
                      </a:r>
                      <a:r>
                        <a:rPr sz="2100" spc="-5" dirty="0">
                          <a:latin typeface="Arial MT"/>
                          <a:cs typeface="Arial MT"/>
                        </a:rPr>
                        <a:t>2</a:t>
                      </a:r>
                      <a:endParaRPr sz="2100">
                        <a:latin typeface="Arial MT"/>
                        <a:cs typeface="Arial MT"/>
                      </a:endParaRPr>
                    </a:p>
                    <a:p>
                      <a:pPr marL="122555">
                        <a:lnSpc>
                          <a:spcPct val="100000"/>
                        </a:lnSpc>
                        <a:spcBef>
                          <a:spcPts val="1935"/>
                        </a:spcBef>
                      </a:pPr>
                      <a:r>
                        <a:rPr sz="2100" spc="-5" dirty="0">
                          <a:latin typeface="Arial MT"/>
                          <a:cs typeface="Arial MT"/>
                        </a:rPr>
                        <a:t>Pas</a:t>
                      </a:r>
                      <a:r>
                        <a:rPr sz="2100" spc="-10" dirty="0">
                          <a:latin typeface="Arial MT"/>
                          <a:cs typeface="Arial MT"/>
                        </a:rPr>
                        <a:t> </a:t>
                      </a:r>
                      <a:r>
                        <a:rPr sz="2100" spc="-5" dirty="0">
                          <a:latin typeface="Arial MT"/>
                          <a:cs typeface="Arial MT"/>
                        </a:rPr>
                        <a:t>de</a:t>
                      </a:r>
                      <a:r>
                        <a:rPr sz="2100" spc="-20" dirty="0">
                          <a:latin typeface="Arial MT"/>
                          <a:cs typeface="Arial MT"/>
                        </a:rPr>
                        <a:t> </a:t>
                      </a:r>
                      <a:r>
                        <a:rPr sz="2100" spc="-5" dirty="0">
                          <a:latin typeface="Arial MT"/>
                          <a:cs typeface="Arial MT"/>
                        </a:rPr>
                        <a:t>dispenses</a:t>
                      </a:r>
                      <a:r>
                        <a:rPr sz="2100" spc="-35" dirty="0">
                          <a:latin typeface="Arial MT"/>
                          <a:cs typeface="Arial MT"/>
                        </a:rPr>
                        <a:t> </a:t>
                      </a:r>
                      <a:r>
                        <a:rPr sz="2100" spc="-5" dirty="0">
                          <a:latin typeface="Arial MT"/>
                          <a:cs typeface="Arial MT"/>
                        </a:rPr>
                        <a:t>des</a:t>
                      </a:r>
                      <a:endParaRPr sz="2100">
                        <a:latin typeface="Arial MT"/>
                        <a:cs typeface="Arial MT"/>
                      </a:endParaRPr>
                    </a:p>
                    <a:p>
                      <a:pPr marL="122555" marR="4051935">
                        <a:lnSpc>
                          <a:spcPct val="100000"/>
                        </a:lnSpc>
                      </a:pPr>
                      <a:r>
                        <a:rPr sz="2100" dirty="0">
                          <a:latin typeface="Arial MT"/>
                          <a:cs typeface="Arial MT"/>
                        </a:rPr>
                        <a:t>API : 35 h </a:t>
                      </a:r>
                      <a:r>
                        <a:rPr sz="2100" spc="5" dirty="0">
                          <a:latin typeface="Arial MT"/>
                          <a:cs typeface="Arial MT"/>
                        </a:rPr>
                        <a:t> </a:t>
                      </a:r>
                      <a:r>
                        <a:rPr sz="2100" dirty="0">
                          <a:latin typeface="Arial MT"/>
                          <a:cs typeface="Arial MT"/>
                        </a:rPr>
                        <a:t>SPI : </a:t>
                      </a:r>
                      <a:r>
                        <a:rPr sz="2100" spc="-5" dirty="0">
                          <a:latin typeface="Arial MT"/>
                          <a:cs typeface="Arial MT"/>
                        </a:rPr>
                        <a:t>7 h </a:t>
                      </a:r>
                      <a:r>
                        <a:rPr sz="2100" dirty="0">
                          <a:latin typeface="Arial MT"/>
                          <a:cs typeface="Arial MT"/>
                        </a:rPr>
                        <a:t> TPG</a:t>
                      </a:r>
                      <a:r>
                        <a:rPr sz="2100" spc="-30" dirty="0">
                          <a:latin typeface="Arial MT"/>
                          <a:cs typeface="Arial MT"/>
                        </a:rPr>
                        <a:t> </a:t>
                      </a:r>
                      <a:r>
                        <a:rPr sz="2100" dirty="0">
                          <a:latin typeface="Arial MT"/>
                          <a:cs typeface="Arial MT"/>
                        </a:rPr>
                        <a:t>:</a:t>
                      </a:r>
                      <a:r>
                        <a:rPr sz="2100" spc="-25" dirty="0">
                          <a:latin typeface="Arial MT"/>
                          <a:cs typeface="Arial MT"/>
                        </a:rPr>
                        <a:t> </a:t>
                      </a:r>
                      <a:r>
                        <a:rPr sz="2100" spc="-5" dirty="0">
                          <a:latin typeface="Arial MT"/>
                          <a:cs typeface="Arial MT"/>
                        </a:rPr>
                        <a:t>35</a:t>
                      </a:r>
                      <a:r>
                        <a:rPr sz="2100" spc="-35" dirty="0">
                          <a:latin typeface="Arial MT"/>
                          <a:cs typeface="Arial MT"/>
                        </a:rPr>
                        <a:t> </a:t>
                      </a:r>
                      <a:r>
                        <a:rPr sz="2100" spc="-5" dirty="0">
                          <a:latin typeface="Arial MT"/>
                          <a:cs typeface="Arial MT"/>
                        </a:rPr>
                        <a:t>h</a:t>
                      </a:r>
                      <a:endParaRPr sz="2100">
                        <a:latin typeface="Arial MT"/>
                        <a:cs typeface="Arial MT"/>
                      </a:endParaRPr>
                    </a:p>
                  </a:txBody>
                  <a:tcPr marL="0" marR="0" marT="1270" marB="0">
                    <a:lnL w="12700">
                      <a:solidFill>
                        <a:srgbClr val="FFFFFF"/>
                      </a:solidFill>
                      <a:prstDash val="solid"/>
                    </a:lnL>
                    <a:lnR w="12700">
                      <a:solidFill>
                        <a:srgbClr val="FFFFFF"/>
                      </a:solidFill>
                      <a:prstDash val="solid"/>
                    </a:lnR>
                    <a:lnT w="38100">
                      <a:solidFill>
                        <a:srgbClr val="FFFFFF"/>
                      </a:solidFill>
                      <a:prstDash val="solid"/>
                    </a:lnT>
                    <a:solidFill>
                      <a:srgbClr val="FFEECA"/>
                    </a:solidFill>
                  </a:tcPr>
                </a:tc>
                <a:extLst>
                  <a:ext uri="{0D108BD9-81ED-4DB2-BD59-A6C34878D82A}">
                    <a16:rowId xmlns:a16="http://schemas.microsoft.com/office/drawing/2014/main" val="10001"/>
                  </a:ext>
                </a:extLst>
              </a:tr>
              <a:tr h="1301697">
                <a:tc>
                  <a:txBody>
                    <a:bodyPr/>
                    <a:lstStyle/>
                    <a:p>
                      <a:pPr marL="121920" marR="168275">
                        <a:lnSpc>
                          <a:spcPct val="100000"/>
                        </a:lnSpc>
                        <a:spcBef>
                          <a:spcPts val="425"/>
                        </a:spcBef>
                      </a:pPr>
                      <a:r>
                        <a:rPr sz="2100" spc="-5" dirty="0">
                          <a:latin typeface="Arial MT"/>
                          <a:cs typeface="Arial MT"/>
                        </a:rPr>
                        <a:t>Durée</a:t>
                      </a:r>
                      <a:r>
                        <a:rPr sz="2100" spc="-55" dirty="0">
                          <a:latin typeface="Arial MT"/>
                          <a:cs typeface="Arial MT"/>
                        </a:rPr>
                        <a:t> </a:t>
                      </a:r>
                      <a:r>
                        <a:rPr sz="2100" spc="-5" dirty="0">
                          <a:latin typeface="Arial MT"/>
                          <a:cs typeface="Arial MT"/>
                        </a:rPr>
                        <a:t>formation </a:t>
                      </a:r>
                      <a:r>
                        <a:rPr sz="2100" spc="-570" dirty="0">
                          <a:latin typeface="Arial MT"/>
                          <a:cs typeface="Arial MT"/>
                        </a:rPr>
                        <a:t> </a:t>
                      </a:r>
                      <a:r>
                        <a:rPr sz="2100" spc="-5" dirty="0">
                          <a:latin typeface="Arial MT"/>
                          <a:cs typeface="Arial MT"/>
                        </a:rPr>
                        <a:t>pratiques en </a:t>
                      </a:r>
                      <a:r>
                        <a:rPr sz="2100" dirty="0">
                          <a:latin typeface="Arial MT"/>
                          <a:cs typeface="Arial MT"/>
                        </a:rPr>
                        <a:t> </a:t>
                      </a:r>
                      <a:r>
                        <a:rPr sz="2100" spc="-5" dirty="0">
                          <a:latin typeface="Arial MT"/>
                          <a:cs typeface="Arial MT"/>
                        </a:rPr>
                        <a:t>semaines</a:t>
                      </a:r>
                      <a:endParaRPr sz="2100">
                        <a:latin typeface="Arial MT"/>
                        <a:cs typeface="Arial MT"/>
                      </a:endParaRPr>
                    </a:p>
                  </a:txBody>
                  <a:tcPr marL="0" marR="0" marT="539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7E7"/>
                    </a:solidFill>
                  </a:tcPr>
                </a:tc>
                <a:tc>
                  <a:txBody>
                    <a:bodyPr/>
                    <a:lstStyle/>
                    <a:p>
                      <a:pPr marR="114935" algn="r">
                        <a:lnSpc>
                          <a:spcPct val="100000"/>
                        </a:lnSpc>
                        <a:spcBef>
                          <a:spcPts val="425"/>
                        </a:spcBef>
                      </a:pPr>
                      <a:r>
                        <a:rPr sz="2100" spc="-10" dirty="0">
                          <a:latin typeface="Arial MT"/>
                          <a:cs typeface="Arial MT"/>
                        </a:rPr>
                        <a:t>22</a:t>
                      </a:r>
                      <a:endParaRPr sz="2100">
                        <a:latin typeface="Arial MT"/>
                        <a:cs typeface="Arial MT"/>
                      </a:endParaRPr>
                    </a:p>
                  </a:txBody>
                  <a:tcPr marL="0" marR="0" marT="539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7E7"/>
                    </a:solidFill>
                  </a:tcPr>
                </a:tc>
                <a:tc>
                  <a:txBody>
                    <a:bodyPr/>
                    <a:lstStyle/>
                    <a:p>
                      <a:pPr marR="115570" algn="r">
                        <a:lnSpc>
                          <a:spcPct val="100000"/>
                        </a:lnSpc>
                        <a:spcBef>
                          <a:spcPts val="425"/>
                        </a:spcBef>
                      </a:pPr>
                      <a:r>
                        <a:rPr sz="2100" spc="-10" dirty="0">
                          <a:latin typeface="Arial MT"/>
                          <a:cs typeface="Arial MT"/>
                        </a:rPr>
                        <a:t>15</a:t>
                      </a:r>
                      <a:endParaRPr sz="2100">
                        <a:latin typeface="Arial MT"/>
                        <a:cs typeface="Arial MT"/>
                      </a:endParaRPr>
                    </a:p>
                  </a:txBody>
                  <a:tcPr marL="0" marR="0" marT="539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7E7"/>
                    </a:solidFill>
                  </a:tcPr>
                </a:tc>
                <a:tc vMerge="1">
                  <a:txBody>
                    <a:bodyPr/>
                    <a:lstStyle/>
                    <a:p>
                      <a:endParaRPr/>
                    </a:p>
                  </a:txBody>
                  <a:tcPr marL="0" marR="0" marT="1270" marB="0">
                    <a:lnL w="12700">
                      <a:solidFill>
                        <a:srgbClr val="FFFFFF"/>
                      </a:solidFill>
                      <a:prstDash val="solid"/>
                    </a:lnL>
                    <a:lnR w="12700">
                      <a:solidFill>
                        <a:srgbClr val="FFFFFF"/>
                      </a:solidFill>
                      <a:prstDash val="solid"/>
                    </a:lnR>
                    <a:lnT w="38100">
                      <a:solidFill>
                        <a:srgbClr val="FFFFFF"/>
                      </a:solidFill>
                      <a:prstDash val="solid"/>
                    </a:lnT>
                    <a:solidFill>
                      <a:srgbClr val="FFEECA"/>
                    </a:solidFill>
                  </a:tcPr>
                </a:tc>
                <a:extLst>
                  <a:ext uri="{0D108BD9-81ED-4DB2-BD59-A6C34878D82A}">
                    <a16:rowId xmlns:a16="http://schemas.microsoft.com/office/drawing/2014/main" val="10002"/>
                  </a:ext>
                </a:extLst>
              </a:tr>
              <a:tr h="1607709">
                <a:tc>
                  <a:txBody>
                    <a:bodyPr/>
                    <a:lstStyle/>
                    <a:p>
                      <a:pPr marL="121920">
                        <a:lnSpc>
                          <a:spcPct val="100000"/>
                        </a:lnSpc>
                        <a:spcBef>
                          <a:spcPts val="425"/>
                        </a:spcBef>
                      </a:pPr>
                      <a:r>
                        <a:rPr sz="2100" spc="-5" dirty="0">
                          <a:latin typeface="Arial MT"/>
                          <a:cs typeface="Arial MT"/>
                        </a:rPr>
                        <a:t>Durée</a:t>
                      </a:r>
                      <a:r>
                        <a:rPr sz="2100" spc="-25" dirty="0">
                          <a:latin typeface="Arial MT"/>
                          <a:cs typeface="Arial MT"/>
                        </a:rPr>
                        <a:t> </a:t>
                      </a:r>
                      <a:r>
                        <a:rPr sz="2100" spc="-5" dirty="0">
                          <a:latin typeface="Arial MT"/>
                          <a:cs typeface="Arial MT"/>
                        </a:rPr>
                        <a:t>formation</a:t>
                      </a:r>
                      <a:endParaRPr sz="2100">
                        <a:latin typeface="Arial MT"/>
                        <a:cs typeface="Arial MT"/>
                      </a:endParaRPr>
                    </a:p>
                    <a:p>
                      <a:pPr marL="121920">
                        <a:lnSpc>
                          <a:spcPct val="100000"/>
                        </a:lnSpc>
                        <a:spcBef>
                          <a:spcPts val="5"/>
                        </a:spcBef>
                      </a:pPr>
                      <a:r>
                        <a:rPr sz="2100" spc="-5" dirty="0">
                          <a:latin typeface="Arial MT"/>
                          <a:cs typeface="Arial MT"/>
                        </a:rPr>
                        <a:t>totale</a:t>
                      </a:r>
                      <a:r>
                        <a:rPr sz="2100" spc="-25" dirty="0">
                          <a:latin typeface="Arial MT"/>
                          <a:cs typeface="Arial MT"/>
                        </a:rPr>
                        <a:t> </a:t>
                      </a:r>
                      <a:r>
                        <a:rPr sz="2100" spc="-5" dirty="0">
                          <a:latin typeface="Arial MT"/>
                          <a:cs typeface="Arial MT"/>
                        </a:rPr>
                        <a:t>en</a:t>
                      </a:r>
                      <a:r>
                        <a:rPr sz="2100" spc="-25" dirty="0">
                          <a:latin typeface="Arial MT"/>
                          <a:cs typeface="Arial MT"/>
                        </a:rPr>
                        <a:t> </a:t>
                      </a:r>
                      <a:r>
                        <a:rPr sz="2100" spc="-5" dirty="0">
                          <a:latin typeface="Arial MT"/>
                          <a:cs typeface="Arial MT"/>
                        </a:rPr>
                        <a:t>heure</a:t>
                      </a:r>
                      <a:endParaRPr sz="2100">
                        <a:latin typeface="Arial MT"/>
                        <a:cs typeface="Arial MT"/>
                      </a:endParaRPr>
                    </a:p>
                  </a:txBody>
                  <a:tcPr marL="0" marR="0" marT="53975" marB="0">
                    <a:lnL w="12700">
                      <a:solidFill>
                        <a:srgbClr val="FFFFFF"/>
                      </a:solidFill>
                      <a:prstDash val="solid"/>
                    </a:lnL>
                    <a:lnR w="12700">
                      <a:solidFill>
                        <a:srgbClr val="FFFFFF"/>
                      </a:solidFill>
                      <a:prstDash val="solid"/>
                    </a:lnR>
                    <a:lnT w="12700">
                      <a:solidFill>
                        <a:srgbClr val="FFFFFF"/>
                      </a:solidFill>
                      <a:prstDash val="solid"/>
                    </a:lnT>
                    <a:solidFill>
                      <a:srgbClr val="FFEECA"/>
                    </a:solidFill>
                  </a:tcPr>
                </a:tc>
                <a:tc>
                  <a:txBody>
                    <a:bodyPr/>
                    <a:lstStyle/>
                    <a:p>
                      <a:pPr marR="114300" algn="r">
                        <a:lnSpc>
                          <a:spcPct val="100000"/>
                        </a:lnSpc>
                        <a:spcBef>
                          <a:spcPts val="425"/>
                        </a:spcBef>
                      </a:pPr>
                      <a:r>
                        <a:rPr sz="2100" spc="-5" dirty="0">
                          <a:latin typeface="Arial MT"/>
                          <a:cs typeface="Arial MT"/>
                        </a:rPr>
                        <a:t>1540</a:t>
                      </a:r>
                      <a:r>
                        <a:rPr sz="2100" spc="-65" dirty="0">
                          <a:latin typeface="Arial MT"/>
                          <a:cs typeface="Arial MT"/>
                        </a:rPr>
                        <a:t> </a:t>
                      </a:r>
                      <a:r>
                        <a:rPr sz="2100" dirty="0">
                          <a:latin typeface="Arial MT"/>
                          <a:cs typeface="Arial MT"/>
                        </a:rPr>
                        <a:t>h</a:t>
                      </a:r>
                      <a:endParaRPr sz="2100">
                        <a:latin typeface="Arial MT"/>
                        <a:cs typeface="Arial MT"/>
                      </a:endParaRPr>
                    </a:p>
                  </a:txBody>
                  <a:tcPr marL="0" marR="0" marT="53975" marB="0">
                    <a:lnL w="12700">
                      <a:solidFill>
                        <a:srgbClr val="FFFFFF"/>
                      </a:solidFill>
                      <a:prstDash val="solid"/>
                    </a:lnL>
                    <a:lnR w="12700">
                      <a:solidFill>
                        <a:srgbClr val="FFFFFF"/>
                      </a:solidFill>
                      <a:prstDash val="solid"/>
                    </a:lnR>
                    <a:lnT w="12700">
                      <a:solidFill>
                        <a:srgbClr val="FFFFFF"/>
                      </a:solidFill>
                      <a:prstDash val="solid"/>
                    </a:lnT>
                    <a:solidFill>
                      <a:srgbClr val="FFEECA"/>
                    </a:solidFill>
                  </a:tcPr>
                </a:tc>
                <a:tc>
                  <a:txBody>
                    <a:bodyPr/>
                    <a:lstStyle/>
                    <a:p>
                      <a:pPr marR="113030" algn="r">
                        <a:lnSpc>
                          <a:spcPct val="100000"/>
                        </a:lnSpc>
                        <a:spcBef>
                          <a:spcPts val="425"/>
                        </a:spcBef>
                      </a:pPr>
                      <a:r>
                        <a:rPr sz="2100" spc="-5" dirty="0">
                          <a:latin typeface="Arial MT"/>
                          <a:cs typeface="Arial MT"/>
                        </a:rPr>
                        <a:t>1022</a:t>
                      </a:r>
                      <a:r>
                        <a:rPr sz="2100" spc="-95" dirty="0">
                          <a:latin typeface="Arial MT"/>
                          <a:cs typeface="Arial MT"/>
                        </a:rPr>
                        <a:t> </a:t>
                      </a:r>
                      <a:r>
                        <a:rPr sz="2100" dirty="0">
                          <a:latin typeface="Arial MT"/>
                          <a:cs typeface="Arial MT"/>
                        </a:rPr>
                        <a:t>h</a:t>
                      </a:r>
                    </a:p>
                    <a:p>
                      <a:pPr marR="114935" algn="r">
                        <a:lnSpc>
                          <a:spcPct val="100000"/>
                        </a:lnSpc>
                        <a:spcBef>
                          <a:spcPts val="5"/>
                        </a:spcBef>
                      </a:pPr>
                      <a:r>
                        <a:rPr sz="2100" dirty="0">
                          <a:latin typeface="Arial MT"/>
                          <a:cs typeface="Arial MT"/>
                        </a:rPr>
                        <a:t>soit</a:t>
                      </a:r>
                      <a:r>
                        <a:rPr sz="2100" spc="-85" dirty="0">
                          <a:latin typeface="Arial MT"/>
                          <a:cs typeface="Arial MT"/>
                        </a:rPr>
                        <a:t> </a:t>
                      </a:r>
                      <a:r>
                        <a:rPr sz="2100" spc="-5" dirty="0">
                          <a:latin typeface="Arial MT"/>
                          <a:cs typeface="Arial MT"/>
                        </a:rPr>
                        <a:t>66,3%</a:t>
                      </a:r>
                      <a:endParaRPr sz="2100" dirty="0">
                        <a:latin typeface="Arial MT"/>
                        <a:cs typeface="Arial MT"/>
                      </a:endParaRPr>
                    </a:p>
                  </a:txBody>
                  <a:tcPr marL="0" marR="0" marT="53975" marB="0">
                    <a:lnL w="12700">
                      <a:solidFill>
                        <a:srgbClr val="FFFFFF"/>
                      </a:solidFill>
                      <a:prstDash val="solid"/>
                    </a:lnL>
                    <a:lnR w="12700">
                      <a:solidFill>
                        <a:srgbClr val="FFFFFF"/>
                      </a:solidFill>
                      <a:prstDash val="solid"/>
                    </a:lnR>
                    <a:lnT w="12700">
                      <a:solidFill>
                        <a:srgbClr val="FFFFFF"/>
                      </a:solidFill>
                      <a:prstDash val="solid"/>
                    </a:lnT>
                    <a:solidFill>
                      <a:srgbClr val="FFEECA"/>
                    </a:solidFill>
                  </a:tcPr>
                </a:tc>
                <a:tc vMerge="1">
                  <a:txBody>
                    <a:bodyPr/>
                    <a:lstStyle/>
                    <a:p>
                      <a:endParaRPr/>
                    </a:p>
                  </a:txBody>
                  <a:tcPr marL="0" marR="0" marT="1270" marB="0">
                    <a:lnL w="12700">
                      <a:solidFill>
                        <a:srgbClr val="FFFFFF"/>
                      </a:solidFill>
                      <a:prstDash val="solid"/>
                    </a:lnL>
                    <a:lnR w="12700">
                      <a:solidFill>
                        <a:srgbClr val="FFFFFF"/>
                      </a:solidFill>
                      <a:prstDash val="solid"/>
                    </a:lnR>
                    <a:lnT w="38100">
                      <a:solidFill>
                        <a:srgbClr val="FFFFFF"/>
                      </a:solidFill>
                      <a:prstDash val="solid"/>
                    </a:lnT>
                    <a:solidFill>
                      <a:srgbClr val="FFEECA"/>
                    </a:solidFill>
                  </a:tcPr>
                </a:tc>
                <a:extLst>
                  <a:ext uri="{0D108BD9-81ED-4DB2-BD59-A6C34878D82A}">
                    <a16:rowId xmlns:a16="http://schemas.microsoft.com/office/drawing/2014/main" val="10003"/>
                  </a:ext>
                </a:extLst>
              </a:tr>
            </a:tbl>
          </a:graphicData>
        </a:graphic>
      </p:graphicFrame>
      <p:sp>
        <p:nvSpPr>
          <p:cNvPr id="8" name="Espace réservé du pied de page 7">
            <a:extLst>
              <a:ext uri="{FF2B5EF4-FFF2-40B4-BE49-F238E27FC236}">
                <a16:creationId xmlns:a16="http://schemas.microsoft.com/office/drawing/2014/main" id="{E9DCB17E-5827-4D04-A09E-30F55F37B5B4}"/>
              </a:ext>
            </a:extLst>
          </p:cNvPr>
          <p:cNvSpPr>
            <a:spLocks noGrp="1"/>
          </p:cNvSpPr>
          <p:nvPr>
            <p:ph type="ftr" sz="quarter" idx="5"/>
          </p:nvPr>
        </p:nvSpPr>
        <p:spPr/>
        <p:txBody>
          <a:bodyPr/>
          <a:lstStyle/>
          <a:p>
            <a:r>
              <a:rPr lang="fr-FR"/>
              <a:t>Formation rénovation bac pro ASSP - Mai 2022 -  GRD - académie de Lyon</a:t>
            </a:r>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27246" y="692277"/>
            <a:ext cx="4936490" cy="482600"/>
          </a:xfrm>
          <a:prstGeom prst="rect">
            <a:avLst/>
          </a:prstGeom>
        </p:spPr>
        <p:txBody>
          <a:bodyPr vert="horz" wrap="square" lIns="0" tIns="12700" rIns="0" bIns="0" rtlCol="0">
            <a:spAutoFit/>
          </a:bodyPr>
          <a:lstStyle/>
          <a:p>
            <a:pPr marL="12700">
              <a:lnSpc>
                <a:spcPct val="100000"/>
              </a:lnSpc>
              <a:spcBef>
                <a:spcPts val="100"/>
              </a:spcBef>
            </a:pPr>
            <a:r>
              <a:rPr sz="3000" spc="-5" dirty="0">
                <a:solidFill>
                  <a:srgbClr val="000000"/>
                </a:solidFill>
              </a:rPr>
              <a:t>Avez-vous</a:t>
            </a:r>
            <a:r>
              <a:rPr sz="3000" spc="-35" dirty="0">
                <a:solidFill>
                  <a:srgbClr val="000000"/>
                </a:solidFill>
              </a:rPr>
              <a:t> </a:t>
            </a:r>
            <a:r>
              <a:rPr sz="3000" dirty="0">
                <a:solidFill>
                  <a:srgbClr val="000000"/>
                </a:solidFill>
              </a:rPr>
              <a:t>des</a:t>
            </a:r>
            <a:r>
              <a:rPr sz="3000" spc="-20" dirty="0">
                <a:solidFill>
                  <a:srgbClr val="000000"/>
                </a:solidFill>
              </a:rPr>
              <a:t> </a:t>
            </a:r>
            <a:r>
              <a:rPr sz="3000" dirty="0">
                <a:solidFill>
                  <a:srgbClr val="000000"/>
                </a:solidFill>
              </a:rPr>
              <a:t>questions</a:t>
            </a:r>
            <a:r>
              <a:rPr sz="3000" spc="-15" dirty="0">
                <a:solidFill>
                  <a:srgbClr val="000000"/>
                </a:solidFill>
              </a:rPr>
              <a:t> </a:t>
            </a:r>
            <a:r>
              <a:rPr sz="3000" dirty="0">
                <a:solidFill>
                  <a:srgbClr val="000000"/>
                </a:solidFill>
              </a:rPr>
              <a:t>?</a:t>
            </a:r>
            <a:endParaRPr sz="3000"/>
          </a:p>
        </p:txBody>
      </p:sp>
      <p:pic>
        <p:nvPicPr>
          <p:cNvPr id="3" name="object 3"/>
          <p:cNvPicPr/>
          <p:nvPr/>
        </p:nvPicPr>
        <p:blipFill>
          <a:blip r:embed="rId2" cstate="print"/>
          <a:stretch>
            <a:fillRect/>
          </a:stretch>
        </p:blipFill>
        <p:spPr>
          <a:xfrm>
            <a:off x="4170411" y="1806455"/>
            <a:ext cx="4190270" cy="4728456"/>
          </a:xfrm>
          <a:prstGeom prst="rect">
            <a:avLst/>
          </a:prstGeom>
        </p:spPr>
      </p:pic>
      <p:sp>
        <p:nvSpPr>
          <p:cNvPr id="4" name="Espace réservé du pied de page 3">
            <a:extLst>
              <a:ext uri="{FF2B5EF4-FFF2-40B4-BE49-F238E27FC236}">
                <a16:creationId xmlns:a16="http://schemas.microsoft.com/office/drawing/2014/main" id="{5F01B8B1-E1ED-4CD1-B957-8B408CAE58CB}"/>
              </a:ext>
            </a:extLst>
          </p:cNvPr>
          <p:cNvSpPr>
            <a:spLocks noGrp="1"/>
          </p:cNvSpPr>
          <p:nvPr>
            <p:ph type="ftr" sz="quarter" idx="5"/>
          </p:nvPr>
        </p:nvSpPr>
        <p:spPr/>
        <p:txBody>
          <a:bodyPr/>
          <a:lstStyle/>
          <a:p>
            <a:r>
              <a:rPr lang="fr-FR"/>
              <a:t>Formation rénovation bac pro ASSP - Mai 2022 -  GRD - académie de Lyon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2286000" y="1066800"/>
            <a:ext cx="7069327" cy="452119"/>
          </a:xfrm>
          <a:prstGeom prst="rect">
            <a:avLst/>
          </a:prstGeom>
        </p:spPr>
        <p:txBody>
          <a:bodyPr vert="horz" wrap="square" lIns="0" tIns="12065" rIns="0" bIns="0" rtlCol="0">
            <a:spAutoFit/>
          </a:bodyPr>
          <a:lstStyle/>
          <a:p>
            <a:pPr marL="151130">
              <a:lnSpc>
                <a:spcPct val="100000"/>
              </a:lnSpc>
              <a:spcBef>
                <a:spcPts val="95"/>
              </a:spcBef>
            </a:pPr>
            <a:r>
              <a:rPr spc="-5" dirty="0"/>
              <a:t>Résultats</a:t>
            </a:r>
            <a:r>
              <a:rPr spc="25" dirty="0"/>
              <a:t> </a:t>
            </a:r>
            <a:r>
              <a:rPr spc="-5" dirty="0"/>
              <a:t>des</a:t>
            </a:r>
            <a:r>
              <a:rPr spc="10" dirty="0"/>
              <a:t> </a:t>
            </a:r>
            <a:r>
              <a:rPr spc="-5" dirty="0"/>
              <a:t>enquêtes</a:t>
            </a:r>
            <a:r>
              <a:rPr spc="50" dirty="0"/>
              <a:t> </a:t>
            </a:r>
            <a:r>
              <a:rPr spc="-5" dirty="0"/>
              <a:t>et</a:t>
            </a:r>
            <a:r>
              <a:rPr spc="5" dirty="0"/>
              <a:t> </a:t>
            </a:r>
            <a:r>
              <a:rPr spc="-5" dirty="0"/>
              <a:t>des</a:t>
            </a:r>
            <a:r>
              <a:rPr spc="20" dirty="0"/>
              <a:t> </a:t>
            </a:r>
            <a:r>
              <a:rPr spc="-5" dirty="0"/>
              <a:t>entretiens</a:t>
            </a:r>
          </a:p>
        </p:txBody>
      </p:sp>
      <p:sp>
        <p:nvSpPr>
          <p:cNvPr id="5" name="Espace réservé du pied de page 4">
            <a:extLst>
              <a:ext uri="{FF2B5EF4-FFF2-40B4-BE49-F238E27FC236}">
                <a16:creationId xmlns:a16="http://schemas.microsoft.com/office/drawing/2014/main" id="{A5F71677-0E81-47EC-8C94-7FD772B9ED5C}"/>
              </a:ext>
            </a:extLst>
          </p:cNvPr>
          <p:cNvSpPr>
            <a:spLocks noGrp="1"/>
          </p:cNvSpPr>
          <p:nvPr>
            <p:ph type="ftr" sz="quarter" idx="5"/>
          </p:nvPr>
        </p:nvSpPr>
        <p:spPr/>
        <p:txBody>
          <a:bodyPr/>
          <a:lstStyle/>
          <a:p>
            <a:r>
              <a:rPr lang="fr-FR"/>
              <a:t>Formation rénovation bac pro ASSP - Mai 2022 -  GRD - académie de Lyon</a:t>
            </a:r>
          </a:p>
        </p:txBody>
      </p:sp>
      <p:pic>
        <p:nvPicPr>
          <p:cNvPr id="7" name="Image 6">
            <a:extLst>
              <a:ext uri="{FF2B5EF4-FFF2-40B4-BE49-F238E27FC236}">
                <a16:creationId xmlns:a16="http://schemas.microsoft.com/office/drawing/2014/main" id="{C59332E9-558B-4474-9C27-40ABC61700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2209800"/>
            <a:ext cx="4225818" cy="282073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0822" y="6380226"/>
            <a:ext cx="11232515" cy="0"/>
          </a:xfrm>
          <a:custGeom>
            <a:avLst/>
            <a:gdLst/>
            <a:ahLst/>
            <a:cxnLst/>
            <a:rect l="l" t="t" r="r" b="b"/>
            <a:pathLst>
              <a:path w="11232515">
                <a:moveTo>
                  <a:pt x="0" y="0"/>
                </a:moveTo>
                <a:lnTo>
                  <a:pt x="11232007" y="0"/>
                </a:lnTo>
              </a:path>
            </a:pathLst>
          </a:custGeom>
          <a:ln w="10668">
            <a:solidFill>
              <a:srgbClr val="000000"/>
            </a:solidFill>
          </a:ln>
        </p:spPr>
        <p:txBody>
          <a:bodyPr wrap="square" lIns="0" tIns="0" rIns="0" bIns="0" rtlCol="0"/>
          <a:lstStyle/>
          <a:p>
            <a:endParaRPr/>
          </a:p>
        </p:txBody>
      </p:sp>
      <p:pic>
        <p:nvPicPr>
          <p:cNvPr id="4" name="object 4"/>
          <p:cNvPicPr/>
          <p:nvPr/>
        </p:nvPicPr>
        <p:blipFill>
          <a:blip r:embed="rId3" cstate="print"/>
          <a:stretch>
            <a:fillRect/>
          </a:stretch>
        </p:blipFill>
        <p:spPr>
          <a:xfrm>
            <a:off x="453053" y="212305"/>
            <a:ext cx="593451" cy="520174"/>
          </a:xfrm>
          <a:prstGeom prst="rect">
            <a:avLst/>
          </a:prstGeom>
        </p:spPr>
      </p:pic>
      <p:sp>
        <p:nvSpPr>
          <p:cNvPr id="8" name="object 8"/>
          <p:cNvSpPr txBox="1">
            <a:spLocks noGrp="1"/>
          </p:cNvSpPr>
          <p:nvPr>
            <p:ph type="title"/>
          </p:nvPr>
        </p:nvSpPr>
        <p:spPr>
          <a:xfrm>
            <a:off x="4984750" y="378917"/>
            <a:ext cx="230060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000000"/>
                </a:solidFill>
              </a:rPr>
              <a:t>Les</a:t>
            </a:r>
            <a:r>
              <a:rPr sz="2800" spc="-65" dirty="0">
                <a:solidFill>
                  <a:srgbClr val="000000"/>
                </a:solidFill>
              </a:rPr>
              <a:t> </a:t>
            </a:r>
            <a:r>
              <a:rPr sz="2800" dirty="0">
                <a:solidFill>
                  <a:srgbClr val="000000"/>
                </a:solidFill>
              </a:rPr>
              <a:t>enquêtes</a:t>
            </a:r>
            <a:endParaRPr sz="2800"/>
          </a:p>
        </p:txBody>
      </p:sp>
      <p:sp>
        <p:nvSpPr>
          <p:cNvPr id="9" name="object 9"/>
          <p:cNvSpPr txBox="1"/>
          <p:nvPr/>
        </p:nvSpPr>
        <p:spPr>
          <a:xfrm>
            <a:off x="558800" y="876730"/>
            <a:ext cx="10092055" cy="677545"/>
          </a:xfrm>
          <a:prstGeom prst="rect">
            <a:avLst/>
          </a:prstGeom>
        </p:spPr>
        <p:txBody>
          <a:bodyPr vert="horz" wrap="square" lIns="0" tIns="33655" rIns="0" bIns="0" rtlCol="0">
            <a:spAutoFit/>
          </a:bodyPr>
          <a:lstStyle/>
          <a:p>
            <a:pPr marL="12700">
              <a:lnSpc>
                <a:spcPct val="100000"/>
              </a:lnSpc>
              <a:spcBef>
                <a:spcPts val="265"/>
              </a:spcBef>
            </a:pPr>
            <a:r>
              <a:rPr sz="2000" dirty="0">
                <a:latin typeface="Arial MT"/>
                <a:cs typeface="Arial MT"/>
              </a:rPr>
              <a:t>Les</a:t>
            </a:r>
            <a:r>
              <a:rPr sz="2000" spc="-10" dirty="0">
                <a:latin typeface="Arial MT"/>
                <a:cs typeface="Arial MT"/>
              </a:rPr>
              <a:t> </a:t>
            </a:r>
            <a:r>
              <a:rPr sz="2000" dirty="0">
                <a:latin typeface="Arial MT"/>
                <a:cs typeface="Arial MT"/>
              </a:rPr>
              <a:t>questionnaires</a:t>
            </a:r>
            <a:r>
              <a:rPr sz="2000" spc="-45" dirty="0">
                <a:latin typeface="Arial MT"/>
                <a:cs typeface="Arial MT"/>
              </a:rPr>
              <a:t> </a:t>
            </a:r>
            <a:r>
              <a:rPr sz="2000" dirty="0">
                <a:latin typeface="Arial MT"/>
                <a:cs typeface="Arial MT"/>
              </a:rPr>
              <a:t>ont</a:t>
            </a:r>
            <a:r>
              <a:rPr sz="2000" spc="-20" dirty="0">
                <a:latin typeface="Arial MT"/>
                <a:cs typeface="Arial MT"/>
              </a:rPr>
              <a:t> </a:t>
            </a:r>
            <a:r>
              <a:rPr sz="2000" dirty="0">
                <a:latin typeface="Arial MT"/>
                <a:cs typeface="Arial MT"/>
              </a:rPr>
              <a:t>été</a:t>
            </a:r>
            <a:r>
              <a:rPr sz="2000" spc="-15" dirty="0">
                <a:latin typeface="Arial MT"/>
                <a:cs typeface="Arial MT"/>
              </a:rPr>
              <a:t> </a:t>
            </a:r>
            <a:r>
              <a:rPr sz="2000" dirty="0">
                <a:latin typeface="Arial MT"/>
                <a:cs typeface="Arial MT"/>
              </a:rPr>
              <a:t>envoyés</a:t>
            </a:r>
            <a:r>
              <a:rPr sz="2000" spc="-10" dirty="0">
                <a:latin typeface="Arial MT"/>
                <a:cs typeface="Arial MT"/>
              </a:rPr>
              <a:t> </a:t>
            </a:r>
            <a:r>
              <a:rPr sz="2000" dirty="0">
                <a:latin typeface="Arial MT"/>
                <a:cs typeface="Arial MT"/>
              </a:rPr>
              <a:t>dans</a:t>
            </a:r>
            <a:r>
              <a:rPr sz="2000" spc="-20" dirty="0">
                <a:latin typeface="Arial MT"/>
                <a:cs typeface="Arial MT"/>
              </a:rPr>
              <a:t> </a:t>
            </a:r>
            <a:r>
              <a:rPr sz="2000" dirty="0">
                <a:latin typeface="Arial MT"/>
                <a:cs typeface="Arial MT"/>
              </a:rPr>
              <a:t>8</a:t>
            </a:r>
            <a:r>
              <a:rPr sz="2000" spc="-10" dirty="0">
                <a:latin typeface="Arial MT"/>
                <a:cs typeface="Arial MT"/>
              </a:rPr>
              <a:t> </a:t>
            </a:r>
            <a:r>
              <a:rPr sz="2000" dirty="0">
                <a:latin typeface="Arial MT"/>
                <a:cs typeface="Arial MT"/>
              </a:rPr>
              <a:t>académies</a:t>
            </a:r>
            <a:r>
              <a:rPr sz="2000" spc="-25" dirty="0">
                <a:latin typeface="Arial MT"/>
                <a:cs typeface="Arial MT"/>
              </a:rPr>
              <a:t> </a:t>
            </a:r>
            <a:r>
              <a:rPr sz="2000" dirty="0">
                <a:latin typeface="Arial MT"/>
                <a:cs typeface="Arial MT"/>
              </a:rPr>
              <a:t>de</a:t>
            </a:r>
            <a:r>
              <a:rPr sz="2000" spc="-10" dirty="0">
                <a:latin typeface="Arial MT"/>
                <a:cs typeface="Arial MT"/>
              </a:rPr>
              <a:t> </a:t>
            </a:r>
            <a:r>
              <a:rPr sz="2000" dirty="0">
                <a:latin typeface="Arial MT"/>
                <a:cs typeface="Arial MT"/>
              </a:rPr>
              <a:t>typologies</a:t>
            </a:r>
            <a:r>
              <a:rPr sz="2000" spc="-10" dirty="0">
                <a:latin typeface="Arial MT"/>
                <a:cs typeface="Arial MT"/>
              </a:rPr>
              <a:t> </a:t>
            </a:r>
            <a:r>
              <a:rPr sz="2000" spc="-5" dirty="0">
                <a:latin typeface="Arial MT"/>
                <a:cs typeface="Arial MT"/>
              </a:rPr>
              <a:t>différentes</a:t>
            </a:r>
            <a:r>
              <a:rPr sz="2000" spc="-35" dirty="0">
                <a:latin typeface="Arial MT"/>
                <a:cs typeface="Arial MT"/>
              </a:rPr>
              <a:t> </a:t>
            </a:r>
            <a:r>
              <a:rPr sz="2000" dirty="0">
                <a:latin typeface="Arial MT"/>
                <a:cs typeface="Arial MT"/>
              </a:rPr>
              <a:t>et</a:t>
            </a:r>
            <a:r>
              <a:rPr sz="2000" spc="-15" dirty="0">
                <a:latin typeface="Arial MT"/>
                <a:cs typeface="Arial MT"/>
              </a:rPr>
              <a:t> </a:t>
            </a:r>
            <a:r>
              <a:rPr sz="2000" dirty="0">
                <a:latin typeface="Arial MT"/>
                <a:cs typeface="Arial MT"/>
              </a:rPr>
              <a:t>auprès</a:t>
            </a:r>
            <a:endParaRPr sz="2000">
              <a:latin typeface="Arial MT"/>
              <a:cs typeface="Arial MT"/>
            </a:endParaRPr>
          </a:p>
          <a:p>
            <a:pPr marL="12700">
              <a:lnSpc>
                <a:spcPct val="100000"/>
              </a:lnSpc>
              <a:spcBef>
                <a:spcPts val="165"/>
              </a:spcBef>
            </a:pPr>
            <a:r>
              <a:rPr sz="2000" dirty="0">
                <a:latin typeface="Arial MT"/>
                <a:cs typeface="Arial MT"/>
              </a:rPr>
              <a:t>de</a:t>
            </a:r>
            <a:r>
              <a:rPr sz="2000" spc="-5" dirty="0">
                <a:latin typeface="Arial MT"/>
                <a:cs typeface="Arial MT"/>
              </a:rPr>
              <a:t> </a:t>
            </a:r>
            <a:r>
              <a:rPr sz="2000" dirty="0">
                <a:latin typeface="Arial MT"/>
                <a:cs typeface="Arial MT"/>
              </a:rPr>
              <a:t>structures</a:t>
            </a:r>
            <a:r>
              <a:rPr sz="2000" spc="-45" dirty="0">
                <a:latin typeface="Arial MT"/>
                <a:cs typeface="Arial MT"/>
              </a:rPr>
              <a:t> </a:t>
            </a:r>
            <a:r>
              <a:rPr sz="2000" dirty="0">
                <a:latin typeface="Arial MT"/>
                <a:cs typeface="Arial MT"/>
              </a:rPr>
              <a:t>et associations</a:t>
            </a:r>
            <a:r>
              <a:rPr sz="2000" spc="-45" dirty="0">
                <a:latin typeface="Arial MT"/>
                <a:cs typeface="Arial MT"/>
              </a:rPr>
              <a:t> </a:t>
            </a:r>
            <a:r>
              <a:rPr sz="2000" dirty="0">
                <a:latin typeface="Arial MT"/>
                <a:cs typeface="Arial MT"/>
              </a:rPr>
              <a:t>en</a:t>
            </a:r>
            <a:r>
              <a:rPr sz="2000" spc="-5" dirty="0">
                <a:latin typeface="Arial MT"/>
                <a:cs typeface="Arial MT"/>
              </a:rPr>
              <a:t> </a:t>
            </a:r>
            <a:r>
              <a:rPr sz="2000" dirty="0">
                <a:latin typeface="Arial MT"/>
                <a:cs typeface="Arial MT"/>
              </a:rPr>
              <a:t>lien</a:t>
            </a:r>
            <a:r>
              <a:rPr sz="2000" spc="10" dirty="0">
                <a:latin typeface="Arial MT"/>
                <a:cs typeface="Arial MT"/>
              </a:rPr>
              <a:t> </a:t>
            </a:r>
            <a:r>
              <a:rPr sz="2000" dirty="0">
                <a:latin typeface="Arial MT"/>
                <a:cs typeface="Arial MT"/>
              </a:rPr>
              <a:t>avec</a:t>
            </a:r>
            <a:r>
              <a:rPr sz="2000" spc="-5" dirty="0">
                <a:latin typeface="Arial MT"/>
                <a:cs typeface="Arial MT"/>
              </a:rPr>
              <a:t> </a:t>
            </a:r>
            <a:r>
              <a:rPr sz="2000" dirty="0">
                <a:latin typeface="Arial MT"/>
                <a:cs typeface="Arial MT"/>
              </a:rPr>
              <a:t>les</a:t>
            </a:r>
            <a:r>
              <a:rPr sz="2000" spc="-5" dirty="0">
                <a:latin typeface="Arial MT"/>
                <a:cs typeface="Arial MT"/>
              </a:rPr>
              <a:t> </a:t>
            </a:r>
            <a:r>
              <a:rPr sz="2000" dirty="0">
                <a:latin typeface="Arial MT"/>
                <a:cs typeface="Arial MT"/>
              </a:rPr>
              <a:t>secteurs</a:t>
            </a:r>
            <a:r>
              <a:rPr sz="2000" spc="-40" dirty="0">
                <a:latin typeface="Arial MT"/>
                <a:cs typeface="Arial MT"/>
              </a:rPr>
              <a:t> </a:t>
            </a:r>
            <a:r>
              <a:rPr sz="2000" dirty="0">
                <a:latin typeface="Arial MT"/>
                <a:cs typeface="Arial MT"/>
              </a:rPr>
              <a:t>sanitaire</a:t>
            </a:r>
            <a:r>
              <a:rPr sz="2000" spc="-20" dirty="0">
                <a:latin typeface="Arial MT"/>
                <a:cs typeface="Arial MT"/>
              </a:rPr>
              <a:t> </a:t>
            </a:r>
            <a:r>
              <a:rPr sz="2000" dirty="0">
                <a:latin typeface="Arial MT"/>
                <a:cs typeface="Arial MT"/>
              </a:rPr>
              <a:t>et</a:t>
            </a:r>
            <a:r>
              <a:rPr sz="2000" spc="-15" dirty="0">
                <a:latin typeface="Arial MT"/>
                <a:cs typeface="Arial MT"/>
              </a:rPr>
              <a:t> </a:t>
            </a:r>
            <a:r>
              <a:rPr sz="2000" dirty="0">
                <a:latin typeface="Arial MT"/>
                <a:cs typeface="Arial MT"/>
              </a:rPr>
              <a:t>médico-social.</a:t>
            </a:r>
            <a:endParaRPr sz="2000">
              <a:latin typeface="Arial MT"/>
              <a:cs typeface="Arial MT"/>
            </a:endParaRPr>
          </a:p>
        </p:txBody>
      </p:sp>
      <p:grpSp>
        <p:nvGrpSpPr>
          <p:cNvPr id="10" name="object 10"/>
          <p:cNvGrpSpPr/>
          <p:nvPr/>
        </p:nvGrpSpPr>
        <p:grpSpPr>
          <a:xfrm>
            <a:off x="306328" y="1857755"/>
            <a:ext cx="9301480" cy="4251960"/>
            <a:chOff x="306328" y="1857755"/>
            <a:chExt cx="9301480" cy="4251960"/>
          </a:xfrm>
        </p:grpSpPr>
        <p:pic>
          <p:nvPicPr>
            <p:cNvPr id="11" name="object 11"/>
            <p:cNvPicPr/>
            <p:nvPr/>
          </p:nvPicPr>
          <p:blipFill>
            <a:blip r:embed="rId4" cstate="print"/>
            <a:stretch>
              <a:fillRect/>
            </a:stretch>
          </p:blipFill>
          <p:spPr>
            <a:xfrm>
              <a:off x="1190125" y="1857755"/>
              <a:ext cx="2306048" cy="2072640"/>
            </a:xfrm>
            <a:prstGeom prst="rect">
              <a:avLst/>
            </a:prstGeom>
          </p:spPr>
        </p:pic>
        <p:pic>
          <p:nvPicPr>
            <p:cNvPr id="12" name="object 12"/>
            <p:cNvPicPr/>
            <p:nvPr/>
          </p:nvPicPr>
          <p:blipFill>
            <a:blip r:embed="rId5" cstate="print"/>
            <a:stretch>
              <a:fillRect/>
            </a:stretch>
          </p:blipFill>
          <p:spPr>
            <a:xfrm>
              <a:off x="5273040" y="1950719"/>
              <a:ext cx="4334256" cy="1761744"/>
            </a:xfrm>
            <a:prstGeom prst="rect">
              <a:avLst/>
            </a:prstGeom>
          </p:spPr>
        </p:pic>
        <p:sp>
          <p:nvSpPr>
            <p:cNvPr id="13" name="object 13"/>
            <p:cNvSpPr/>
            <p:nvPr/>
          </p:nvSpPr>
          <p:spPr>
            <a:xfrm>
              <a:off x="3508247" y="2831591"/>
              <a:ext cx="1751964" cy="0"/>
            </a:xfrm>
            <a:custGeom>
              <a:avLst/>
              <a:gdLst/>
              <a:ahLst/>
              <a:cxnLst/>
              <a:rect l="l" t="t" r="r" b="b"/>
              <a:pathLst>
                <a:path w="1751964">
                  <a:moveTo>
                    <a:pt x="0" y="0"/>
                  </a:moveTo>
                  <a:lnTo>
                    <a:pt x="1751838" y="0"/>
                  </a:lnTo>
                </a:path>
              </a:pathLst>
            </a:custGeom>
            <a:ln w="9144">
              <a:solidFill>
                <a:srgbClr val="005740"/>
              </a:solidFill>
            </a:ln>
          </p:spPr>
          <p:txBody>
            <a:bodyPr wrap="square" lIns="0" tIns="0" rIns="0" bIns="0" rtlCol="0"/>
            <a:lstStyle/>
            <a:p>
              <a:endParaRPr/>
            </a:p>
          </p:txBody>
        </p:sp>
        <p:pic>
          <p:nvPicPr>
            <p:cNvPr id="14" name="object 14"/>
            <p:cNvPicPr/>
            <p:nvPr/>
          </p:nvPicPr>
          <p:blipFill>
            <a:blip r:embed="rId6" cstate="print"/>
            <a:stretch>
              <a:fillRect/>
            </a:stretch>
          </p:blipFill>
          <p:spPr>
            <a:xfrm>
              <a:off x="306328" y="4293107"/>
              <a:ext cx="4098026" cy="1816608"/>
            </a:xfrm>
            <a:prstGeom prst="rect">
              <a:avLst/>
            </a:prstGeom>
          </p:spPr>
        </p:pic>
        <p:sp>
          <p:nvSpPr>
            <p:cNvPr id="15" name="object 15"/>
            <p:cNvSpPr/>
            <p:nvPr/>
          </p:nvSpPr>
          <p:spPr>
            <a:xfrm>
              <a:off x="2343912" y="3942588"/>
              <a:ext cx="12065" cy="338455"/>
            </a:xfrm>
            <a:custGeom>
              <a:avLst/>
              <a:gdLst/>
              <a:ahLst/>
              <a:cxnLst/>
              <a:rect l="l" t="t" r="r" b="b"/>
              <a:pathLst>
                <a:path w="12064" h="338454">
                  <a:moveTo>
                    <a:pt x="0" y="0"/>
                  </a:moveTo>
                  <a:lnTo>
                    <a:pt x="11811" y="338074"/>
                  </a:lnTo>
                </a:path>
              </a:pathLst>
            </a:custGeom>
            <a:ln w="9144">
              <a:solidFill>
                <a:srgbClr val="005740"/>
              </a:solidFill>
            </a:ln>
          </p:spPr>
          <p:txBody>
            <a:bodyPr wrap="square" lIns="0" tIns="0" rIns="0" bIns="0" rtlCol="0"/>
            <a:lstStyle/>
            <a:p>
              <a:endParaRPr/>
            </a:p>
          </p:txBody>
        </p:sp>
      </p:grpSp>
      <p:sp>
        <p:nvSpPr>
          <p:cNvPr id="16" name="object 16"/>
          <p:cNvSpPr txBox="1"/>
          <p:nvPr/>
        </p:nvSpPr>
        <p:spPr>
          <a:xfrm>
            <a:off x="5957696" y="3970782"/>
            <a:ext cx="5569585" cy="1946275"/>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MT"/>
                <a:cs typeface="Arial MT"/>
              </a:rPr>
              <a:t>Quelle</a:t>
            </a:r>
            <a:r>
              <a:rPr sz="1800" dirty="0">
                <a:latin typeface="Arial MT"/>
                <a:cs typeface="Arial MT"/>
              </a:rPr>
              <a:t> </a:t>
            </a:r>
            <a:r>
              <a:rPr sz="1800" spc="-5" dirty="0">
                <a:latin typeface="Arial MT"/>
                <a:cs typeface="Arial MT"/>
              </a:rPr>
              <a:t>que</a:t>
            </a:r>
            <a:r>
              <a:rPr sz="1800" spc="5" dirty="0">
                <a:latin typeface="Arial MT"/>
                <a:cs typeface="Arial MT"/>
              </a:rPr>
              <a:t> </a:t>
            </a:r>
            <a:r>
              <a:rPr sz="1800" spc="-5" dirty="0">
                <a:latin typeface="Arial MT"/>
                <a:cs typeface="Arial MT"/>
              </a:rPr>
              <a:t>soit</a:t>
            </a:r>
            <a:r>
              <a:rPr sz="1800" spc="5" dirty="0">
                <a:latin typeface="Arial MT"/>
                <a:cs typeface="Arial MT"/>
              </a:rPr>
              <a:t> </a:t>
            </a:r>
            <a:r>
              <a:rPr sz="1800" spc="-5" dirty="0">
                <a:latin typeface="Arial MT"/>
                <a:cs typeface="Arial MT"/>
              </a:rPr>
              <a:t>l’option</a:t>
            </a:r>
            <a:r>
              <a:rPr sz="1800" spc="5" dirty="0">
                <a:latin typeface="Arial MT"/>
                <a:cs typeface="Arial MT"/>
              </a:rPr>
              <a:t> </a:t>
            </a:r>
            <a:r>
              <a:rPr sz="1800" spc="-5" dirty="0">
                <a:latin typeface="Arial MT"/>
                <a:cs typeface="Arial MT"/>
              </a:rPr>
              <a:t>suivie</a:t>
            </a:r>
            <a:r>
              <a:rPr sz="1800" spc="5" dirty="0">
                <a:latin typeface="Arial MT"/>
                <a:cs typeface="Arial MT"/>
              </a:rPr>
              <a:t> </a:t>
            </a:r>
            <a:r>
              <a:rPr sz="1800" spc="-5" dirty="0">
                <a:latin typeface="Arial MT"/>
                <a:cs typeface="Arial MT"/>
              </a:rPr>
              <a:t>par</a:t>
            </a:r>
            <a:r>
              <a:rPr sz="1800" spc="10" dirty="0">
                <a:latin typeface="Arial MT"/>
                <a:cs typeface="Arial MT"/>
              </a:rPr>
              <a:t> </a:t>
            </a:r>
            <a:r>
              <a:rPr sz="1800" spc="-5" dirty="0">
                <a:latin typeface="Arial MT"/>
                <a:cs typeface="Arial MT"/>
              </a:rPr>
              <a:t>les</a:t>
            </a:r>
            <a:r>
              <a:rPr sz="1800" dirty="0">
                <a:latin typeface="Arial MT"/>
                <a:cs typeface="Arial MT"/>
              </a:rPr>
              <a:t> </a:t>
            </a:r>
            <a:r>
              <a:rPr sz="1800" spc="-10" dirty="0">
                <a:latin typeface="Arial MT"/>
                <a:cs typeface="Arial MT"/>
              </a:rPr>
              <a:t>bacheliers:</a:t>
            </a:r>
            <a:endParaRPr sz="1800">
              <a:latin typeface="Arial MT"/>
              <a:cs typeface="Arial MT"/>
            </a:endParaRPr>
          </a:p>
          <a:p>
            <a:pPr marL="299085" marR="5080" indent="-287020">
              <a:lnSpc>
                <a:spcPct val="100000"/>
              </a:lnSpc>
              <a:buFont typeface="Wingdings"/>
              <a:buChar char=""/>
              <a:tabLst>
                <a:tab pos="299085" algn="l"/>
                <a:tab pos="299720" algn="l"/>
              </a:tabLst>
            </a:pPr>
            <a:r>
              <a:rPr sz="1800" spc="-5" dirty="0">
                <a:latin typeface="Arial MT"/>
                <a:cs typeface="Arial MT"/>
              </a:rPr>
              <a:t>81%</a:t>
            </a:r>
            <a:r>
              <a:rPr sz="1800" dirty="0">
                <a:latin typeface="Arial MT"/>
                <a:cs typeface="Arial MT"/>
              </a:rPr>
              <a:t> </a:t>
            </a:r>
            <a:r>
              <a:rPr sz="1800" spc="-5" dirty="0">
                <a:latin typeface="Arial MT"/>
                <a:cs typeface="Arial MT"/>
              </a:rPr>
              <a:t>des</a:t>
            </a:r>
            <a:r>
              <a:rPr sz="1800" dirty="0">
                <a:latin typeface="Arial MT"/>
                <a:cs typeface="Arial MT"/>
              </a:rPr>
              <a:t> </a:t>
            </a:r>
            <a:r>
              <a:rPr sz="1800" spc="-10" dirty="0">
                <a:latin typeface="Arial MT"/>
                <a:cs typeface="Arial MT"/>
              </a:rPr>
              <a:t>jeunes</a:t>
            </a:r>
            <a:r>
              <a:rPr sz="1800" spc="10" dirty="0">
                <a:latin typeface="Arial MT"/>
                <a:cs typeface="Arial MT"/>
              </a:rPr>
              <a:t> </a:t>
            </a:r>
            <a:r>
              <a:rPr sz="1800" spc="-10" dirty="0">
                <a:latin typeface="Arial MT"/>
                <a:cs typeface="Arial MT"/>
              </a:rPr>
              <a:t>ayant</a:t>
            </a:r>
            <a:r>
              <a:rPr sz="1800" spc="40" dirty="0">
                <a:latin typeface="Arial MT"/>
                <a:cs typeface="Arial MT"/>
              </a:rPr>
              <a:t> </a:t>
            </a:r>
            <a:r>
              <a:rPr sz="1800" spc="-10" dirty="0">
                <a:latin typeface="Arial MT"/>
                <a:cs typeface="Arial MT"/>
              </a:rPr>
              <a:t>poursuivi</a:t>
            </a:r>
            <a:r>
              <a:rPr sz="1800" dirty="0">
                <a:latin typeface="Arial MT"/>
                <a:cs typeface="Arial MT"/>
              </a:rPr>
              <a:t> </a:t>
            </a:r>
            <a:r>
              <a:rPr sz="1800" spc="-5" dirty="0">
                <a:latin typeface="Arial MT"/>
                <a:cs typeface="Arial MT"/>
              </a:rPr>
              <a:t>des</a:t>
            </a:r>
            <a:r>
              <a:rPr sz="1800" spc="10" dirty="0">
                <a:latin typeface="Arial MT"/>
                <a:cs typeface="Arial MT"/>
              </a:rPr>
              <a:t> </a:t>
            </a:r>
            <a:r>
              <a:rPr sz="1800" spc="-10" dirty="0">
                <a:latin typeface="Arial MT"/>
                <a:cs typeface="Arial MT"/>
              </a:rPr>
              <a:t>études</a:t>
            </a:r>
            <a:r>
              <a:rPr sz="1800" dirty="0">
                <a:latin typeface="Arial MT"/>
                <a:cs typeface="Arial MT"/>
              </a:rPr>
              <a:t> </a:t>
            </a:r>
            <a:r>
              <a:rPr sz="1800" spc="-5" dirty="0">
                <a:latin typeface="Arial MT"/>
                <a:cs typeface="Arial MT"/>
              </a:rPr>
              <a:t>l’ont</a:t>
            </a:r>
            <a:r>
              <a:rPr sz="1800" spc="10" dirty="0">
                <a:latin typeface="Arial MT"/>
                <a:cs typeface="Arial MT"/>
              </a:rPr>
              <a:t> </a:t>
            </a:r>
            <a:r>
              <a:rPr sz="1800" dirty="0">
                <a:latin typeface="Arial MT"/>
                <a:cs typeface="Arial MT"/>
              </a:rPr>
              <a:t>fait </a:t>
            </a:r>
            <a:r>
              <a:rPr sz="1800" spc="-484" dirty="0">
                <a:latin typeface="Arial MT"/>
                <a:cs typeface="Arial MT"/>
              </a:rPr>
              <a:t> </a:t>
            </a:r>
            <a:r>
              <a:rPr sz="1800" spc="-5" dirty="0">
                <a:latin typeface="Arial MT"/>
                <a:cs typeface="Arial MT"/>
              </a:rPr>
              <a:t>dans</a:t>
            </a:r>
            <a:r>
              <a:rPr sz="1800" dirty="0">
                <a:latin typeface="Arial MT"/>
                <a:cs typeface="Arial MT"/>
              </a:rPr>
              <a:t> </a:t>
            </a:r>
            <a:r>
              <a:rPr sz="1800" spc="-5" dirty="0">
                <a:latin typeface="Arial MT"/>
                <a:cs typeface="Arial MT"/>
              </a:rPr>
              <a:t>le</a:t>
            </a:r>
            <a:r>
              <a:rPr sz="1800" spc="-10" dirty="0">
                <a:latin typeface="Arial MT"/>
                <a:cs typeface="Arial MT"/>
              </a:rPr>
              <a:t> </a:t>
            </a:r>
            <a:r>
              <a:rPr sz="1800" spc="-5" dirty="0">
                <a:latin typeface="Arial MT"/>
                <a:cs typeface="Arial MT"/>
              </a:rPr>
              <a:t>secteur</a:t>
            </a:r>
            <a:r>
              <a:rPr sz="1800" dirty="0">
                <a:latin typeface="Arial MT"/>
                <a:cs typeface="Arial MT"/>
              </a:rPr>
              <a:t> </a:t>
            </a:r>
            <a:r>
              <a:rPr sz="1800" spc="-5" dirty="0">
                <a:latin typeface="Arial MT"/>
                <a:cs typeface="Arial MT"/>
              </a:rPr>
              <a:t>sanitaire</a:t>
            </a:r>
            <a:r>
              <a:rPr sz="1800" spc="20" dirty="0">
                <a:latin typeface="Arial MT"/>
                <a:cs typeface="Arial MT"/>
              </a:rPr>
              <a:t> </a:t>
            </a:r>
            <a:r>
              <a:rPr sz="1800" dirty="0">
                <a:latin typeface="Arial MT"/>
                <a:cs typeface="Arial MT"/>
              </a:rPr>
              <a:t>et</a:t>
            </a:r>
            <a:r>
              <a:rPr sz="1800" spc="-10" dirty="0">
                <a:latin typeface="Arial MT"/>
                <a:cs typeface="Arial MT"/>
              </a:rPr>
              <a:t> </a:t>
            </a:r>
            <a:r>
              <a:rPr sz="1800" spc="-5" dirty="0">
                <a:latin typeface="Arial MT"/>
                <a:cs typeface="Arial MT"/>
              </a:rPr>
              <a:t>social.</a:t>
            </a:r>
            <a:endParaRPr sz="1800">
              <a:latin typeface="Arial MT"/>
              <a:cs typeface="Arial MT"/>
            </a:endParaRPr>
          </a:p>
          <a:p>
            <a:pPr marL="299085" marR="120650" indent="-287020">
              <a:lnSpc>
                <a:spcPct val="100000"/>
              </a:lnSpc>
              <a:buFont typeface="Wingdings"/>
              <a:buChar char=""/>
              <a:tabLst>
                <a:tab pos="299085" algn="l"/>
                <a:tab pos="299720" algn="l"/>
              </a:tabLst>
            </a:pPr>
            <a:r>
              <a:rPr sz="1800" spc="-5" dirty="0">
                <a:latin typeface="Arial MT"/>
                <a:cs typeface="Arial MT"/>
              </a:rPr>
              <a:t>86,5%</a:t>
            </a:r>
            <a:r>
              <a:rPr sz="1800" dirty="0">
                <a:latin typeface="Arial MT"/>
                <a:cs typeface="Arial MT"/>
              </a:rPr>
              <a:t> </a:t>
            </a:r>
            <a:r>
              <a:rPr sz="1800" spc="-5" dirty="0">
                <a:latin typeface="Arial MT"/>
                <a:cs typeface="Arial MT"/>
              </a:rPr>
              <a:t>sont</a:t>
            </a:r>
            <a:r>
              <a:rPr sz="1800" spc="5" dirty="0">
                <a:latin typeface="Arial MT"/>
                <a:cs typeface="Arial MT"/>
              </a:rPr>
              <a:t> </a:t>
            </a:r>
            <a:r>
              <a:rPr sz="1800" spc="-5" dirty="0">
                <a:latin typeface="Arial MT"/>
                <a:cs typeface="Arial MT"/>
              </a:rPr>
              <a:t>en</a:t>
            </a:r>
            <a:r>
              <a:rPr sz="1800" spc="-15" dirty="0">
                <a:latin typeface="Arial MT"/>
                <a:cs typeface="Arial MT"/>
              </a:rPr>
              <a:t> </a:t>
            </a:r>
            <a:r>
              <a:rPr sz="1800" spc="-5" dirty="0">
                <a:latin typeface="Arial MT"/>
                <a:cs typeface="Arial MT"/>
              </a:rPr>
              <a:t>emploi</a:t>
            </a:r>
            <a:r>
              <a:rPr sz="1800" spc="10" dirty="0">
                <a:latin typeface="Arial MT"/>
                <a:cs typeface="Arial MT"/>
              </a:rPr>
              <a:t> </a:t>
            </a:r>
            <a:r>
              <a:rPr sz="1800" spc="-5" dirty="0">
                <a:latin typeface="Arial MT"/>
                <a:cs typeface="Arial MT"/>
              </a:rPr>
              <a:t>actuellement</a:t>
            </a:r>
            <a:r>
              <a:rPr sz="1800" spc="20" dirty="0">
                <a:latin typeface="Arial MT"/>
                <a:cs typeface="Arial MT"/>
              </a:rPr>
              <a:t> </a:t>
            </a:r>
            <a:r>
              <a:rPr sz="1800" spc="-5" dirty="0">
                <a:latin typeface="Arial MT"/>
                <a:cs typeface="Arial MT"/>
              </a:rPr>
              <a:t>dont</a:t>
            </a:r>
            <a:r>
              <a:rPr sz="1800" dirty="0">
                <a:latin typeface="Arial MT"/>
                <a:cs typeface="Arial MT"/>
              </a:rPr>
              <a:t> </a:t>
            </a:r>
            <a:r>
              <a:rPr sz="1800" spc="-5" dirty="0">
                <a:latin typeface="Arial MT"/>
                <a:cs typeface="Arial MT"/>
              </a:rPr>
              <a:t>85%</a:t>
            </a:r>
            <a:r>
              <a:rPr sz="1800" dirty="0">
                <a:latin typeface="Arial MT"/>
                <a:cs typeface="Arial MT"/>
              </a:rPr>
              <a:t> </a:t>
            </a:r>
            <a:r>
              <a:rPr sz="1800" spc="-5" dirty="0">
                <a:latin typeface="Arial MT"/>
                <a:cs typeface="Arial MT"/>
              </a:rPr>
              <a:t>dans </a:t>
            </a:r>
            <a:r>
              <a:rPr sz="1800" spc="-484" dirty="0">
                <a:latin typeface="Arial MT"/>
                <a:cs typeface="Arial MT"/>
              </a:rPr>
              <a:t> </a:t>
            </a:r>
            <a:r>
              <a:rPr sz="1800" spc="-5" dirty="0">
                <a:latin typeface="Arial MT"/>
                <a:cs typeface="Arial MT"/>
              </a:rPr>
              <a:t>un</a:t>
            </a:r>
            <a:r>
              <a:rPr sz="1800" spc="-10" dirty="0">
                <a:latin typeface="Arial MT"/>
                <a:cs typeface="Arial MT"/>
              </a:rPr>
              <a:t> </a:t>
            </a:r>
            <a:r>
              <a:rPr sz="1800" spc="-5" dirty="0">
                <a:latin typeface="Arial MT"/>
                <a:cs typeface="Arial MT"/>
              </a:rPr>
              <a:t>emploi</a:t>
            </a:r>
            <a:r>
              <a:rPr sz="1800" spc="20" dirty="0">
                <a:latin typeface="Arial MT"/>
                <a:cs typeface="Arial MT"/>
              </a:rPr>
              <a:t> </a:t>
            </a:r>
            <a:r>
              <a:rPr sz="1800" spc="-5" dirty="0">
                <a:latin typeface="Arial MT"/>
                <a:cs typeface="Arial MT"/>
              </a:rPr>
              <a:t>en</a:t>
            </a:r>
            <a:r>
              <a:rPr sz="1800" spc="-10" dirty="0">
                <a:latin typeface="Arial MT"/>
                <a:cs typeface="Arial MT"/>
              </a:rPr>
              <a:t> </a:t>
            </a:r>
            <a:r>
              <a:rPr sz="1800" spc="-5" dirty="0">
                <a:latin typeface="Arial MT"/>
                <a:cs typeface="Arial MT"/>
              </a:rPr>
              <a:t>lien</a:t>
            </a:r>
            <a:r>
              <a:rPr sz="1800" spc="5" dirty="0">
                <a:latin typeface="Arial MT"/>
                <a:cs typeface="Arial MT"/>
              </a:rPr>
              <a:t> </a:t>
            </a:r>
            <a:r>
              <a:rPr sz="1800" spc="-5" dirty="0">
                <a:latin typeface="Arial MT"/>
                <a:cs typeface="Arial MT"/>
              </a:rPr>
              <a:t>avec</a:t>
            </a:r>
            <a:r>
              <a:rPr sz="1800" spc="5" dirty="0">
                <a:latin typeface="Arial MT"/>
                <a:cs typeface="Arial MT"/>
              </a:rPr>
              <a:t> </a:t>
            </a:r>
            <a:r>
              <a:rPr sz="1800" spc="-5" dirty="0">
                <a:latin typeface="Arial MT"/>
                <a:cs typeface="Arial MT"/>
              </a:rPr>
              <a:t>le</a:t>
            </a:r>
            <a:r>
              <a:rPr sz="1800" spc="5" dirty="0">
                <a:latin typeface="Arial MT"/>
                <a:cs typeface="Arial MT"/>
              </a:rPr>
              <a:t> </a:t>
            </a:r>
            <a:r>
              <a:rPr sz="1800" spc="-5" dirty="0">
                <a:latin typeface="Arial MT"/>
                <a:cs typeface="Arial MT"/>
              </a:rPr>
              <a:t>bac</a:t>
            </a:r>
            <a:r>
              <a:rPr sz="1800" dirty="0">
                <a:latin typeface="Arial MT"/>
                <a:cs typeface="Arial MT"/>
              </a:rPr>
              <a:t> </a:t>
            </a:r>
            <a:r>
              <a:rPr sz="1800" spc="-5" dirty="0">
                <a:latin typeface="Arial MT"/>
                <a:cs typeface="Arial MT"/>
              </a:rPr>
              <a:t>pro</a:t>
            </a:r>
            <a:r>
              <a:rPr sz="1800" spc="-100" dirty="0">
                <a:latin typeface="Arial MT"/>
                <a:cs typeface="Arial MT"/>
              </a:rPr>
              <a:t> </a:t>
            </a:r>
            <a:r>
              <a:rPr sz="1800" spc="-50" dirty="0">
                <a:latin typeface="Arial MT"/>
                <a:cs typeface="Arial MT"/>
              </a:rPr>
              <a:t>ASSP,</a:t>
            </a:r>
            <a:r>
              <a:rPr sz="1800" dirty="0">
                <a:latin typeface="Arial MT"/>
                <a:cs typeface="Arial MT"/>
              </a:rPr>
              <a:t> </a:t>
            </a:r>
            <a:r>
              <a:rPr sz="1800" spc="-10" dirty="0">
                <a:latin typeface="Arial MT"/>
                <a:cs typeface="Arial MT"/>
              </a:rPr>
              <a:t>le</a:t>
            </a:r>
            <a:r>
              <a:rPr sz="1800" spc="5" dirty="0">
                <a:latin typeface="Arial MT"/>
                <a:cs typeface="Arial MT"/>
              </a:rPr>
              <a:t> </a:t>
            </a:r>
            <a:r>
              <a:rPr sz="1800" spc="-10" dirty="0">
                <a:latin typeface="Arial MT"/>
                <a:cs typeface="Arial MT"/>
              </a:rPr>
              <a:t>plus </a:t>
            </a:r>
            <a:r>
              <a:rPr sz="1800" spc="-5" dirty="0">
                <a:latin typeface="Arial MT"/>
                <a:cs typeface="Arial MT"/>
              </a:rPr>
              <a:t> souvent</a:t>
            </a:r>
            <a:r>
              <a:rPr sz="1800" spc="15" dirty="0">
                <a:latin typeface="Arial MT"/>
                <a:cs typeface="Arial MT"/>
              </a:rPr>
              <a:t> </a:t>
            </a:r>
            <a:r>
              <a:rPr sz="1800" spc="-5" dirty="0">
                <a:latin typeface="Arial MT"/>
                <a:cs typeface="Arial MT"/>
              </a:rPr>
              <a:t>en</a:t>
            </a:r>
            <a:r>
              <a:rPr sz="1800" spc="-10" dirty="0">
                <a:latin typeface="Arial MT"/>
                <a:cs typeface="Arial MT"/>
              </a:rPr>
              <a:t> </a:t>
            </a:r>
            <a:r>
              <a:rPr sz="1800" spc="-25" dirty="0">
                <a:latin typeface="Arial MT"/>
                <a:cs typeface="Arial MT"/>
              </a:rPr>
              <a:t>EHPAD,</a:t>
            </a:r>
            <a:r>
              <a:rPr sz="1800" dirty="0">
                <a:latin typeface="Arial MT"/>
                <a:cs typeface="Arial MT"/>
              </a:rPr>
              <a:t> </a:t>
            </a:r>
            <a:r>
              <a:rPr sz="1800" spc="-5" dirty="0">
                <a:latin typeface="Arial MT"/>
                <a:cs typeface="Arial MT"/>
              </a:rPr>
              <a:t>sans</a:t>
            </a:r>
            <a:r>
              <a:rPr sz="1800" dirty="0">
                <a:latin typeface="Arial MT"/>
                <a:cs typeface="Arial MT"/>
              </a:rPr>
              <a:t> </a:t>
            </a:r>
            <a:r>
              <a:rPr sz="1800" spc="-5" dirty="0">
                <a:latin typeface="Arial MT"/>
                <a:cs typeface="Arial MT"/>
              </a:rPr>
              <a:t>prise</a:t>
            </a:r>
            <a:r>
              <a:rPr sz="1800" spc="5" dirty="0">
                <a:latin typeface="Arial MT"/>
                <a:cs typeface="Arial MT"/>
              </a:rPr>
              <a:t> </a:t>
            </a:r>
            <a:r>
              <a:rPr sz="1800" spc="-5" dirty="0">
                <a:latin typeface="Arial MT"/>
                <a:cs typeface="Arial MT"/>
              </a:rPr>
              <a:t>en</a:t>
            </a:r>
            <a:r>
              <a:rPr sz="1800" spc="-10" dirty="0">
                <a:latin typeface="Arial MT"/>
                <a:cs typeface="Arial MT"/>
              </a:rPr>
              <a:t> </a:t>
            </a:r>
            <a:r>
              <a:rPr sz="1800" spc="-5" dirty="0">
                <a:latin typeface="Arial MT"/>
                <a:cs typeface="Arial MT"/>
              </a:rPr>
              <a:t>compte</a:t>
            </a:r>
            <a:r>
              <a:rPr sz="1800" spc="10" dirty="0">
                <a:latin typeface="Arial MT"/>
                <a:cs typeface="Arial MT"/>
              </a:rPr>
              <a:t> </a:t>
            </a:r>
            <a:r>
              <a:rPr sz="1800" spc="-5" dirty="0">
                <a:latin typeface="Arial MT"/>
                <a:cs typeface="Arial MT"/>
              </a:rPr>
              <a:t>de</a:t>
            </a:r>
            <a:endParaRPr sz="1800">
              <a:latin typeface="Arial MT"/>
              <a:cs typeface="Arial MT"/>
            </a:endParaRPr>
          </a:p>
          <a:p>
            <a:pPr marL="299085">
              <a:lnSpc>
                <a:spcPct val="100000"/>
              </a:lnSpc>
            </a:pPr>
            <a:r>
              <a:rPr sz="1800" spc="-5" dirty="0">
                <a:latin typeface="Arial MT"/>
                <a:cs typeface="Arial MT"/>
              </a:rPr>
              <a:t>l’option.</a:t>
            </a:r>
            <a:endParaRPr sz="1800">
              <a:latin typeface="Arial MT"/>
              <a:cs typeface="Arial MT"/>
            </a:endParaRPr>
          </a:p>
        </p:txBody>
      </p:sp>
      <p:sp>
        <p:nvSpPr>
          <p:cNvPr id="17" name="Espace réservé du pied de page 16">
            <a:extLst>
              <a:ext uri="{FF2B5EF4-FFF2-40B4-BE49-F238E27FC236}">
                <a16:creationId xmlns:a16="http://schemas.microsoft.com/office/drawing/2014/main" id="{A3EEECEC-6DC2-44EF-BC88-94DF3279046F}"/>
              </a:ext>
            </a:extLst>
          </p:cNvPr>
          <p:cNvSpPr>
            <a:spLocks noGrp="1"/>
          </p:cNvSpPr>
          <p:nvPr>
            <p:ph type="ftr" sz="quarter" idx="5"/>
          </p:nvPr>
        </p:nvSpPr>
        <p:spPr/>
        <p:txBody>
          <a:bodyPr/>
          <a:lstStyle/>
          <a:p>
            <a:r>
              <a:rPr lang="fr-FR"/>
              <a:t>Formation rénovation bac pro ASSP - Mai 2022 -  GRD - académie de Lyon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35863" y="1915667"/>
            <a:ext cx="5608320" cy="4432300"/>
          </a:xfrm>
          <a:prstGeom prst="rect">
            <a:avLst/>
          </a:prstGeom>
          <a:ln w="9144">
            <a:solidFill>
              <a:srgbClr val="000000"/>
            </a:solidFill>
          </a:ln>
        </p:spPr>
        <p:txBody>
          <a:bodyPr vert="horz" wrap="square" lIns="0" tIns="38735" rIns="0" bIns="0" rtlCol="0">
            <a:spAutoFit/>
          </a:bodyPr>
          <a:lstStyle/>
          <a:p>
            <a:pPr marL="944880" marR="411480" indent="-526415">
              <a:lnSpc>
                <a:spcPct val="100000"/>
              </a:lnSpc>
              <a:spcBef>
                <a:spcPts val="305"/>
              </a:spcBef>
            </a:pPr>
            <a:r>
              <a:rPr sz="2400" b="1" dirty="0">
                <a:solidFill>
                  <a:srgbClr val="2E5496"/>
                </a:solidFill>
                <a:latin typeface="Arial"/>
                <a:cs typeface="Arial"/>
              </a:rPr>
              <a:t>LES </a:t>
            </a:r>
            <a:r>
              <a:rPr sz="2400" b="1" spc="-25" dirty="0">
                <a:solidFill>
                  <a:srgbClr val="2E5496"/>
                </a:solidFill>
                <a:latin typeface="Arial"/>
                <a:cs typeface="Arial"/>
              </a:rPr>
              <a:t>PRINCIPAUX </a:t>
            </a:r>
            <a:r>
              <a:rPr sz="2400" b="1" dirty="0">
                <a:solidFill>
                  <a:srgbClr val="2E5496"/>
                </a:solidFill>
                <a:latin typeface="Arial"/>
                <a:cs typeface="Arial"/>
              </a:rPr>
              <a:t>DOMAINES </a:t>
            </a:r>
            <a:r>
              <a:rPr sz="2400" b="1" spc="-5" dirty="0">
                <a:solidFill>
                  <a:srgbClr val="2E5496"/>
                </a:solidFill>
                <a:latin typeface="Arial"/>
                <a:cs typeface="Arial"/>
              </a:rPr>
              <a:t>DE </a:t>
            </a:r>
            <a:r>
              <a:rPr sz="2400" b="1" spc="-655" dirty="0">
                <a:solidFill>
                  <a:srgbClr val="2E5496"/>
                </a:solidFill>
                <a:latin typeface="Arial"/>
                <a:cs typeface="Arial"/>
              </a:rPr>
              <a:t> </a:t>
            </a:r>
            <a:r>
              <a:rPr sz="2400" b="1" spc="-25" dirty="0">
                <a:solidFill>
                  <a:srgbClr val="2E5496"/>
                </a:solidFill>
                <a:latin typeface="Arial"/>
                <a:cs typeface="Arial"/>
              </a:rPr>
              <a:t>FORMATION</a:t>
            </a:r>
            <a:r>
              <a:rPr sz="2400" b="1" spc="-10" dirty="0">
                <a:solidFill>
                  <a:srgbClr val="2E5496"/>
                </a:solidFill>
                <a:latin typeface="Arial"/>
                <a:cs typeface="Arial"/>
              </a:rPr>
              <a:t> </a:t>
            </a:r>
            <a:r>
              <a:rPr sz="2400" b="1" spc="-5" dirty="0">
                <a:solidFill>
                  <a:srgbClr val="2E5496"/>
                </a:solidFill>
                <a:latin typeface="Arial"/>
                <a:cs typeface="Arial"/>
              </a:rPr>
              <a:t>REINVESTIS</a:t>
            </a:r>
            <a:endParaRPr sz="2400">
              <a:latin typeface="Arial"/>
              <a:cs typeface="Arial"/>
            </a:endParaRPr>
          </a:p>
          <a:p>
            <a:pPr>
              <a:lnSpc>
                <a:spcPct val="100000"/>
              </a:lnSpc>
              <a:spcBef>
                <a:spcPts val="5"/>
              </a:spcBef>
            </a:pPr>
            <a:endParaRPr sz="2500">
              <a:latin typeface="Arial"/>
              <a:cs typeface="Arial"/>
            </a:endParaRPr>
          </a:p>
          <a:p>
            <a:pPr marL="434340" marR="439420" indent="-342900">
              <a:lnSpc>
                <a:spcPct val="100000"/>
              </a:lnSpc>
              <a:buChar char="•"/>
              <a:tabLst>
                <a:tab pos="434340" algn="l"/>
                <a:tab pos="434975" algn="l"/>
              </a:tabLst>
            </a:pPr>
            <a:r>
              <a:rPr sz="2400" spc="-35" dirty="0">
                <a:latin typeface="Arial MT"/>
                <a:cs typeface="Arial MT"/>
              </a:rPr>
              <a:t>Techniques</a:t>
            </a:r>
            <a:r>
              <a:rPr sz="2400" spc="20" dirty="0">
                <a:latin typeface="Arial MT"/>
                <a:cs typeface="Arial MT"/>
              </a:rPr>
              <a:t> </a:t>
            </a:r>
            <a:r>
              <a:rPr sz="2400" spc="-5" dirty="0">
                <a:latin typeface="Arial MT"/>
                <a:cs typeface="Arial MT"/>
              </a:rPr>
              <a:t>de</a:t>
            </a:r>
            <a:r>
              <a:rPr sz="2400" spc="5" dirty="0">
                <a:latin typeface="Arial MT"/>
                <a:cs typeface="Arial MT"/>
              </a:rPr>
              <a:t> </a:t>
            </a:r>
            <a:r>
              <a:rPr sz="2400" spc="-5" dirty="0">
                <a:latin typeface="Arial MT"/>
                <a:cs typeface="Arial MT"/>
              </a:rPr>
              <a:t>soins</a:t>
            </a:r>
            <a:r>
              <a:rPr sz="2400" spc="5" dirty="0">
                <a:latin typeface="Arial MT"/>
                <a:cs typeface="Arial MT"/>
              </a:rPr>
              <a:t> </a:t>
            </a:r>
            <a:r>
              <a:rPr sz="2400" spc="-10" dirty="0">
                <a:latin typeface="Arial MT"/>
                <a:cs typeface="Arial MT"/>
              </a:rPr>
              <a:t>d’hygiène, </a:t>
            </a:r>
            <a:r>
              <a:rPr sz="2400" spc="-5" dirty="0">
                <a:latin typeface="Arial MT"/>
                <a:cs typeface="Arial MT"/>
              </a:rPr>
              <a:t> accompagnement,</a:t>
            </a:r>
            <a:r>
              <a:rPr sz="2400" spc="15" dirty="0">
                <a:latin typeface="Arial MT"/>
                <a:cs typeface="Arial MT"/>
              </a:rPr>
              <a:t> </a:t>
            </a:r>
            <a:r>
              <a:rPr sz="2400" spc="-5" dirty="0">
                <a:latin typeface="Arial MT"/>
                <a:cs typeface="Arial MT"/>
              </a:rPr>
              <a:t>vie</a:t>
            </a:r>
            <a:r>
              <a:rPr sz="2400" spc="5" dirty="0">
                <a:latin typeface="Arial MT"/>
                <a:cs typeface="Arial MT"/>
              </a:rPr>
              <a:t> </a:t>
            </a:r>
            <a:r>
              <a:rPr sz="2400" spc="-5" dirty="0">
                <a:latin typeface="Arial MT"/>
                <a:cs typeface="Arial MT"/>
              </a:rPr>
              <a:t>quotidienne, </a:t>
            </a:r>
            <a:r>
              <a:rPr sz="2400" spc="-650" dirty="0">
                <a:latin typeface="Arial MT"/>
                <a:cs typeface="Arial MT"/>
              </a:rPr>
              <a:t> </a:t>
            </a:r>
            <a:r>
              <a:rPr sz="2400" spc="-5" dirty="0">
                <a:latin typeface="Arial MT"/>
                <a:cs typeface="Arial MT"/>
              </a:rPr>
              <a:t>toilettes</a:t>
            </a:r>
            <a:endParaRPr sz="2400">
              <a:latin typeface="Arial MT"/>
              <a:cs typeface="Arial MT"/>
            </a:endParaRPr>
          </a:p>
          <a:p>
            <a:pPr marL="434340" indent="-343535">
              <a:lnSpc>
                <a:spcPct val="100000"/>
              </a:lnSpc>
              <a:buChar char="•"/>
              <a:tabLst>
                <a:tab pos="434340" algn="l"/>
                <a:tab pos="434975" algn="l"/>
              </a:tabLst>
            </a:pPr>
            <a:r>
              <a:rPr sz="2400" spc="-5" dirty="0">
                <a:latin typeface="Arial MT"/>
                <a:cs typeface="Arial MT"/>
              </a:rPr>
              <a:t>Aide</a:t>
            </a:r>
            <a:r>
              <a:rPr sz="2400" spc="5" dirty="0">
                <a:latin typeface="Arial MT"/>
                <a:cs typeface="Arial MT"/>
              </a:rPr>
              <a:t> </a:t>
            </a:r>
            <a:r>
              <a:rPr sz="2400" spc="-5" dirty="0">
                <a:latin typeface="Arial MT"/>
                <a:cs typeface="Arial MT"/>
              </a:rPr>
              <a:t>au</a:t>
            </a:r>
            <a:r>
              <a:rPr sz="2400" dirty="0">
                <a:latin typeface="Arial MT"/>
                <a:cs typeface="Arial MT"/>
              </a:rPr>
              <a:t> </a:t>
            </a:r>
            <a:r>
              <a:rPr sz="2400" spc="-5" dirty="0">
                <a:latin typeface="Arial MT"/>
                <a:cs typeface="Arial MT"/>
              </a:rPr>
              <a:t>repas</a:t>
            </a:r>
            <a:r>
              <a:rPr sz="2400" spc="10" dirty="0">
                <a:latin typeface="Arial MT"/>
                <a:cs typeface="Arial MT"/>
              </a:rPr>
              <a:t> </a:t>
            </a:r>
            <a:r>
              <a:rPr sz="2400" dirty="0">
                <a:latin typeface="Arial MT"/>
                <a:cs typeface="Arial MT"/>
              </a:rPr>
              <a:t>-</a:t>
            </a:r>
            <a:r>
              <a:rPr sz="2400" spc="-150" dirty="0">
                <a:latin typeface="Arial MT"/>
                <a:cs typeface="Arial MT"/>
              </a:rPr>
              <a:t> </a:t>
            </a:r>
            <a:r>
              <a:rPr sz="2400" spc="-5" dirty="0">
                <a:latin typeface="Arial MT"/>
                <a:cs typeface="Arial MT"/>
              </a:rPr>
              <a:t>Alimentation</a:t>
            </a:r>
            <a:endParaRPr sz="2400">
              <a:latin typeface="Arial MT"/>
              <a:cs typeface="Arial MT"/>
            </a:endParaRPr>
          </a:p>
          <a:p>
            <a:pPr marL="434340" marR="1640839" indent="-342900">
              <a:lnSpc>
                <a:spcPct val="100000"/>
              </a:lnSpc>
              <a:spcBef>
                <a:spcPts val="5"/>
              </a:spcBef>
              <a:buChar char="•"/>
              <a:tabLst>
                <a:tab pos="434340" algn="l"/>
                <a:tab pos="434975" algn="l"/>
              </a:tabLst>
            </a:pPr>
            <a:r>
              <a:rPr sz="2400" spc="-5" dirty="0">
                <a:latin typeface="Arial MT"/>
                <a:cs typeface="Arial MT"/>
              </a:rPr>
              <a:t>Entretien des locaux</a:t>
            </a:r>
            <a:r>
              <a:rPr sz="2400" spc="15" dirty="0">
                <a:latin typeface="Arial MT"/>
                <a:cs typeface="Arial MT"/>
              </a:rPr>
              <a:t> </a:t>
            </a:r>
            <a:r>
              <a:rPr sz="2400" dirty="0">
                <a:latin typeface="Arial MT"/>
                <a:cs typeface="Arial MT"/>
              </a:rPr>
              <a:t>et</a:t>
            </a:r>
            <a:r>
              <a:rPr sz="2400" spc="-5" dirty="0">
                <a:latin typeface="Arial MT"/>
                <a:cs typeface="Arial MT"/>
              </a:rPr>
              <a:t> </a:t>
            </a:r>
            <a:r>
              <a:rPr sz="2400" spc="-10" dirty="0">
                <a:latin typeface="Arial MT"/>
                <a:cs typeface="Arial MT"/>
              </a:rPr>
              <a:t>de </a:t>
            </a:r>
            <a:r>
              <a:rPr sz="2400" spc="-655" dirty="0">
                <a:latin typeface="Arial MT"/>
                <a:cs typeface="Arial MT"/>
              </a:rPr>
              <a:t> </a:t>
            </a:r>
            <a:r>
              <a:rPr sz="2400" spc="-5" dirty="0">
                <a:latin typeface="Arial MT"/>
                <a:cs typeface="Arial MT"/>
              </a:rPr>
              <a:t>l’environnement</a:t>
            </a:r>
            <a:endParaRPr sz="2400">
              <a:latin typeface="Arial MT"/>
              <a:cs typeface="Arial MT"/>
            </a:endParaRPr>
          </a:p>
          <a:p>
            <a:pPr marL="434340" indent="-343535">
              <a:lnSpc>
                <a:spcPct val="100000"/>
              </a:lnSpc>
              <a:buChar char="•"/>
              <a:tabLst>
                <a:tab pos="434340" algn="l"/>
                <a:tab pos="434975" algn="l"/>
              </a:tabLst>
            </a:pPr>
            <a:r>
              <a:rPr sz="2400" spc="-5" dirty="0">
                <a:latin typeface="Arial MT"/>
                <a:cs typeface="Arial MT"/>
              </a:rPr>
              <a:t>Communication,</a:t>
            </a:r>
            <a:r>
              <a:rPr sz="2400" spc="10" dirty="0">
                <a:latin typeface="Arial MT"/>
                <a:cs typeface="Arial MT"/>
              </a:rPr>
              <a:t> </a:t>
            </a:r>
            <a:r>
              <a:rPr sz="2400" spc="-5" dirty="0">
                <a:latin typeface="Arial MT"/>
                <a:cs typeface="Arial MT"/>
              </a:rPr>
              <a:t>relation</a:t>
            </a:r>
            <a:endParaRPr sz="2400">
              <a:latin typeface="Arial MT"/>
              <a:cs typeface="Arial MT"/>
            </a:endParaRPr>
          </a:p>
          <a:p>
            <a:pPr marL="434340" indent="-343535">
              <a:lnSpc>
                <a:spcPct val="100000"/>
              </a:lnSpc>
              <a:buChar char="•"/>
              <a:tabLst>
                <a:tab pos="434340" algn="l"/>
                <a:tab pos="434975" algn="l"/>
              </a:tabLst>
            </a:pPr>
            <a:r>
              <a:rPr sz="2400" dirty="0">
                <a:latin typeface="Arial MT"/>
                <a:cs typeface="Arial MT"/>
              </a:rPr>
              <a:t>Paramètres</a:t>
            </a:r>
            <a:r>
              <a:rPr sz="2400" spc="-20" dirty="0">
                <a:latin typeface="Arial MT"/>
                <a:cs typeface="Arial MT"/>
              </a:rPr>
              <a:t> </a:t>
            </a:r>
            <a:r>
              <a:rPr sz="2400" spc="-5" dirty="0">
                <a:latin typeface="Arial MT"/>
                <a:cs typeface="Arial MT"/>
              </a:rPr>
              <a:t>vitaux,</a:t>
            </a:r>
            <a:r>
              <a:rPr sz="2400" spc="-10" dirty="0">
                <a:latin typeface="Arial MT"/>
                <a:cs typeface="Arial MT"/>
              </a:rPr>
              <a:t> </a:t>
            </a:r>
            <a:r>
              <a:rPr sz="2400" spc="-5" dirty="0">
                <a:latin typeface="Arial MT"/>
                <a:cs typeface="Arial MT"/>
              </a:rPr>
              <a:t>surveillance</a:t>
            </a:r>
            <a:endParaRPr sz="2400">
              <a:latin typeface="Arial MT"/>
              <a:cs typeface="Arial MT"/>
            </a:endParaRPr>
          </a:p>
        </p:txBody>
      </p:sp>
      <p:sp>
        <p:nvSpPr>
          <p:cNvPr id="3" name="object 3"/>
          <p:cNvSpPr/>
          <p:nvPr/>
        </p:nvSpPr>
        <p:spPr>
          <a:xfrm>
            <a:off x="6535673" y="162305"/>
            <a:ext cx="4907280" cy="6186170"/>
          </a:xfrm>
          <a:custGeom>
            <a:avLst/>
            <a:gdLst/>
            <a:ahLst/>
            <a:cxnLst/>
            <a:rect l="l" t="t" r="r" b="b"/>
            <a:pathLst>
              <a:path w="4907280" h="6186170">
                <a:moveTo>
                  <a:pt x="0" y="6185916"/>
                </a:moveTo>
                <a:lnTo>
                  <a:pt x="4907280" y="6185916"/>
                </a:lnTo>
                <a:lnTo>
                  <a:pt x="4907280" y="0"/>
                </a:lnTo>
                <a:lnTo>
                  <a:pt x="0" y="0"/>
                </a:lnTo>
                <a:lnTo>
                  <a:pt x="0" y="6185916"/>
                </a:lnTo>
                <a:close/>
              </a:path>
            </a:pathLst>
          </a:custGeom>
          <a:ln w="19812">
            <a:solidFill>
              <a:srgbClr val="000000"/>
            </a:solidFill>
          </a:ln>
        </p:spPr>
        <p:txBody>
          <a:bodyPr wrap="square" lIns="0" tIns="0" rIns="0" bIns="0" rtlCol="0"/>
          <a:lstStyle/>
          <a:p>
            <a:endParaRPr/>
          </a:p>
        </p:txBody>
      </p:sp>
      <p:sp>
        <p:nvSpPr>
          <p:cNvPr id="4" name="object 4"/>
          <p:cNvSpPr txBox="1"/>
          <p:nvPr/>
        </p:nvSpPr>
        <p:spPr>
          <a:xfrm>
            <a:off x="6851650" y="186385"/>
            <a:ext cx="4278630" cy="391795"/>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2E5496"/>
                </a:solidFill>
                <a:latin typeface="Arial"/>
                <a:cs typeface="Arial"/>
              </a:rPr>
              <a:t>DOMAINES</a:t>
            </a:r>
            <a:r>
              <a:rPr sz="2400" b="1" spc="-90" dirty="0">
                <a:solidFill>
                  <a:srgbClr val="2E5496"/>
                </a:solidFill>
                <a:latin typeface="Arial"/>
                <a:cs typeface="Arial"/>
              </a:rPr>
              <a:t> </a:t>
            </a:r>
            <a:r>
              <a:rPr sz="2400" b="1" dirty="0">
                <a:solidFill>
                  <a:srgbClr val="2E5496"/>
                </a:solidFill>
                <a:latin typeface="Arial"/>
                <a:cs typeface="Arial"/>
              </a:rPr>
              <a:t>A</a:t>
            </a:r>
            <a:r>
              <a:rPr sz="2400" b="1" spc="-180" dirty="0">
                <a:solidFill>
                  <a:srgbClr val="2E5496"/>
                </a:solidFill>
                <a:latin typeface="Arial"/>
                <a:cs typeface="Arial"/>
              </a:rPr>
              <a:t> </a:t>
            </a:r>
            <a:r>
              <a:rPr sz="2400" b="1" dirty="0">
                <a:solidFill>
                  <a:srgbClr val="2E5496"/>
                </a:solidFill>
                <a:latin typeface="Arial"/>
                <a:cs typeface="Arial"/>
              </a:rPr>
              <a:t>A</a:t>
            </a:r>
            <a:r>
              <a:rPr sz="2400" b="1" spc="-10" dirty="0">
                <a:solidFill>
                  <a:srgbClr val="2E5496"/>
                </a:solidFill>
                <a:latin typeface="Arial"/>
                <a:cs typeface="Arial"/>
              </a:rPr>
              <a:t>P</a:t>
            </a:r>
            <a:r>
              <a:rPr sz="2400" b="1" dirty="0">
                <a:solidFill>
                  <a:srgbClr val="2E5496"/>
                </a:solidFill>
                <a:latin typeface="Arial"/>
                <a:cs typeface="Arial"/>
              </a:rPr>
              <a:t>P</a:t>
            </a:r>
            <a:r>
              <a:rPr sz="2400" b="1" spc="-10" dirty="0">
                <a:solidFill>
                  <a:srgbClr val="2E5496"/>
                </a:solidFill>
                <a:latin typeface="Arial"/>
                <a:cs typeface="Arial"/>
              </a:rPr>
              <a:t>R</a:t>
            </a:r>
            <a:r>
              <a:rPr sz="2400" b="1" dirty="0">
                <a:solidFill>
                  <a:srgbClr val="2E5496"/>
                </a:solidFill>
                <a:latin typeface="Arial"/>
                <a:cs typeface="Arial"/>
              </a:rPr>
              <a:t>OF</a:t>
            </a:r>
            <a:r>
              <a:rPr sz="2400" b="1" spc="5" dirty="0">
                <a:solidFill>
                  <a:srgbClr val="2E5496"/>
                </a:solidFill>
                <a:latin typeface="Arial"/>
                <a:cs typeface="Arial"/>
              </a:rPr>
              <a:t>O</a:t>
            </a:r>
            <a:r>
              <a:rPr sz="2400" b="1" dirty="0">
                <a:solidFill>
                  <a:srgbClr val="2E5496"/>
                </a:solidFill>
                <a:latin typeface="Arial"/>
                <a:cs typeface="Arial"/>
              </a:rPr>
              <a:t>N</a:t>
            </a:r>
            <a:r>
              <a:rPr sz="2400" b="1" spc="-10" dirty="0">
                <a:solidFill>
                  <a:srgbClr val="2E5496"/>
                </a:solidFill>
                <a:latin typeface="Arial"/>
                <a:cs typeface="Arial"/>
              </a:rPr>
              <a:t>D</a:t>
            </a:r>
            <a:r>
              <a:rPr sz="2400" b="1" dirty="0">
                <a:solidFill>
                  <a:srgbClr val="2E5496"/>
                </a:solidFill>
                <a:latin typeface="Arial"/>
                <a:cs typeface="Arial"/>
              </a:rPr>
              <a:t>IR</a:t>
            </a:r>
            <a:endParaRPr sz="2400">
              <a:latin typeface="Arial"/>
              <a:cs typeface="Arial"/>
            </a:endParaRPr>
          </a:p>
        </p:txBody>
      </p:sp>
      <p:sp>
        <p:nvSpPr>
          <p:cNvPr id="5" name="object 5"/>
          <p:cNvSpPr txBox="1"/>
          <p:nvPr/>
        </p:nvSpPr>
        <p:spPr>
          <a:xfrm>
            <a:off x="6613906" y="857503"/>
            <a:ext cx="4665980" cy="5147310"/>
          </a:xfrm>
          <a:prstGeom prst="rect">
            <a:avLst/>
          </a:prstGeom>
        </p:spPr>
        <p:txBody>
          <a:bodyPr vert="horz" wrap="square" lIns="0" tIns="12700" rIns="0" bIns="0" rtlCol="0">
            <a:spAutoFit/>
          </a:bodyPr>
          <a:lstStyle/>
          <a:p>
            <a:pPr marL="299085" marR="34290" indent="-287020">
              <a:lnSpc>
                <a:spcPct val="100000"/>
              </a:lnSpc>
              <a:spcBef>
                <a:spcPts val="100"/>
              </a:spcBef>
              <a:buChar char="•"/>
              <a:tabLst>
                <a:tab pos="299085" algn="l"/>
                <a:tab pos="299720" algn="l"/>
              </a:tabLst>
            </a:pPr>
            <a:r>
              <a:rPr sz="2400" spc="-5" dirty="0">
                <a:latin typeface="Arial MT"/>
                <a:cs typeface="Arial MT"/>
              </a:rPr>
              <a:t>Prévenir</a:t>
            </a:r>
            <a:r>
              <a:rPr sz="2400" spc="10" dirty="0">
                <a:latin typeface="Arial MT"/>
                <a:cs typeface="Arial MT"/>
              </a:rPr>
              <a:t> </a:t>
            </a:r>
            <a:r>
              <a:rPr sz="2400" spc="-5" dirty="0">
                <a:latin typeface="Arial MT"/>
                <a:cs typeface="Arial MT"/>
              </a:rPr>
              <a:t>la</a:t>
            </a:r>
            <a:r>
              <a:rPr sz="2400" spc="-10" dirty="0">
                <a:latin typeface="Arial MT"/>
                <a:cs typeface="Arial MT"/>
              </a:rPr>
              <a:t> </a:t>
            </a:r>
            <a:r>
              <a:rPr sz="2400" spc="-5" dirty="0">
                <a:latin typeface="Arial MT"/>
                <a:cs typeface="Arial MT"/>
              </a:rPr>
              <a:t>maltraitance</a:t>
            </a:r>
            <a:r>
              <a:rPr sz="2400" spc="10" dirty="0">
                <a:latin typeface="Arial MT"/>
                <a:cs typeface="Arial MT"/>
              </a:rPr>
              <a:t> </a:t>
            </a:r>
            <a:r>
              <a:rPr sz="2400" dirty="0">
                <a:latin typeface="Arial MT"/>
                <a:cs typeface="Arial MT"/>
              </a:rPr>
              <a:t>y </a:t>
            </a:r>
            <a:r>
              <a:rPr sz="2400" spc="5" dirty="0">
                <a:latin typeface="Arial MT"/>
                <a:cs typeface="Arial MT"/>
              </a:rPr>
              <a:t> </a:t>
            </a:r>
            <a:r>
              <a:rPr sz="2400" spc="-5" dirty="0">
                <a:latin typeface="Arial MT"/>
                <a:cs typeface="Arial MT"/>
              </a:rPr>
              <a:t>compris</a:t>
            </a:r>
            <a:r>
              <a:rPr sz="2400" dirty="0">
                <a:latin typeface="Arial MT"/>
                <a:cs typeface="Arial MT"/>
              </a:rPr>
              <a:t> </a:t>
            </a:r>
            <a:r>
              <a:rPr sz="2400" spc="-5" dirty="0">
                <a:latin typeface="Arial MT"/>
                <a:cs typeface="Arial MT"/>
              </a:rPr>
              <a:t>la</a:t>
            </a:r>
            <a:r>
              <a:rPr sz="2400" spc="10" dirty="0">
                <a:latin typeface="Arial MT"/>
                <a:cs typeface="Arial MT"/>
              </a:rPr>
              <a:t> </a:t>
            </a:r>
            <a:r>
              <a:rPr sz="2400" spc="-5" dirty="0">
                <a:latin typeface="Arial MT"/>
                <a:cs typeface="Arial MT"/>
              </a:rPr>
              <a:t>maltraitance</a:t>
            </a:r>
            <a:r>
              <a:rPr sz="2400" spc="10" dirty="0">
                <a:latin typeface="Arial MT"/>
                <a:cs typeface="Arial MT"/>
              </a:rPr>
              <a:t> </a:t>
            </a:r>
            <a:r>
              <a:rPr sz="2400" spc="-5" dirty="0">
                <a:latin typeface="Arial MT"/>
                <a:cs typeface="Arial MT"/>
              </a:rPr>
              <a:t>par </a:t>
            </a:r>
            <a:r>
              <a:rPr sz="2400" dirty="0">
                <a:latin typeface="Arial MT"/>
                <a:cs typeface="Arial MT"/>
              </a:rPr>
              <a:t> </a:t>
            </a:r>
            <a:r>
              <a:rPr sz="2400" spc="-5" dirty="0">
                <a:latin typeface="Arial MT"/>
                <a:cs typeface="Arial MT"/>
              </a:rPr>
              <a:t>omission,</a:t>
            </a:r>
            <a:r>
              <a:rPr sz="2400" spc="10" dirty="0">
                <a:latin typeface="Arial MT"/>
                <a:cs typeface="Arial MT"/>
              </a:rPr>
              <a:t> </a:t>
            </a:r>
            <a:r>
              <a:rPr sz="2400" spc="-5" dirty="0">
                <a:latin typeface="Arial MT"/>
                <a:cs typeface="Arial MT"/>
              </a:rPr>
              <a:t>gérer</a:t>
            </a:r>
            <a:r>
              <a:rPr sz="2400" spc="10" dirty="0">
                <a:latin typeface="Arial MT"/>
                <a:cs typeface="Arial MT"/>
              </a:rPr>
              <a:t> </a:t>
            </a:r>
            <a:r>
              <a:rPr sz="2400" spc="-5" dirty="0">
                <a:latin typeface="Arial MT"/>
                <a:cs typeface="Arial MT"/>
              </a:rPr>
              <a:t>une</a:t>
            </a:r>
            <a:r>
              <a:rPr sz="2400" spc="10" dirty="0">
                <a:latin typeface="Arial MT"/>
                <a:cs typeface="Arial MT"/>
              </a:rPr>
              <a:t> </a:t>
            </a:r>
            <a:r>
              <a:rPr sz="2400" spc="-5" dirty="0">
                <a:latin typeface="Arial MT"/>
                <a:cs typeface="Arial MT"/>
              </a:rPr>
              <a:t>situation</a:t>
            </a:r>
            <a:r>
              <a:rPr sz="2400" spc="10" dirty="0">
                <a:latin typeface="Arial MT"/>
                <a:cs typeface="Arial MT"/>
              </a:rPr>
              <a:t> </a:t>
            </a:r>
            <a:r>
              <a:rPr sz="2400" dirty="0">
                <a:latin typeface="Arial MT"/>
                <a:cs typeface="Arial MT"/>
              </a:rPr>
              <a:t>de </a:t>
            </a:r>
            <a:r>
              <a:rPr sz="2400" spc="-650" dirty="0">
                <a:latin typeface="Arial MT"/>
                <a:cs typeface="Arial MT"/>
              </a:rPr>
              <a:t> </a:t>
            </a:r>
            <a:r>
              <a:rPr sz="2400" spc="-5" dirty="0">
                <a:latin typeface="Arial MT"/>
                <a:cs typeface="Arial MT"/>
              </a:rPr>
              <a:t>maltraitance</a:t>
            </a:r>
            <a:endParaRPr sz="2400">
              <a:latin typeface="Arial MT"/>
              <a:cs typeface="Arial MT"/>
            </a:endParaRPr>
          </a:p>
          <a:p>
            <a:pPr marL="299085" marR="22860" indent="-287020">
              <a:lnSpc>
                <a:spcPct val="100000"/>
              </a:lnSpc>
              <a:buChar char="•"/>
              <a:tabLst>
                <a:tab pos="299085" algn="l"/>
                <a:tab pos="299720" algn="l"/>
              </a:tabLst>
            </a:pPr>
            <a:r>
              <a:rPr sz="2400" spc="-5" dirty="0">
                <a:latin typeface="Arial MT"/>
                <a:cs typeface="Arial MT"/>
              </a:rPr>
              <a:t>La posture</a:t>
            </a:r>
            <a:r>
              <a:rPr sz="2400" dirty="0">
                <a:latin typeface="Arial MT"/>
                <a:cs typeface="Arial MT"/>
              </a:rPr>
              <a:t> </a:t>
            </a:r>
            <a:r>
              <a:rPr sz="2400" spc="-5" dirty="0">
                <a:latin typeface="Arial MT"/>
                <a:cs typeface="Arial MT"/>
              </a:rPr>
              <a:t>professionnelle</a:t>
            </a:r>
            <a:r>
              <a:rPr sz="2400" spc="40" dirty="0">
                <a:latin typeface="Arial MT"/>
                <a:cs typeface="Arial MT"/>
              </a:rPr>
              <a:t> </a:t>
            </a:r>
            <a:r>
              <a:rPr sz="2400" spc="-5" dirty="0">
                <a:latin typeface="Arial MT"/>
                <a:cs typeface="Arial MT"/>
              </a:rPr>
              <a:t>à </a:t>
            </a:r>
            <a:r>
              <a:rPr sz="2400" dirty="0">
                <a:latin typeface="Arial MT"/>
                <a:cs typeface="Arial MT"/>
              </a:rPr>
              <a:t> </a:t>
            </a:r>
            <a:r>
              <a:rPr sz="2400" spc="-5" dirty="0">
                <a:latin typeface="Arial MT"/>
                <a:cs typeface="Arial MT"/>
              </a:rPr>
              <a:t>adopter</a:t>
            </a:r>
            <a:r>
              <a:rPr sz="2400" dirty="0">
                <a:latin typeface="Arial MT"/>
                <a:cs typeface="Arial MT"/>
              </a:rPr>
              <a:t> </a:t>
            </a:r>
            <a:r>
              <a:rPr sz="2400" spc="-5" dirty="0">
                <a:latin typeface="Arial MT"/>
                <a:cs typeface="Arial MT"/>
              </a:rPr>
              <a:t>entre</a:t>
            </a:r>
            <a:r>
              <a:rPr sz="2400" dirty="0">
                <a:latin typeface="Arial MT"/>
                <a:cs typeface="Arial MT"/>
              </a:rPr>
              <a:t> </a:t>
            </a:r>
            <a:r>
              <a:rPr sz="2400" spc="-5" dirty="0">
                <a:latin typeface="Arial MT"/>
                <a:cs typeface="Arial MT"/>
              </a:rPr>
              <a:t>les personnes </a:t>
            </a:r>
            <a:r>
              <a:rPr sz="2400" dirty="0">
                <a:latin typeface="Arial MT"/>
                <a:cs typeface="Arial MT"/>
              </a:rPr>
              <a:t> </a:t>
            </a:r>
            <a:r>
              <a:rPr sz="2400" spc="-5" dirty="0">
                <a:latin typeface="Arial MT"/>
                <a:cs typeface="Arial MT"/>
              </a:rPr>
              <a:t>soignées,</a:t>
            </a:r>
            <a:r>
              <a:rPr sz="2400" spc="10" dirty="0">
                <a:latin typeface="Arial MT"/>
                <a:cs typeface="Arial MT"/>
              </a:rPr>
              <a:t> </a:t>
            </a:r>
            <a:r>
              <a:rPr sz="2400" spc="-5" dirty="0">
                <a:latin typeface="Arial MT"/>
                <a:cs typeface="Arial MT"/>
              </a:rPr>
              <a:t>le</a:t>
            </a:r>
            <a:r>
              <a:rPr sz="2400" dirty="0">
                <a:latin typeface="Arial MT"/>
                <a:cs typeface="Arial MT"/>
              </a:rPr>
              <a:t> </a:t>
            </a:r>
            <a:r>
              <a:rPr sz="2400" spc="-5" dirty="0">
                <a:latin typeface="Arial MT"/>
                <a:cs typeface="Arial MT"/>
              </a:rPr>
              <a:t>stagiaire</a:t>
            </a:r>
            <a:r>
              <a:rPr sz="2400" spc="10" dirty="0">
                <a:latin typeface="Arial MT"/>
                <a:cs typeface="Arial MT"/>
              </a:rPr>
              <a:t> </a:t>
            </a:r>
            <a:r>
              <a:rPr sz="2400" spc="-5" dirty="0">
                <a:latin typeface="Arial MT"/>
                <a:cs typeface="Arial MT"/>
              </a:rPr>
              <a:t>et</a:t>
            </a:r>
            <a:r>
              <a:rPr sz="2400" spc="-10" dirty="0">
                <a:latin typeface="Arial MT"/>
                <a:cs typeface="Arial MT"/>
              </a:rPr>
              <a:t> l’équipe</a:t>
            </a:r>
            <a:endParaRPr sz="2400">
              <a:latin typeface="Arial MT"/>
              <a:cs typeface="Arial MT"/>
            </a:endParaRPr>
          </a:p>
          <a:p>
            <a:pPr marL="299085" marR="1945005" indent="-287020">
              <a:lnSpc>
                <a:spcPct val="100000"/>
              </a:lnSpc>
              <a:spcBef>
                <a:spcPts val="5"/>
              </a:spcBef>
              <a:buChar char="•"/>
              <a:tabLst>
                <a:tab pos="299085" algn="l"/>
                <a:tab pos="299720" algn="l"/>
              </a:tabLst>
            </a:pPr>
            <a:r>
              <a:rPr sz="2400" spc="-5" dirty="0">
                <a:latin typeface="Arial MT"/>
                <a:cs typeface="Arial MT"/>
              </a:rPr>
              <a:t>Rédaction</a:t>
            </a:r>
            <a:r>
              <a:rPr sz="2400" spc="-30" dirty="0">
                <a:latin typeface="Arial MT"/>
                <a:cs typeface="Arial MT"/>
              </a:rPr>
              <a:t> </a:t>
            </a:r>
            <a:r>
              <a:rPr sz="2400" spc="-5" dirty="0">
                <a:latin typeface="Arial MT"/>
                <a:cs typeface="Arial MT"/>
              </a:rPr>
              <a:t>d'écrits </a:t>
            </a:r>
            <a:r>
              <a:rPr sz="2400" spc="-650" dirty="0">
                <a:latin typeface="Arial MT"/>
                <a:cs typeface="Arial MT"/>
              </a:rPr>
              <a:t> </a:t>
            </a:r>
            <a:r>
              <a:rPr sz="2400" spc="-5" dirty="0">
                <a:latin typeface="Arial MT"/>
                <a:cs typeface="Arial MT"/>
              </a:rPr>
              <a:t>professionnels</a:t>
            </a:r>
            <a:endParaRPr sz="2400">
              <a:latin typeface="Arial MT"/>
              <a:cs typeface="Arial MT"/>
            </a:endParaRPr>
          </a:p>
          <a:p>
            <a:pPr marL="299085" marR="5080" indent="-287020">
              <a:lnSpc>
                <a:spcPct val="100000"/>
              </a:lnSpc>
              <a:buChar char="•"/>
              <a:tabLst>
                <a:tab pos="299085" algn="l"/>
                <a:tab pos="299720" algn="l"/>
              </a:tabLst>
            </a:pPr>
            <a:r>
              <a:rPr sz="2400" spc="-5" dirty="0">
                <a:latin typeface="Arial MT"/>
                <a:cs typeface="Arial MT"/>
              </a:rPr>
              <a:t>Mieux</a:t>
            </a:r>
            <a:r>
              <a:rPr sz="2400" spc="5" dirty="0">
                <a:latin typeface="Arial MT"/>
                <a:cs typeface="Arial MT"/>
              </a:rPr>
              <a:t> </a:t>
            </a:r>
            <a:r>
              <a:rPr sz="2400" spc="-5" dirty="0">
                <a:latin typeface="Arial MT"/>
                <a:cs typeface="Arial MT"/>
              </a:rPr>
              <a:t>préparer</a:t>
            </a:r>
            <a:r>
              <a:rPr sz="2400" spc="5" dirty="0">
                <a:latin typeface="Arial MT"/>
                <a:cs typeface="Arial MT"/>
              </a:rPr>
              <a:t> </a:t>
            </a:r>
            <a:r>
              <a:rPr sz="2400" spc="-5" dirty="0">
                <a:latin typeface="Arial MT"/>
                <a:cs typeface="Arial MT"/>
              </a:rPr>
              <a:t>les</a:t>
            </a:r>
            <a:r>
              <a:rPr sz="2400" spc="5" dirty="0">
                <a:latin typeface="Arial MT"/>
                <a:cs typeface="Arial MT"/>
              </a:rPr>
              <a:t> </a:t>
            </a:r>
            <a:r>
              <a:rPr sz="2400" dirty="0">
                <a:latin typeface="Arial MT"/>
                <a:cs typeface="Arial MT"/>
              </a:rPr>
              <a:t>PFMP </a:t>
            </a:r>
            <a:r>
              <a:rPr sz="2400" spc="5" dirty="0">
                <a:latin typeface="Arial MT"/>
                <a:cs typeface="Arial MT"/>
              </a:rPr>
              <a:t> </a:t>
            </a:r>
            <a:r>
              <a:rPr sz="2400" spc="-5" dirty="0">
                <a:latin typeface="Arial MT"/>
                <a:cs typeface="Arial MT"/>
              </a:rPr>
              <a:t>(présentation,</a:t>
            </a:r>
            <a:r>
              <a:rPr sz="2400" spc="10" dirty="0">
                <a:latin typeface="Arial MT"/>
                <a:cs typeface="Arial MT"/>
              </a:rPr>
              <a:t> </a:t>
            </a:r>
            <a:r>
              <a:rPr sz="2400" spc="-5" dirty="0">
                <a:latin typeface="Arial MT"/>
                <a:cs typeface="Arial MT"/>
              </a:rPr>
              <a:t>activités</a:t>
            </a:r>
            <a:r>
              <a:rPr sz="2400" spc="10" dirty="0">
                <a:latin typeface="Arial MT"/>
                <a:cs typeface="Arial MT"/>
              </a:rPr>
              <a:t> </a:t>
            </a:r>
            <a:r>
              <a:rPr sz="2400" spc="-5" dirty="0">
                <a:latin typeface="Arial MT"/>
                <a:cs typeface="Arial MT"/>
              </a:rPr>
              <a:t>à</a:t>
            </a:r>
            <a:r>
              <a:rPr sz="2400" spc="10" dirty="0">
                <a:latin typeface="Arial MT"/>
                <a:cs typeface="Arial MT"/>
              </a:rPr>
              <a:t> </a:t>
            </a:r>
            <a:r>
              <a:rPr sz="2400" spc="-5" dirty="0">
                <a:latin typeface="Arial MT"/>
                <a:cs typeface="Arial MT"/>
              </a:rPr>
              <a:t>mener)</a:t>
            </a:r>
            <a:endParaRPr sz="2400">
              <a:latin typeface="Arial MT"/>
              <a:cs typeface="Arial MT"/>
            </a:endParaRPr>
          </a:p>
          <a:p>
            <a:pPr marL="299085" marR="119380" indent="-287020">
              <a:lnSpc>
                <a:spcPct val="100000"/>
              </a:lnSpc>
              <a:buChar char="•"/>
              <a:tabLst>
                <a:tab pos="299085" algn="l"/>
                <a:tab pos="299720" algn="l"/>
              </a:tabLst>
            </a:pPr>
            <a:r>
              <a:rPr sz="2400" spc="-5" dirty="0">
                <a:latin typeface="Arial MT"/>
                <a:cs typeface="Arial MT"/>
              </a:rPr>
              <a:t>Apprendre</a:t>
            </a:r>
            <a:r>
              <a:rPr sz="2400" spc="15" dirty="0">
                <a:latin typeface="Arial MT"/>
                <a:cs typeface="Arial MT"/>
              </a:rPr>
              <a:t> </a:t>
            </a:r>
            <a:r>
              <a:rPr sz="2400" spc="-5" dirty="0">
                <a:latin typeface="Arial MT"/>
                <a:cs typeface="Arial MT"/>
              </a:rPr>
              <a:t>à</a:t>
            </a:r>
            <a:r>
              <a:rPr sz="2400" spc="-10" dirty="0">
                <a:latin typeface="Arial MT"/>
                <a:cs typeface="Arial MT"/>
              </a:rPr>
              <a:t> </a:t>
            </a:r>
            <a:r>
              <a:rPr sz="2400" spc="-5" dirty="0">
                <a:latin typeface="Arial MT"/>
                <a:cs typeface="Arial MT"/>
              </a:rPr>
              <a:t>mieux </a:t>
            </a:r>
            <a:r>
              <a:rPr sz="2400" dirty="0">
                <a:latin typeface="Arial MT"/>
                <a:cs typeface="Arial MT"/>
              </a:rPr>
              <a:t> </a:t>
            </a:r>
            <a:r>
              <a:rPr sz="2400" spc="-5" dirty="0">
                <a:latin typeface="Arial MT"/>
                <a:cs typeface="Arial MT"/>
              </a:rPr>
              <a:t>communiquer</a:t>
            </a:r>
            <a:r>
              <a:rPr sz="2400" spc="25" dirty="0">
                <a:latin typeface="Arial MT"/>
                <a:cs typeface="Arial MT"/>
              </a:rPr>
              <a:t> </a:t>
            </a:r>
            <a:r>
              <a:rPr sz="2400" spc="-5" dirty="0">
                <a:latin typeface="Arial MT"/>
                <a:cs typeface="Arial MT"/>
              </a:rPr>
              <a:t>avec le patient</a:t>
            </a:r>
            <a:r>
              <a:rPr sz="2400" spc="10" dirty="0">
                <a:latin typeface="Arial MT"/>
                <a:cs typeface="Arial MT"/>
              </a:rPr>
              <a:t> </a:t>
            </a:r>
            <a:r>
              <a:rPr sz="2400" dirty="0">
                <a:latin typeface="Arial MT"/>
                <a:cs typeface="Arial MT"/>
              </a:rPr>
              <a:t>et </a:t>
            </a:r>
            <a:r>
              <a:rPr sz="2400" spc="-650" dirty="0">
                <a:latin typeface="Arial MT"/>
                <a:cs typeface="Arial MT"/>
              </a:rPr>
              <a:t> </a:t>
            </a:r>
            <a:r>
              <a:rPr sz="2400" spc="-10" dirty="0">
                <a:latin typeface="Arial MT"/>
                <a:cs typeface="Arial MT"/>
              </a:rPr>
              <a:t>l’équipe</a:t>
            </a:r>
            <a:r>
              <a:rPr sz="2400" spc="30" dirty="0">
                <a:latin typeface="Arial MT"/>
                <a:cs typeface="Arial MT"/>
              </a:rPr>
              <a:t> </a:t>
            </a:r>
            <a:r>
              <a:rPr sz="2400" spc="-5" dirty="0">
                <a:latin typeface="Arial MT"/>
                <a:cs typeface="Arial MT"/>
              </a:rPr>
              <a:t>pluriprofessionnelle</a:t>
            </a:r>
            <a:endParaRPr sz="2400">
              <a:latin typeface="Arial MT"/>
              <a:cs typeface="Arial MT"/>
            </a:endParaRPr>
          </a:p>
        </p:txBody>
      </p:sp>
      <p:sp>
        <p:nvSpPr>
          <p:cNvPr id="6" name="object 6"/>
          <p:cNvSpPr txBox="1">
            <a:spLocks noGrp="1"/>
          </p:cNvSpPr>
          <p:nvPr>
            <p:ph type="title"/>
          </p:nvPr>
        </p:nvSpPr>
        <p:spPr>
          <a:xfrm>
            <a:off x="1250391" y="182371"/>
            <a:ext cx="3724910" cy="1001394"/>
          </a:xfrm>
          <a:prstGeom prst="rect">
            <a:avLst/>
          </a:prstGeom>
        </p:spPr>
        <p:txBody>
          <a:bodyPr vert="horz" wrap="square" lIns="0" tIns="12700" rIns="0" bIns="0" rtlCol="0">
            <a:spAutoFit/>
          </a:bodyPr>
          <a:lstStyle/>
          <a:p>
            <a:pPr marL="12700">
              <a:lnSpc>
                <a:spcPct val="100000"/>
              </a:lnSpc>
              <a:spcBef>
                <a:spcPts val="100"/>
              </a:spcBef>
            </a:pPr>
            <a:r>
              <a:rPr sz="3200" dirty="0">
                <a:solidFill>
                  <a:srgbClr val="000000"/>
                </a:solidFill>
              </a:rPr>
              <a:t>Bilan</a:t>
            </a:r>
            <a:r>
              <a:rPr sz="3200" spc="-50" dirty="0">
                <a:solidFill>
                  <a:srgbClr val="000000"/>
                </a:solidFill>
              </a:rPr>
              <a:t> </a:t>
            </a:r>
            <a:r>
              <a:rPr sz="3200" dirty="0">
                <a:solidFill>
                  <a:srgbClr val="000000"/>
                </a:solidFill>
              </a:rPr>
              <a:t>des</a:t>
            </a:r>
            <a:r>
              <a:rPr sz="3200" spc="-50" dirty="0">
                <a:solidFill>
                  <a:srgbClr val="000000"/>
                </a:solidFill>
              </a:rPr>
              <a:t> </a:t>
            </a:r>
            <a:r>
              <a:rPr sz="3200" spc="-5" dirty="0">
                <a:solidFill>
                  <a:srgbClr val="000000"/>
                </a:solidFill>
              </a:rPr>
              <a:t>enquêtes</a:t>
            </a:r>
            <a:endParaRPr sz="3200"/>
          </a:p>
          <a:p>
            <a:pPr marL="12700">
              <a:lnSpc>
                <a:spcPct val="100000"/>
              </a:lnSpc>
            </a:pPr>
            <a:r>
              <a:rPr sz="3200" dirty="0">
                <a:solidFill>
                  <a:srgbClr val="000000"/>
                </a:solidFill>
              </a:rPr>
              <a:t>«</a:t>
            </a:r>
            <a:r>
              <a:rPr sz="3200" spc="-40" dirty="0">
                <a:solidFill>
                  <a:srgbClr val="000000"/>
                </a:solidFill>
              </a:rPr>
              <a:t> </a:t>
            </a:r>
            <a:r>
              <a:rPr sz="3200" spc="-5" dirty="0">
                <a:solidFill>
                  <a:srgbClr val="000000"/>
                </a:solidFill>
              </a:rPr>
              <a:t>élèves</a:t>
            </a:r>
            <a:r>
              <a:rPr sz="3200" spc="-45" dirty="0">
                <a:solidFill>
                  <a:srgbClr val="000000"/>
                </a:solidFill>
              </a:rPr>
              <a:t> </a:t>
            </a:r>
            <a:r>
              <a:rPr sz="3200" dirty="0">
                <a:solidFill>
                  <a:srgbClr val="000000"/>
                </a:solidFill>
              </a:rPr>
              <a:t>»</a:t>
            </a:r>
            <a:endParaRPr sz="3200"/>
          </a:p>
        </p:txBody>
      </p:sp>
      <p:sp>
        <p:nvSpPr>
          <p:cNvPr id="7" name="Espace réservé du pied de page 6">
            <a:extLst>
              <a:ext uri="{FF2B5EF4-FFF2-40B4-BE49-F238E27FC236}">
                <a16:creationId xmlns:a16="http://schemas.microsoft.com/office/drawing/2014/main" id="{07ACD00E-CB44-47AD-8EFD-103C62AB2C2D}"/>
              </a:ext>
            </a:extLst>
          </p:cNvPr>
          <p:cNvSpPr>
            <a:spLocks noGrp="1"/>
          </p:cNvSpPr>
          <p:nvPr>
            <p:ph type="ftr" sz="quarter" idx="5"/>
          </p:nvPr>
        </p:nvSpPr>
        <p:spPr/>
        <p:txBody>
          <a:bodyPr/>
          <a:lstStyle/>
          <a:p>
            <a:r>
              <a:rPr lang="fr-FR"/>
              <a:t>Formation rénovation bac pro ASSP - Mai 2022 -  GRD - académie de Lyon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5"/>
          </p:nvPr>
        </p:nvSpPr>
        <p:spPr/>
        <p:txBody>
          <a:bodyPr/>
          <a:lstStyle/>
          <a:p>
            <a:r>
              <a:rPr lang="fr-FR"/>
              <a:t>Formation rénovation bac pro ASSP - Mai 2022 -  GRD - académie de Lyon</a:t>
            </a:r>
          </a:p>
        </p:txBody>
      </p:sp>
      <p:pic>
        <p:nvPicPr>
          <p:cNvPr id="4" name="Image 3"/>
          <p:cNvPicPr>
            <a:picLocks noChangeAspect="1"/>
          </p:cNvPicPr>
          <p:nvPr/>
        </p:nvPicPr>
        <p:blipFill>
          <a:blip r:embed="rId3"/>
          <a:stretch>
            <a:fillRect/>
          </a:stretch>
        </p:blipFill>
        <p:spPr>
          <a:xfrm>
            <a:off x="609124" y="716045"/>
            <a:ext cx="10960835" cy="5425910"/>
          </a:xfrm>
          <a:prstGeom prst="rect">
            <a:avLst/>
          </a:prstGeom>
        </p:spPr>
      </p:pic>
    </p:spTree>
    <p:extLst>
      <p:ext uri="{BB962C8B-B14F-4D97-AF65-F5344CB8AC3E}">
        <p14:creationId xmlns:p14="http://schemas.microsoft.com/office/powerpoint/2010/main" val="3312729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4C5935-48D1-4652-9BC0-29C5D1FA3DAF}"/>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71218461-2C14-4B95-BDAE-7A0495B56B61}"/>
              </a:ext>
            </a:extLst>
          </p:cNvPr>
          <p:cNvSpPr>
            <a:spLocks noGrp="1"/>
          </p:cNvSpPr>
          <p:nvPr>
            <p:ph type="body" idx="1"/>
          </p:nvPr>
        </p:nvSpPr>
        <p:spPr/>
        <p:txBody>
          <a:bodyPr/>
          <a:lstStyle/>
          <a:p>
            <a:endParaRPr lang="fr-FR" dirty="0"/>
          </a:p>
        </p:txBody>
      </p:sp>
      <p:sp>
        <p:nvSpPr>
          <p:cNvPr id="4" name="Espace réservé du pied de page 3">
            <a:extLst>
              <a:ext uri="{FF2B5EF4-FFF2-40B4-BE49-F238E27FC236}">
                <a16:creationId xmlns:a16="http://schemas.microsoft.com/office/drawing/2014/main" id="{9377311D-F505-4D6A-8799-DF7EA2F669F4}"/>
              </a:ext>
            </a:extLst>
          </p:cNvPr>
          <p:cNvSpPr>
            <a:spLocks noGrp="1"/>
          </p:cNvSpPr>
          <p:nvPr>
            <p:ph type="ftr" sz="quarter" idx="5"/>
          </p:nvPr>
        </p:nvSpPr>
        <p:spPr/>
        <p:txBody>
          <a:bodyPr/>
          <a:lstStyle/>
          <a:p>
            <a:r>
              <a:rPr lang="fr-FR"/>
              <a:t>Formation rénovation bac pro ASSP - Mai 2022 -  GRD - académie de Lyon</a:t>
            </a:r>
          </a:p>
        </p:txBody>
      </p:sp>
      <p:sp>
        <p:nvSpPr>
          <p:cNvPr id="6" name="ZoneTexte 5">
            <a:extLst>
              <a:ext uri="{FF2B5EF4-FFF2-40B4-BE49-F238E27FC236}">
                <a16:creationId xmlns:a16="http://schemas.microsoft.com/office/drawing/2014/main" id="{97B8673C-833B-43D3-97D0-45D91C1C1D24}"/>
              </a:ext>
            </a:extLst>
          </p:cNvPr>
          <p:cNvSpPr txBox="1"/>
          <p:nvPr/>
        </p:nvSpPr>
        <p:spPr>
          <a:xfrm>
            <a:off x="3581400" y="540877"/>
            <a:ext cx="6094268" cy="584775"/>
          </a:xfrm>
          <a:prstGeom prst="rect">
            <a:avLst/>
          </a:prstGeom>
          <a:noFill/>
        </p:spPr>
        <p:txBody>
          <a:bodyPr wrap="square">
            <a:spAutoFit/>
          </a:bodyPr>
          <a:lstStyle/>
          <a:p>
            <a:pPr algn="ctr"/>
            <a:r>
              <a:rPr lang="fr-FR" sz="3200" b="1" dirty="0"/>
              <a:t>OBJECTIFS DE LA FORMATION </a:t>
            </a:r>
          </a:p>
        </p:txBody>
      </p:sp>
      <p:sp>
        <p:nvSpPr>
          <p:cNvPr id="8" name="ZoneTexte 7">
            <a:extLst>
              <a:ext uri="{FF2B5EF4-FFF2-40B4-BE49-F238E27FC236}">
                <a16:creationId xmlns:a16="http://schemas.microsoft.com/office/drawing/2014/main" id="{A9B2C9C5-B03E-4EF2-9CCE-6A0936759B09}"/>
              </a:ext>
            </a:extLst>
          </p:cNvPr>
          <p:cNvSpPr txBox="1"/>
          <p:nvPr/>
        </p:nvSpPr>
        <p:spPr>
          <a:xfrm>
            <a:off x="3047134" y="3348243"/>
            <a:ext cx="6094268" cy="369332"/>
          </a:xfrm>
          <a:prstGeom prst="rect">
            <a:avLst/>
          </a:prstGeom>
          <a:noFill/>
        </p:spPr>
        <p:txBody>
          <a:bodyPr wrap="square">
            <a:spAutoFit/>
          </a:bodyPr>
          <a:lstStyle/>
          <a:p>
            <a:r>
              <a:rPr lang="fr-FR" dirty="0"/>
              <a:t>PRESENTATION D LA JOURNEE</a:t>
            </a:r>
          </a:p>
        </p:txBody>
      </p:sp>
      <p:graphicFrame>
        <p:nvGraphicFramePr>
          <p:cNvPr id="9" name="Tableau 8">
            <a:extLst>
              <a:ext uri="{FF2B5EF4-FFF2-40B4-BE49-F238E27FC236}">
                <a16:creationId xmlns:a16="http://schemas.microsoft.com/office/drawing/2014/main" id="{CFC56796-9D4A-4613-8705-505C293018DF}"/>
              </a:ext>
            </a:extLst>
          </p:cNvPr>
          <p:cNvGraphicFramePr>
            <a:graphicFrameLocks noGrp="1"/>
          </p:cNvGraphicFramePr>
          <p:nvPr>
            <p:extLst>
              <p:ext uri="{D42A27DB-BD31-4B8C-83A1-F6EECF244321}">
                <p14:modId xmlns:p14="http://schemas.microsoft.com/office/powerpoint/2010/main" val="988074640"/>
              </p:ext>
            </p:extLst>
          </p:nvPr>
        </p:nvGraphicFramePr>
        <p:xfrm>
          <a:off x="112567" y="1458006"/>
          <a:ext cx="11963401" cy="4205910"/>
        </p:xfrm>
        <a:graphic>
          <a:graphicData uri="http://schemas.openxmlformats.org/drawingml/2006/table">
            <a:tbl>
              <a:tblPr firstRow="1" firstCol="1" bandRow="1">
                <a:tableStyleId>{5C22544A-7EE6-4342-B048-85BDC9FD1C3A}</a:tableStyleId>
              </a:tblPr>
              <a:tblGrid>
                <a:gridCol w="3987544">
                  <a:extLst>
                    <a:ext uri="{9D8B030D-6E8A-4147-A177-3AD203B41FA5}">
                      <a16:colId xmlns:a16="http://schemas.microsoft.com/office/drawing/2014/main" val="609766538"/>
                    </a:ext>
                  </a:extLst>
                </a:gridCol>
                <a:gridCol w="3987544">
                  <a:extLst>
                    <a:ext uri="{9D8B030D-6E8A-4147-A177-3AD203B41FA5}">
                      <a16:colId xmlns:a16="http://schemas.microsoft.com/office/drawing/2014/main" val="712412590"/>
                    </a:ext>
                  </a:extLst>
                </a:gridCol>
                <a:gridCol w="3988313">
                  <a:extLst>
                    <a:ext uri="{9D8B030D-6E8A-4147-A177-3AD203B41FA5}">
                      <a16:colId xmlns:a16="http://schemas.microsoft.com/office/drawing/2014/main" val="3813667231"/>
                    </a:ext>
                  </a:extLst>
                </a:gridCol>
              </a:tblGrid>
              <a:tr h="408435">
                <a:tc>
                  <a:txBody>
                    <a:bodyPr/>
                    <a:lstStyle/>
                    <a:p>
                      <a:pPr algn="ctr">
                        <a:lnSpc>
                          <a:spcPct val="115000"/>
                        </a:lnSpc>
                        <a:spcAft>
                          <a:spcPts val="1000"/>
                        </a:spcAft>
                      </a:pPr>
                      <a:r>
                        <a:rPr lang="fr-FR" sz="1800" dirty="0">
                          <a:effectLst/>
                        </a:rPr>
                        <a:t>OBJECTIFS INSTITUTIONNELS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618" marR="67618" marT="0" marB="0"/>
                </a:tc>
                <a:tc>
                  <a:txBody>
                    <a:bodyPr/>
                    <a:lstStyle/>
                    <a:p>
                      <a:pPr algn="ctr">
                        <a:lnSpc>
                          <a:spcPct val="115000"/>
                        </a:lnSpc>
                        <a:spcAft>
                          <a:spcPts val="1000"/>
                        </a:spcAft>
                      </a:pPr>
                      <a:r>
                        <a:rPr lang="fr-FR" sz="1800">
                          <a:effectLst/>
                        </a:rPr>
                        <a:t>OBJECTIFS DE FORMATION</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7618" marR="67618" marT="0" marB="0"/>
                </a:tc>
                <a:tc>
                  <a:txBody>
                    <a:bodyPr/>
                    <a:lstStyle/>
                    <a:p>
                      <a:pPr algn="ctr">
                        <a:lnSpc>
                          <a:spcPct val="115000"/>
                        </a:lnSpc>
                        <a:spcAft>
                          <a:spcPts val="1000"/>
                        </a:spcAft>
                      </a:pPr>
                      <a:r>
                        <a:rPr lang="fr-FR" sz="1800" dirty="0">
                          <a:effectLst/>
                        </a:rPr>
                        <a:t>OBJECTIFS DE PRODUCTION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618" marR="67618" marT="0" marB="0"/>
                </a:tc>
                <a:extLst>
                  <a:ext uri="{0D108BD9-81ED-4DB2-BD59-A6C34878D82A}">
                    <a16:rowId xmlns:a16="http://schemas.microsoft.com/office/drawing/2014/main" val="4221791745"/>
                  </a:ext>
                </a:extLst>
              </a:tr>
              <a:tr h="3797475">
                <a:tc>
                  <a:txBody>
                    <a:bodyPr/>
                    <a:lstStyle/>
                    <a:p>
                      <a:pPr>
                        <a:lnSpc>
                          <a:spcPct val="115000"/>
                        </a:lnSpc>
                        <a:spcAft>
                          <a:spcPts val="1000"/>
                        </a:spcAft>
                      </a:pPr>
                      <a:r>
                        <a:rPr lang="fr-FR" sz="1800" dirty="0">
                          <a:effectLst/>
                        </a:rPr>
                        <a:t> </a:t>
                      </a:r>
                    </a:p>
                    <a:p>
                      <a:pPr>
                        <a:lnSpc>
                          <a:spcPct val="115000"/>
                        </a:lnSpc>
                        <a:spcAft>
                          <a:spcPts val="1000"/>
                        </a:spcAft>
                      </a:pPr>
                      <a:r>
                        <a:rPr lang="fr-FR" sz="1800" dirty="0">
                          <a:effectLst/>
                        </a:rPr>
                        <a:t>Mettre en œuvre la rénovation du baccalauréat professionnel à la rentrée 2022</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618" marR="67618" marT="0" marB="0"/>
                </a:tc>
                <a:tc>
                  <a:txBody>
                    <a:bodyPr/>
                    <a:lstStyle/>
                    <a:p>
                      <a:pPr>
                        <a:lnSpc>
                          <a:spcPct val="115000"/>
                        </a:lnSpc>
                        <a:spcAft>
                          <a:spcPts val="1000"/>
                        </a:spcAft>
                      </a:pPr>
                      <a:r>
                        <a:rPr lang="fr-FR" sz="1800">
                          <a:effectLst/>
                        </a:rPr>
                        <a:t>-Présenter aux équipes la rénovation du baccalauréat professionnel (motifs et finalités)</a:t>
                      </a:r>
                    </a:p>
                    <a:p>
                      <a:pPr>
                        <a:lnSpc>
                          <a:spcPct val="115000"/>
                        </a:lnSpc>
                        <a:spcAft>
                          <a:spcPts val="1000"/>
                        </a:spcAft>
                      </a:pPr>
                      <a:r>
                        <a:rPr lang="fr-FR" sz="1800">
                          <a:effectLst/>
                        </a:rPr>
                        <a:t>-Indiquer les nouveautés et proposer des pistes pédagogiques</a:t>
                      </a:r>
                    </a:p>
                    <a:p>
                      <a:pPr>
                        <a:lnSpc>
                          <a:spcPct val="115000"/>
                        </a:lnSpc>
                        <a:spcAft>
                          <a:spcPts val="1000"/>
                        </a:spcAft>
                      </a:pPr>
                      <a:r>
                        <a:rPr lang="fr-FR" sz="1800">
                          <a:effectLst/>
                        </a:rPr>
                        <a:t>-Faciliter et accompagner l’élaboration du PPF en équipe</a:t>
                      </a:r>
                    </a:p>
                    <a:p>
                      <a:pPr>
                        <a:lnSpc>
                          <a:spcPct val="115000"/>
                        </a:lnSpc>
                        <a:spcAft>
                          <a:spcPts val="1000"/>
                        </a:spcAft>
                      </a:pPr>
                      <a:r>
                        <a:rPr lang="fr-FR" sz="1800">
                          <a:effectLst/>
                        </a:rPr>
                        <a:t>- Optimiser les dispositifs de la TVP+ PIX+ PFMP</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7618" marR="67618" marT="0" marB="0"/>
                </a:tc>
                <a:tc>
                  <a:txBody>
                    <a:bodyPr/>
                    <a:lstStyle/>
                    <a:p>
                      <a:pPr>
                        <a:lnSpc>
                          <a:spcPct val="115000"/>
                        </a:lnSpc>
                        <a:spcAft>
                          <a:spcPts val="1000"/>
                        </a:spcAft>
                      </a:pPr>
                      <a:r>
                        <a:rPr lang="fr-FR" sz="1800" dirty="0">
                          <a:effectLst/>
                        </a:rPr>
                        <a:t>       -S’approprier la démarche </a:t>
                      </a:r>
                    </a:p>
                    <a:p>
                      <a:pPr marL="266700">
                        <a:lnSpc>
                          <a:spcPct val="115000"/>
                        </a:lnSpc>
                      </a:pPr>
                      <a:r>
                        <a:rPr lang="fr-FR" sz="1800" dirty="0">
                          <a:effectLst/>
                        </a:rPr>
                        <a:t>-Concevoir en équipe un PPF et amorcer une collaboration entre les établissements de proximité (partage des ressources, réseaux) </a:t>
                      </a:r>
                    </a:p>
                    <a:p>
                      <a:pPr marL="266700">
                        <a:lnSpc>
                          <a:spcPct val="115000"/>
                        </a:lnSpc>
                        <a:spcAft>
                          <a:spcPts val="1000"/>
                        </a:spcAft>
                      </a:pPr>
                      <a:r>
                        <a:rPr lang="fr-FR" sz="1800" dirty="0">
                          <a:effectLst/>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618" marR="67618" marT="0" marB="0"/>
                </a:tc>
                <a:extLst>
                  <a:ext uri="{0D108BD9-81ED-4DB2-BD59-A6C34878D82A}">
                    <a16:rowId xmlns:a16="http://schemas.microsoft.com/office/drawing/2014/main" val="1720430058"/>
                  </a:ext>
                </a:extLst>
              </a:tr>
            </a:tbl>
          </a:graphicData>
        </a:graphic>
      </p:graphicFrame>
    </p:spTree>
    <p:extLst>
      <p:ext uri="{BB962C8B-B14F-4D97-AF65-F5344CB8AC3E}">
        <p14:creationId xmlns:p14="http://schemas.microsoft.com/office/powerpoint/2010/main" val="2536167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0822" y="6380226"/>
            <a:ext cx="11232515" cy="0"/>
          </a:xfrm>
          <a:custGeom>
            <a:avLst/>
            <a:gdLst/>
            <a:ahLst/>
            <a:cxnLst/>
            <a:rect l="l" t="t" r="r" b="b"/>
            <a:pathLst>
              <a:path w="11232515">
                <a:moveTo>
                  <a:pt x="0" y="0"/>
                </a:moveTo>
                <a:lnTo>
                  <a:pt x="11232007" y="0"/>
                </a:lnTo>
              </a:path>
            </a:pathLst>
          </a:custGeom>
          <a:ln w="10668">
            <a:solidFill>
              <a:srgbClr val="000000"/>
            </a:solidFill>
          </a:ln>
        </p:spPr>
        <p:txBody>
          <a:bodyPr wrap="square" lIns="0" tIns="0" rIns="0" bIns="0" rtlCol="0"/>
          <a:lstStyle/>
          <a:p>
            <a:endParaRPr/>
          </a:p>
        </p:txBody>
      </p:sp>
      <p:pic>
        <p:nvPicPr>
          <p:cNvPr id="4" name="object 4"/>
          <p:cNvPicPr/>
          <p:nvPr/>
        </p:nvPicPr>
        <p:blipFill>
          <a:blip r:embed="rId2" cstate="print"/>
          <a:stretch>
            <a:fillRect/>
          </a:stretch>
        </p:blipFill>
        <p:spPr>
          <a:xfrm>
            <a:off x="453053" y="212305"/>
            <a:ext cx="593451" cy="520174"/>
          </a:xfrm>
          <a:prstGeom prst="rect">
            <a:avLst/>
          </a:prstGeom>
        </p:spPr>
      </p:pic>
      <p:sp>
        <p:nvSpPr>
          <p:cNvPr id="9" name="object 9"/>
          <p:cNvSpPr txBox="1">
            <a:spLocks noGrp="1"/>
          </p:cNvSpPr>
          <p:nvPr>
            <p:ph type="title"/>
          </p:nvPr>
        </p:nvSpPr>
        <p:spPr>
          <a:xfrm>
            <a:off x="1154390" y="1066800"/>
            <a:ext cx="10598150" cy="513715"/>
          </a:xfrm>
          <a:prstGeom prst="rect">
            <a:avLst/>
          </a:prstGeom>
        </p:spPr>
        <p:txBody>
          <a:bodyPr vert="horz" wrap="square" lIns="0" tIns="13335" rIns="0" bIns="0" rtlCol="0">
            <a:spAutoFit/>
          </a:bodyPr>
          <a:lstStyle/>
          <a:p>
            <a:pPr marL="12700">
              <a:lnSpc>
                <a:spcPct val="100000"/>
              </a:lnSpc>
              <a:spcBef>
                <a:spcPts val="105"/>
              </a:spcBef>
            </a:pPr>
            <a:r>
              <a:rPr sz="3200" dirty="0">
                <a:solidFill>
                  <a:srgbClr val="000000"/>
                </a:solidFill>
                <a:latin typeface="Calibri"/>
                <a:cs typeface="Calibri"/>
              </a:rPr>
              <a:t>Les</a:t>
            </a:r>
            <a:r>
              <a:rPr sz="3200" spc="10" dirty="0">
                <a:solidFill>
                  <a:srgbClr val="000000"/>
                </a:solidFill>
                <a:latin typeface="Calibri"/>
                <a:cs typeface="Calibri"/>
              </a:rPr>
              <a:t> </a:t>
            </a:r>
            <a:r>
              <a:rPr sz="3200" spc="-5" dirty="0">
                <a:solidFill>
                  <a:srgbClr val="000000"/>
                </a:solidFill>
                <a:latin typeface="Calibri"/>
                <a:cs typeface="Calibri"/>
              </a:rPr>
              <a:t>évolutions</a:t>
            </a:r>
            <a:r>
              <a:rPr sz="3200" spc="5" dirty="0">
                <a:solidFill>
                  <a:srgbClr val="000000"/>
                </a:solidFill>
                <a:latin typeface="Calibri"/>
                <a:cs typeface="Calibri"/>
              </a:rPr>
              <a:t> </a:t>
            </a:r>
            <a:r>
              <a:rPr sz="3200" dirty="0">
                <a:solidFill>
                  <a:srgbClr val="000000"/>
                </a:solidFill>
                <a:latin typeface="Calibri"/>
                <a:cs typeface="Calibri"/>
              </a:rPr>
              <a:t>du</a:t>
            </a:r>
            <a:r>
              <a:rPr sz="3200" spc="-25" dirty="0">
                <a:solidFill>
                  <a:srgbClr val="000000"/>
                </a:solidFill>
                <a:latin typeface="Calibri"/>
                <a:cs typeface="Calibri"/>
              </a:rPr>
              <a:t> Référentiel</a:t>
            </a:r>
            <a:r>
              <a:rPr sz="3200" spc="15" dirty="0">
                <a:solidFill>
                  <a:srgbClr val="000000"/>
                </a:solidFill>
                <a:latin typeface="Calibri"/>
                <a:cs typeface="Calibri"/>
              </a:rPr>
              <a:t> </a:t>
            </a:r>
            <a:r>
              <a:rPr sz="3200" spc="-40" dirty="0">
                <a:solidFill>
                  <a:srgbClr val="000000"/>
                </a:solidFill>
                <a:latin typeface="Calibri"/>
                <a:cs typeface="Calibri"/>
              </a:rPr>
              <a:t>d’Activités</a:t>
            </a:r>
            <a:r>
              <a:rPr sz="3200" spc="-15" dirty="0">
                <a:solidFill>
                  <a:srgbClr val="000000"/>
                </a:solidFill>
                <a:latin typeface="Calibri"/>
                <a:cs typeface="Calibri"/>
              </a:rPr>
              <a:t> </a:t>
            </a:r>
            <a:r>
              <a:rPr sz="3200" spc="-10" dirty="0">
                <a:solidFill>
                  <a:srgbClr val="000000"/>
                </a:solidFill>
                <a:latin typeface="Calibri"/>
                <a:cs typeface="Calibri"/>
              </a:rPr>
              <a:t>Professionnelles</a:t>
            </a:r>
            <a:r>
              <a:rPr sz="3200" spc="-20" dirty="0">
                <a:solidFill>
                  <a:srgbClr val="000000"/>
                </a:solidFill>
                <a:latin typeface="Calibri"/>
                <a:cs typeface="Calibri"/>
              </a:rPr>
              <a:t> </a:t>
            </a:r>
            <a:r>
              <a:rPr sz="3200" dirty="0">
                <a:solidFill>
                  <a:srgbClr val="000000"/>
                </a:solidFill>
                <a:latin typeface="Calibri"/>
                <a:cs typeface="Calibri"/>
              </a:rPr>
              <a:t>(RAP)</a:t>
            </a:r>
            <a:endParaRPr sz="3200" dirty="0">
              <a:latin typeface="Calibri"/>
              <a:cs typeface="Calibri"/>
            </a:endParaRPr>
          </a:p>
        </p:txBody>
      </p:sp>
      <p:sp>
        <p:nvSpPr>
          <p:cNvPr id="10" name="Espace réservé du pied de page 9">
            <a:extLst>
              <a:ext uri="{FF2B5EF4-FFF2-40B4-BE49-F238E27FC236}">
                <a16:creationId xmlns:a16="http://schemas.microsoft.com/office/drawing/2014/main" id="{80275343-EED5-46AE-93CB-13C1C459041E}"/>
              </a:ext>
            </a:extLst>
          </p:cNvPr>
          <p:cNvSpPr>
            <a:spLocks noGrp="1"/>
          </p:cNvSpPr>
          <p:nvPr>
            <p:ph type="ftr" sz="quarter" idx="5"/>
          </p:nvPr>
        </p:nvSpPr>
        <p:spPr/>
        <p:txBody>
          <a:bodyPr/>
          <a:lstStyle/>
          <a:p>
            <a:r>
              <a:rPr lang="fr-FR"/>
              <a:t>Formation rénovation bac pro ASSP - Mai 2022 -  GRD - académie de Lyon</a:t>
            </a:r>
          </a:p>
        </p:txBody>
      </p:sp>
      <p:pic>
        <p:nvPicPr>
          <p:cNvPr id="12" name="Image 11" descr="Une image contenant texte, graphiques vectoriels&#10;&#10;Description générée automatiquement">
            <a:extLst>
              <a:ext uri="{FF2B5EF4-FFF2-40B4-BE49-F238E27FC236}">
                <a16:creationId xmlns:a16="http://schemas.microsoft.com/office/drawing/2014/main" id="{828ECF91-A69E-4228-9D4B-FB87A793A8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1908044"/>
            <a:ext cx="5043487" cy="404392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0822" y="6380226"/>
            <a:ext cx="11232515" cy="0"/>
          </a:xfrm>
          <a:custGeom>
            <a:avLst/>
            <a:gdLst/>
            <a:ahLst/>
            <a:cxnLst/>
            <a:rect l="l" t="t" r="r" b="b"/>
            <a:pathLst>
              <a:path w="11232515">
                <a:moveTo>
                  <a:pt x="0" y="0"/>
                </a:moveTo>
                <a:lnTo>
                  <a:pt x="11232007" y="0"/>
                </a:lnTo>
              </a:path>
            </a:pathLst>
          </a:custGeom>
          <a:ln w="10668">
            <a:solidFill>
              <a:srgbClr val="000000"/>
            </a:solidFill>
          </a:ln>
        </p:spPr>
        <p:txBody>
          <a:bodyPr wrap="square" lIns="0" tIns="0" rIns="0" bIns="0" rtlCol="0"/>
          <a:lstStyle/>
          <a:p>
            <a:endParaRPr/>
          </a:p>
        </p:txBody>
      </p:sp>
      <p:pic>
        <p:nvPicPr>
          <p:cNvPr id="4" name="object 4"/>
          <p:cNvPicPr/>
          <p:nvPr/>
        </p:nvPicPr>
        <p:blipFill>
          <a:blip r:embed="rId3" cstate="print"/>
          <a:stretch>
            <a:fillRect/>
          </a:stretch>
        </p:blipFill>
        <p:spPr>
          <a:xfrm>
            <a:off x="453053" y="212305"/>
            <a:ext cx="593451" cy="520174"/>
          </a:xfrm>
          <a:prstGeom prst="rect">
            <a:avLst/>
          </a:prstGeom>
        </p:spPr>
      </p:pic>
      <p:sp>
        <p:nvSpPr>
          <p:cNvPr id="5" name="object 5"/>
          <p:cNvSpPr txBox="1">
            <a:spLocks noGrp="1"/>
          </p:cNvSpPr>
          <p:nvPr>
            <p:ph type="title"/>
          </p:nvPr>
        </p:nvSpPr>
        <p:spPr>
          <a:xfrm>
            <a:off x="2420492" y="496570"/>
            <a:ext cx="905002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000000"/>
                </a:solidFill>
              </a:rPr>
              <a:t>Présentation</a:t>
            </a:r>
            <a:r>
              <a:rPr sz="2400" spc="15" dirty="0">
                <a:solidFill>
                  <a:srgbClr val="000000"/>
                </a:solidFill>
              </a:rPr>
              <a:t> </a:t>
            </a:r>
            <a:r>
              <a:rPr sz="2400" dirty="0">
                <a:solidFill>
                  <a:srgbClr val="000000"/>
                </a:solidFill>
              </a:rPr>
              <a:t>du</a:t>
            </a:r>
            <a:r>
              <a:rPr sz="2400" spc="5" dirty="0">
                <a:solidFill>
                  <a:srgbClr val="000000"/>
                </a:solidFill>
              </a:rPr>
              <a:t> </a:t>
            </a:r>
            <a:r>
              <a:rPr sz="2400" spc="-5" dirty="0">
                <a:solidFill>
                  <a:srgbClr val="000000"/>
                </a:solidFill>
              </a:rPr>
              <a:t>Référentiel</a:t>
            </a:r>
            <a:r>
              <a:rPr sz="2400" spc="15" dirty="0">
                <a:solidFill>
                  <a:srgbClr val="000000"/>
                </a:solidFill>
              </a:rPr>
              <a:t> </a:t>
            </a:r>
            <a:r>
              <a:rPr sz="2400" spc="-5" dirty="0">
                <a:solidFill>
                  <a:srgbClr val="000000"/>
                </a:solidFill>
              </a:rPr>
              <a:t>d’Activités</a:t>
            </a:r>
            <a:r>
              <a:rPr sz="2400" spc="5" dirty="0">
                <a:solidFill>
                  <a:srgbClr val="000000"/>
                </a:solidFill>
              </a:rPr>
              <a:t> </a:t>
            </a:r>
            <a:r>
              <a:rPr sz="2400" spc="-5" dirty="0">
                <a:solidFill>
                  <a:srgbClr val="000000"/>
                </a:solidFill>
              </a:rPr>
              <a:t>Professionnelles</a:t>
            </a:r>
            <a:r>
              <a:rPr sz="2400" spc="20" dirty="0">
                <a:solidFill>
                  <a:srgbClr val="000000"/>
                </a:solidFill>
              </a:rPr>
              <a:t> </a:t>
            </a:r>
            <a:r>
              <a:rPr sz="2400" b="0" spc="-5" dirty="0">
                <a:solidFill>
                  <a:srgbClr val="000000"/>
                </a:solidFill>
                <a:latin typeface="Arial MT"/>
                <a:cs typeface="Arial MT"/>
              </a:rPr>
              <a:t>(RAP)</a:t>
            </a:r>
            <a:endParaRPr sz="2400">
              <a:latin typeface="Arial MT"/>
              <a:cs typeface="Arial MT"/>
            </a:endParaRPr>
          </a:p>
        </p:txBody>
      </p:sp>
      <p:sp>
        <p:nvSpPr>
          <p:cNvPr id="6" name="object 6"/>
          <p:cNvSpPr/>
          <p:nvPr/>
        </p:nvSpPr>
        <p:spPr>
          <a:xfrm>
            <a:off x="483108" y="1202436"/>
            <a:ext cx="3335020" cy="4843780"/>
          </a:xfrm>
          <a:custGeom>
            <a:avLst/>
            <a:gdLst/>
            <a:ahLst/>
            <a:cxnLst/>
            <a:rect l="l" t="t" r="r" b="b"/>
            <a:pathLst>
              <a:path w="3335020" h="4843780">
                <a:moveTo>
                  <a:pt x="266763" y="0"/>
                </a:moveTo>
                <a:lnTo>
                  <a:pt x="3067812" y="0"/>
                </a:lnTo>
                <a:lnTo>
                  <a:pt x="3115758" y="4296"/>
                </a:lnTo>
                <a:lnTo>
                  <a:pt x="3160882" y="16682"/>
                </a:lnTo>
                <a:lnTo>
                  <a:pt x="3202432" y="36406"/>
                </a:lnTo>
                <a:lnTo>
                  <a:pt x="3239653" y="62716"/>
                </a:lnTo>
                <a:lnTo>
                  <a:pt x="3271795" y="94858"/>
                </a:lnTo>
                <a:lnTo>
                  <a:pt x="3298105" y="132079"/>
                </a:lnTo>
                <a:lnTo>
                  <a:pt x="3317829" y="173629"/>
                </a:lnTo>
                <a:lnTo>
                  <a:pt x="3330215" y="218753"/>
                </a:lnTo>
                <a:lnTo>
                  <a:pt x="3334512" y="266700"/>
                </a:lnTo>
                <a:lnTo>
                  <a:pt x="3334512" y="4843272"/>
                </a:lnTo>
                <a:lnTo>
                  <a:pt x="0" y="4843272"/>
                </a:lnTo>
                <a:lnTo>
                  <a:pt x="0" y="266700"/>
                </a:lnTo>
                <a:lnTo>
                  <a:pt x="4297" y="218753"/>
                </a:lnTo>
                <a:lnTo>
                  <a:pt x="16689" y="173629"/>
                </a:lnTo>
                <a:lnTo>
                  <a:pt x="36420" y="132080"/>
                </a:lnTo>
                <a:lnTo>
                  <a:pt x="62738" y="94858"/>
                </a:lnTo>
                <a:lnTo>
                  <a:pt x="94889" y="62716"/>
                </a:lnTo>
                <a:lnTo>
                  <a:pt x="132121" y="36406"/>
                </a:lnTo>
                <a:lnTo>
                  <a:pt x="173679" y="16682"/>
                </a:lnTo>
                <a:lnTo>
                  <a:pt x="218811" y="4296"/>
                </a:lnTo>
                <a:lnTo>
                  <a:pt x="266763" y="0"/>
                </a:lnTo>
                <a:close/>
              </a:path>
            </a:pathLst>
          </a:custGeom>
          <a:ln w="9144">
            <a:solidFill>
              <a:srgbClr val="20205A"/>
            </a:solidFill>
          </a:ln>
        </p:spPr>
        <p:txBody>
          <a:bodyPr wrap="square" lIns="0" tIns="0" rIns="0" bIns="0" rtlCol="0"/>
          <a:lstStyle/>
          <a:p>
            <a:endParaRPr/>
          </a:p>
        </p:txBody>
      </p:sp>
      <p:sp>
        <p:nvSpPr>
          <p:cNvPr id="7" name="object 7"/>
          <p:cNvSpPr txBox="1"/>
          <p:nvPr/>
        </p:nvSpPr>
        <p:spPr>
          <a:xfrm>
            <a:off x="574649" y="1299463"/>
            <a:ext cx="3148965" cy="3705860"/>
          </a:xfrm>
          <a:prstGeom prst="rect">
            <a:avLst/>
          </a:prstGeom>
        </p:spPr>
        <p:txBody>
          <a:bodyPr vert="horz" wrap="square" lIns="0" tIns="54610" rIns="0" bIns="0" rtlCol="0">
            <a:spAutoFit/>
          </a:bodyPr>
          <a:lstStyle/>
          <a:p>
            <a:pPr marL="241300" marR="443865" indent="-228600">
              <a:lnSpc>
                <a:spcPct val="86300"/>
              </a:lnSpc>
              <a:spcBef>
                <a:spcPts val="430"/>
              </a:spcBef>
              <a:buChar char="•"/>
              <a:tabLst>
                <a:tab pos="240665" algn="l"/>
                <a:tab pos="241300" algn="l"/>
              </a:tabLst>
            </a:pPr>
            <a:r>
              <a:rPr sz="2000" dirty="0">
                <a:latin typeface="Arial MT"/>
                <a:cs typeface="Arial MT"/>
              </a:rPr>
              <a:t>Prise</a:t>
            </a:r>
            <a:r>
              <a:rPr sz="2000" spc="-35" dirty="0">
                <a:latin typeface="Arial MT"/>
                <a:cs typeface="Arial MT"/>
              </a:rPr>
              <a:t> </a:t>
            </a:r>
            <a:r>
              <a:rPr sz="2000" dirty="0">
                <a:latin typeface="Arial MT"/>
                <a:cs typeface="Arial MT"/>
              </a:rPr>
              <a:t>en</a:t>
            </a:r>
            <a:r>
              <a:rPr sz="2000" spc="-15" dirty="0">
                <a:latin typeface="Arial MT"/>
                <a:cs typeface="Arial MT"/>
              </a:rPr>
              <a:t> </a:t>
            </a:r>
            <a:r>
              <a:rPr sz="2000" dirty="0">
                <a:latin typeface="Arial MT"/>
                <a:cs typeface="Arial MT"/>
              </a:rPr>
              <a:t>compte</a:t>
            </a:r>
            <a:r>
              <a:rPr sz="2000" spc="-40" dirty="0">
                <a:latin typeface="Arial MT"/>
                <a:cs typeface="Arial MT"/>
              </a:rPr>
              <a:t> </a:t>
            </a:r>
            <a:r>
              <a:rPr sz="2000" dirty="0">
                <a:latin typeface="Arial MT"/>
                <a:cs typeface="Arial MT"/>
              </a:rPr>
              <a:t>de</a:t>
            </a:r>
            <a:r>
              <a:rPr sz="2000" spc="-30" dirty="0">
                <a:latin typeface="Arial MT"/>
                <a:cs typeface="Arial MT"/>
              </a:rPr>
              <a:t> </a:t>
            </a:r>
            <a:r>
              <a:rPr sz="2000" dirty="0">
                <a:latin typeface="Arial MT"/>
                <a:cs typeface="Arial MT"/>
              </a:rPr>
              <a:t>la </a:t>
            </a:r>
            <a:r>
              <a:rPr sz="2000" spc="-540" dirty="0">
                <a:latin typeface="Arial MT"/>
                <a:cs typeface="Arial MT"/>
              </a:rPr>
              <a:t> </a:t>
            </a:r>
            <a:r>
              <a:rPr sz="2000" dirty="0">
                <a:latin typeface="Arial MT"/>
                <a:cs typeface="Arial MT"/>
              </a:rPr>
              <a:t>bientraitance des </a:t>
            </a:r>
            <a:r>
              <a:rPr sz="2000" spc="5" dirty="0">
                <a:latin typeface="Arial MT"/>
                <a:cs typeface="Arial MT"/>
              </a:rPr>
              <a:t> </a:t>
            </a:r>
            <a:r>
              <a:rPr sz="2000" dirty="0">
                <a:latin typeface="Arial MT"/>
                <a:cs typeface="Arial MT"/>
              </a:rPr>
              <a:t>personnes</a:t>
            </a:r>
            <a:endParaRPr sz="2000">
              <a:latin typeface="Arial MT"/>
              <a:cs typeface="Arial MT"/>
            </a:endParaRPr>
          </a:p>
          <a:p>
            <a:pPr marL="241300" marR="5080" indent="-228600">
              <a:lnSpc>
                <a:spcPts val="2080"/>
              </a:lnSpc>
              <a:spcBef>
                <a:spcPts val="350"/>
              </a:spcBef>
              <a:buChar char="•"/>
              <a:tabLst>
                <a:tab pos="240665" algn="l"/>
                <a:tab pos="241300" algn="l"/>
              </a:tabLst>
            </a:pPr>
            <a:r>
              <a:rPr sz="2000" dirty="0">
                <a:latin typeface="Arial MT"/>
                <a:cs typeface="Arial MT"/>
              </a:rPr>
              <a:t>Prise</a:t>
            </a:r>
            <a:r>
              <a:rPr sz="2000" spc="-35" dirty="0">
                <a:latin typeface="Arial MT"/>
                <a:cs typeface="Arial MT"/>
              </a:rPr>
              <a:t> </a:t>
            </a:r>
            <a:r>
              <a:rPr sz="2000" dirty="0">
                <a:latin typeface="Arial MT"/>
                <a:cs typeface="Arial MT"/>
              </a:rPr>
              <a:t>en</a:t>
            </a:r>
            <a:r>
              <a:rPr sz="2000" spc="-15" dirty="0">
                <a:latin typeface="Arial MT"/>
                <a:cs typeface="Arial MT"/>
              </a:rPr>
              <a:t> </a:t>
            </a:r>
            <a:r>
              <a:rPr sz="2000" dirty="0">
                <a:latin typeface="Arial MT"/>
                <a:cs typeface="Arial MT"/>
              </a:rPr>
              <a:t>compte</a:t>
            </a:r>
            <a:r>
              <a:rPr sz="2000" spc="-35" dirty="0">
                <a:latin typeface="Arial MT"/>
                <a:cs typeface="Arial MT"/>
              </a:rPr>
              <a:t> </a:t>
            </a:r>
            <a:r>
              <a:rPr sz="2000" dirty="0">
                <a:latin typeface="Arial MT"/>
                <a:cs typeface="Arial MT"/>
              </a:rPr>
              <a:t>du</a:t>
            </a:r>
            <a:r>
              <a:rPr sz="2000" spc="-30" dirty="0">
                <a:latin typeface="Arial MT"/>
                <a:cs typeface="Arial MT"/>
              </a:rPr>
              <a:t> </a:t>
            </a:r>
            <a:r>
              <a:rPr sz="2000" dirty="0">
                <a:latin typeface="Arial MT"/>
                <a:cs typeface="Arial MT"/>
              </a:rPr>
              <a:t>projet </a:t>
            </a:r>
            <a:r>
              <a:rPr sz="2000" spc="-540" dirty="0">
                <a:latin typeface="Arial MT"/>
                <a:cs typeface="Arial MT"/>
              </a:rPr>
              <a:t> </a:t>
            </a:r>
            <a:r>
              <a:rPr sz="2000" dirty="0">
                <a:latin typeface="Arial MT"/>
                <a:cs typeface="Arial MT"/>
              </a:rPr>
              <a:t>individualisé</a:t>
            </a:r>
            <a:r>
              <a:rPr sz="2000" spc="-35" dirty="0">
                <a:latin typeface="Arial MT"/>
                <a:cs typeface="Arial MT"/>
              </a:rPr>
              <a:t> </a:t>
            </a:r>
            <a:r>
              <a:rPr sz="2000" dirty="0">
                <a:latin typeface="Arial MT"/>
                <a:cs typeface="Arial MT"/>
              </a:rPr>
              <a:t>ou</a:t>
            </a:r>
            <a:r>
              <a:rPr sz="2000" spc="-5" dirty="0">
                <a:latin typeface="Arial MT"/>
                <a:cs typeface="Arial MT"/>
              </a:rPr>
              <a:t> </a:t>
            </a:r>
            <a:r>
              <a:rPr sz="2000" dirty="0">
                <a:latin typeface="Arial MT"/>
                <a:cs typeface="Arial MT"/>
              </a:rPr>
              <a:t>de</a:t>
            </a:r>
            <a:r>
              <a:rPr sz="2000" spc="-10" dirty="0">
                <a:latin typeface="Arial MT"/>
                <a:cs typeface="Arial MT"/>
              </a:rPr>
              <a:t> </a:t>
            </a:r>
            <a:r>
              <a:rPr sz="2000" spc="-5" dirty="0">
                <a:latin typeface="Arial MT"/>
                <a:cs typeface="Arial MT"/>
              </a:rPr>
              <a:t>vie</a:t>
            </a:r>
            <a:endParaRPr sz="2000">
              <a:latin typeface="Arial MT"/>
              <a:cs typeface="Arial MT"/>
            </a:endParaRPr>
          </a:p>
          <a:p>
            <a:pPr marL="241300" marR="639445" indent="-228600">
              <a:lnSpc>
                <a:spcPct val="86200"/>
              </a:lnSpc>
              <a:spcBef>
                <a:spcPts val="325"/>
              </a:spcBef>
              <a:buChar char="•"/>
              <a:tabLst>
                <a:tab pos="240665" algn="l"/>
                <a:tab pos="241300" algn="l"/>
              </a:tabLst>
            </a:pPr>
            <a:r>
              <a:rPr sz="2000" dirty="0">
                <a:latin typeface="Arial MT"/>
                <a:cs typeface="Arial MT"/>
              </a:rPr>
              <a:t>Approche</a:t>
            </a:r>
            <a:r>
              <a:rPr sz="2000" spc="-55" dirty="0">
                <a:latin typeface="Arial MT"/>
                <a:cs typeface="Arial MT"/>
              </a:rPr>
              <a:t> </a:t>
            </a:r>
            <a:r>
              <a:rPr sz="2000" dirty="0">
                <a:latin typeface="Arial MT"/>
                <a:cs typeface="Arial MT"/>
              </a:rPr>
              <a:t>globale</a:t>
            </a:r>
            <a:r>
              <a:rPr sz="2000" spc="-45" dirty="0">
                <a:latin typeface="Arial MT"/>
                <a:cs typeface="Arial MT"/>
              </a:rPr>
              <a:t> </a:t>
            </a:r>
            <a:r>
              <a:rPr sz="2000" dirty="0">
                <a:latin typeface="Arial MT"/>
                <a:cs typeface="Arial MT"/>
              </a:rPr>
              <a:t>et </a:t>
            </a:r>
            <a:r>
              <a:rPr sz="2000" spc="-540" dirty="0">
                <a:latin typeface="Arial MT"/>
                <a:cs typeface="Arial MT"/>
              </a:rPr>
              <a:t> </a:t>
            </a:r>
            <a:r>
              <a:rPr sz="2000" dirty="0">
                <a:latin typeface="Arial MT"/>
                <a:cs typeface="Arial MT"/>
              </a:rPr>
              <a:t>individualisée de la </a:t>
            </a:r>
            <a:r>
              <a:rPr sz="2000" spc="5" dirty="0">
                <a:latin typeface="Arial MT"/>
                <a:cs typeface="Arial MT"/>
              </a:rPr>
              <a:t> </a:t>
            </a:r>
            <a:r>
              <a:rPr sz="2000" dirty="0">
                <a:latin typeface="Arial MT"/>
                <a:cs typeface="Arial MT"/>
              </a:rPr>
              <a:t>personne</a:t>
            </a:r>
            <a:endParaRPr sz="2000">
              <a:latin typeface="Arial MT"/>
              <a:cs typeface="Arial MT"/>
            </a:endParaRPr>
          </a:p>
          <a:p>
            <a:pPr marL="241300" marR="1347470" indent="-228600">
              <a:lnSpc>
                <a:spcPts val="2080"/>
              </a:lnSpc>
              <a:spcBef>
                <a:spcPts val="350"/>
              </a:spcBef>
              <a:buChar char="•"/>
              <a:tabLst>
                <a:tab pos="240665" algn="l"/>
                <a:tab pos="241300" algn="l"/>
              </a:tabLst>
            </a:pPr>
            <a:r>
              <a:rPr sz="2000" dirty="0">
                <a:latin typeface="Arial MT"/>
                <a:cs typeface="Arial MT"/>
              </a:rPr>
              <a:t>Respect</a:t>
            </a:r>
            <a:r>
              <a:rPr sz="2000" spc="-70" dirty="0">
                <a:latin typeface="Arial MT"/>
                <a:cs typeface="Arial MT"/>
              </a:rPr>
              <a:t> </a:t>
            </a:r>
            <a:r>
              <a:rPr sz="2000" dirty="0">
                <a:latin typeface="Arial MT"/>
                <a:cs typeface="Arial MT"/>
              </a:rPr>
              <a:t>de</a:t>
            </a:r>
            <a:r>
              <a:rPr sz="2000" spc="-50" dirty="0">
                <a:latin typeface="Arial MT"/>
                <a:cs typeface="Arial MT"/>
              </a:rPr>
              <a:t> </a:t>
            </a:r>
            <a:r>
              <a:rPr sz="2000" dirty="0">
                <a:latin typeface="Arial MT"/>
                <a:cs typeface="Arial MT"/>
              </a:rPr>
              <a:t>la </a:t>
            </a:r>
            <a:r>
              <a:rPr sz="2000" spc="-540" dirty="0">
                <a:latin typeface="Arial MT"/>
                <a:cs typeface="Arial MT"/>
              </a:rPr>
              <a:t> </a:t>
            </a:r>
            <a:r>
              <a:rPr sz="2000" dirty="0">
                <a:latin typeface="Arial MT"/>
                <a:cs typeface="Arial MT"/>
              </a:rPr>
              <a:t>déontologie</a:t>
            </a:r>
            <a:endParaRPr sz="2000">
              <a:latin typeface="Arial MT"/>
              <a:cs typeface="Arial MT"/>
            </a:endParaRPr>
          </a:p>
          <a:p>
            <a:pPr marL="241300" indent="-228600">
              <a:lnSpc>
                <a:spcPts val="2230"/>
              </a:lnSpc>
              <a:buChar char="•"/>
              <a:tabLst>
                <a:tab pos="240665" algn="l"/>
                <a:tab pos="241300" algn="l"/>
              </a:tabLst>
            </a:pPr>
            <a:r>
              <a:rPr sz="2000" spc="-10" dirty="0">
                <a:latin typeface="Arial MT"/>
                <a:cs typeface="Arial MT"/>
              </a:rPr>
              <a:t>Travail</a:t>
            </a:r>
            <a:r>
              <a:rPr sz="2000" spc="-65" dirty="0">
                <a:latin typeface="Arial MT"/>
                <a:cs typeface="Arial MT"/>
              </a:rPr>
              <a:t> </a:t>
            </a:r>
            <a:r>
              <a:rPr sz="2000" dirty="0">
                <a:latin typeface="Arial MT"/>
                <a:cs typeface="Arial MT"/>
              </a:rPr>
              <a:t>en</a:t>
            </a:r>
            <a:r>
              <a:rPr sz="2000" spc="-40" dirty="0">
                <a:latin typeface="Arial MT"/>
                <a:cs typeface="Arial MT"/>
              </a:rPr>
              <a:t> </a:t>
            </a:r>
            <a:r>
              <a:rPr sz="2000" dirty="0">
                <a:latin typeface="Arial MT"/>
                <a:cs typeface="Arial MT"/>
              </a:rPr>
              <a:t>équipe</a:t>
            </a:r>
            <a:endParaRPr sz="2000">
              <a:latin typeface="Arial MT"/>
              <a:cs typeface="Arial MT"/>
            </a:endParaRPr>
          </a:p>
          <a:p>
            <a:pPr marL="241300">
              <a:lnSpc>
                <a:spcPts val="2240"/>
              </a:lnSpc>
            </a:pPr>
            <a:r>
              <a:rPr sz="2000" dirty="0">
                <a:latin typeface="Arial MT"/>
                <a:cs typeface="Arial MT"/>
              </a:rPr>
              <a:t>pluriprofessionnelle</a:t>
            </a:r>
            <a:endParaRPr sz="2000">
              <a:latin typeface="Arial MT"/>
              <a:cs typeface="Arial MT"/>
            </a:endParaRPr>
          </a:p>
          <a:p>
            <a:pPr marL="241300" indent="-228600">
              <a:lnSpc>
                <a:spcPct val="100000"/>
              </a:lnSpc>
              <a:spcBef>
                <a:spcPts val="15"/>
              </a:spcBef>
              <a:buChar char="•"/>
              <a:tabLst>
                <a:tab pos="240665" algn="l"/>
                <a:tab pos="241300" algn="l"/>
              </a:tabLst>
            </a:pPr>
            <a:r>
              <a:rPr sz="2000" dirty="0">
                <a:latin typeface="Arial MT"/>
                <a:cs typeface="Arial MT"/>
              </a:rPr>
              <a:t>Posture</a:t>
            </a:r>
            <a:endParaRPr sz="2000">
              <a:latin typeface="Arial MT"/>
              <a:cs typeface="Arial MT"/>
            </a:endParaRPr>
          </a:p>
        </p:txBody>
      </p:sp>
      <p:grpSp>
        <p:nvGrpSpPr>
          <p:cNvPr id="8" name="object 8"/>
          <p:cNvGrpSpPr/>
          <p:nvPr/>
        </p:nvGrpSpPr>
        <p:grpSpPr>
          <a:xfrm>
            <a:off x="993647" y="5106923"/>
            <a:ext cx="2863850" cy="970915"/>
            <a:chOff x="993647" y="5106923"/>
            <a:chExt cx="2863850" cy="970915"/>
          </a:xfrm>
        </p:grpSpPr>
        <p:pic>
          <p:nvPicPr>
            <p:cNvPr id="9" name="object 9"/>
            <p:cNvPicPr/>
            <p:nvPr/>
          </p:nvPicPr>
          <p:blipFill>
            <a:blip r:embed="rId4" cstate="print"/>
            <a:stretch>
              <a:fillRect/>
            </a:stretch>
          </p:blipFill>
          <p:spPr>
            <a:xfrm>
              <a:off x="1065275" y="5106923"/>
              <a:ext cx="2791968" cy="958583"/>
            </a:xfrm>
            <a:prstGeom prst="rect">
              <a:avLst/>
            </a:prstGeom>
          </p:spPr>
        </p:pic>
        <p:pic>
          <p:nvPicPr>
            <p:cNvPr id="10" name="object 10"/>
            <p:cNvPicPr/>
            <p:nvPr/>
          </p:nvPicPr>
          <p:blipFill>
            <a:blip r:embed="rId5" cstate="print"/>
            <a:stretch>
              <a:fillRect/>
            </a:stretch>
          </p:blipFill>
          <p:spPr>
            <a:xfrm>
              <a:off x="993647" y="5145023"/>
              <a:ext cx="1630679" cy="932713"/>
            </a:xfrm>
            <a:prstGeom prst="rect">
              <a:avLst/>
            </a:prstGeom>
          </p:spPr>
        </p:pic>
        <p:pic>
          <p:nvPicPr>
            <p:cNvPr id="11" name="object 11"/>
            <p:cNvPicPr/>
            <p:nvPr/>
          </p:nvPicPr>
          <p:blipFill>
            <a:blip r:embed="rId6" cstate="print"/>
            <a:stretch>
              <a:fillRect/>
            </a:stretch>
          </p:blipFill>
          <p:spPr>
            <a:xfrm>
              <a:off x="1112519" y="5134355"/>
              <a:ext cx="2702052" cy="868680"/>
            </a:xfrm>
            <a:prstGeom prst="rect">
              <a:avLst/>
            </a:prstGeom>
          </p:spPr>
        </p:pic>
        <p:sp>
          <p:nvSpPr>
            <p:cNvPr id="12" name="object 12"/>
            <p:cNvSpPr/>
            <p:nvPr/>
          </p:nvSpPr>
          <p:spPr>
            <a:xfrm>
              <a:off x="1112519" y="5134355"/>
              <a:ext cx="2702560" cy="868680"/>
            </a:xfrm>
            <a:custGeom>
              <a:avLst/>
              <a:gdLst/>
              <a:ahLst/>
              <a:cxnLst/>
              <a:rect l="l" t="t" r="r" b="b"/>
              <a:pathLst>
                <a:path w="2702560" h="868679">
                  <a:moveTo>
                    <a:pt x="0" y="868680"/>
                  </a:moveTo>
                  <a:lnTo>
                    <a:pt x="2702052" y="868680"/>
                  </a:lnTo>
                  <a:lnTo>
                    <a:pt x="2702052" y="0"/>
                  </a:lnTo>
                  <a:lnTo>
                    <a:pt x="0" y="0"/>
                  </a:lnTo>
                  <a:lnTo>
                    <a:pt x="0" y="868680"/>
                  </a:lnTo>
                  <a:close/>
                </a:path>
              </a:pathLst>
            </a:custGeom>
            <a:ln w="9144">
              <a:solidFill>
                <a:srgbClr val="20205A"/>
              </a:solidFill>
            </a:ln>
          </p:spPr>
          <p:txBody>
            <a:bodyPr wrap="square" lIns="0" tIns="0" rIns="0" bIns="0" rtlCol="0"/>
            <a:lstStyle/>
            <a:p>
              <a:endParaRPr/>
            </a:p>
          </p:txBody>
        </p:sp>
      </p:grpSp>
      <p:sp>
        <p:nvSpPr>
          <p:cNvPr id="13" name="object 13"/>
          <p:cNvSpPr txBox="1"/>
          <p:nvPr/>
        </p:nvSpPr>
        <p:spPr>
          <a:xfrm>
            <a:off x="1183944" y="5219446"/>
            <a:ext cx="1253490" cy="650240"/>
          </a:xfrm>
          <a:prstGeom prst="rect">
            <a:avLst/>
          </a:prstGeom>
        </p:spPr>
        <p:txBody>
          <a:bodyPr vert="horz" wrap="square" lIns="0" tIns="59690" rIns="0" bIns="0" rtlCol="0">
            <a:spAutoFit/>
          </a:bodyPr>
          <a:lstStyle/>
          <a:p>
            <a:pPr marL="12700" marR="5080">
              <a:lnSpc>
                <a:spcPts val="2280"/>
              </a:lnSpc>
              <a:spcBef>
                <a:spcPts val="470"/>
              </a:spcBef>
            </a:pPr>
            <a:r>
              <a:rPr sz="2200" spc="-5" dirty="0">
                <a:latin typeface="Arial MT"/>
                <a:cs typeface="Arial MT"/>
              </a:rPr>
              <a:t>Le cadre </a:t>
            </a:r>
            <a:r>
              <a:rPr sz="2200" dirty="0">
                <a:latin typeface="Arial MT"/>
                <a:cs typeface="Arial MT"/>
              </a:rPr>
              <a:t> </a:t>
            </a:r>
            <a:r>
              <a:rPr sz="2200" spc="-10" dirty="0">
                <a:latin typeface="Arial MT"/>
                <a:cs typeface="Arial MT"/>
              </a:rPr>
              <a:t>d</a:t>
            </a:r>
            <a:r>
              <a:rPr sz="2200" dirty="0">
                <a:latin typeface="Arial MT"/>
                <a:cs typeface="Arial MT"/>
              </a:rPr>
              <a:t>’</a:t>
            </a:r>
            <a:r>
              <a:rPr sz="2200" spc="-10" dirty="0">
                <a:latin typeface="Arial MT"/>
                <a:cs typeface="Arial MT"/>
              </a:rPr>
              <a:t>a</a:t>
            </a:r>
            <a:r>
              <a:rPr sz="2200" dirty="0">
                <a:latin typeface="Arial MT"/>
                <a:cs typeface="Arial MT"/>
              </a:rPr>
              <a:t>c</a:t>
            </a:r>
            <a:r>
              <a:rPr sz="2200" spc="-5" dirty="0">
                <a:latin typeface="Arial MT"/>
                <a:cs typeface="Arial MT"/>
              </a:rPr>
              <a:t>tivit</a:t>
            </a:r>
            <a:r>
              <a:rPr sz="2200" dirty="0">
                <a:latin typeface="Arial MT"/>
                <a:cs typeface="Arial MT"/>
              </a:rPr>
              <a:t>é</a:t>
            </a:r>
            <a:r>
              <a:rPr sz="2200" spc="-5" dirty="0">
                <a:latin typeface="Arial MT"/>
                <a:cs typeface="Arial MT"/>
              </a:rPr>
              <a:t>s</a:t>
            </a:r>
            <a:endParaRPr sz="2200">
              <a:latin typeface="Arial MT"/>
              <a:cs typeface="Arial MT"/>
            </a:endParaRPr>
          </a:p>
        </p:txBody>
      </p:sp>
      <p:grpSp>
        <p:nvGrpSpPr>
          <p:cNvPr id="14" name="object 14"/>
          <p:cNvGrpSpPr/>
          <p:nvPr/>
        </p:nvGrpSpPr>
        <p:grpSpPr>
          <a:xfrm>
            <a:off x="2820923" y="4626864"/>
            <a:ext cx="954405" cy="955675"/>
            <a:chOff x="2820923" y="4626864"/>
            <a:chExt cx="954405" cy="955675"/>
          </a:xfrm>
        </p:grpSpPr>
        <p:pic>
          <p:nvPicPr>
            <p:cNvPr id="15" name="object 15"/>
            <p:cNvPicPr/>
            <p:nvPr/>
          </p:nvPicPr>
          <p:blipFill>
            <a:blip r:embed="rId7" cstate="print"/>
            <a:stretch>
              <a:fillRect/>
            </a:stretch>
          </p:blipFill>
          <p:spPr>
            <a:xfrm>
              <a:off x="2825495" y="4631436"/>
              <a:ext cx="944880" cy="946404"/>
            </a:xfrm>
            <a:prstGeom prst="rect">
              <a:avLst/>
            </a:prstGeom>
          </p:spPr>
        </p:pic>
        <p:sp>
          <p:nvSpPr>
            <p:cNvPr id="16" name="object 16"/>
            <p:cNvSpPr/>
            <p:nvPr/>
          </p:nvSpPr>
          <p:spPr>
            <a:xfrm>
              <a:off x="2825495" y="4631436"/>
              <a:ext cx="944880" cy="946785"/>
            </a:xfrm>
            <a:custGeom>
              <a:avLst/>
              <a:gdLst/>
              <a:ahLst/>
              <a:cxnLst/>
              <a:rect l="l" t="t" r="r" b="b"/>
              <a:pathLst>
                <a:path w="944879" h="946785">
                  <a:moveTo>
                    <a:pt x="0" y="473201"/>
                  </a:moveTo>
                  <a:lnTo>
                    <a:pt x="2438" y="424815"/>
                  </a:lnTo>
                  <a:lnTo>
                    <a:pt x="9595" y="377828"/>
                  </a:lnTo>
                  <a:lnTo>
                    <a:pt x="21234" y="332477"/>
                  </a:lnTo>
                  <a:lnTo>
                    <a:pt x="37117" y="289000"/>
                  </a:lnTo>
                  <a:lnTo>
                    <a:pt x="57008" y="247635"/>
                  </a:lnTo>
                  <a:lnTo>
                    <a:pt x="80668" y="208619"/>
                  </a:lnTo>
                  <a:lnTo>
                    <a:pt x="107861" y="172191"/>
                  </a:lnTo>
                  <a:lnTo>
                    <a:pt x="138350" y="138588"/>
                  </a:lnTo>
                  <a:lnTo>
                    <a:pt x="171897" y="108048"/>
                  </a:lnTo>
                  <a:lnTo>
                    <a:pt x="208266" y="80809"/>
                  </a:lnTo>
                  <a:lnTo>
                    <a:pt x="247218" y="57108"/>
                  </a:lnTo>
                  <a:lnTo>
                    <a:pt x="288518" y="37183"/>
                  </a:lnTo>
                  <a:lnTo>
                    <a:pt x="331927" y="21272"/>
                  </a:lnTo>
                  <a:lnTo>
                    <a:pt x="377208" y="9612"/>
                  </a:lnTo>
                  <a:lnTo>
                    <a:pt x="424125" y="2442"/>
                  </a:lnTo>
                  <a:lnTo>
                    <a:pt x="472440" y="0"/>
                  </a:lnTo>
                  <a:lnTo>
                    <a:pt x="520733" y="2442"/>
                  </a:lnTo>
                  <a:lnTo>
                    <a:pt x="567634" y="9612"/>
                  </a:lnTo>
                  <a:lnTo>
                    <a:pt x="612905" y="21272"/>
                  </a:lnTo>
                  <a:lnTo>
                    <a:pt x="656308" y="37183"/>
                  </a:lnTo>
                  <a:lnTo>
                    <a:pt x="697604" y="57108"/>
                  </a:lnTo>
                  <a:lnTo>
                    <a:pt x="736557" y="80809"/>
                  </a:lnTo>
                  <a:lnTo>
                    <a:pt x="772929" y="108048"/>
                  </a:lnTo>
                  <a:lnTo>
                    <a:pt x="806481" y="138588"/>
                  </a:lnTo>
                  <a:lnTo>
                    <a:pt x="836977" y="172191"/>
                  </a:lnTo>
                  <a:lnTo>
                    <a:pt x="864177" y="208619"/>
                  </a:lnTo>
                  <a:lnTo>
                    <a:pt x="887846" y="247635"/>
                  </a:lnTo>
                  <a:lnTo>
                    <a:pt x="907744" y="289000"/>
                  </a:lnTo>
                  <a:lnTo>
                    <a:pt x="923634" y="332477"/>
                  </a:lnTo>
                  <a:lnTo>
                    <a:pt x="935279" y="377828"/>
                  </a:lnTo>
                  <a:lnTo>
                    <a:pt x="942440" y="424815"/>
                  </a:lnTo>
                  <a:lnTo>
                    <a:pt x="944880" y="473201"/>
                  </a:lnTo>
                  <a:lnTo>
                    <a:pt x="942440" y="521588"/>
                  </a:lnTo>
                  <a:lnTo>
                    <a:pt x="935279" y="568575"/>
                  </a:lnTo>
                  <a:lnTo>
                    <a:pt x="923634" y="613926"/>
                  </a:lnTo>
                  <a:lnTo>
                    <a:pt x="907744" y="657403"/>
                  </a:lnTo>
                  <a:lnTo>
                    <a:pt x="887846" y="698768"/>
                  </a:lnTo>
                  <a:lnTo>
                    <a:pt x="864177" y="737784"/>
                  </a:lnTo>
                  <a:lnTo>
                    <a:pt x="836977" y="774212"/>
                  </a:lnTo>
                  <a:lnTo>
                    <a:pt x="806481" y="807815"/>
                  </a:lnTo>
                  <a:lnTo>
                    <a:pt x="772929" y="838355"/>
                  </a:lnTo>
                  <a:lnTo>
                    <a:pt x="736557" y="865594"/>
                  </a:lnTo>
                  <a:lnTo>
                    <a:pt x="697604" y="889295"/>
                  </a:lnTo>
                  <a:lnTo>
                    <a:pt x="656308" y="909220"/>
                  </a:lnTo>
                  <a:lnTo>
                    <a:pt x="612905" y="925131"/>
                  </a:lnTo>
                  <a:lnTo>
                    <a:pt x="567634" y="936791"/>
                  </a:lnTo>
                  <a:lnTo>
                    <a:pt x="520733" y="943961"/>
                  </a:lnTo>
                  <a:lnTo>
                    <a:pt x="472440" y="946404"/>
                  </a:lnTo>
                  <a:lnTo>
                    <a:pt x="424125" y="943961"/>
                  </a:lnTo>
                  <a:lnTo>
                    <a:pt x="377208" y="936791"/>
                  </a:lnTo>
                  <a:lnTo>
                    <a:pt x="331927" y="925131"/>
                  </a:lnTo>
                  <a:lnTo>
                    <a:pt x="288518" y="909220"/>
                  </a:lnTo>
                  <a:lnTo>
                    <a:pt x="247218" y="889295"/>
                  </a:lnTo>
                  <a:lnTo>
                    <a:pt x="208266" y="865594"/>
                  </a:lnTo>
                  <a:lnTo>
                    <a:pt x="171897" y="838355"/>
                  </a:lnTo>
                  <a:lnTo>
                    <a:pt x="138350" y="807815"/>
                  </a:lnTo>
                  <a:lnTo>
                    <a:pt x="107861" y="774212"/>
                  </a:lnTo>
                  <a:lnTo>
                    <a:pt x="80668" y="737784"/>
                  </a:lnTo>
                  <a:lnTo>
                    <a:pt x="57008" y="698768"/>
                  </a:lnTo>
                  <a:lnTo>
                    <a:pt x="37117" y="657403"/>
                  </a:lnTo>
                  <a:lnTo>
                    <a:pt x="21234" y="613926"/>
                  </a:lnTo>
                  <a:lnTo>
                    <a:pt x="9595" y="568575"/>
                  </a:lnTo>
                  <a:lnTo>
                    <a:pt x="2438" y="521588"/>
                  </a:lnTo>
                  <a:lnTo>
                    <a:pt x="0" y="473201"/>
                  </a:lnTo>
                  <a:close/>
                </a:path>
              </a:pathLst>
            </a:custGeom>
            <a:ln w="9144">
              <a:solidFill>
                <a:srgbClr val="CCCCD1"/>
              </a:solidFill>
            </a:ln>
          </p:spPr>
          <p:txBody>
            <a:bodyPr wrap="square" lIns="0" tIns="0" rIns="0" bIns="0" rtlCol="0"/>
            <a:lstStyle/>
            <a:p>
              <a:endParaRPr/>
            </a:p>
          </p:txBody>
        </p:sp>
      </p:grpSp>
      <p:sp>
        <p:nvSpPr>
          <p:cNvPr id="17" name="object 17"/>
          <p:cNvSpPr/>
          <p:nvPr/>
        </p:nvSpPr>
        <p:spPr>
          <a:xfrm>
            <a:off x="4050791" y="1613916"/>
            <a:ext cx="3307079" cy="3857625"/>
          </a:xfrm>
          <a:custGeom>
            <a:avLst/>
            <a:gdLst/>
            <a:ahLst/>
            <a:cxnLst/>
            <a:rect l="l" t="t" r="r" b="b"/>
            <a:pathLst>
              <a:path w="3307079" h="3857625">
                <a:moveTo>
                  <a:pt x="264541" y="0"/>
                </a:moveTo>
                <a:lnTo>
                  <a:pt x="3042539" y="0"/>
                </a:lnTo>
                <a:lnTo>
                  <a:pt x="3090076" y="4263"/>
                </a:lnTo>
                <a:lnTo>
                  <a:pt x="3134824" y="16556"/>
                </a:lnTo>
                <a:lnTo>
                  <a:pt x="3176034" y="36129"/>
                </a:lnTo>
                <a:lnTo>
                  <a:pt x="3212958" y="62233"/>
                </a:lnTo>
                <a:lnTo>
                  <a:pt x="3244846" y="94121"/>
                </a:lnTo>
                <a:lnTo>
                  <a:pt x="3270950" y="131045"/>
                </a:lnTo>
                <a:lnTo>
                  <a:pt x="3290523" y="172255"/>
                </a:lnTo>
                <a:lnTo>
                  <a:pt x="3302816" y="217003"/>
                </a:lnTo>
                <a:lnTo>
                  <a:pt x="3307080" y="264541"/>
                </a:lnTo>
                <a:lnTo>
                  <a:pt x="3307080" y="3857244"/>
                </a:lnTo>
                <a:lnTo>
                  <a:pt x="0" y="3857244"/>
                </a:lnTo>
                <a:lnTo>
                  <a:pt x="0" y="264541"/>
                </a:lnTo>
                <a:lnTo>
                  <a:pt x="4263" y="217003"/>
                </a:lnTo>
                <a:lnTo>
                  <a:pt x="16556" y="172255"/>
                </a:lnTo>
                <a:lnTo>
                  <a:pt x="36129" y="131045"/>
                </a:lnTo>
                <a:lnTo>
                  <a:pt x="62233" y="94121"/>
                </a:lnTo>
                <a:lnTo>
                  <a:pt x="94121" y="62233"/>
                </a:lnTo>
                <a:lnTo>
                  <a:pt x="131045" y="36129"/>
                </a:lnTo>
                <a:lnTo>
                  <a:pt x="172255" y="16556"/>
                </a:lnTo>
                <a:lnTo>
                  <a:pt x="217003" y="4263"/>
                </a:lnTo>
                <a:lnTo>
                  <a:pt x="264541" y="0"/>
                </a:lnTo>
                <a:close/>
              </a:path>
            </a:pathLst>
          </a:custGeom>
          <a:ln w="9144">
            <a:solidFill>
              <a:srgbClr val="20205A"/>
            </a:solidFill>
          </a:ln>
        </p:spPr>
        <p:txBody>
          <a:bodyPr wrap="square" lIns="0" tIns="0" rIns="0" bIns="0" rtlCol="0"/>
          <a:lstStyle/>
          <a:p>
            <a:endParaRPr/>
          </a:p>
        </p:txBody>
      </p:sp>
      <p:sp>
        <p:nvSpPr>
          <p:cNvPr id="18" name="object 18"/>
          <p:cNvSpPr txBox="1"/>
          <p:nvPr/>
        </p:nvSpPr>
        <p:spPr>
          <a:xfrm>
            <a:off x="4142359" y="1710308"/>
            <a:ext cx="2868930" cy="2609850"/>
          </a:xfrm>
          <a:prstGeom prst="rect">
            <a:avLst/>
          </a:prstGeom>
        </p:spPr>
        <p:txBody>
          <a:bodyPr vert="horz" wrap="square" lIns="0" tIns="13335" rIns="0" bIns="0" rtlCol="0">
            <a:spAutoFit/>
          </a:bodyPr>
          <a:lstStyle/>
          <a:p>
            <a:pPr marL="241300" indent="-228600">
              <a:lnSpc>
                <a:spcPct val="100000"/>
              </a:lnSpc>
              <a:spcBef>
                <a:spcPts val="105"/>
              </a:spcBef>
              <a:buChar char="•"/>
              <a:tabLst>
                <a:tab pos="240665" algn="l"/>
                <a:tab pos="241300" algn="l"/>
              </a:tabLst>
            </a:pPr>
            <a:r>
              <a:rPr sz="2000" dirty="0">
                <a:latin typeface="Arial MT"/>
                <a:cs typeface="Arial MT"/>
              </a:rPr>
              <a:t>Usage</a:t>
            </a:r>
            <a:r>
              <a:rPr sz="2000" spc="-50" dirty="0">
                <a:latin typeface="Arial MT"/>
                <a:cs typeface="Arial MT"/>
              </a:rPr>
              <a:t> </a:t>
            </a:r>
            <a:r>
              <a:rPr sz="2000" dirty="0">
                <a:latin typeface="Arial MT"/>
                <a:cs typeface="Arial MT"/>
              </a:rPr>
              <a:t>de</a:t>
            </a:r>
            <a:r>
              <a:rPr sz="2000" spc="-20" dirty="0">
                <a:latin typeface="Arial MT"/>
                <a:cs typeface="Arial MT"/>
              </a:rPr>
              <a:t> </a:t>
            </a:r>
            <a:r>
              <a:rPr sz="2000" dirty="0">
                <a:latin typeface="Arial MT"/>
                <a:cs typeface="Arial MT"/>
              </a:rPr>
              <a:t>la</a:t>
            </a:r>
            <a:r>
              <a:rPr sz="2000" spc="-20" dirty="0">
                <a:latin typeface="Arial MT"/>
                <a:cs typeface="Arial MT"/>
              </a:rPr>
              <a:t> </a:t>
            </a:r>
            <a:r>
              <a:rPr sz="2000" dirty="0">
                <a:latin typeface="Arial MT"/>
                <a:cs typeface="Arial MT"/>
              </a:rPr>
              <a:t>domotique</a:t>
            </a:r>
            <a:endParaRPr sz="2000">
              <a:latin typeface="Arial MT"/>
              <a:cs typeface="Arial MT"/>
            </a:endParaRPr>
          </a:p>
          <a:p>
            <a:pPr marL="241300" indent="-228600">
              <a:lnSpc>
                <a:spcPct val="100000"/>
              </a:lnSpc>
              <a:spcBef>
                <a:spcPts val="10"/>
              </a:spcBef>
              <a:buChar char="•"/>
              <a:tabLst>
                <a:tab pos="240665" algn="l"/>
                <a:tab pos="241300" algn="l"/>
              </a:tabLst>
            </a:pPr>
            <a:r>
              <a:rPr sz="2000" dirty="0">
                <a:latin typeface="Arial MT"/>
                <a:cs typeface="Arial MT"/>
              </a:rPr>
              <a:t>Outils</a:t>
            </a:r>
            <a:r>
              <a:rPr sz="2000" spc="-45" dirty="0">
                <a:latin typeface="Arial MT"/>
                <a:cs typeface="Arial MT"/>
              </a:rPr>
              <a:t> </a:t>
            </a:r>
            <a:r>
              <a:rPr sz="2000" dirty="0">
                <a:latin typeface="Arial MT"/>
                <a:cs typeface="Arial MT"/>
              </a:rPr>
              <a:t>numériques</a:t>
            </a:r>
            <a:endParaRPr sz="2000">
              <a:latin typeface="Arial MT"/>
              <a:cs typeface="Arial MT"/>
            </a:endParaRPr>
          </a:p>
          <a:p>
            <a:pPr marL="241300" indent="-228600">
              <a:lnSpc>
                <a:spcPts val="2235"/>
              </a:lnSpc>
              <a:spcBef>
                <a:spcPts val="25"/>
              </a:spcBef>
              <a:buChar char="•"/>
              <a:tabLst>
                <a:tab pos="240665" algn="l"/>
                <a:tab pos="241300" algn="l"/>
              </a:tabLst>
            </a:pPr>
            <a:r>
              <a:rPr sz="2000" spc="-5" dirty="0">
                <a:latin typeface="Arial MT"/>
                <a:cs typeface="Arial MT"/>
              </a:rPr>
              <a:t>Rédaction</a:t>
            </a:r>
            <a:r>
              <a:rPr sz="2000" spc="-45" dirty="0">
                <a:latin typeface="Arial MT"/>
                <a:cs typeface="Arial MT"/>
              </a:rPr>
              <a:t> </a:t>
            </a:r>
            <a:r>
              <a:rPr sz="2000" spc="-5" dirty="0">
                <a:latin typeface="Arial MT"/>
                <a:cs typeface="Arial MT"/>
              </a:rPr>
              <a:t>d’écrits</a:t>
            </a:r>
            <a:endParaRPr sz="2000">
              <a:latin typeface="Arial MT"/>
              <a:cs typeface="Arial MT"/>
            </a:endParaRPr>
          </a:p>
          <a:p>
            <a:pPr marL="241300">
              <a:lnSpc>
                <a:spcPts val="2235"/>
              </a:lnSpc>
            </a:pPr>
            <a:r>
              <a:rPr sz="2000" dirty="0">
                <a:latin typeface="Arial MT"/>
                <a:cs typeface="Arial MT"/>
              </a:rPr>
              <a:t>professionnels</a:t>
            </a:r>
            <a:endParaRPr sz="2000">
              <a:latin typeface="Arial MT"/>
              <a:cs typeface="Arial MT"/>
            </a:endParaRPr>
          </a:p>
          <a:p>
            <a:pPr marL="241300" marR="247650" indent="-228600">
              <a:lnSpc>
                <a:spcPct val="86300"/>
              </a:lnSpc>
              <a:spcBef>
                <a:spcPts val="340"/>
              </a:spcBef>
              <a:buChar char="•"/>
              <a:tabLst>
                <a:tab pos="240665" algn="l"/>
                <a:tab pos="241300" algn="l"/>
              </a:tabLst>
            </a:pPr>
            <a:r>
              <a:rPr sz="2000" dirty="0">
                <a:latin typeface="Arial MT"/>
                <a:cs typeface="Arial MT"/>
              </a:rPr>
              <a:t>Communication</a:t>
            </a:r>
            <a:r>
              <a:rPr sz="2000" spc="-110" dirty="0">
                <a:latin typeface="Arial MT"/>
                <a:cs typeface="Arial MT"/>
              </a:rPr>
              <a:t> </a:t>
            </a:r>
            <a:r>
              <a:rPr sz="2000" dirty="0">
                <a:latin typeface="Arial MT"/>
                <a:cs typeface="Arial MT"/>
              </a:rPr>
              <a:t>avec </a:t>
            </a:r>
            <a:r>
              <a:rPr sz="2000" spc="-540" dirty="0">
                <a:latin typeface="Arial MT"/>
                <a:cs typeface="Arial MT"/>
              </a:rPr>
              <a:t> </a:t>
            </a:r>
            <a:r>
              <a:rPr sz="2000" spc="-5" dirty="0">
                <a:latin typeface="Arial MT"/>
                <a:cs typeface="Arial MT"/>
              </a:rPr>
              <a:t>l’équipe </a:t>
            </a:r>
            <a:r>
              <a:rPr sz="2000" dirty="0">
                <a:latin typeface="Arial MT"/>
                <a:cs typeface="Arial MT"/>
              </a:rPr>
              <a:t> pluriprofessionnelle</a:t>
            </a:r>
            <a:endParaRPr sz="2000">
              <a:latin typeface="Arial MT"/>
              <a:cs typeface="Arial MT"/>
            </a:endParaRPr>
          </a:p>
          <a:p>
            <a:pPr marL="241300" marR="673100" indent="-228600">
              <a:lnSpc>
                <a:spcPts val="2060"/>
              </a:lnSpc>
              <a:spcBef>
                <a:spcPts val="375"/>
              </a:spcBef>
              <a:buChar char="•"/>
              <a:tabLst>
                <a:tab pos="240665" algn="l"/>
                <a:tab pos="241300" algn="l"/>
              </a:tabLst>
            </a:pPr>
            <a:r>
              <a:rPr sz="2000" dirty="0">
                <a:latin typeface="Arial MT"/>
                <a:cs typeface="Arial MT"/>
              </a:rPr>
              <a:t>Collaboration de </a:t>
            </a:r>
            <a:r>
              <a:rPr sz="2000" spc="5" dirty="0">
                <a:latin typeface="Arial MT"/>
                <a:cs typeface="Arial MT"/>
              </a:rPr>
              <a:t> </a:t>
            </a:r>
            <a:r>
              <a:rPr sz="2000" spc="-5" dirty="0">
                <a:latin typeface="Arial MT"/>
                <a:cs typeface="Arial MT"/>
              </a:rPr>
              <a:t>différents</a:t>
            </a:r>
            <a:r>
              <a:rPr sz="2000" spc="-75" dirty="0">
                <a:latin typeface="Arial MT"/>
                <a:cs typeface="Arial MT"/>
              </a:rPr>
              <a:t> </a:t>
            </a:r>
            <a:r>
              <a:rPr sz="2000" dirty="0">
                <a:latin typeface="Arial MT"/>
                <a:cs typeface="Arial MT"/>
              </a:rPr>
              <a:t>acteurs</a:t>
            </a:r>
            <a:endParaRPr sz="2000">
              <a:latin typeface="Arial MT"/>
              <a:cs typeface="Arial MT"/>
            </a:endParaRPr>
          </a:p>
        </p:txBody>
      </p:sp>
      <p:grpSp>
        <p:nvGrpSpPr>
          <p:cNvPr id="19" name="object 19"/>
          <p:cNvGrpSpPr/>
          <p:nvPr/>
        </p:nvGrpSpPr>
        <p:grpSpPr>
          <a:xfrm>
            <a:off x="4216908" y="4878323"/>
            <a:ext cx="2865120" cy="1221105"/>
            <a:chOff x="4216908" y="4878323"/>
            <a:chExt cx="2865120" cy="1221105"/>
          </a:xfrm>
        </p:grpSpPr>
        <p:pic>
          <p:nvPicPr>
            <p:cNvPr id="20" name="object 20"/>
            <p:cNvPicPr/>
            <p:nvPr/>
          </p:nvPicPr>
          <p:blipFill>
            <a:blip r:embed="rId4" cstate="print"/>
            <a:stretch>
              <a:fillRect/>
            </a:stretch>
          </p:blipFill>
          <p:spPr>
            <a:xfrm>
              <a:off x="4290060" y="4985003"/>
              <a:ext cx="2791967" cy="958583"/>
            </a:xfrm>
            <a:prstGeom prst="rect">
              <a:avLst/>
            </a:prstGeom>
          </p:spPr>
        </p:pic>
        <p:pic>
          <p:nvPicPr>
            <p:cNvPr id="21" name="object 21"/>
            <p:cNvPicPr/>
            <p:nvPr/>
          </p:nvPicPr>
          <p:blipFill>
            <a:blip r:embed="rId8" cstate="print"/>
            <a:stretch>
              <a:fillRect/>
            </a:stretch>
          </p:blipFill>
          <p:spPr>
            <a:xfrm>
              <a:off x="4216908" y="4878323"/>
              <a:ext cx="2157984" cy="1220724"/>
            </a:xfrm>
            <a:prstGeom prst="rect">
              <a:avLst/>
            </a:prstGeom>
          </p:spPr>
        </p:pic>
        <p:pic>
          <p:nvPicPr>
            <p:cNvPr id="22" name="object 22"/>
            <p:cNvPicPr/>
            <p:nvPr/>
          </p:nvPicPr>
          <p:blipFill>
            <a:blip r:embed="rId9" cstate="print"/>
            <a:stretch>
              <a:fillRect/>
            </a:stretch>
          </p:blipFill>
          <p:spPr>
            <a:xfrm>
              <a:off x="4337304" y="5012435"/>
              <a:ext cx="2702052" cy="868679"/>
            </a:xfrm>
            <a:prstGeom prst="rect">
              <a:avLst/>
            </a:prstGeom>
          </p:spPr>
        </p:pic>
        <p:sp>
          <p:nvSpPr>
            <p:cNvPr id="23" name="object 23"/>
            <p:cNvSpPr/>
            <p:nvPr/>
          </p:nvSpPr>
          <p:spPr>
            <a:xfrm>
              <a:off x="4337304" y="5012435"/>
              <a:ext cx="2702560" cy="868680"/>
            </a:xfrm>
            <a:custGeom>
              <a:avLst/>
              <a:gdLst/>
              <a:ahLst/>
              <a:cxnLst/>
              <a:rect l="l" t="t" r="r" b="b"/>
              <a:pathLst>
                <a:path w="2702559" h="868679">
                  <a:moveTo>
                    <a:pt x="0" y="868679"/>
                  </a:moveTo>
                  <a:lnTo>
                    <a:pt x="2702052" y="868679"/>
                  </a:lnTo>
                  <a:lnTo>
                    <a:pt x="2702052" y="0"/>
                  </a:lnTo>
                  <a:lnTo>
                    <a:pt x="0" y="0"/>
                  </a:lnTo>
                  <a:lnTo>
                    <a:pt x="0" y="868679"/>
                  </a:lnTo>
                  <a:close/>
                </a:path>
              </a:pathLst>
            </a:custGeom>
            <a:ln w="9144">
              <a:solidFill>
                <a:srgbClr val="20205A"/>
              </a:solidFill>
            </a:ln>
          </p:spPr>
          <p:txBody>
            <a:bodyPr wrap="square" lIns="0" tIns="0" rIns="0" bIns="0" rtlCol="0"/>
            <a:lstStyle/>
            <a:p>
              <a:endParaRPr/>
            </a:p>
          </p:txBody>
        </p:sp>
      </p:grpSp>
      <p:sp>
        <p:nvSpPr>
          <p:cNvPr id="24" name="object 24"/>
          <p:cNvSpPr txBox="1"/>
          <p:nvPr/>
        </p:nvSpPr>
        <p:spPr>
          <a:xfrm>
            <a:off x="4408423" y="4952441"/>
            <a:ext cx="1704339" cy="938530"/>
          </a:xfrm>
          <a:prstGeom prst="rect">
            <a:avLst/>
          </a:prstGeom>
        </p:spPr>
        <p:txBody>
          <a:bodyPr vert="horz" wrap="square" lIns="0" tIns="58419" rIns="0" bIns="0" rtlCol="0">
            <a:spAutoFit/>
          </a:bodyPr>
          <a:lstStyle/>
          <a:p>
            <a:pPr marL="12700" marR="5080">
              <a:lnSpc>
                <a:spcPct val="86200"/>
              </a:lnSpc>
              <a:spcBef>
                <a:spcPts val="459"/>
              </a:spcBef>
            </a:pPr>
            <a:r>
              <a:rPr sz="2200" spc="-5" dirty="0">
                <a:latin typeface="Arial MT"/>
                <a:cs typeface="Arial MT"/>
              </a:rPr>
              <a:t>Evolutions</a:t>
            </a:r>
            <a:r>
              <a:rPr sz="2200" spc="-55" dirty="0">
                <a:latin typeface="Arial MT"/>
                <a:cs typeface="Arial MT"/>
              </a:rPr>
              <a:t> </a:t>
            </a:r>
            <a:r>
              <a:rPr sz="2200" dirty="0">
                <a:latin typeface="Arial MT"/>
                <a:cs typeface="Arial MT"/>
              </a:rPr>
              <a:t>du </a:t>
            </a:r>
            <a:r>
              <a:rPr sz="2200" spc="-600" dirty="0">
                <a:latin typeface="Arial MT"/>
                <a:cs typeface="Arial MT"/>
              </a:rPr>
              <a:t> </a:t>
            </a:r>
            <a:r>
              <a:rPr sz="2200" spc="-5" dirty="0">
                <a:latin typeface="Arial MT"/>
                <a:cs typeface="Arial MT"/>
              </a:rPr>
              <a:t>contexte </a:t>
            </a:r>
            <a:r>
              <a:rPr sz="2200" dirty="0">
                <a:latin typeface="Arial MT"/>
                <a:cs typeface="Arial MT"/>
              </a:rPr>
              <a:t> </a:t>
            </a:r>
            <a:r>
              <a:rPr sz="2200" spc="-5" dirty="0">
                <a:latin typeface="Arial MT"/>
                <a:cs typeface="Arial MT"/>
              </a:rPr>
              <a:t>professionnel</a:t>
            </a:r>
            <a:endParaRPr sz="2200">
              <a:latin typeface="Arial MT"/>
              <a:cs typeface="Arial MT"/>
            </a:endParaRPr>
          </a:p>
        </p:txBody>
      </p:sp>
      <p:grpSp>
        <p:nvGrpSpPr>
          <p:cNvPr id="25" name="object 25"/>
          <p:cNvGrpSpPr/>
          <p:nvPr/>
        </p:nvGrpSpPr>
        <p:grpSpPr>
          <a:xfrm>
            <a:off x="6327647" y="4684776"/>
            <a:ext cx="955675" cy="954405"/>
            <a:chOff x="6327647" y="4684776"/>
            <a:chExt cx="955675" cy="954405"/>
          </a:xfrm>
        </p:grpSpPr>
        <p:pic>
          <p:nvPicPr>
            <p:cNvPr id="26" name="object 26"/>
            <p:cNvPicPr/>
            <p:nvPr/>
          </p:nvPicPr>
          <p:blipFill>
            <a:blip r:embed="rId10" cstate="print"/>
            <a:stretch>
              <a:fillRect/>
            </a:stretch>
          </p:blipFill>
          <p:spPr>
            <a:xfrm>
              <a:off x="6332219" y="4689348"/>
              <a:ext cx="946403" cy="944879"/>
            </a:xfrm>
            <a:prstGeom prst="rect">
              <a:avLst/>
            </a:prstGeom>
          </p:spPr>
        </p:pic>
        <p:sp>
          <p:nvSpPr>
            <p:cNvPr id="27" name="object 27"/>
            <p:cNvSpPr/>
            <p:nvPr/>
          </p:nvSpPr>
          <p:spPr>
            <a:xfrm>
              <a:off x="6332219" y="4689348"/>
              <a:ext cx="946785" cy="944880"/>
            </a:xfrm>
            <a:custGeom>
              <a:avLst/>
              <a:gdLst/>
              <a:ahLst/>
              <a:cxnLst/>
              <a:rect l="l" t="t" r="r" b="b"/>
              <a:pathLst>
                <a:path w="946784" h="944879">
                  <a:moveTo>
                    <a:pt x="0" y="472439"/>
                  </a:moveTo>
                  <a:lnTo>
                    <a:pt x="2442" y="424125"/>
                  </a:lnTo>
                  <a:lnTo>
                    <a:pt x="9612" y="377208"/>
                  </a:lnTo>
                  <a:lnTo>
                    <a:pt x="21272" y="331927"/>
                  </a:lnTo>
                  <a:lnTo>
                    <a:pt x="37183" y="288518"/>
                  </a:lnTo>
                  <a:lnTo>
                    <a:pt x="57108" y="247218"/>
                  </a:lnTo>
                  <a:lnTo>
                    <a:pt x="80809" y="208266"/>
                  </a:lnTo>
                  <a:lnTo>
                    <a:pt x="108048" y="171897"/>
                  </a:lnTo>
                  <a:lnTo>
                    <a:pt x="138588" y="138350"/>
                  </a:lnTo>
                  <a:lnTo>
                    <a:pt x="172191" y="107861"/>
                  </a:lnTo>
                  <a:lnTo>
                    <a:pt x="208619" y="80668"/>
                  </a:lnTo>
                  <a:lnTo>
                    <a:pt x="247635" y="57008"/>
                  </a:lnTo>
                  <a:lnTo>
                    <a:pt x="289000" y="37117"/>
                  </a:lnTo>
                  <a:lnTo>
                    <a:pt x="332477" y="21234"/>
                  </a:lnTo>
                  <a:lnTo>
                    <a:pt x="377828" y="9595"/>
                  </a:lnTo>
                  <a:lnTo>
                    <a:pt x="424815" y="2438"/>
                  </a:lnTo>
                  <a:lnTo>
                    <a:pt x="473201" y="0"/>
                  </a:lnTo>
                  <a:lnTo>
                    <a:pt x="521588" y="2438"/>
                  </a:lnTo>
                  <a:lnTo>
                    <a:pt x="568575" y="9595"/>
                  </a:lnTo>
                  <a:lnTo>
                    <a:pt x="613926" y="21234"/>
                  </a:lnTo>
                  <a:lnTo>
                    <a:pt x="657403" y="37117"/>
                  </a:lnTo>
                  <a:lnTo>
                    <a:pt x="698768" y="57008"/>
                  </a:lnTo>
                  <a:lnTo>
                    <a:pt x="737784" y="80668"/>
                  </a:lnTo>
                  <a:lnTo>
                    <a:pt x="774212" y="107861"/>
                  </a:lnTo>
                  <a:lnTo>
                    <a:pt x="807815" y="138350"/>
                  </a:lnTo>
                  <a:lnTo>
                    <a:pt x="838355" y="171897"/>
                  </a:lnTo>
                  <a:lnTo>
                    <a:pt x="865594" y="208266"/>
                  </a:lnTo>
                  <a:lnTo>
                    <a:pt x="889295" y="247218"/>
                  </a:lnTo>
                  <a:lnTo>
                    <a:pt x="909220" y="288518"/>
                  </a:lnTo>
                  <a:lnTo>
                    <a:pt x="925131" y="331927"/>
                  </a:lnTo>
                  <a:lnTo>
                    <a:pt x="936791" y="377208"/>
                  </a:lnTo>
                  <a:lnTo>
                    <a:pt x="943961" y="424125"/>
                  </a:lnTo>
                  <a:lnTo>
                    <a:pt x="946403" y="472439"/>
                  </a:lnTo>
                  <a:lnTo>
                    <a:pt x="943961" y="520733"/>
                  </a:lnTo>
                  <a:lnTo>
                    <a:pt x="936791" y="567634"/>
                  </a:lnTo>
                  <a:lnTo>
                    <a:pt x="925131" y="612905"/>
                  </a:lnTo>
                  <a:lnTo>
                    <a:pt x="909220" y="656308"/>
                  </a:lnTo>
                  <a:lnTo>
                    <a:pt x="889295" y="697604"/>
                  </a:lnTo>
                  <a:lnTo>
                    <a:pt x="865594" y="736557"/>
                  </a:lnTo>
                  <a:lnTo>
                    <a:pt x="838355" y="772929"/>
                  </a:lnTo>
                  <a:lnTo>
                    <a:pt x="807815" y="806481"/>
                  </a:lnTo>
                  <a:lnTo>
                    <a:pt x="774212" y="836977"/>
                  </a:lnTo>
                  <a:lnTo>
                    <a:pt x="737784" y="864177"/>
                  </a:lnTo>
                  <a:lnTo>
                    <a:pt x="698768" y="887846"/>
                  </a:lnTo>
                  <a:lnTo>
                    <a:pt x="657403" y="907744"/>
                  </a:lnTo>
                  <a:lnTo>
                    <a:pt x="613926" y="923634"/>
                  </a:lnTo>
                  <a:lnTo>
                    <a:pt x="568575" y="935279"/>
                  </a:lnTo>
                  <a:lnTo>
                    <a:pt x="521588" y="942440"/>
                  </a:lnTo>
                  <a:lnTo>
                    <a:pt x="473201" y="944879"/>
                  </a:lnTo>
                  <a:lnTo>
                    <a:pt x="424815" y="942440"/>
                  </a:lnTo>
                  <a:lnTo>
                    <a:pt x="377828" y="935279"/>
                  </a:lnTo>
                  <a:lnTo>
                    <a:pt x="332477" y="923634"/>
                  </a:lnTo>
                  <a:lnTo>
                    <a:pt x="289000" y="907744"/>
                  </a:lnTo>
                  <a:lnTo>
                    <a:pt x="247635" y="887846"/>
                  </a:lnTo>
                  <a:lnTo>
                    <a:pt x="208619" y="864177"/>
                  </a:lnTo>
                  <a:lnTo>
                    <a:pt x="172191" y="836977"/>
                  </a:lnTo>
                  <a:lnTo>
                    <a:pt x="138588" y="806481"/>
                  </a:lnTo>
                  <a:lnTo>
                    <a:pt x="108048" y="772929"/>
                  </a:lnTo>
                  <a:lnTo>
                    <a:pt x="80809" y="736557"/>
                  </a:lnTo>
                  <a:lnTo>
                    <a:pt x="57108" y="697604"/>
                  </a:lnTo>
                  <a:lnTo>
                    <a:pt x="37183" y="656308"/>
                  </a:lnTo>
                  <a:lnTo>
                    <a:pt x="21272" y="612905"/>
                  </a:lnTo>
                  <a:lnTo>
                    <a:pt x="9612" y="567634"/>
                  </a:lnTo>
                  <a:lnTo>
                    <a:pt x="2442" y="520733"/>
                  </a:lnTo>
                  <a:lnTo>
                    <a:pt x="0" y="472439"/>
                  </a:lnTo>
                  <a:close/>
                </a:path>
              </a:pathLst>
            </a:custGeom>
            <a:ln w="9144">
              <a:solidFill>
                <a:srgbClr val="CCCCD1"/>
              </a:solidFill>
            </a:ln>
          </p:spPr>
          <p:txBody>
            <a:bodyPr wrap="square" lIns="0" tIns="0" rIns="0" bIns="0" rtlCol="0"/>
            <a:lstStyle/>
            <a:p>
              <a:endParaRPr/>
            </a:p>
          </p:txBody>
        </p:sp>
      </p:grpSp>
      <p:sp>
        <p:nvSpPr>
          <p:cNvPr id="28" name="object 28"/>
          <p:cNvSpPr/>
          <p:nvPr/>
        </p:nvSpPr>
        <p:spPr>
          <a:xfrm>
            <a:off x="7591043" y="1406652"/>
            <a:ext cx="3558540" cy="4434840"/>
          </a:xfrm>
          <a:custGeom>
            <a:avLst/>
            <a:gdLst/>
            <a:ahLst/>
            <a:cxnLst/>
            <a:rect l="l" t="t" r="r" b="b"/>
            <a:pathLst>
              <a:path w="3558540" h="4434840">
                <a:moveTo>
                  <a:pt x="284733" y="0"/>
                </a:moveTo>
                <a:lnTo>
                  <a:pt x="3273805" y="0"/>
                </a:lnTo>
                <a:lnTo>
                  <a:pt x="3319984" y="3727"/>
                </a:lnTo>
                <a:lnTo>
                  <a:pt x="3363793" y="14518"/>
                </a:lnTo>
                <a:lnTo>
                  <a:pt x="3404645" y="31786"/>
                </a:lnTo>
                <a:lnTo>
                  <a:pt x="3441953" y="54945"/>
                </a:lnTo>
                <a:lnTo>
                  <a:pt x="3475132" y="83407"/>
                </a:lnTo>
                <a:lnTo>
                  <a:pt x="3503594" y="116586"/>
                </a:lnTo>
                <a:lnTo>
                  <a:pt x="3526753" y="153894"/>
                </a:lnTo>
                <a:lnTo>
                  <a:pt x="3544021" y="194746"/>
                </a:lnTo>
                <a:lnTo>
                  <a:pt x="3554812" y="238555"/>
                </a:lnTo>
                <a:lnTo>
                  <a:pt x="3558539" y="284734"/>
                </a:lnTo>
                <a:lnTo>
                  <a:pt x="3558539" y="4434840"/>
                </a:lnTo>
                <a:lnTo>
                  <a:pt x="0" y="4434840"/>
                </a:lnTo>
                <a:lnTo>
                  <a:pt x="0" y="284734"/>
                </a:lnTo>
                <a:lnTo>
                  <a:pt x="3727" y="238555"/>
                </a:lnTo>
                <a:lnTo>
                  <a:pt x="14518" y="194746"/>
                </a:lnTo>
                <a:lnTo>
                  <a:pt x="31786" y="153894"/>
                </a:lnTo>
                <a:lnTo>
                  <a:pt x="54945" y="116586"/>
                </a:lnTo>
                <a:lnTo>
                  <a:pt x="83407" y="83407"/>
                </a:lnTo>
                <a:lnTo>
                  <a:pt x="116585" y="54945"/>
                </a:lnTo>
                <a:lnTo>
                  <a:pt x="153894" y="31786"/>
                </a:lnTo>
                <a:lnTo>
                  <a:pt x="194746" y="14518"/>
                </a:lnTo>
                <a:lnTo>
                  <a:pt x="238555" y="3727"/>
                </a:lnTo>
                <a:lnTo>
                  <a:pt x="284733" y="0"/>
                </a:lnTo>
                <a:close/>
              </a:path>
            </a:pathLst>
          </a:custGeom>
          <a:ln w="9144">
            <a:solidFill>
              <a:srgbClr val="20205A"/>
            </a:solidFill>
          </a:ln>
        </p:spPr>
        <p:txBody>
          <a:bodyPr wrap="square" lIns="0" tIns="0" rIns="0" bIns="0" rtlCol="0"/>
          <a:lstStyle/>
          <a:p>
            <a:endParaRPr/>
          </a:p>
        </p:txBody>
      </p:sp>
      <p:sp>
        <p:nvSpPr>
          <p:cNvPr id="29" name="object 29"/>
          <p:cNvSpPr txBox="1"/>
          <p:nvPr/>
        </p:nvSpPr>
        <p:spPr>
          <a:xfrm>
            <a:off x="7686293" y="1782902"/>
            <a:ext cx="3260725" cy="3493770"/>
          </a:xfrm>
          <a:prstGeom prst="rect">
            <a:avLst/>
          </a:prstGeom>
        </p:spPr>
        <p:txBody>
          <a:bodyPr vert="horz" wrap="square" lIns="0" tIns="52704" rIns="0" bIns="0" rtlCol="0">
            <a:spAutoFit/>
          </a:bodyPr>
          <a:lstStyle/>
          <a:p>
            <a:pPr marL="184785" marR="96520" indent="-172720">
              <a:lnSpc>
                <a:spcPts val="1860"/>
              </a:lnSpc>
              <a:spcBef>
                <a:spcPts val="414"/>
              </a:spcBef>
              <a:buChar char="•"/>
              <a:tabLst>
                <a:tab pos="185420" algn="l"/>
              </a:tabLst>
            </a:pPr>
            <a:r>
              <a:rPr sz="1800" spc="-5" dirty="0">
                <a:latin typeface="Arial MT"/>
                <a:cs typeface="Arial MT"/>
              </a:rPr>
              <a:t>Accompagnement</a:t>
            </a:r>
            <a:r>
              <a:rPr sz="1800" spc="30" dirty="0">
                <a:latin typeface="Arial MT"/>
                <a:cs typeface="Arial MT"/>
              </a:rPr>
              <a:t> </a:t>
            </a:r>
            <a:r>
              <a:rPr sz="1800" spc="-5" dirty="0">
                <a:latin typeface="Arial MT"/>
                <a:cs typeface="Arial MT"/>
              </a:rPr>
              <a:t>de</a:t>
            </a:r>
            <a:r>
              <a:rPr sz="1800" spc="-15" dirty="0">
                <a:latin typeface="Arial MT"/>
                <a:cs typeface="Arial MT"/>
              </a:rPr>
              <a:t> </a:t>
            </a:r>
            <a:r>
              <a:rPr sz="1800" dirty="0">
                <a:latin typeface="Arial MT"/>
                <a:cs typeface="Arial MT"/>
              </a:rPr>
              <a:t>la </a:t>
            </a:r>
            <a:r>
              <a:rPr sz="1800" spc="5" dirty="0">
                <a:latin typeface="Arial MT"/>
                <a:cs typeface="Arial MT"/>
              </a:rPr>
              <a:t> </a:t>
            </a:r>
            <a:r>
              <a:rPr sz="1800" spc="-5" dirty="0">
                <a:latin typeface="Arial MT"/>
                <a:cs typeface="Arial MT"/>
              </a:rPr>
              <a:t>personne dans une approche </a:t>
            </a:r>
            <a:r>
              <a:rPr sz="1800" spc="-490" dirty="0">
                <a:latin typeface="Arial MT"/>
                <a:cs typeface="Arial MT"/>
              </a:rPr>
              <a:t> </a:t>
            </a:r>
            <a:r>
              <a:rPr sz="1800" spc="-5" dirty="0">
                <a:latin typeface="Arial MT"/>
                <a:cs typeface="Arial MT"/>
              </a:rPr>
              <a:t>globale</a:t>
            </a:r>
            <a:r>
              <a:rPr sz="1800" spc="10" dirty="0">
                <a:latin typeface="Arial MT"/>
                <a:cs typeface="Arial MT"/>
              </a:rPr>
              <a:t> </a:t>
            </a:r>
            <a:r>
              <a:rPr sz="1800" dirty="0">
                <a:latin typeface="Arial MT"/>
                <a:cs typeface="Arial MT"/>
              </a:rPr>
              <a:t>et</a:t>
            </a:r>
            <a:r>
              <a:rPr sz="1800" spc="-10" dirty="0">
                <a:latin typeface="Arial MT"/>
                <a:cs typeface="Arial MT"/>
              </a:rPr>
              <a:t> </a:t>
            </a:r>
            <a:r>
              <a:rPr sz="1800" spc="-5" dirty="0">
                <a:latin typeface="Arial MT"/>
                <a:cs typeface="Arial MT"/>
              </a:rPr>
              <a:t>individualisée</a:t>
            </a:r>
            <a:endParaRPr sz="1800">
              <a:latin typeface="Arial MT"/>
              <a:cs typeface="Arial MT"/>
            </a:endParaRPr>
          </a:p>
          <a:p>
            <a:pPr marL="184785" marR="83185" indent="-172720">
              <a:lnSpc>
                <a:spcPct val="86300"/>
              </a:lnSpc>
              <a:spcBef>
                <a:spcPts val="295"/>
              </a:spcBef>
              <a:buChar char="•"/>
              <a:tabLst>
                <a:tab pos="185420" algn="l"/>
              </a:tabLst>
            </a:pPr>
            <a:r>
              <a:rPr sz="1800" spc="-5" dirty="0">
                <a:latin typeface="Arial MT"/>
                <a:cs typeface="Arial MT"/>
              </a:rPr>
              <a:t>Intervention</a:t>
            </a:r>
            <a:r>
              <a:rPr sz="1800" dirty="0">
                <a:latin typeface="Arial MT"/>
                <a:cs typeface="Arial MT"/>
              </a:rPr>
              <a:t> </a:t>
            </a:r>
            <a:r>
              <a:rPr sz="1800" spc="-5" dirty="0">
                <a:latin typeface="Arial MT"/>
                <a:cs typeface="Arial MT"/>
              </a:rPr>
              <a:t>auprès</a:t>
            </a:r>
            <a:r>
              <a:rPr sz="1800" spc="20" dirty="0">
                <a:latin typeface="Arial MT"/>
                <a:cs typeface="Arial MT"/>
              </a:rPr>
              <a:t> </a:t>
            </a:r>
            <a:r>
              <a:rPr sz="1800" spc="-5" dirty="0">
                <a:latin typeface="Arial MT"/>
                <a:cs typeface="Arial MT"/>
              </a:rPr>
              <a:t>de</a:t>
            </a:r>
            <a:r>
              <a:rPr sz="1800" spc="-10" dirty="0">
                <a:latin typeface="Arial MT"/>
                <a:cs typeface="Arial MT"/>
              </a:rPr>
              <a:t> </a:t>
            </a:r>
            <a:r>
              <a:rPr sz="1800" spc="-5" dirty="0">
                <a:latin typeface="Arial MT"/>
                <a:cs typeface="Arial MT"/>
              </a:rPr>
              <a:t>la </a:t>
            </a:r>
            <a:r>
              <a:rPr sz="1800" dirty="0">
                <a:latin typeface="Arial MT"/>
                <a:cs typeface="Arial MT"/>
              </a:rPr>
              <a:t> </a:t>
            </a:r>
            <a:r>
              <a:rPr sz="1800" spc="-5" dirty="0">
                <a:latin typeface="Arial MT"/>
                <a:cs typeface="Arial MT"/>
              </a:rPr>
              <a:t>personne</a:t>
            </a:r>
            <a:r>
              <a:rPr sz="1800" spc="10" dirty="0">
                <a:latin typeface="Arial MT"/>
                <a:cs typeface="Arial MT"/>
              </a:rPr>
              <a:t> </a:t>
            </a:r>
            <a:r>
              <a:rPr sz="1800" spc="-5" dirty="0">
                <a:latin typeface="Arial MT"/>
                <a:cs typeface="Arial MT"/>
              </a:rPr>
              <a:t>dans</a:t>
            </a:r>
            <a:r>
              <a:rPr sz="1800" dirty="0">
                <a:latin typeface="Arial MT"/>
                <a:cs typeface="Arial MT"/>
              </a:rPr>
              <a:t> </a:t>
            </a:r>
            <a:r>
              <a:rPr sz="1800" spc="-5" dirty="0">
                <a:latin typeface="Arial MT"/>
                <a:cs typeface="Arial MT"/>
              </a:rPr>
              <a:t>les soins </a:t>
            </a:r>
            <a:r>
              <a:rPr sz="1800" dirty="0">
                <a:latin typeface="Arial MT"/>
                <a:cs typeface="Arial MT"/>
              </a:rPr>
              <a:t> </a:t>
            </a:r>
            <a:r>
              <a:rPr sz="1800" spc="-10" dirty="0">
                <a:latin typeface="Arial MT"/>
                <a:cs typeface="Arial MT"/>
              </a:rPr>
              <a:t>d’hygiène,</a:t>
            </a:r>
            <a:r>
              <a:rPr sz="1800" spc="40" dirty="0">
                <a:latin typeface="Arial MT"/>
                <a:cs typeface="Arial MT"/>
              </a:rPr>
              <a:t> </a:t>
            </a:r>
            <a:r>
              <a:rPr sz="1800" spc="-5" dirty="0">
                <a:latin typeface="Arial MT"/>
                <a:cs typeface="Arial MT"/>
              </a:rPr>
              <a:t>de confort et de </a:t>
            </a:r>
            <a:r>
              <a:rPr sz="1800" dirty="0">
                <a:latin typeface="Arial MT"/>
                <a:cs typeface="Arial MT"/>
              </a:rPr>
              <a:t> </a:t>
            </a:r>
            <a:r>
              <a:rPr sz="1800" spc="-5" dirty="0">
                <a:latin typeface="Arial MT"/>
                <a:cs typeface="Arial MT"/>
              </a:rPr>
              <a:t>sécurité,</a:t>
            </a:r>
            <a:r>
              <a:rPr sz="1800" spc="5" dirty="0">
                <a:latin typeface="Arial MT"/>
                <a:cs typeface="Arial MT"/>
              </a:rPr>
              <a:t> </a:t>
            </a:r>
            <a:r>
              <a:rPr sz="1800" spc="-5" dirty="0">
                <a:latin typeface="Arial MT"/>
                <a:cs typeface="Arial MT"/>
              </a:rPr>
              <a:t>dans</a:t>
            </a:r>
            <a:r>
              <a:rPr sz="1800" dirty="0">
                <a:latin typeface="Arial MT"/>
                <a:cs typeface="Arial MT"/>
              </a:rPr>
              <a:t> </a:t>
            </a:r>
            <a:r>
              <a:rPr sz="1800" spc="-5" dirty="0">
                <a:latin typeface="Arial MT"/>
                <a:cs typeface="Arial MT"/>
              </a:rPr>
              <a:t>les</a:t>
            </a:r>
            <a:r>
              <a:rPr sz="1800" spc="5" dirty="0">
                <a:latin typeface="Arial MT"/>
                <a:cs typeface="Arial MT"/>
              </a:rPr>
              <a:t> </a:t>
            </a:r>
            <a:r>
              <a:rPr sz="1800" spc="-5" dirty="0">
                <a:latin typeface="Arial MT"/>
                <a:cs typeface="Arial MT"/>
              </a:rPr>
              <a:t>activités</a:t>
            </a:r>
            <a:r>
              <a:rPr sz="1800" dirty="0">
                <a:latin typeface="Arial MT"/>
                <a:cs typeface="Arial MT"/>
              </a:rPr>
              <a:t> </a:t>
            </a:r>
            <a:r>
              <a:rPr sz="1800" spc="-5" dirty="0">
                <a:latin typeface="Arial MT"/>
                <a:cs typeface="Arial MT"/>
              </a:rPr>
              <a:t>de </a:t>
            </a:r>
            <a:r>
              <a:rPr sz="1800" spc="-484" dirty="0">
                <a:latin typeface="Arial MT"/>
                <a:cs typeface="Arial MT"/>
              </a:rPr>
              <a:t> </a:t>
            </a:r>
            <a:r>
              <a:rPr sz="1800" spc="-5" dirty="0">
                <a:latin typeface="Arial MT"/>
                <a:cs typeface="Arial MT"/>
              </a:rPr>
              <a:t>la</a:t>
            </a:r>
            <a:r>
              <a:rPr sz="1800" spc="-15" dirty="0">
                <a:latin typeface="Arial MT"/>
                <a:cs typeface="Arial MT"/>
              </a:rPr>
              <a:t> </a:t>
            </a:r>
            <a:r>
              <a:rPr sz="1800" spc="-5" dirty="0">
                <a:latin typeface="Arial MT"/>
                <a:cs typeface="Arial MT"/>
              </a:rPr>
              <a:t>vie</a:t>
            </a:r>
            <a:r>
              <a:rPr sz="1800" dirty="0">
                <a:latin typeface="Arial MT"/>
                <a:cs typeface="Arial MT"/>
              </a:rPr>
              <a:t> </a:t>
            </a:r>
            <a:r>
              <a:rPr sz="1800" spc="-5" dirty="0">
                <a:latin typeface="Arial MT"/>
                <a:cs typeface="Arial MT"/>
              </a:rPr>
              <a:t>quotidienne</a:t>
            </a:r>
            <a:endParaRPr sz="1800">
              <a:latin typeface="Arial MT"/>
              <a:cs typeface="Arial MT"/>
            </a:endParaRPr>
          </a:p>
          <a:p>
            <a:pPr marL="184785" marR="218440" indent="-172720">
              <a:lnSpc>
                <a:spcPts val="1870"/>
              </a:lnSpc>
              <a:spcBef>
                <a:spcPts val="315"/>
              </a:spcBef>
              <a:buChar char="•"/>
              <a:tabLst>
                <a:tab pos="185420" algn="l"/>
              </a:tabLst>
            </a:pPr>
            <a:r>
              <a:rPr sz="1800" spc="-15" dirty="0">
                <a:latin typeface="Arial MT"/>
                <a:cs typeface="Arial MT"/>
              </a:rPr>
              <a:t>Travail</a:t>
            </a:r>
            <a:r>
              <a:rPr sz="1800" spc="-20" dirty="0">
                <a:latin typeface="Arial MT"/>
                <a:cs typeface="Arial MT"/>
              </a:rPr>
              <a:t> </a:t>
            </a:r>
            <a:r>
              <a:rPr sz="1800" dirty="0">
                <a:latin typeface="Arial MT"/>
                <a:cs typeface="Arial MT"/>
              </a:rPr>
              <a:t>et</a:t>
            </a:r>
            <a:r>
              <a:rPr sz="1800" spc="-5" dirty="0">
                <a:latin typeface="Arial MT"/>
                <a:cs typeface="Arial MT"/>
              </a:rPr>
              <a:t> communication</a:t>
            </a:r>
            <a:r>
              <a:rPr sz="1800" spc="10" dirty="0">
                <a:latin typeface="Arial MT"/>
                <a:cs typeface="Arial MT"/>
              </a:rPr>
              <a:t> </a:t>
            </a:r>
            <a:r>
              <a:rPr sz="1800" spc="-5" dirty="0">
                <a:latin typeface="Arial MT"/>
                <a:cs typeface="Arial MT"/>
              </a:rPr>
              <a:t>en </a:t>
            </a:r>
            <a:r>
              <a:rPr sz="1800" spc="-484" dirty="0">
                <a:latin typeface="Arial MT"/>
                <a:cs typeface="Arial MT"/>
              </a:rPr>
              <a:t> </a:t>
            </a:r>
            <a:r>
              <a:rPr sz="1800" spc="-5" dirty="0">
                <a:latin typeface="Arial MT"/>
                <a:cs typeface="Arial MT"/>
              </a:rPr>
              <a:t>équipe pluriprofessionnelle</a:t>
            </a:r>
            <a:endParaRPr sz="1800">
              <a:latin typeface="Arial MT"/>
              <a:cs typeface="Arial MT"/>
            </a:endParaRPr>
          </a:p>
          <a:p>
            <a:pPr marL="184785" indent="-172720">
              <a:lnSpc>
                <a:spcPts val="2010"/>
              </a:lnSpc>
              <a:buChar char="•"/>
              <a:tabLst>
                <a:tab pos="185420" algn="l"/>
              </a:tabLst>
            </a:pPr>
            <a:r>
              <a:rPr sz="1800" spc="-5" dirty="0">
                <a:latin typeface="Arial MT"/>
                <a:cs typeface="Arial MT"/>
              </a:rPr>
              <a:t>Réalisation</a:t>
            </a:r>
            <a:r>
              <a:rPr sz="1800" spc="-15" dirty="0">
                <a:latin typeface="Arial MT"/>
                <a:cs typeface="Arial MT"/>
              </a:rPr>
              <a:t> </a:t>
            </a:r>
            <a:r>
              <a:rPr sz="1800" spc="-5" dirty="0">
                <a:latin typeface="Arial MT"/>
                <a:cs typeface="Arial MT"/>
              </a:rPr>
              <a:t>d’actions</a:t>
            </a:r>
            <a:endParaRPr sz="1800">
              <a:latin typeface="Arial MT"/>
              <a:cs typeface="Arial MT"/>
            </a:endParaRPr>
          </a:p>
          <a:p>
            <a:pPr marL="184785" marR="5080" algn="just">
              <a:lnSpc>
                <a:spcPts val="1860"/>
              </a:lnSpc>
              <a:spcBef>
                <a:spcPts val="165"/>
              </a:spcBef>
            </a:pPr>
            <a:r>
              <a:rPr sz="1800" spc="-5" dirty="0">
                <a:latin typeface="Arial MT"/>
                <a:cs typeface="Arial MT"/>
              </a:rPr>
              <a:t>d’éducation </a:t>
            </a:r>
            <a:r>
              <a:rPr sz="1800" dirty="0">
                <a:latin typeface="Arial MT"/>
                <a:cs typeface="Arial MT"/>
              </a:rPr>
              <a:t>à </a:t>
            </a:r>
            <a:r>
              <a:rPr sz="1800" spc="-5" dirty="0">
                <a:latin typeface="Arial MT"/>
                <a:cs typeface="Arial MT"/>
              </a:rPr>
              <a:t>la santé pour un </a:t>
            </a:r>
            <a:r>
              <a:rPr sz="1800" spc="-490" dirty="0">
                <a:latin typeface="Arial MT"/>
                <a:cs typeface="Arial MT"/>
              </a:rPr>
              <a:t> </a:t>
            </a:r>
            <a:r>
              <a:rPr sz="1800" spc="-5" dirty="0">
                <a:latin typeface="Arial MT"/>
                <a:cs typeface="Arial MT"/>
              </a:rPr>
              <a:t>public ciblé, dans un contexte </a:t>
            </a:r>
            <a:r>
              <a:rPr sz="1800" dirty="0">
                <a:latin typeface="Arial MT"/>
                <a:cs typeface="Arial MT"/>
              </a:rPr>
              <a:t> </a:t>
            </a:r>
            <a:r>
              <a:rPr sz="1800" spc="-10" dirty="0">
                <a:latin typeface="Arial MT"/>
                <a:cs typeface="Arial MT"/>
              </a:rPr>
              <a:t>donné</a:t>
            </a:r>
            <a:endParaRPr sz="1800">
              <a:latin typeface="Arial MT"/>
              <a:cs typeface="Arial MT"/>
            </a:endParaRPr>
          </a:p>
        </p:txBody>
      </p:sp>
      <p:grpSp>
        <p:nvGrpSpPr>
          <p:cNvPr id="30" name="object 30"/>
          <p:cNvGrpSpPr/>
          <p:nvPr/>
        </p:nvGrpSpPr>
        <p:grpSpPr>
          <a:xfrm>
            <a:off x="8054340" y="5306567"/>
            <a:ext cx="2863850" cy="969644"/>
            <a:chOff x="8054340" y="5306567"/>
            <a:chExt cx="2863850" cy="969644"/>
          </a:xfrm>
        </p:grpSpPr>
        <p:pic>
          <p:nvPicPr>
            <p:cNvPr id="31" name="object 31"/>
            <p:cNvPicPr/>
            <p:nvPr/>
          </p:nvPicPr>
          <p:blipFill>
            <a:blip r:embed="rId11" cstate="print"/>
            <a:stretch>
              <a:fillRect/>
            </a:stretch>
          </p:blipFill>
          <p:spPr>
            <a:xfrm>
              <a:off x="8125968" y="5306567"/>
              <a:ext cx="2791968" cy="957059"/>
            </a:xfrm>
            <a:prstGeom prst="rect">
              <a:avLst/>
            </a:prstGeom>
          </p:spPr>
        </p:pic>
        <p:pic>
          <p:nvPicPr>
            <p:cNvPr id="32" name="object 32"/>
            <p:cNvPicPr/>
            <p:nvPr/>
          </p:nvPicPr>
          <p:blipFill>
            <a:blip r:embed="rId12" cstate="print"/>
            <a:stretch>
              <a:fillRect/>
            </a:stretch>
          </p:blipFill>
          <p:spPr>
            <a:xfrm>
              <a:off x="8054340" y="5343143"/>
              <a:ext cx="1630679" cy="932713"/>
            </a:xfrm>
            <a:prstGeom prst="rect">
              <a:avLst/>
            </a:prstGeom>
          </p:spPr>
        </p:pic>
        <p:pic>
          <p:nvPicPr>
            <p:cNvPr id="33" name="object 33"/>
            <p:cNvPicPr/>
            <p:nvPr/>
          </p:nvPicPr>
          <p:blipFill>
            <a:blip r:embed="rId13" cstate="print"/>
            <a:stretch>
              <a:fillRect/>
            </a:stretch>
          </p:blipFill>
          <p:spPr>
            <a:xfrm>
              <a:off x="8173212" y="5333999"/>
              <a:ext cx="2702052" cy="867156"/>
            </a:xfrm>
            <a:prstGeom prst="rect">
              <a:avLst/>
            </a:prstGeom>
          </p:spPr>
        </p:pic>
        <p:sp>
          <p:nvSpPr>
            <p:cNvPr id="34" name="object 34"/>
            <p:cNvSpPr/>
            <p:nvPr/>
          </p:nvSpPr>
          <p:spPr>
            <a:xfrm>
              <a:off x="8173212" y="5333999"/>
              <a:ext cx="2702560" cy="867410"/>
            </a:xfrm>
            <a:custGeom>
              <a:avLst/>
              <a:gdLst/>
              <a:ahLst/>
              <a:cxnLst/>
              <a:rect l="l" t="t" r="r" b="b"/>
              <a:pathLst>
                <a:path w="2702559" h="867410">
                  <a:moveTo>
                    <a:pt x="0" y="867156"/>
                  </a:moveTo>
                  <a:lnTo>
                    <a:pt x="2702052" y="867156"/>
                  </a:lnTo>
                  <a:lnTo>
                    <a:pt x="2702052" y="0"/>
                  </a:lnTo>
                  <a:lnTo>
                    <a:pt x="0" y="0"/>
                  </a:lnTo>
                  <a:lnTo>
                    <a:pt x="0" y="867156"/>
                  </a:lnTo>
                  <a:close/>
                </a:path>
              </a:pathLst>
            </a:custGeom>
            <a:ln w="9144">
              <a:solidFill>
                <a:srgbClr val="20205A"/>
              </a:solidFill>
            </a:ln>
          </p:spPr>
          <p:txBody>
            <a:bodyPr wrap="square" lIns="0" tIns="0" rIns="0" bIns="0" rtlCol="0"/>
            <a:lstStyle/>
            <a:p>
              <a:endParaRPr/>
            </a:p>
          </p:txBody>
        </p:sp>
      </p:grpSp>
      <p:sp>
        <p:nvSpPr>
          <p:cNvPr id="35" name="object 35"/>
          <p:cNvSpPr txBox="1"/>
          <p:nvPr/>
        </p:nvSpPr>
        <p:spPr>
          <a:xfrm>
            <a:off x="8245602" y="5417921"/>
            <a:ext cx="1252855" cy="650240"/>
          </a:xfrm>
          <a:prstGeom prst="rect">
            <a:avLst/>
          </a:prstGeom>
        </p:spPr>
        <p:txBody>
          <a:bodyPr vert="horz" wrap="square" lIns="0" tIns="59690" rIns="0" bIns="0" rtlCol="0">
            <a:spAutoFit/>
          </a:bodyPr>
          <a:lstStyle/>
          <a:p>
            <a:pPr marL="12700" marR="5080">
              <a:lnSpc>
                <a:spcPts val="2280"/>
              </a:lnSpc>
              <a:spcBef>
                <a:spcPts val="470"/>
              </a:spcBef>
            </a:pPr>
            <a:r>
              <a:rPr sz="2200" spc="-5" dirty="0">
                <a:latin typeface="Arial MT"/>
                <a:cs typeface="Arial MT"/>
              </a:rPr>
              <a:t>Pôles </a:t>
            </a:r>
            <a:r>
              <a:rPr sz="2200" dirty="0">
                <a:latin typeface="Arial MT"/>
                <a:cs typeface="Arial MT"/>
              </a:rPr>
              <a:t> </a:t>
            </a:r>
            <a:r>
              <a:rPr sz="2200" spc="-10" dirty="0">
                <a:latin typeface="Arial MT"/>
                <a:cs typeface="Arial MT"/>
              </a:rPr>
              <a:t>d</a:t>
            </a:r>
            <a:r>
              <a:rPr sz="2200" spc="-5" dirty="0">
                <a:latin typeface="Arial MT"/>
                <a:cs typeface="Arial MT"/>
              </a:rPr>
              <a:t>’</a:t>
            </a:r>
            <a:r>
              <a:rPr sz="2200" spc="-10" dirty="0">
                <a:latin typeface="Arial MT"/>
                <a:cs typeface="Arial MT"/>
              </a:rPr>
              <a:t>a</a:t>
            </a:r>
            <a:r>
              <a:rPr sz="2200" dirty="0">
                <a:latin typeface="Arial MT"/>
                <a:cs typeface="Arial MT"/>
              </a:rPr>
              <a:t>c</a:t>
            </a:r>
            <a:r>
              <a:rPr sz="2200" spc="-5" dirty="0">
                <a:latin typeface="Arial MT"/>
                <a:cs typeface="Arial MT"/>
              </a:rPr>
              <a:t>tivit</a:t>
            </a:r>
            <a:r>
              <a:rPr sz="2200" dirty="0">
                <a:latin typeface="Arial MT"/>
                <a:cs typeface="Arial MT"/>
              </a:rPr>
              <a:t>é</a:t>
            </a:r>
            <a:r>
              <a:rPr sz="2200" spc="-5" dirty="0">
                <a:latin typeface="Arial MT"/>
                <a:cs typeface="Arial MT"/>
              </a:rPr>
              <a:t>s</a:t>
            </a:r>
            <a:endParaRPr sz="2200">
              <a:latin typeface="Arial MT"/>
              <a:cs typeface="Arial MT"/>
            </a:endParaRPr>
          </a:p>
        </p:txBody>
      </p:sp>
      <p:grpSp>
        <p:nvGrpSpPr>
          <p:cNvPr id="36" name="object 36"/>
          <p:cNvGrpSpPr/>
          <p:nvPr/>
        </p:nvGrpSpPr>
        <p:grpSpPr>
          <a:xfrm>
            <a:off x="9982200" y="5169408"/>
            <a:ext cx="954405" cy="955675"/>
            <a:chOff x="9982200" y="5169408"/>
            <a:chExt cx="954405" cy="955675"/>
          </a:xfrm>
        </p:grpSpPr>
        <p:pic>
          <p:nvPicPr>
            <p:cNvPr id="37" name="object 37"/>
            <p:cNvPicPr/>
            <p:nvPr/>
          </p:nvPicPr>
          <p:blipFill>
            <a:blip r:embed="rId14" cstate="print"/>
            <a:stretch>
              <a:fillRect/>
            </a:stretch>
          </p:blipFill>
          <p:spPr>
            <a:xfrm>
              <a:off x="9986772" y="5173980"/>
              <a:ext cx="944879" cy="946404"/>
            </a:xfrm>
            <a:prstGeom prst="rect">
              <a:avLst/>
            </a:prstGeom>
          </p:spPr>
        </p:pic>
        <p:sp>
          <p:nvSpPr>
            <p:cNvPr id="38" name="object 38"/>
            <p:cNvSpPr/>
            <p:nvPr/>
          </p:nvSpPr>
          <p:spPr>
            <a:xfrm>
              <a:off x="9986772" y="5173980"/>
              <a:ext cx="944880" cy="946785"/>
            </a:xfrm>
            <a:custGeom>
              <a:avLst/>
              <a:gdLst/>
              <a:ahLst/>
              <a:cxnLst/>
              <a:rect l="l" t="t" r="r" b="b"/>
              <a:pathLst>
                <a:path w="944879" h="946785">
                  <a:moveTo>
                    <a:pt x="0" y="473202"/>
                  </a:moveTo>
                  <a:lnTo>
                    <a:pt x="2438" y="424815"/>
                  </a:lnTo>
                  <a:lnTo>
                    <a:pt x="9595" y="377828"/>
                  </a:lnTo>
                  <a:lnTo>
                    <a:pt x="21234" y="332477"/>
                  </a:lnTo>
                  <a:lnTo>
                    <a:pt x="37117" y="289000"/>
                  </a:lnTo>
                  <a:lnTo>
                    <a:pt x="57008" y="247635"/>
                  </a:lnTo>
                  <a:lnTo>
                    <a:pt x="80668" y="208619"/>
                  </a:lnTo>
                  <a:lnTo>
                    <a:pt x="107861" y="172191"/>
                  </a:lnTo>
                  <a:lnTo>
                    <a:pt x="138350" y="138588"/>
                  </a:lnTo>
                  <a:lnTo>
                    <a:pt x="171897" y="108048"/>
                  </a:lnTo>
                  <a:lnTo>
                    <a:pt x="208266" y="80809"/>
                  </a:lnTo>
                  <a:lnTo>
                    <a:pt x="247218" y="57108"/>
                  </a:lnTo>
                  <a:lnTo>
                    <a:pt x="288518" y="37183"/>
                  </a:lnTo>
                  <a:lnTo>
                    <a:pt x="331927" y="21272"/>
                  </a:lnTo>
                  <a:lnTo>
                    <a:pt x="377208" y="9612"/>
                  </a:lnTo>
                  <a:lnTo>
                    <a:pt x="424125" y="2442"/>
                  </a:lnTo>
                  <a:lnTo>
                    <a:pt x="472439" y="0"/>
                  </a:lnTo>
                  <a:lnTo>
                    <a:pt x="520733" y="2442"/>
                  </a:lnTo>
                  <a:lnTo>
                    <a:pt x="567634" y="9612"/>
                  </a:lnTo>
                  <a:lnTo>
                    <a:pt x="612905" y="21272"/>
                  </a:lnTo>
                  <a:lnTo>
                    <a:pt x="656308" y="37183"/>
                  </a:lnTo>
                  <a:lnTo>
                    <a:pt x="697604" y="57108"/>
                  </a:lnTo>
                  <a:lnTo>
                    <a:pt x="736557" y="80809"/>
                  </a:lnTo>
                  <a:lnTo>
                    <a:pt x="772929" y="108048"/>
                  </a:lnTo>
                  <a:lnTo>
                    <a:pt x="806481" y="138588"/>
                  </a:lnTo>
                  <a:lnTo>
                    <a:pt x="836977" y="172191"/>
                  </a:lnTo>
                  <a:lnTo>
                    <a:pt x="864177" y="208619"/>
                  </a:lnTo>
                  <a:lnTo>
                    <a:pt x="887846" y="247635"/>
                  </a:lnTo>
                  <a:lnTo>
                    <a:pt x="907744" y="289000"/>
                  </a:lnTo>
                  <a:lnTo>
                    <a:pt x="923634" y="332477"/>
                  </a:lnTo>
                  <a:lnTo>
                    <a:pt x="935279" y="377828"/>
                  </a:lnTo>
                  <a:lnTo>
                    <a:pt x="942440" y="424815"/>
                  </a:lnTo>
                  <a:lnTo>
                    <a:pt x="944879" y="473202"/>
                  </a:lnTo>
                  <a:lnTo>
                    <a:pt x="942440" y="521583"/>
                  </a:lnTo>
                  <a:lnTo>
                    <a:pt x="935279" y="568568"/>
                  </a:lnTo>
                  <a:lnTo>
                    <a:pt x="923634" y="613917"/>
                  </a:lnTo>
                  <a:lnTo>
                    <a:pt x="907744" y="657392"/>
                  </a:lnTo>
                  <a:lnTo>
                    <a:pt x="887846" y="698757"/>
                  </a:lnTo>
                  <a:lnTo>
                    <a:pt x="864177" y="737773"/>
                  </a:lnTo>
                  <a:lnTo>
                    <a:pt x="836977" y="774201"/>
                  </a:lnTo>
                  <a:lnTo>
                    <a:pt x="806481" y="807805"/>
                  </a:lnTo>
                  <a:lnTo>
                    <a:pt x="772929" y="838347"/>
                  </a:lnTo>
                  <a:lnTo>
                    <a:pt x="736557" y="865588"/>
                  </a:lnTo>
                  <a:lnTo>
                    <a:pt x="697604" y="889290"/>
                  </a:lnTo>
                  <a:lnTo>
                    <a:pt x="656308" y="909217"/>
                  </a:lnTo>
                  <a:lnTo>
                    <a:pt x="612905" y="925129"/>
                  </a:lnTo>
                  <a:lnTo>
                    <a:pt x="567634" y="936790"/>
                  </a:lnTo>
                  <a:lnTo>
                    <a:pt x="520733" y="943960"/>
                  </a:lnTo>
                  <a:lnTo>
                    <a:pt x="472439" y="946404"/>
                  </a:lnTo>
                  <a:lnTo>
                    <a:pt x="424125" y="943960"/>
                  </a:lnTo>
                  <a:lnTo>
                    <a:pt x="377208" y="936790"/>
                  </a:lnTo>
                  <a:lnTo>
                    <a:pt x="331927" y="925129"/>
                  </a:lnTo>
                  <a:lnTo>
                    <a:pt x="288518" y="909217"/>
                  </a:lnTo>
                  <a:lnTo>
                    <a:pt x="247218" y="889290"/>
                  </a:lnTo>
                  <a:lnTo>
                    <a:pt x="208266" y="865588"/>
                  </a:lnTo>
                  <a:lnTo>
                    <a:pt x="171897" y="838347"/>
                  </a:lnTo>
                  <a:lnTo>
                    <a:pt x="138350" y="807805"/>
                  </a:lnTo>
                  <a:lnTo>
                    <a:pt x="107861" y="774201"/>
                  </a:lnTo>
                  <a:lnTo>
                    <a:pt x="80668" y="737773"/>
                  </a:lnTo>
                  <a:lnTo>
                    <a:pt x="57008" y="698757"/>
                  </a:lnTo>
                  <a:lnTo>
                    <a:pt x="37117" y="657392"/>
                  </a:lnTo>
                  <a:lnTo>
                    <a:pt x="21234" y="613917"/>
                  </a:lnTo>
                  <a:lnTo>
                    <a:pt x="9595" y="568568"/>
                  </a:lnTo>
                  <a:lnTo>
                    <a:pt x="2438" y="521583"/>
                  </a:lnTo>
                  <a:lnTo>
                    <a:pt x="0" y="473202"/>
                  </a:lnTo>
                  <a:close/>
                </a:path>
              </a:pathLst>
            </a:custGeom>
            <a:ln w="9143">
              <a:solidFill>
                <a:srgbClr val="CCCCD1"/>
              </a:solidFill>
            </a:ln>
          </p:spPr>
          <p:txBody>
            <a:bodyPr wrap="square" lIns="0" tIns="0" rIns="0" bIns="0" rtlCol="0"/>
            <a:lstStyle/>
            <a:p>
              <a:endParaRPr/>
            </a:p>
          </p:txBody>
        </p:sp>
      </p:grpSp>
      <p:sp>
        <p:nvSpPr>
          <p:cNvPr id="41" name="Espace réservé du pied de page 40">
            <a:extLst>
              <a:ext uri="{FF2B5EF4-FFF2-40B4-BE49-F238E27FC236}">
                <a16:creationId xmlns:a16="http://schemas.microsoft.com/office/drawing/2014/main" id="{6D6B90E2-EB36-4B47-A837-393BE6D7553E}"/>
              </a:ext>
            </a:extLst>
          </p:cNvPr>
          <p:cNvSpPr>
            <a:spLocks noGrp="1"/>
          </p:cNvSpPr>
          <p:nvPr>
            <p:ph type="ftr" sz="quarter" idx="5"/>
          </p:nvPr>
        </p:nvSpPr>
        <p:spPr/>
        <p:txBody>
          <a:bodyPr/>
          <a:lstStyle/>
          <a:p>
            <a:r>
              <a:rPr lang="fr-FR"/>
              <a:t>Formation rénovation bac pro ASSP - Mai 2022 -  GRD - académie de Lyon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0822" y="6380226"/>
            <a:ext cx="11232515" cy="0"/>
          </a:xfrm>
          <a:custGeom>
            <a:avLst/>
            <a:gdLst/>
            <a:ahLst/>
            <a:cxnLst/>
            <a:rect l="l" t="t" r="r" b="b"/>
            <a:pathLst>
              <a:path w="11232515">
                <a:moveTo>
                  <a:pt x="0" y="0"/>
                </a:moveTo>
                <a:lnTo>
                  <a:pt x="11232007" y="0"/>
                </a:lnTo>
              </a:path>
            </a:pathLst>
          </a:custGeom>
          <a:ln w="10668">
            <a:solidFill>
              <a:srgbClr val="000000"/>
            </a:solidFill>
          </a:ln>
        </p:spPr>
        <p:txBody>
          <a:bodyPr wrap="square" lIns="0" tIns="0" rIns="0" bIns="0" rtlCol="0"/>
          <a:lstStyle/>
          <a:p>
            <a:endParaRPr/>
          </a:p>
        </p:txBody>
      </p:sp>
      <p:pic>
        <p:nvPicPr>
          <p:cNvPr id="4" name="object 4"/>
          <p:cNvPicPr/>
          <p:nvPr/>
        </p:nvPicPr>
        <p:blipFill>
          <a:blip r:embed="rId2" cstate="print"/>
          <a:stretch>
            <a:fillRect/>
          </a:stretch>
        </p:blipFill>
        <p:spPr>
          <a:xfrm>
            <a:off x="453053" y="212305"/>
            <a:ext cx="593451" cy="520174"/>
          </a:xfrm>
          <a:prstGeom prst="rect">
            <a:avLst/>
          </a:prstGeom>
        </p:spPr>
      </p:pic>
      <p:sp>
        <p:nvSpPr>
          <p:cNvPr id="5" name="object 5"/>
          <p:cNvSpPr txBox="1">
            <a:spLocks noGrp="1"/>
          </p:cNvSpPr>
          <p:nvPr>
            <p:ph type="title"/>
          </p:nvPr>
        </p:nvSpPr>
        <p:spPr>
          <a:xfrm>
            <a:off x="2992373" y="366217"/>
            <a:ext cx="4606290" cy="514350"/>
          </a:xfrm>
          <a:prstGeom prst="rect">
            <a:avLst/>
          </a:prstGeom>
        </p:spPr>
        <p:txBody>
          <a:bodyPr vert="horz" wrap="square" lIns="0" tIns="13335" rIns="0" bIns="0" rtlCol="0">
            <a:spAutoFit/>
          </a:bodyPr>
          <a:lstStyle/>
          <a:p>
            <a:pPr marL="12700">
              <a:lnSpc>
                <a:spcPct val="100000"/>
              </a:lnSpc>
              <a:spcBef>
                <a:spcPts val="105"/>
              </a:spcBef>
            </a:pPr>
            <a:r>
              <a:rPr sz="3200" dirty="0">
                <a:solidFill>
                  <a:srgbClr val="000000"/>
                </a:solidFill>
              </a:rPr>
              <a:t>Quatre</a:t>
            </a:r>
            <a:r>
              <a:rPr sz="3200" spc="-55" dirty="0">
                <a:solidFill>
                  <a:srgbClr val="000000"/>
                </a:solidFill>
              </a:rPr>
              <a:t> </a:t>
            </a:r>
            <a:r>
              <a:rPr sz="3200" spc="-5" dirty="0">
                <a:solidFill>
                  <a:srgbClr val="000000"/>
                </a:solidFill>
              </a:rPr>
              <a:t>pôles</a:t>
            </a:r>
            <a:r>
              <a:rPr sz="3200" spc="-40" dirty="0">
                <a:solidFill>
                  <a:srgbClr val="000000"/>
                </a:solidFill>
              </a:rPr>
              <a:t> </a:t>
            </a:r>
            <a:r>
              <a:rPr sz="3200" spc="-5" dirty="0">
                <a:solidFill>
                  <a:srgbClr val="000000"/>
                </a:solidFill>
              </a:rPr>
              <a:t>d’activités</a:t>
            </a:r>
            <a:endParaRPr sz="3200"/>
          </a:p>
        </p:txBody>
      </p:sp>
      <p:grpSp>
        <p:nvGrpSpPr>
          <p:cNvPr id="6" name="object 6"/>
          <p:cNvGrpSpPr/>
          <p:nvPr/>
        </p:nvGrpSpPr>
        <p:grpSpPr>
          <a:xfrm>
            <a:off x="467868" y="1429511"/>
            <a:ext cx="2070100" cy="940435"/>
            <a:chOff x="467868" y="1429511"/>
            <a:chExt cx="2070100" cy="940435"/>
          </a:xfrm>
        </p:grpSpPr>
        <p:sp>
          <p:nvSpPr>
            <p:cNvPr id="7" name="object 7"/>
            <p:cNvSpPr/>
            <p:nvPr/>
          </p:nvSpPr>
          <p:spPr>
            <a:xfrm>
              <a:off x="480822" y="1442465"/>
              <a:ext cx="2044064" cy="914400"/>
            </a:xfrm>
            <a:custGeom>
              <a:avLst/>
              <a:gdLst/>
              <a:ahLst/>
              <a:cxnLst/>
              <a:rect l="l" t="t" r="r" b="b"/>
              <a:pathLst>
                <a:path w="2044064" h="914400">
                  <a:moveTo>
                    <a:pt x="1891284" y="0"/>
                  </a:moveTo>
                  <a:lnTo>
                    <a:pt x="152400" y="0"/>
                  </a:lnTo>
                  <a:lnTo>
                    <a:pt x="104231" y="7766"/>
                  </a:lnTo>
                  <a:lnTo>
                    <a:pt x="62396" y="29394"/>
                  </a:lnTo>
                  <a:lnTo>
                    <a:pt x="29405" y="62380"/>
                  </a:lnTo>
                  <a:lnTo>
                    <a:pt x="7769" y="104217"/>
                  </a:lnTo>
                  <a:lnTo>
                    <a:pt x="0" y="152400"/>
                  </a:lnTo>
                  <a:lnTo>
                    <a:pt x="0" y="762000"/>
                  </a:lnTo>
                  <a:lnTo>
                    <a:pt x="7769" y="810182"/>
                  </a:lnTo>
                  <a:lnTo>
                    <a:pt x="29405" y="852019"/>
                  </a:lnTo>
                  <a:lnTo>
                    <a:pt x="62396" y="885005"/>
                  </a:lnTo>
                  <a:lnTo>
                    <a:pt x="104231" y="906633"/>
                  </a:lnTo>
                  <a:lnTo>
                    <a:pt x="152400" y="914400"/>
                  </a:lnTo>
                  <a:lnTo>
                    <a:pt x="1891284" y="914400"/>
                  </a:lnTo>
                  <a:lnTo>
                    <a:pt x="1939466" y="906633"/>
                  </a:lnTo>
                  <a:lnTo>
                    <a:pt x="1981303" y="885005"/>
                  </a:lnTo>
                  <a:lnTo>
                    <a:pt x="2014289" y="852019"/>
                  </a:lnTo>
                  <a:lnTo>
                    <a:pt x="2035917" y="810182"/>
                  </a:lnTo>
                  <a:lnTo>
                    <a:pt x="2043684" y="762000"/>
                  </a:lnTo>
                  <a:lnTo>
                    <a:pt x="2043684" y="152400"/>
                  </a:lnTo>
                  <a:lnTo>
                    <a:pt x="2035917" y="104217"/>
                  </a:lnTo>
                  <a:lnTo>
                    <a:pt x="2014289" y="62380"/>
                  </a:lnTo>
                  <a:lnTo>
                    <a:pt x="1981303" y="29394"/>
                  </a:lnTo>
                  <a:lnTo>
                    <a:pt x="1939466" y="7766"/>
                  </a:lnTo>
                  <a:lnTo>
                    <a:pt x="1891284" y="0"/>
                  </a:lnTo>
                  <a:close/>
                </a:path>
              </a:pathLst>
            </a:custGeom>
            <a:solidFill>
              <a:srgbClr val="FFCC99"/>
            </a:solidFill>
          </p:spPr>
          <p:txBody>
            <a:bodyPr wrap="square" lIns="0" tIns="0" rIns="0" bIns="0" rtlCol="0"/>
            <a:lstStyle/>
            <a:p>
              <a:endParaRPr/>
            </a:p>
          </p:txBody>
        </p:sp>
        <p:sp>
          <p:nvSpPr>
            <p:cNvPr id="8" name="object 8"/>
            <p:cNvSpPr/>
            <p:nvPr/>
          </p:nvSpPr>
          <p:spPr>
            <a:xfrm>
              <a:off x="480822" y="1442465"/>
              <a:ext cx="2044064" cy="914400"/>
            </a:xfrm>
            <a:custGeom>
              <a:avLst/>
              <a:gdLst/>
              <a:ahLst/>
              <a:cxnLst/>
              <a:rect l="l" t="t" r="r" b="b"/>
              <a:pathLst>
                <a:path w="2044064" h="914400">
                  <a:moveTo>
                    <a:pt x="0" y="152400"/>
                  </a:moveTo>
                  <a:lnTo>
                    <a:pt x="7769" y="104217"/>
                  </a:lnTo>
                  <a:lnTo>
                    <a:pt x="29405" y="62380"/>
                  </a:lnTo>
                  <a:lnTo>
                    <a:pt x="62396" y="29394"/>
                  </a:lnTo>
                  <a:lnTo>
                    <a:pt x="104231" y="7766"/>
                  </a:lnTo>
                  <a:lnTo>
                    <a:pt x="152400" y="0"/>
                  </a:lnTo>
                  <a:lnTo>
                    <a:pt x="1891284" y="0"/>
                  </a:lnTo>
                  <a:lnTo>
                    <a:pt x="1939466" y="7766"/>
                  </a:lnTo>
                  <a:lnTo>
                    <a:pt x="1981303" y="29394"/>
                  </a:lnTo>
                  <a:lnTo>
                    <a:pt x="2014289" y="62380"/>
                  </a:lnTo>
                  <a:lnTo>
                    <a:pt x="2035917" y="104217"/>
                  </a:lnTo>
                  <a:lnTo>
                    <a:pt x="2043684" y="152400"/>
                  </a:lnTo>
                  <a:lnTo>
                    <a:pt x="2043684" y="762000"/>
                  </a:lnTo>
                  <a:lnTo>
                    <a:pt x="2035917" y="810182"/>
                  </a:lnTo>
                  <a:lnTo>
                    <a:pt x="2014289" y="852019"/>
                  </a:lnTo>
                  <a:lnTo>
                    <a:pt x="1981303" y="885005"/>
                  </a:lnTo>
                  <a:lnTo>
                    <a:pt x="1939466" y="906633"/>
                  </a:lnTo>
                  <a:lnTo>
                    <a:pt x="1891284" y="914400"/>
                  </a:lnTo>
                  <a:lnTo>
                    <a:pt x="152400" y="914400"/>
                  </a:lnTo>
                  <a:lnTo>
                    <a:pt x="104231" y="906633"/>
                  </a:lnTo>
                  <a:lnTo>
                    <a:pt x="62396" y="885005"/>
                  </a:lnTo>
                  <a:lnTo>
                    <a:pt x="29405" y="852019"/>
                  </a:lnTo>
                  <a:lnTo>
                    <a:pt x="7769" y="810182"/>
                  </a:lnTo>
                  <a:lnTo>
                    <a:pt x="0" y="762000"/>
                  </a:lnTo>
                  <a:lnTo>
                    <a:pt x="0" y="152400"/>
                  </a:lnTo>
                  <a:close/>
                </a:path>
              </a:pathLst>
            </a:custGeom>
            <a:ln w="25908">
              <a:solidFill>
                <a:srgbClr val="20205A"/>
              </a:solidFill>
            </a:ln>
          </p:spPr>
          <p:txBody>
            <a:bodyPr wrap="square" lIns="0" tIns="0" rIns="0" bIns="0" rtlCol="0"/>
            <a:lstStyle/>
            <a:p>
              <a:endParaRPr/>
            </a:p>
          </p:txBody>
        </p:sp>
      </p:grpSp>
      <p:sp>
        <p:nvSpPr>
          <p:cNvPr id="9" name="object 9"/>
          <p:cNvSpPr txBox="1"/>
          <p:nvPr/>
        </p:nvSpPr>
        <p:spPr>
          <a:xfrm>
            <a:off x="631342" y="1743583"/>
            <a:ext cx="17405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MT"/>
                <a:cs typeface="Arial MT"/>
              </a:rPr>
              <a:t>Pôle</a:t>
            </a:r>
            <a:r>
              <a:rPr sz="1800" spc="-35" dirty="0">
                <a:latin typeface="Arial MT"/>
                <a:cs typeface="Arial MT"/>
              </a:rPr>
              <a:t> </a:t>
            </a:r>
            <a:r>
              <a:rPr sz="1800" spc="-5" dirty="0">
                <a:latin typeface="Arial MT"/>
                <a:cs typeface="Arial MT"/>
              </a:rPr>
              <a:t>d’activités</a:t>
            </a:r>
            <a:r>
              <a:rPr sz="1800" spc="-30" dirty="0">
                <a:latin typeface="Arial MT"/>
                <a:cs typeface="Arial MT"/>
              </a:rPr>
              <a:t> </a:t>
            </a:r>
            <a:r>
              <a:rPr sz="1800" dirty="0">
                <a:latin typeface="Arial MT"/>
                <a:cs typeface="Arial MT"/>
              </a:rPr>
              <a:t>1</a:t>
            </a:r>
            <a:endParaRPr sz="1800">
              <a:latin typeface="Arial MT"/>
              <a:cs typeface="Arial MT"/>
            </a:endParaRPr>
          </a:p>
        </p:txBody>
      </p:sp>
      <p:grpSp>
        <p:nvGrpSpPr>
          <p:cNvPr id="10" name="object 10"/>
          <p:cNvGrpSpPr/>
          <p:nvPr/>
        </p:nvGrpSpPr>
        <p:grpSpPr>
          <a:xfrm>
            <a:off x="467868" y="2510027"/>
            <a:ext cx="2070100" cy="940435"/>
            <a:chOff x="467868" y="2510027"/>
            <a:chExt cx="2070100" cy="940435"/>
          </a:xfrm>
        </p:grpSpPr>
        <p:sp>
          <p:nvSpPr>
            <p:cNvPr id="11" name="object 11"/>
            <p:cNvSpPr/>
            <p:nvPr/>
          </p:nvSpPr>
          <p:spPr>
            <a:xfrm>
              <a:off x="480822" y="2522981"/>
              <a:ext cx="2044064" cy="914400"/>
            </a:xfrm>
            <a:custGeom>
              <a:avLst/>
              <a:gdLst/>
              <a:ahLst/>
              <a:cxnLst/>
              <a:rect l="l" t="t" r="r" b="b"/>
              <a:pathLst>
                <a:path w="2044064" h="914400">
                  <a:moveTo>
                    <a:pt x="1891284" y="0"/>
                  </a:moveTo>
                  <a:lnTo>
                    <a:pt x="152400" y="0"/>
                  </a:lnTo>
                  <a:lnTo>
                    <a:pt x="104231" y="7766"/>
                  </a:lnTo>
                  <a:lnTo>
                    <a:pt x="62396" y="29394"/>
                  </a:lnTo>
                  <a:lnTo>
                    <a:pt x="29405" y="62380"/>
                  </a:lnTo>
                  <a:lnTo>
                    <a:pt x="7769" y="104217"/>
                  </a:lnTo>
                  <a:lnTo>
                    <a:pt x="0" y="152400"/>
                  </a:lnTo>
                  <a:lnTo>
                    <a:pt x="0" y="762000"/>
                  </a:lnTo>
                  <a:lnTo>
                    <a:pt x="7769" y="810182"/>
                  </a:lnTo>
                  <a:lnTo>
                    <a:pt x="29405" y="852019"/>
                  </a:lnTo>
                  <a:lnTo>
                    <a:pt x="62396" y="885005"/>
                  </a:lnTo>
                  <a:lnTo>
                    <a:pt x="104231" y="906633"/>
                  </a:lnTo>
                  <a:lnTo>
                    <a:pt x="152400" y="914400"/>
                  </a:lnTo>
                  <a:lnTo>
                    <a:pt x="1891284" y="914400"/>
                  </a:lnTo>
                  <a:lnTo>
                    <a:pt x="1939466" y="906633"/>
                  </a:lnTo>
                  <a:lnTo>
                    <a:pt x="1981303" y="885005"/>
                  </a:lnTo>
                  <a:lnTo>
                    <a:pt x="2014289" y="852019"/>
                  </a:lnTo>
                  <a:lnTo>
                    <a:pt x="2035917" y="810182"/>
                  </a:lnTo>
                  <a:lnTo>
                    <a:pt x="2043684" y="762000"/>
                  </a:lnTo>
                  <a:lnTo>
                    <a:pt x="2043684" y="152400"/>
                  </a:lnTo>
                  <a:lnTo>
                    <a:pt x="2035917" y="104217"/>
                  </a:lnTo>
                  <a:lnTo>
                    <a:pt x="2014289" y="62380"/>
                  </a:lnTo>
                  <a:lnTo>
                    <a:pt x="1981303" y="29394"/>
                  </a:lnTo>
                  <a:lnTo>
                    <a:pt x="1939466" y="7766"/>
                  </a:lnTo>
                  <a:lnTo>
                    <a:pt x="1891284" y="0"/>
                  </a:lnTo>
                  <a:close/>
                </a:path>
              </a:pathLst>
            </a:custGeom>
            <a:solidFill>
              <a:srgbClr val="FFCC99"/>
            </a:solidFill>
          </p:spPr>
          <p:txBody>
            <a:bodyPr wrap="square" lIns="0" tIns="0" rIns="0" bIns="0" rtlCol="0"/>
            <a:lstStyle/>
            <a:p>
              <a:endParaRPr/>
            </a:p>
          </p:txBody>
        </p:sp>
        <p:sp>
          <p:nvSpPr>
            <p:cNvPr id="12" name="object 12"/>
            <p:cNvSpPr/>
            <p:nvPr/>
          </p:nvSpPr>
          <p:spPr>
            <a:xfrm>
              <a:off x="480822" y="2522981"/>
              <a:ext cx="2044064" cy="914400"/>
            </a:xfrm>
            <a:custGeom>
              <a:avLst/>
              <a:gdLst/>
              <a:ahLst/>
              <a:cxnLst/>
              <a:rect l="l" t="t" r="r" b="b"/>
              <a:pathLst>
                <a:path w="2044064" h="914400">
                  <a:moveTo>
                    <a:pt x="0" y="152400"/>
                  </a:moveTo>
                  <a:lnTo>
                    <a:pt x="7769" y="104217"/>
                  </a:lnTo>
                  <a:lnTo>
                    <a:pt x="29405" y="62380"/>
                  </a:lnTo>
                  <a:lnTo>
                    <a:pt x="62396" y="29394"/>
                  </a:lnTo>
                  <a:lnTo>
                    <a:pt x="104231" y="7766"/>
                  </a:lnTo>
                  <a:lnTo>
                    <a:pt x="152400" y="0"/>
                  </a:lnTo>
                  <a:lnTo>
                    <a:pt x="1891284" y="0"/>
                  </a:lnTo>
                  <a:lnTo>
                    <a:pt x="1939466" y="7766"/>
                  </a:lnTo>
                  <a:lnTo>
                    <a:pt x="1981303" y="29394"/>
                  </a:lnTo>
                  <a:lnTo>
                    <a:pt x="2014289" y="62380"/>
                  </a:lnTo>
                  <a:lnTo>
                    <a:pt x="2035917" y="104217"/>
                  </a:lnTo>
                  <a:lnTo>
                    <a:pt x="2043684" y="152400"/>
                  </a:lnTo>
                  <a:lnTo>
                    <a:pt x="2043684" y="762000"/>
                  </a:lnTo>
                  <a:lnTo>
                    <a:pt x="2035917" y="810182"/>
                  </a:lnTo>
                  <a:lnTo>
                    <a:pt x="2014289" y="852019"/>
                  </a:lnTo>
                  <a:lnTo>
                    <a:pt x="1981303" y="885005"/>
                  </a:lnTo>
                  <a:lnTo>
                    <a:pt x="1939466" y="906633"/>
                  </a:lnTo>
                  <a:lnTo>
                    <a:pt x="1891284" y="914400"/>
                  </a:lnTo>
                  <a:lnTo>
                    <a:pt x="152400" y="914400"/>
                  </a:lnTo>
                  <a:lnTo>
                    <a:pt x="104231" y="906633"/>
                  </a:lnTo>
                  <a:lnTo>
                    <a:pt x="62396" y="885005"/>
                  </a:lnTo>
                  <a:lnTo>
                    <a:pt x="29405" y="852019"/>
                  </a:lnTo>
                  <a:lnTo>
                    <a:pt x="7769" y="810182"/>
                  </a:lnTo>
                  <a:lnTo>
                    <a:pt x="0" y="762000"/>
                  </a:lnTo>
                  <a:lnTo>
                    <a:pt x="0" y="152400"/>
                  </a:lnTo>
                  <a:close/>
                </a:path>
              </a:pathLst>
            </a:custGeom>
            <a:ln w="25908">
              <a:solidFill>
                <a:srgbClr val="20205A"/>
              </a:solidFill>
            </a:ln>
          </p:spPr>
          <p:txBody>
            <a:bodyPr wrap="square" lIns="0" tIns="0" rIns="0" bIns="0" rtlCol="0"/>
            <a:lstStyle/>
            <a:p>
              <a:endParaRPr/>
            </a:p>
          </p:txBody>
        </p:sp>
      </p:grpSp>
      <p:sp>
        <p:nvSpPr>
          <p:cNvPr id="13" name="object 13"/>
          <p:cNvSpPr txBox="1"/>
          <p:nvPr/>
        </p:nvSpPr>
        <p:spPr>
          <a:xfrm>
            <a:off x="631342" y="2824353"/>
            <a:ext cx="17405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MT"/>
                <a:cs typeface="Arial MT"/>
              </a:rPr>
              <a:t>Pôle</a:t>
            </a:r>
            <a:r>
              <a:rPr sz="1800" spc="-35" dirty="0">
                <a:latin typeface="Arial MT"/>
                <a:cs typeface="Arial MT"/>
              </a:rPr>
              <a:t> </a:t>
            </a:r>
            <a:r>
              <a:rPr sz="1800" spc="-5" dirty="0">
                <a:latin typeface="Arial MT"/>
                <a:cs typeface="Arial MT"/>
              </a:rPr>
              <a:t>d’activités</a:t>
            </a:r>
            <a:r>
              <a:rPr sz="1800" spc="-30" dirty="0">
                <a:latin typeface="Arial MT"/>
                <a:cs typeface="Arial MT"/>
              </a:rPr>
              <a:t> </a:t>
            </a:r>
            <a:r>
              <a:rPr sz="1800" dirty="0">
                <a:latin typeface="Arial MT"/>
                <a:cs typeface="Arial MT"/>
              </a:rPr>
              <a:t>2</a:t>
            </a:r>
            <a:endParaRPr sz="1800">
              <a:latin typeface="Arial MT"/>
              <a:cs typeface="Arial MT"/>
            </a:endParaRPr>
          </a:p>
        </p:txBody>
      </p:sp>
      <p:grpSp>
        <p:nvGrpSpPr>
          <p:cNvPr id="14" name="object 14"/>
          <p:cNvGrpSpPr/>
          <p:nvPr/>
        </p:nvGrpSpPr>
        <p:grpSpPr>
          <a:xfrm>
            <a:off x="467868" y="3686555"/>
            <a:ext cx="2070100" cy="940435"/>
            <a:chOff x="467868" y="3686555"/>
            <a:chExt cx="2070100" cy="940435"/>
          </a:xfrm>
        </p:grpSpPr>
        <p:sp>
          <p:nvSpPr>
            <p:cNvPr id="15" name="object 15"/>
            <p:cNvSpPr/>
            <p:nvPr/>
          </p:nvSpPr>
          <p:spPr>
            <a:xfrm>
              <a:off x="480822" y="3699509"/>
              <a:ext cx="2044064" cy="914400"/>
            </a:xfrm>
            <a:custGeom>
              <a:avLst/>
              <a:gdLst/>
              <a:ahLst/>
              <a:cxnLst/>
              <a:rect l="l" t="t" r="r" b="b"/>
              <a:pathLst>
                <a:path w="2044064" h="914400">
                  <a:moveTo>
                    <a:pt x="1891284" y="0"/>
                  </a:moveTo>
                  <a:lnTo>
                    <a:pt x="152400" y="0"/>
                  </a:lnTo>
                  <a:lnTo>
                    <a:pt x="104231" y="7766"/>
                  </a:lnTo>
                  <a:lnTo>
                    <a:pt x="62396" y="29394"/>
                  </a:lnTo>
                  <a:lnTo>
                    <a:pt x="29405" y="62380"/>
                  </a:lnTo>
                  <a:lnTo>
                    <a:pt x="7769" y="104217"/>
                  </a:lnTo>
                  <a:lnTo>
                    <a:pt x="0" y="152400"/>
                  </a:lnTo>
                  <a:lnTo>
                    <a:pt x="0" y="762000"/>
                  </a:lnTo>
                  <a:lnTo>
                    <a:pt x="7769" y="810182"/>
                  </a:lnTo>
                  <a:lnTo>
                    <a:pt x="29405" y="852019"/>
                  </a:lnTo>
                  <a:lnTo>
                    <a:pt x="62396" y="885005"/>
                  </a:lnTo>
                  <a:lnTo>
                    <a:pt x="104231" y="906633"/>
                  </a:lnTo>
                  <a:lnTo>
                    <a:pt x="152400" y="914400"/>
                  </a:lnTo>
                  <a:lnTo>
                    <a:pt x="1891284" y="914400"/>
                  </a:lnTo>
                  <a:lnTo>
                    <a:pt x="1939466" y="906633"/>
                  </a:lnTo>
                  <a:lnTo>
                    <a:pt x="1981303" y="885005"/>
                  </a:lnTo>
                  <a:lnTo>
                    <a:pt x="2014289" y="852019"/>
                  </a:lnTo>
                  <a:lnTo>
                    <a:pt x="2035917" y="810182"/>
                  </a:lnTo>
                  <a:lnTo>
                    <a:pt x="2043684" y="762000"/>
                  </a:lnTo>
                  <a:lnTo>
                    <a:pt x="2043684" y="152400"/>
                  </a:lnTo>
                  <a:lnTo>
                    <a:pt x="2035917" y="104217"/>
                  </a:lnTo>
                  <a:lnTo>
                    <a:pt x="2014289" y="62380"/>
                  </a:lnTo>
                  <a:lnTo>
                    <a:pt x="1981303" y="29394"/>
                  </a:lnTo>
                  <a:lnTo>
                    <a:pt x="1939466" y="7766"/>
                  </a:lnTo>
                  <a:lnTo>
                    <a:pt x="1891284" y="0"/>
                  </a:lnTo>
                  <a:close/>
                </a:path>
              </a:pathLst>
            </a:custGeom>
            <a:solidFill>
              <a:srgbClr val="FFCC99"/>
            </a:solidFill>
          </p:spPr>
          <p:txBody>
            <a:bodyPr wrap="square" lIns="0" tIns="0" rIns="0" bIns="0" rtlCol="0"/>
            <a:lstStyle/>
            <a:p>
              <a:endParaRPr/>
            </a:p>
          </p:txBody>
        </p:sp>
        <p:sp>
          <p:nvSpPr>
            <p:cNvPr id="16" name="object 16"/>
            <p:cNvSpPr/>
            <p:nvPr/>
          </p:nvSpPr>
          <p:spPr>
            <a:xfrm>
              <a:off x="480822" y="3699509"/>
              <a:ext cx="2044064" cy="914400"/>
            </a:xfrm>
            <a:custGeom>
              <a:avLst/>
              <a:gdLst/>
              <a:ahLst/>
              <a:cxnLst/>
              <a:rect l="l" t="t" r="r" b="b"/>
              <a:pathLst>
                <a:path w="2044064" h="914400">
                  <a:moveTo>
                    <a:pt x="0" y="152400"/>
                  </a:moveTo>
                  <a:lnTo>
                    <a:pt x="7769" y="104217"/>
                  </a:lnTo>
                  <a:lnTo>
                    <a:pt x="29405" y="62380"/>
                  </a:lnTo>
                  <a:lnTo>
                    <a:pt x="62396" y="29394"/>
                  </a:lnTo>
                  <a:lnTo>
                    <a:pt x="104231" y="7766"/>
                  </a:lnTo>
                  <a:lnTo>
                    <a:pt x="152400" y="0"/>
                  </a:lnTo>
                  <a:lnTo>
                    <a:pt x="1891284" y="0"/>
                  </a:lnTo>
                  <a:lnTo>
                    <a:pt x="1939466" y="7766"/>
                  </a:lnTo>
                  <a:lnTo>
                    <a:pt x="1981303" y="29394"/>
                  </a:lnTo>
                  <a:lnTo>
                    <a:pt x="2014289" y="62380"/>
                  </a:lnTo>
                  <a:lnTo>
                    <a:pt x="2035917" y="104217"/>
                  </a:lnTo>
                  <a:lnTo>
                    <a:pt x="2043684" y="152400"/>
                  </a:lnTo>
                  <a:lnTo>
                    <a:pt x="2043684" y="762000"/>
                  </a:lnTo>
                  <a:lnTo>
                    <a:pt x="2035917" y="810182"/>
                  </a:lnTo>
                  <a:lnTo>
                    <a:pt x="2014289" y="852019"/>
                  </a:lnTo>
                  <a:lnTo>
                    <a:pt x="1981303" y="885005"/>
                  </a:lnTo>
                  <a:lnTo>
                    <a:pt x="1939466" y="906633"/>
                  </a:lnTo>
                  <a:lnTo>
                    <a:pt x="1891284" y="914400"/>
                  </a:lnTo>
                  <a:lnTo>
                    <a:pt x="152400" y="914400"/>
                  </a:lnTo>
                  <a:lnTo>
                    <a:pt x="104231" y="906633"/>
                  </a:lnTo>
                  <a:lnTo>
                    <a:pt x="62396" y="885005"/>
                  </a:lnTo>
                  <a:lnTo>
                    <a:pt x="29405" y="852019"/>
                  </a:lnTo>
                  <a:lnTo>
                    <a:pt x="7769" y="810182"/>
                  </a:lnTo>
                  <a:lnTo>
                    <a:pt x="0" y="762000"/>
                  </a:lnTo>
                  <a:lnTo>
                    <a:pt x="0" y="152400"/>
                  </a:lnTo>
                  <a:close/>
                </a:path>
              </a:pathLst>
            </a:custGeom>
            <a:ln w="25908">
              <a:solidFill>
                <a:srgbClr val="20205A"/>
              </a:solidFill>
            </a:ln>
          </p:spPr>
          <p:txBody>
            <a:bodyPr wrap="square" lIns="0" tIns="0" rIns="0" bIns="0" rtlCol="0"/>
            <a:lstStyle/>
            <a:p>
              <a:endParaRPr/>
            </a:p>
          </p:txBody>
        </p:sp>
      </p:grpSp>
      <p:sp>
        <p:nvSpPr>
          <p:cNvPr id="17" name="object 17"/>
          <p:cNvSpPr txBox="1"/>
          <p:nvPr/>
        </p:nvSpPr>
        <p:spPr>
          <a:xfrm>
            <a:off x="631342" y="4000880"/>
            <a:ext cx="17405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MT"/>
                <a:cs typeface="Arial MT"/>
              </a:rPr>
              <a:t>Pôle</a:t>
            </a:r>
            <a:r>
              <a:rPr sz="1800" spc="-35" dirty="0">
                <a:latin typeface="Arial MT"/>
                <a:cs typeface="Arial MT"/>
              </a:rPr>
              <a:t> </a:t>
            </a:r>
            <a:r>
              <a:rPr sz="1800" spc="-5" dirty="0">
                <a:latin typeface="Arial MT"/>
                <a:cs typeface="Arial MT"/>
              </a:rPr>
              <a:t>d’activités</a:t>
            </a:r>
            <a:r>
              <a:rPr sz="1800" spc="-30" dirty="0">
                <a:latin typeface="Arial MT"/>
                <a:cs typeface="Arial MT"/>
              </a:rPr>
              <a:t> </a:t>
            </a:r>
            <a:r>
              <a:rPr sz="1800" dirty="0">
                <a:latin typeface="Arial MT"/>
                <a:cs typeface="Arial MT"/>
              </a:rPr>
              <a:t>3</a:t>
            </a:r>
            <a:endParaRPr sz="1800">
              <a:latin typeface="Arial MT"/>
              <a:cs typeface="Arial MT"/>
            </a:endParaRPr>
          </a:p>
        </p:txBody>
      </p:sp>
      <p:grpSp>
        <p:nvGrpSpPr>
          <p:cNvPr id="18" name="object 18"/>
          <p:cNvGrpSpPr/>
          <p:nvPr/>
        </p:nvGrpSpPr>
        <p:grpSpPr>
          <a:xfrm>
            <a:off x="467868" y="4863084"/>
            <a:ext cx="2070100" cy="975360"/>
            <a:chOff x="467868" y="4863084"/>
            <a:chExt cx="2070100" cy="975360"/>
          </a:xfrm>
        </p:grpSpPr>
        <p:sp>
          <p:nvSpPr>
            <p:cNvPr id="19" name="object 19"/>
            <p:cNvSpPr/>
            <p:nvPr/>
          </p:nvSpPr>
          <p:spPr>
            <a:xfrm>
              <a:off x="480822" y="4876038"/>
              <a:ext cx="2044064" cy="949960"/>
            </a:xfrm>
            <a:custGeom>
              <a:avLst/>
              <a:gdLst/>
              <a:ahLst/>
              <a:cxnLst/>
              <a:rect l="l" t="t" r="r" b="b"/>
              <a:pathLst>
                <a:path w="2044064" h="949960">
                  <a:moveTo>
                    <a:pt x="1885441" y="0"/>
                  </a:moveTo>
                  <a:lnTo>
                    <a:pt x="158242" y="0"/>
                  </a:lnTo>
                  <a:lnTo>
                    <a:pt x="108227" y="8069"/>
                  </a:lnTo>
                  <a:lnTo>
                    <a:pt x="64788" y="30536"/>
                  </a:lnTo>
                  <a:lnTo>
                    <a:pt x="30533" y="64794"/>
                  </a:lnTo>
                  <a:lnTo>
                    <a:pt x="8067" y="108232"/>
                  </a:lnTo>
                  <a:lnTo>
                    <a:pt x="0" y="158242"/>
                  </a:lnTo>
                  <a:lnTo>
                    <a:pt x="0" y="791210"/>
                  </a:lnTo>
                  <a:lnTo>
                    <a:pt x="8067" y="841224"/>
                  </a:lnTo>
                  <a:lnTo>
                    <a:pt x="30533" y="884663"/>
                  </a:lnTo>
                  <a:lnTo>
                    <a:pt x="64788" y="918918"/>
                  </a:lnTo>
                  <a:lnTo>
                    <a:pt x="108227" y="941384"/>
                  </a:lnTo>
                  <a:lnTo>
                    <a:pt x="158242" y="949452"/>
                  </a:lnTo>
                  <a:lnTo>
                    <a:pt x="1885441" y="949452"/>
                  </a:lnTo>
                  <a:lnTo>
                    <a:pt x="1935451" y="941384"/>
                  </a:lnTo>
                  <a:lnTo>
                    <a:pt x="1978889" y="918918"/>
                  </a:lnTo>
                  <a:lnTo>
                    <a:pt x="2013147" y="884663"/>
                  </a:lnTo>
                  <a:lnTo>
                    <a:pt x="2035614" y="841224"/>
                  </a:lnTo>
                  <a:lnTo>
                    <a:pt x="2043684" y="791210"/>
                  </a:lnTo>
                  <a:lnTo>
                    <a:pt x="2043684" y="158242"/>
                  </a:lnTo>
                  <a:lnTo>
                    <a:pt x="2035614" y="108232"/>
                  </a:lnTo>
                  <a:lnTo>
                    <a:pt x="2013147" y="64794"/>
                  </a:lnTo>
                  <a:lnTo>
                    <a:pt x="1978889" y="30536"/>
                  </a:lnTo>
                  <a:lnTo>
                    <a:pt x="1935451" y="8069"/>
                  </a:lnTo>
                  <a:lnTo>
                    <a:pt x="1885441" y="0"/>
                  </a:lnTo>
                  <a:close/>
                </a:path>
              </a:pathLst>
            </a:custGeom>
            <a:solidFill>
              <a:srgbClr val="FFCC99"/>
            </a:solidFill>
          </p:spPr>
          <p:txBody>
            <a:bodyPr wrap="square" lIns="0" tIns="0" rIns="0" bIns="0" rtlCol="0"/>
            <a:lstStyle/>
            <a:p>
              <a:endParaRPr/>
            </a:p>
          </p:txBody>
        </p:sp>
        <p:sp>
          <p:nvSpPr>
            <p:cNvPr id="20" name="object 20"/>
            <p:cNvSpPr/>
            <p:nvPr/>
          </p:nvSpPr>
          <p:spPr>
            <a:xfrm>
              <a:off x="480822" y="4876038"/>
              <a:ext cx="2044064" cy="949960"/>
            </a:xfrm>
            <a:custGeom>
              <a:avLst/>
              <a:gdLst/>
              <a:ahLst/>
              <a:cxnLst/>
              <a:rect l="l" t="t" r="r" b="b"/>
              <a:pathLst>
                <a:path w="2044064" h="949960">
                  <a:moveTo>
                    <a:pt x="0" y="158242"/>
                  </a:moveTo>
                  <a:lnTo>
                    <a:pt x="8067" y="108232"/>
                  </a:lnTo>
                  <a:lnTo>
                    <a:pt x="30533" y="64794"/>
                  </a:lnTo>
                  <a:lnTo>
                    <a:pt x="64788" y="30536"/>
                  </a:lnTo>
                  <a:lnTo>
                    <a:pt x="108227" y="8069"/>
                  </a:lnTo>
                  <a:lnTo>
                    <a:pt x="158242" y="0"/>
                  </a:lnTo>
                  <a:lnTo>
                    <a:pt x="1885441" y="0"/>
                  </a:lnTo>
                  <a:lnTo>
                    <a:pt x="1935451" y="8069"/>
                  </a:lnTo>
                  <a:lnTo>
                    <a:pt x="1978889" y="30536"/>
                  </a:lnTo>
                  <a:lnTo>
                    <a:pt x="2013147" y="64794"/>
                  </a:lnTo>
                  <a:lnTo>
                    <a:pt x="2035614" y="108232"/>
                  </a:lnTo>
                  <a:lnTo>
                    <a:pt x="2043684" y="158242"/>
                  </a:lnTo>
                  <a:lnTo>
                    <a:pt x="2043684" y="791210"/>
                  </a:lnTo>
                  <a:lnTo>
                    <a:pt x="2035614" y="841224"/>
                  </a:lnTo>
                  <a:lnTo>
                    <a:pt x="2013147" y="884663"/>
                  </a:lnTo>
                  <a:lnTo>
                    <a:pt x="1978889" y="918918"/>
                  </a:lnTo>
                  <a:lnTo>
                    <a:pt x="1935451" y="941384"/>
                  </a:lnTo>
                  <a:lnTo>
                    <a:pt x="1885441" y="949452"/>
                  </a:lnTo>
                  <a:lnTo>
                    <a:pt x="158242" y="949452"/>
                  </a:lnTo>
                  <a:lnTo>
                    <a:pt x="108227" y="941384"/>
                  </a:lnTo>
                  <a:lnTo>
                    <a:pt x="64788" y="918918"/>
                  </a:lnTo>
                  <a:lnTo>
                    <a:pt x="30533" y="884663"/>
                  </a:lnTo>
                  <a:lnTo>
                    <a:pt x="8067" y="841224"/>
                  </a:lnTo>
                  <a:lnTo>
                    <a:pt x="0" y="791210"/>
                  </a:lnTo>
                  <a:lnTo>
                    <a:pt x="0" y="158242"/>
                  </a:lnTo>
                  <a:close/>
                </a:path>
              </a:pathLst>
            </a:custGeom>
            <a:ln w="25908">
              <a:solidFill>
                <a:srgbClr val="20205A"/>
              </a:solidFill>
            </a:ln>
          </p:spPr>
          <p:txBody>
            <a:bodyPr wrap="square" lIns="0" tIns="0" rIns="0" bIns="0" rtlCol="0"/>
            <a:lstStyle/>
            <a:p>
              <a:endParaRPr/>
            </a:p>
          </p:txBody>
        </p:sp>
      </p:grpSp>
      <p:sp>
        <p:nvSpPr>
          <p:cNvPr id="21" name="object 21"/>
          <p:cNvSpPr txBox="1"/>
          <p:nvPr/>
        </p:nvSpPr>
        <p:spPr>
          <a:xfrm>
            <a:off x="631647" y="5195442"/>
            <a:ext cx="17405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MT"/>
                <a:cs typeface="Arial MT"/>
              </a:rPr>
              <a:t>Pôle</a:t>
            </a:r>
            <a:r>
              <a:rPr sz="1800" spc="-35" dirty="0">
                <a:latin typeface="Arial MT"/>
                <a:cs typeface="Arial MT"/>
              </a:rPr>
              <a:t> </a:t>
            </a:r>
            <a:r>
              <a:rPr sz="1800" spc="-5" dirty="0">
                <a:latin typeface="Arial MT"/>
                <a:cs typeface="Arial MT"/>
              </a:rPr>
              <a:t>d’activités</a:t>
            </a:r>
            <a:r>
              <a:rPr sz="1800" spc="-30" dirty="0">
                <a:latin typeface="Arial MT"/>
                <a:cs typeface="Arial MT"/>
              </a:rPr>
              <a:t> </a:t>
            </a:r>
            <a:r>
              <a:rPr sz="1800" dirty="0">
                <a:latin typeface="Arial MT"/>
                <a:cs typeface="Arial MT"/>
              </a:rPr>
              <a:t>4</a:t>
            </a:r>
            <a:endParaRPr sz="1800">
              <a:latin typeface="Arial MT"/>
              <a:cs typeface="Arial MT"/>
            </a:endParaRPr>
          </a:p>
        </p:txBody>
      </p:sp>
      <p:grpSp>
        <p:nvGrpSpPr>
          <p:cNvPr id="22" name="object 22"/>
          <p:cNvGrpSpPr/>
          <p:nvPr/>
        </p:nvGrpSpPr>
        <p:grpSpPr>
          <a:xfrm>
            <a:off x="2741676" y="1429511"/>
            <a:ext cx="8983980" cy="940435"/>
            <a:chOff x="2741676" y="1429511"/>
            <a:chExt cx="8983980" cy="940435"/>
          </a:xfrm>
        </p:grpSpPr>
        <p:sp>
          <p:nvSpPr>
            <p:cNvPr id="23" name="object 23"/>
            <p:cNvSpPr/>
            <p:nvPr/>
          </p:nvSpPr>
          <p:spPr>
            <a:xfrm>
              <a:off x="2754630" y="1442465"/>
              <a:ext cx="8958580" cy="914400"/>
            </a:xfrm>
            <a:custGeom>
              <a:avLst/>
              <a:gdLst/>
              <a:ahLst/>
              <a:cxnLst/>
              <a:rect l="l" t="t" r="r" b="b"/>
              <a:pathLst>
                <a:path w="8958580" h="914400">
                  <a:moveTo>
                    <a:pt x="8958072" y="0"/>
                  </a:moveTo>
                  <a:lnTo>
                    <a:pt x="152400" y="0"/>
                  </a:lnTo>
                  <a:lnTo>
                    <a:pt x="104217" y="7766"/>
                  </a:lnTo>
                  <a:lnTo>
                    <a:pt x="62380" y="29394"/>
                  </a:lnTo>
                  <a:lnTo>
                    <a:pt x="29394" y="62380"/>
                  </a:lnTo>
                  <a:lnTo>
                    <a:pt x="7766" y="104217"/>
                  </a:lnTo>
                  <a:lnTo>
                    <a:pt x="0" y="152400"/>
                  </a:lnTo>
                  <a:lnTo>
                    <a:pt x="0" y="914400"/>
                  </a:lnTo>
                  <a:lnTo>
                    <a:pt x="8805672" y="914400"/>
                  </a:lnTo>
                  <a:lnTo>
                    <a:pt x="8853854" y="906633"/>
                  </a:lnTo>
                  <a:lnTo>
                    <a:pt x="8895691" y="885005"/>
                  </a:lnTo>
                  <a:lnTo>
                    <a:pt x="8928677" y="852019"/>
                  </a:lnTo>
                  <a:lnTo>
                    <a:pt x="8950305" y="810182"/>
                  </a:lnTo>
                  <a:lnTo>
                    <a:pt x="8958072" y="762000"/>
                  </a:lnTo>
                  <a:lnTo>
                    <a:pt x="8958072" y="0"/>
                  </a:lnTo>
                  <a:close/>
                </a:path>
              </a:pathLst>
            </a:custGeom>
            <a:solidFill>
              <a:srgbClr val="F1F1F1"/>
            </a:solidFill>
          </p:spPr>
          <p:txBody>
            <a:bodyPr wrap="square" lIns="0" tIns="0" rIns="0" bIns="0" rtlCol="0"/>
            <a:lstStyle/>
            <a:p>
              <a:endParaRPr/>
            </a:p>
          </p:txBody>
        </p:sp>
        <p:sp>
          <p:nvSpPr>
            <p:cNvPr id="24" name="object 24"/>
            <p:cNvSpPr/>
            <p:nvPr/>
          </p:nvSpPr>
          <p:spPr>
            <a:xfrm>
              <a:off x="2754630" y="1442465"/>
              <a:ext cx="8958580" cy="914400"/>
            </a:xfrm>
            <a:custGeom>
              <a:avLst/>
              <a:gdLst/>
              <a:ahLst/>
              <a:cxnLst/>
              <a:rect l="l" t="t" r="r" b="b"/>
              <a:pathLst>
                <a:path w="8958580" h="914400">
                  <a:moveTo>
                    <a:pt x="152400" y="0"/>
                  </a:moveTo>
                  <a:lnTo>
                    <a:pt x="8958072" y="0"/>
                  </a:lnTo>
                  <a:lnTo>
                    <a:pt x="8958072" y="762000"/>
                  </a:lnTo>
                  <a:lnTo>
                    <a:pt x="8950305" y="810182"/>
                  </a:lnTo>
                  <a:lnTo>
                    <a:pt x="8928677" y="852019"/>
                  </a:lnTo>
                  <a:lnTo>
                    <a:pt x="8895691" y="885005"/>
                  </a:lnTo>
                  <a:lnTo>
                    <a:pt x="8853854" y="906633"/>
                  </a:lnTo>
                  <a:lnTo>
                    <a:pt x="8805672" y="914400"/>
                  </a:lnTo>
                  <a:lnTo>
                    <a:pt x="0" y="914400"/>
                  </a:lnTo>
                  <a:lnTo>
                    <a:pt x="0" y="152400"/>
                  </a:lnTo>
                  <a:lnTo>
                    <a:pt x="7766" y="104217"/>
                  </a:lnTo>
                  <a:lnTo>
                    <a:pt x="29394" y="62380"/>
                  </a:lnTo>
                  <a:lnTo>
                    <a:pt x="62380" y="29394"/>
                  </a:lnTo>
                  <a:lnTo>
                    <a:pt x="104217" y="7766"/>
                  </a:lnTo>
                  <a:lnTo>
                    <a:pt x="152400" y="0"/>
                  </a:lnTo>
                  <a:close/>
                </a:path>
              </a:pathLst>
            </a:custGeom>
            <a:ln w="25908">
              <a:solidFill>
                <a:srgbClr val="20205A"/>
              </a:solidFill>
            </a:ln>
          </p:spPr>
          <p:txBody>
            <a:bodyPr wrap="square" lIns="0" tIns="0" rIns="0" bIns="0" rtlCol="0"/>
            <a:lstStyle/>
            <a:p>
              <a:endParaRPr/>
            </a:p>
          </p:txBody>
        </p:sp>
      </p:grpSp>
      <p:sp>
        <p:nvSpPr>
          <p:cNvPr id="25" name="object 25"/>
          <p:cNvSpPr txBox="1"/>
          <p:nvPr/>
        </p:nvSpPr>
        <p:spPr>
          <a:xfrm>
            <a:off x="2878327" y="1743583"/>
            <a:ext cx="794512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MT"/>
                <a:cs typeface="Arial MT"/>
              </a:rPr>
              <a:t>Accompagnement</a:t>
            </a:r>
            <a:r>
              <a:rPr sz="1800" spc="25" dirty="0">
                <a:latin typeface="Arial MT"/>
                <a:cs typeface="Arial MT"/>
              </a:rPr>
              <a:t> </a:t>
            </a:r>
            <a:r>
              <a:rPr sz="1800" spc="-5" dirty="0">
                <a:latin typeface="Arial MT"/>
                <a:cs typeface="Arial MT"/>
              </a:rPr>
              <a:t>de</a:t>
            </a:r>
            <a:r>
              <a:rPr sz="1800" spc="-10" dirty="0">
                <a:latin typeface="Arial MT"/>
                <a:cs typeface="Arial MT"/>
              </a:rPr>
              <a:t> </a:t>
            </a:r>
            <a:r>
              <a:rPr sz="1800" spc="-5" dirty="0">
                <a:latin typeface="Arial MT"/>
                <a:cs typeface="Arial MT"/>
              </a:rPr>
              <a:t>la</a:t>
            </a:r>
            <a:r>
              <a:rPr sz="1800" spc="10" dirty="0">
                <a:latin typeface="Arial MT"/>
                <a:cs typeface="Arial MT"/>
              </a:rPr>
              <a:t> </a:t>
            </a:r>
            <a:r>
              <a:rPr sz="1800" spc="-5" dirty="0">
                <a:latin typeface="Arial MT"/>
                <a:cs typeface="Arial MT"/>
              </a:rPr>
              <a:t>personne</a:t>
            </a:r>
            <a:r>
              <a:rPr sz="1800" spc="5" dirty="0">
                <a:latin typeface="Arial MT"/>
                <a:cs typeface="Arial MT"/>
              </a:rPr>
              <a:t> </a:t>
            </a:r>
            <a:r>
              <a:rPr sz="1800" spc="-5" dirty="0">
                <a:latin typeface="Arial MT"/>
                <a:cs typeface="Arial MT"/>
              </a:rPr>
              <a:t>dans</a:t>
            </a:r>
            <a:r>
              <a:rPr sz="1800" spc="5" dirty="0">
                <a:latin typeface="Arial MT"/>
                <a:cs typeface="Arial MT"/>
              </a:rPr>
              <a:t> </a:t>
            </a:r>
            <a:r>
              <a:rPr sz="1800" spc="-5" dirty="0">
                <a:latin typeface="Arial MT"/>
                <a:cs typeface="Arial MT"/>
              </a:rPr>
              <a:t>une</a:t>
            </a:r>
            <a:r>
              <a:rPr sz="1800" spc="10" dirty="0">
                <a:latin typeface="Arial MT"/>
                <a:cs typeface="Arial MT"/>
              </a:rPr>
              <a:t> </a:t>
            </a:r>
            <a:r>
              <a:rPr sz="1800" spc="-5" dirty="0">
                <a:latin typeface="Arial MT"/>
                <a:cs typeface="Arial MT"/>
              </a:rPr>
              <a:t>approche</a:t>
            </a:r>
            <a:r>
              <a:rPr sz="1800" spc="5" dirty="0">
                <a:latin typeface="Arial MT"/>
                <a:cs typeface="Arial MT"/>
              </a:rPr>
              <a:t> </a:t>
            </a:r>
            <a:r>
              <a:rPr sz="1800" spc="-5" dirty="0">
                <a:latin typeface="Arial MT"/>
                <a:cs typeface="Arial MT"/>
              </a:rPr>
              <a:t>globale</a:t>
            </a:r>
            <a:r>
              <a:rPr sz="1800" spc="20" dirty="0">
                <a:latin typeface="Arial MT"/>
                <a:cs typeface="Arial MT"/>
              </a:rPr>
              <a:t> </a:t>
            </a:r>
            <a:r>
              <a:rPr sz="1800" dirty="0">
                <a:latin typeface="Arial MT"/>
                <a:cs typeface="Arial MT"/>
              </a:rPr>
              <a:t>et</a:t>
            </a:r>
            <a:r>
              <a:rPr sz="1800" spc="5" dirty="0">
                <a:latin typeface="Arial MT"/>
                <a:cs typeface="Arial MT"/>
              </a:rPr>
              <a:t> </a:t>
            </a:r>
            <a:r>
              <a:rPr sz="1800" spc="-5" dirty="0">
                <a:latin typeface="Arial MT"/>
                <a:cs typeface="Arial MT"/>
              </a:rPr>
              <a:t>individualisée</a:t>
            </a:r>
            <a:endParaRPr sz="1800">
              <a:latin typeface="Arial MT"/>
              <a:cs typeface="Arial MT"/>
            </a:endParaRPr>
          </a:p>
        </p:txBody>
      </p:sp>
      <p:grpSp>
        <p:nvGrpSpPr>
          <p:cNvPr id="26" name="object 26"/>
          <p:cNvGrpSpPr/>
          <p:nvPr/>
        </p:nvGrpSpPr>
        <p:grpSpPr>
          <a:xfrm>
            <a:off x="2741676" y="2510027"/>
            <a:ext cx="8983980" cy="940435"/>
            <a:chOff x="2741676" y="2510027"/>
            <a:chExt cx="8983980" cy="940435"/>
          </a:xfrm>
        </p:grpSpPr>
        <p:sp>
          <p:nvSpPr>
            <p:cNvPr id="27" name="object 27"/>
            <p:cNvSpPr/>
            <p:nvPr/>
          </p:nvSpPr>
          <p:spPr>
            <a:xfrm>
              <a:off x="2754630" y="2522981"/>
              <a:ext cx="8958580" cy="914400"/>
            </a:xfrm>
            <a:custGeom>
              <a:avLst/>
              <a:gdLst/>
              <a:ahLst/>
              <a:cxnLst/>
              <a:rect l="l" t="t" r="r" b="b"/>
              <a:pathLst>
                <a:path w="8958580" h="914400">
                  <a:moveTo>
                    <a:pt x="8958072" y="0"/>
                  </a:moveTo>
                  <a:lnTo>
                    <a:pt x="152400" y="0"/>
                  </a:lnTo>
                  <a:lnTo>
                    <a:pt x="104217" y="7766"/>
                  </a:lnTo>
                  <a:lnTo>
                    <a:pt x="62380" y="29394"/>
                  </a:lnTo>
                  <a:lnTo>
                    <a:pt x="29394" y="62380"/>
                  </a:lnTo>
                  <a:lnTo>
                    <a:pt x="7766" y="104217"/>
                  </a:lnTo>
                  <a:lnTo>
                    <a:pt x="0" y="152400"/>
                  </a:lnTo>
                  <a:lnTo>
                    <a:pt x="0" y="914400"/>
                  </a:lnTo>
                  <a:lnTo>
                    <a:pt x="8805672" y="914400"/>
                  </a:lnTo>
                  <a:lnTo>
                    <a:pt x="8853854" y="906633"/>
                  </a:lnTo>
                  <a:lnTo>
                    <a:pt x="8895691" y="885005"/>
                  </a:lnTo>
                  <a:lnTo>
                    <a:pt x="8928677" y="852019"/>
                  </a:lnTo>
                  <a:lnTo>
                    <a:pt x="8950305" y="810182"/>
                  </a:lnTo>
                  <a:lnTo>
                    <a:pt x="8958072" y="762000"/>
                  </a:lnTo>
                  <a:lnTo>
                    <a:pt x="8958072" y="0"/>
                  </a:lnTo>
                  <a:close/>
                </a:path>
              </a:pathLst>
            </a:custGeom>
            <a:solidFill>
              <a:srgbClr val="F1F1F1"/>
            </a:solidFill>
          </p:spPr>
          <p:txBody>
            <a:bodyPr wrap="square" lIns="0" tIns="0" rIns="0" bIns="0" rtlCol="0"/>
            <a:lstStyle/>
            <a:p>
              <a:endParaRPr/>
            </a:p>
          </p:txBody>
        </p:sp>
        <p:sp>
          <p:nvSpPr>
            <p:cNvPr id="28" name="object 28"/>
            <p:cNvSpPr/>
            <p:nvPr/>
          </p:nvSpPr>
          <p:spPr>
            <a:xfrm>
              <a:off x="2754630" y="2522981"/>
              <a:ext cx="8958580" cy="914400"/>
            </a:xfrm>
            <a:custGeom>
              <a:avLst/>
              <a:gdLst/>
              <a:ahLst/>
              <a:cxnLst/>
              <a:rect l="l" t="t" r="r" b="b"/>
              <a:pathLst>
                <a:path w="8958580" h="914400">
                  <a:moveTo>
                    <a:pt x="152400" y="0"/>
                  </a:moveTo>
                  <a:lnTo>
                    <a:pt x="8958072" y="0"/>
                  </a:lnTo>
                  <a:lnTo>
                    <a:pt x="8958072" y="762000"/>
                  </a:lnTo>
                  <a:lnTo>
                    <a:pt x="8950305" y="810182"/>
                  </a:lnTo>
                  <a:lnTo>
                    <a:pt x="8928677" y="852019"/>
                  </a:lnTo>
                  <a:lnTo>
                    <a:pt x="8895691" y="885005"/>
                  </a:lnTo>
                  <a:lnTo>
                    <a:pt x="8853854" y="906633"/>
                  </a:lnTo>
                  <a:lnTo>
                    <a:pt x="8805672" y="914400"/>
                  </a:lnTo>
                  <a:lnTo>
                    <a:pt x="0" y="914400"/>
                  </a:lnTo>
                  <a:lnTo>
                    <a:pt x="0" y="152400"/>
                  </a:lnTo>
                  <a:lnTo>
                    <a:pt x="7766" y="104217"/>
                  </a:lnTo>
                  <a:lnTo>
                    <a:pt x="29394" y="62380"/>
                  </a:lnTo>
                  <a:lnTo>
                    <a:pt x="62380" y="29394"/>
                  </a:lnTo>
                  <a:lnTo>
                    <a:pt x="104217" y="7766"/>
                  </a:lnTo>
                  <a:lnTo>
                    <a:pt x="152400" y="0"/>
                  </a:lnTo>
                  <a:close/>
                </a:path>
              </a:pathLst>
            </a:custGeom>
            <a:ln w="25908">
              <a:solidFill>
                <a:srgbClr val="20205A"/>
              </a:solidFill>
            </a:ln>
          </p:spPr>
          <p:txBody>
            <a:bodyPr wrap="square" lIns="0" tIns="0" rIns="0" bIns="0" rtlCol="0"/>
            <a:lstStyle/>
            <a:p>
              <a:endParaRPr/>
            </a:p>
          </p:txBody>
        </p:sp>
      </p:grpSp>
      <p:sp>
        <p:nvSpPr>
          <p:cNvPr id="29" name="object 29"/>
          <p:cNvSpPr txBox="1"/>
          <p:nvPr/>
        </p:nvSpPr>
        <p:spPr>
          <a:xfrm>
            <a:off x="2878327" y="2687192"/>
            <a:ext cx="7886700" cy="574040"/>
          </a:xfrm>
          <a:prstGeom prst="rect">
            <a:avLst/>
          </a:prstGeom>
        </p:spPr>
        <p:txBody>
          <a:bodyPr vert="horz" wrap="square" lIns="0" tIns="12700" rIns="0" bIns="0" rtlCol="0">
            <a:spAutoFit/>
          </a:bodyPr>
          <a:lstStyle/>
          <a:p>
            <a:pPr marL="12700" marR="5080">
              <a:lnSpc>
                <a:spcPct val="100000"/>
              </a:lnSpc>
              <a:spcBef>
                <a:spcPts val="100"/>
              </a:spcBef>
              <a:tabLst>
                <a:tab pos="1332865" algn="l"/>
              </a:tabLst>
            </a:pPr>
            <a:r>
              <a:rPr sz="1800" spc="-5" dirty="0">
                <a:latin typeface="Arial MT"/>
                <a:cs typeface="Arial MT"/>
              </a:rPr>
              <a:t>Intervention	</a:t>
            </a:r>
            <a:r>
              <a:rPr sz="1800" spc="-10" dirty="0">
                <a:latin typeface="Arial MT"/>
                <a:cs typeface="Arial MT"/>
              </a:rPr>
              <a:t>auprès</a:t>
            </a:r>
            <a:r>
              <a:rPr sz="1800" spc="10" dirty="0">
                <a:latin typeface="Arial MT"/>
                <a:cs typeface="Arial MT"/>
              </a:rPr>
              <a:t> </a:t>
            </a:r>
            <a:r>
              <a:rPr sz="1800" spc="-5" dirty="0">
                <a:latin typeface="Arial MT"/>
                <a:cs typeface="Arial MT"/>
              </a:rPr>
              <a:t>de la </a:t>
            </a:r>
            <a:r>
              <a:rPr sz="1800" spc="-10" dirty="0">
                <a:latin typeface="Arial MT"/>
                <a:cs typeface="Arial MT"/>
              </a:rPr>
              <a:t>personne</a:t>
            </a:r>
            <a:r>
              <a:rPr sz="1800" spc="25" dirty="0">
                <a:latin typeface="Arial MT"/>
                <a:cs typeface="Arial MT"/>
              </a:rPr>
              <a:t> </a:t>
            </a:r>
            <a:r>
              <a:rPr sz="1800" spc="-5" dirty="0">
                <a:latin typeface="Arial MT"/>
                <a:cs typeface="Arial MT"/>
              </a:rPr>
              <a:t>dans</a:t>
            </a:r>
            <a:r>
              <a:rPr sz="1800" spc="5" dirty="0">
                <a:latin typeface="Arial MT"/>
                <a:cs typeface="Arial MT"/>
              </a:rPr>
              <a:t> </a:t>
            </a:r>
            <a:r>
              <a:rPr sz="1800" spc="-5" dirty="0">
                <a:latin typeface="Arial MT"/>
                <a:cs typeface="Arial MT"/>
              </a:rPr>
              <a:t>les</a:t>
            </a:r>
            <a:r>
              <a:rPr sz="1800" spc="5" dirty="0">
                <a:latin typeface="Arial MT"/>
                <a:cs typeface="Arial MT"/>
              </a:rPr>
              <a:t> </a:t>
            </a:r>
            <a:r>
              <a:rPr sz="1800" spc="-5" dirty="0">
                <a:latin typeface="Arial MT"/>
                <a:cs typeface="Arial MT"/>
              </a:rPr>
              <a:t>soins</a:t>
            </a:r>
            <a:r>
              <a:rPr sz="1800" spc="10" dirty="0">
                <a:latin typeface="Arial MT"/>
                <a:cs typeface="Arial MT"/>
              </a:rPr>
              <a:t> </a:t>
            </a:r>
            <a:r>
              <a:rPr sz="1800" spc="-10" dirty="0">
                <a:latin typeface="Arial MT"/>
                <a:cs typeface="Arial MT"/>
              </a:rPr>
              <a:t>d’hygiène,</a:t>
            </a:r>
            <a:r>
              <a:rPr sz="1800" spc="50" dirty="0">
                <a:latin typeface="Arial MT"/>
                <a:cs typeface="Arial MT"/>
              </a:rPr>
              <a:t> </a:t>
            </a:r>
            <a:r>
              <a:rPr sz="1800" spc="-5" dirty="0">
                <a:latin typeface="Arial MT"/>
                <a:cs typeface="Arial MT"/>
              </a:rPr>
              <a:t>de</a:t>
            </a:r>
            <a:r>
              <a:rPr sz="1800" spc="-10" dirty="0">
                <a:latin typeface="Arial MT"/>
                <a:cs typeface="Arial MT"/>
              </a:rPr>
              <a:t> </a:t>
            </a:r>
            <a:r>
              <a:rPr sz="1800" spc="-5" dirty="0">
                <a:latin typeface="Arial MT"/>
                <a:cs typeface="Arial MT"/>
              </a:rPr>
              <a:t>confort</a:t>
            </a:r>
            <a:r>
              <a:rPr sz="1800" spc="10" dirty="0">
                <a:latin typeface="Arial MT"/>
                <a:cs typeface="Arial MT"/>
              </a:rPr>
              <a:t> </a:t>
            </a:r>
            <a:r>
              <a:rPr sz="1800" spc="-5" dirty="0">
                <a:latin typeface="Arial MT"/>
                <a:cs typeface="Arial MT"/>
              </a:rPr>
              <a:t>et de </a:t>
            </a:r>
            <a:r>
              <a:rPr sz="1800" spc="-484" dirty="0">
                <a:latin typeface="Arial MT"/>
                <a:cs typeface="Arial MT"/>
              </a:rPr>
              <a:t> </a:t>
            </a:r>
            <a:r>
              <a:rPr sz="1800" spc="-5" dirty="0">
                <a:latin typeface="Arial MT"/>
                <a:cs typeface="Arial MT"/>
              </a:rPr>
              <a:t>sécurité,</a:t>
            </a:r>
            <a:r>
              <a:rPr sz="1800" dirty="0">
                <a:latin typeface="Arial MT"/>
                <a:cs typeface="Arial MT"/>
              </a:rPr>
              <a:t> </a:t>
            </a:r>
            <a:r>
              <a:rPr sz="1800" spc="-5" dirty="0">
                <a:latin typeface="Arial MT"/>
                <a:cs typeface="Arial MT"/>
              </a:rPr>
              <a:t>dans</a:t>
            </a:r>
            <a:r>
              <a:rPr sz="1800" spc="5" dirty="0">
                <a:latin typeface="Arial MT"/>
                <a:cs typeface="Arial MT"/>
              </a:rPr>
              <a:t> </a:t>
            </a:r>
            <a:r>
              <a:rPr sz="1800" spc="-5" dirty="0">
                <a:latin typeface="Arial MT"/>
                <a:cs typeface="Arial MT"/>
              </a:rPr>
              <a:t>les</a:t>
            </a:r>
            <a:r>
              <a:rPr sz="1800" dirty="0">
                <a:latin typeface="Arial MT"/>
                <a:cs typeface="Arial MT"/>
              </a:rPr>
              <a:t> </a:t>
            </a:r>
            <a:r>
              <a:rPr sz="1800" spc="-5" dirty="0">
                <a:latin typeface="Arial MT"/>
                <a:cs typeface="Arial MT"/>
              </a:rPr>
              <a:t>activités</a:t>
            </a:r>
            <a:r>
              <a:rPr sz="1800" spc="10" dirty="0">
                <a:latin typeface="Arial MT"/>
                <a:cs typeface="Arial MT"/>
              </a:rPr>
              <a:t> </a:t>
            </a:r>
            <a:r>
              <a:rPr sz="1800" spc="-5" dirty="0">
                <a:latin typeface="Arial MT"/>
                <a:cs typeface="Arial MT"/>
              </a:rPr>
              <a:t>de</a:t>
            </a:r>
            <a:r>
              <a:rPr sz="1800" spc="-10" dirty="0">
                <a:latin typeface="Arial MT"/>
                <a:cs typeface="Arial MT"/>
              </a:rPr>
              <a:t> </a:t>
            </a:r>
            <a:r>
              <a:rPr sz="1800" spc="-5" dirty="0">
                <a:latin typeface="Arial MT"/>
                <a:cs typeface="Arial MT"/>
              </a:rPr>
              <a:t>la</a:t>
            </a:r>
            <a:r>
              <a:rPr sz="1800" dirty="0">
                <a:latin typeface="Arial MT"/>
                <a:cs typeface="Arial MT"/>
              </a:rPr>
              <a:t> </a:t>
            </a:r>
            <a:r>
              <a:rPr sz="1800" spc="-5" dirty="0">
                <a:latin typeface="Arial MT"/>
                <a:cs typeface="Arial MT"/>
              </a:rPr>
              <a:t>vie</a:t>
            </a:r>
            <a:r>
              <a:rPr sz="1800" spc="5" dirty="0">
                <a:latin typeface="Arial MT"/>
                <a:cs typeface="Arial MT"/>
              </a:rPr>
              <a:t> </a:t>
            </a:r>
            <a:r>
              <a:rPr sz="1800" spc="-5" dirty="0">
                <a:latin typeface="Arial MT"/>
                <a:cs typeface="Arial MT"/>
              </a:rPr>
              <a:t>quotidienne</a:t>
            </a:r>
            <a:endParaRPr sz="1800">
              <a:latin typeface="Arial MT"/>
              <a:cs typeface="Arial MT"/>
            </a:endParaRPr>
          </a:p>
        </p:txBody>
      </p:sp>
      <p:grpSp>
        <p:nvGrpSpPr>
          <p:cNvPr id="30" name="object 30"/>
          <p:cNvGrpSpPr/>
          <p:nvPr/>
        </p:nvGrpSpPr>
        <p:grpSpPr>
          <a:xfrm>
            <a:off x="2741676" y="3686555"/>
            <a:ext cx="8983980" cy="862965"/>
            <a:chOff x="2741676" y="3686555"/>
            <a:chExt cx="8983980" cy="862965"/>
          </a:xfrm>
        </p:grpSpPr>
        <p:sp>
          <p:nvSpPr>
            <p:cNvPr id="31" name="object 31"/>
            <p:cNvSpPr/>
            <p:nvPr/>
          </p:nvSpPr>
          <p:spPr>
            <a:xfrm>
              <a:off x="2754630" y="3699509"/>
              <a:ext cx="8958580" cy="836930"/>
            </a:xfrm>
            <a:custGeom>
              <a:avLst/>
              <a:gdLst/>
              <a:ahLst/>
              <a:cxnLst/>
              <a:rect l="l" t="t" r="r" b="b"/>
              <a:pathLst>
                <a:path w="8958580" h="836929">
                  <a:moveTo>
                    <a:pt x="8958072" y="0"/>
                  </a:moveTo>
                  <a:lnTo>
                    <a:pt x="139445" y="0"/>
                  </a:lnTo>
                  <a:lnTo>
                    <a:pt x="95390" y="7114"/>
                  </a:lnTo>
                  <a:lnTo>
                    <a:pt x="57113" y="26919"/>
                  </a:lnTo>
                  <a:lnTo>
                    <a:pt x="26919" y="57113"/>
                  </a:lnTo>
                  <a:lnTo>
                    <a:pt x="7114" y="95390"/>
                  </a:lnTo>
                  <a:lnTo>
                    <a:pt x="0" y="139445"/>
                  </a:lnTo>
                  <a:lnTo>
                    <a:pt x="0" y="836676"/>
                  </a:lnTo>
                  <a:lnTo>
                    <a:pt x="8818626" y="836676"/>
                  </a:lnTo>
                  <a:lnTo>
                    <a:pt x="8862681" y="829561"/>
                  </a:lnTo>
                  <a:lnTo>
                    <a:pt x="8900958" y="809756"/>
                  </a:lnTo>
                  <a:lnTo>
                    <a:pt x="8931152" y="779562"/>
                  </a:lnTo>
                  <a:lnTo>
                    <a:pt x="8950957" y="741285"/>
                  </a:lnTo>
                  <a:lnTo>
                    <a:pt x="8958072" y="697229"/>
                  </a:lnTo>
                  <a:lnTo>
                    <a:pt x="8958072" y="0"/>
                  </a:lnTo>
                  <a:close/>
                </a:path>
              </a:pathLst>
            </a:custGeom>
            <a:solidFill>
              <a:srgbClr val="F1F1F1"/>
            </a:solidFill>
          </p:spPr>
          <p:txBody>
            <a:bodyPr wrap="square" lIns="0" tIns="0" rIns="0" bIns="0" rtlCol="0"/>
            <a:lstStyle/>
            <a:p>
              <a:endParaRPr/>
            </a:p>
          </p:txBody>
        </p:sp>
        <p:sp>
          <p:nvSpPr>
            <p:cNvPr id="32" name="object 32"/>
            <p:cNvSpPr/>
            <p:nvPr/>
          </p:nvSpPr>
          <p:spPr>
            <a:xfrm>
              <a:off x="2754630" y="3699509"/>
              <a:ext cx="8958580" cy="836930"/>
            </a:xfrm>
            <a:custGeom>
              <a:avLst/>
              <a:gdLst/>
              <a:ahLst/>
              <a:cxnLst/>
              <a:rect l="l" t="t" r="r" b="b"/>
              <a:pathLst>
                <a:path w="8958580" h="836929">
                  <a:moveTo>
                    <a:pt x="139445" y="0"/>
                  </a:moveTo>
                  <a:lnTo>
                    <a:pt x="8958072" y="0"/>
                  </a:lnTo>
                  <a:lnTo>
                    <a:pt x="8958072" y="697229"/>
                  </a:lnTo>
                  <a:lnTo>
                    <a:pt x="8950957" y="741285"/>
                  </a:lnTo>
                  <a:lnTo>
                    <a:pt x="8931152" y="779562"/>
                  </a:lnTo>
                  <a:lnTo>
                    <a:pt x="8900958" y="809756"/>
                  </a:lnTo>
                  <a:lnTo>
                    <a:pt x="8862681" y="829561"/>
                  </a:lnTo>
                  <a:lnTo>
                    <a:pt x="8818626" y="836676"/>
                  </a:lnTo>
                  <a:lnTo>
                    <a:pt x="0" y="836676"/>
                  </a:lnTo>
                  <a:lnTo>
                    <a:pt x="0" y="139445"/>
                  </a:lnTo>
                  <a:lnTo>
                    <a:pt x="7114" y="95390"/>
                  </a:lnTo>
                  <a:lnTo>
                    <a:pt x="26919" y="57113"/>
                  </a:lnTo>
                  <a:lnTo>
                    <a:pt x="57113" y="26919"/>
                  </a:lnTo>
                  <a:lnTo>
                    <a:pt x="95390" y="7114"/>
                  </a:lnTo>
                  <a:lnTo>
                    <a:pt x="139445" y="0"/>
                  </a:lnTo>
                  <a:close/>
                </a:path>
              </a:pathLst>
            </a:custGeom>
            <a:ln w="25908">
              <a:solidFill>
                <a:srgbClr val="20205A"/>
              </a:solidFill>
            </a:ln>
          </p:spPr>
          <p:txBody>
            <a:bodyPr wrap="square" lIns="0" tIns="0" rIns="0" bIns="0" rtlCol="0"/>
            <a:lstStyle/>
            <a:p>
              <a:endParaRPr/>
            </a:p>
          </p:txBody>
        </p:sp>
      </p:grpSp>
      <p:sp>
        <p:nvSpPr>
          <p:cNvPr id="33" name="object 33"/>
          <p:cNvSpPr txBox="1"/>
          <p:nvPr/>
        </p:nvSpPr>
        <p:spPr>
          <a:xfrm>
            <a:off x="2874391" y="3961892"/>
            <a:ext cx="5650865" cy="299720"/>
          </a:xfrm>
          <a:prstGeom prst="rect">
            <a:avLst/>
          </a:prstGeom>
        </p:spPr>
        <p:txBody>
          <a:bodyPr vert="horz" wrap="square" lIns="0" tIns="12700" rIns="0" bIns="0" rtlCol="0">
            <a:spAutoFit/>
          </a:bodyPr>
          <a:lstStyle/>
          <a:p>
            <a:pPr marL="12700">
              <a:lnSpc>
                <a:spcPct val="100000"/>
              </a:lnSpc>
              <a:spcBef>
                <a:spcPts val="100"/>
              </a:spcBef>
            </a:pPr>
            <a:r>
              <a:rPr sz="1800" spc="-15" dirty="0">
                <a:latin typeface="Arial MT"/>
                <a:cs typeface="Arial MT"/>
              </a:rPr>
              <a:t>Travail</a:t>
            </a:r>
            <a:r>
              <a:rPr sz="1800" spc="-10" dirty="0">
                <a:latin typeface="Arial MT"/>
                <a:cs typeface="Arial MT"/>
              </a:rPr>
              <a:t> </a:t>
            </a:r>
            <a:r>
              <a:rPr sz="1800" dirty="0">
                <a:latin typeface="Arial MT"/>
                <a:cs typeface="Arial MT"/>
              </a:rPr>
              <a:t>et</a:t>
            </a:r>
            <a:r>
              <a:rPr sz="1800" spc="5" dirty="0">
                <a:latin typeface="Arial MT"/>
                <a:cs typeface="Arial MT"/>
              </a:rPr>
              <a:t> </a:t>
            </a:r>
            <a:r>
              <a:rPr sz="1800" spc="-5" dirty="0">
                <a:latin typeface="Arial MT"/>
                <a:cs typeface="Arial MT"/>
              </a:rPr>
              <a:t>communication</a:t>
            </a:r>
            <a:r>
              <a:rPr sz="1800" spc="25" dirty="0">
                <a:latin typeface="Arial MT"/>
                <a:cs typeface="Arial MT"/>
              </a:rPr>
              <a:t> </a:t>
            </a:r>
            <a:r>
              <a:rPr sz="1800" spc="-5" dirty="0">
                <a:latin typeface="Arial MT"/>
                <a:cs typeface="Arial MT"/>
              </a:rPr>
              <a:t>en équipe</a:t>
            </a:r>
            <a:r>
              <a:rPr sz="1800" spc="30" dirty="0">
                <a:latin typeface="Arial MT"/>
                <a:cs typeface="Arial MT"/>
              </a:rPr>
              <a:t> </a:t>
            </a:r>
            <a:r>
              <a:rPr sz="1800" spc="-5" dirty="0">
                <a:latin typeface="Arial MT"/>
                <a:cs typeface="Arial MT"/>
              </a:rPr>
              <a:t>pluriprofessionnelle</a:t>
            </a:r>
            <a:endParaRPr sz="1800">
              <a:latin typeface="Arial MT"/>
              <a:cs typeface="Arial MT"/>
            </a:endParaRPr>
          </a:p>
        </p:txBody>
      </p:sp>
      <p:grpSp>
        <p:nvGrpSpPr>
          <p:cNvPr id="34" name="object 34"/>
          <p:cNvGrpSpPr/>
          <p:nvPr/>
        </p:nvGrpSpPr>
        <p:grpSpPr>
          <a:xfrm>
            <a:off x="2741676" y="4863084"/>
            <a:ext cx="8983980" cy="975360"/>
            <a:chOff x="2741676" y="4863084"/>
            <a:chExt cx="8983980" cy="975360"/>
          </a:xfrm>
        </p:grpSpPr>
        <p:sp>
          <p:nvSpPr>
            <p:cNvPr id="35" name="object 35"/>
            <p:cNvSpPr/>
            <p:nvPr/>
          </p:nvSpPr>
          <p:spPr>
            <a:xfrm>
              <a:off x="2754630" y="4876038"/>
              <a:ext cx="8958580" cy="949960"/>
            </a:xfrm>
            <a:custGeom>
              <a:avLst/>
              <a:gdLst/>
              <a:ahLst/>
              <a:cxnLst/>
              <a:rect l="l" t="t" r="r" b="b"/>
              <a:pathLst>
                <a:path w="8958580" h="949960">
                  <a:moveTo>
                    <a:pt x="8958072" y="0"/>
                  </a:moveTo>
                  <a:lnTo>
                    <a:pt x="158242" y="0"/>
                  </a:lnTo>
                  <a:lnTo>
                    <a:pt x="108232" y="8069"/>
                  </a:lnTo>
                  <a:lnTo>
                    <a:pt x="64794" y="30536"/>
                  </a:lnTo>
                  <a:lnTo>
                    <a:pt x="30536" y="64794"/>
                  </a:lnTo>
                  <a:lnTo>
                    <a:pt x="8069" y="108232"/>
                  </a:lnTo>
                  <a:lnTo>
                    <a:pt x="0" y="158242"/>
                  </a:lnTo>
                  <a:lnTo>
                    <a:pt x="0" y="949452"/>
                  </a:lnTo>
                  <a:lnTo>
                    <a:pt x="8799830" y="949452"/>
                  </a:lnTo>
                  <a:lnTo>
                    <a:pt x="8849839" y="941384"/>
                  </a:lnTo>
                  <a:lnTo>
                    <a:pt x="8893277" y="918918"/>
                  </a:lnTo>
                  <a:lnTo>
                    <a:pt x="8927535" y="884663"/>
                  </a:lnTo>
                  <a:lnTo>
                    <a:pt x="8950002" y="841224"/>
                  </a:lnTo>
                  <a:lnTo>
                    <a:pt x="8958072" y="791210"/>
                  </a:lnTo>
                  <a:lnTo>
                    <a:pt x="8958072" y="0"/>
                  </a:lnTo>
                  <a:close/>
                </a:path>
              </a:pathLst>
            </a:custGeom>
            <a:solidFill>
              <a:srgbClr val="F1F1F1"/>
            </a:solidFill>
          </p:spPr>
          <p:txBody>
            <a:bodyPr wrap="square" lIns="0" tIns="0" rIns="0" bIns="0" rtlCol="0"/>
            <a:lstStyle/>
            <a:p>
              <a:endParaRPr/>
            </a:p>
          </p:txBody>
        </p:sp>
        <p:sp>
          <p:nvSpPr>
            <p:cNvPr id="36" name="object 36"/>
            <p:cNvSpPr/>
            <p:nvPr/>
          </p:nvSpPr>
          <p:spPr>
            <a:xfrm>
              <a:off x="2754630" y="4876038"/>
              <a:ext cx="8958580" cy="949960"/>
            </a:xfrm>
            <a:custGeom>
              <a:avLst/>
              <a:gdLst/>
              <a:ahLst/>
              <a:cxnLst/>
              <a:rect l="l" t="t" r="r" b="b"/>
              <a:pathLst>
                <a:path w="8958580" h="949960">
                  <a:moveTo>
                    <a:pt x="158242" y="0"/>
                  </a:moveTo>
                  <a:lnTo>
                    <a:pt x="8958072" y="0"/>
                  </a:lnTo>
                  <a:lnTo>
                    <a:pt x="8958072" y="791210"/>
                  </a:lnTo>
                  <a:lnTo>
                    <a:pt x="8950002" y="841224"/>
                  </a:lnTo>
                  <a:lnTo>
                    <a:pt x="8927535" y="884663"/>
                  </a:lnTo>
                  <a:lnTo>
                    <a:pt x="8893277" y="918918"/>
                  </a:lnTo>
                  <a:lnTo>
                    <a:pt x="8849839" y="941384"/>
                  </a:lnTo>
                  <a:lnTo>
                    <a:pt x="8799830" y="949452"/>
                  </a:lnTo>
                  <a:lnTo>
                    <a:pt x="0" y="949452"/>
                  </a:lnTo>
                  <a:lnTo>
                    <a:pt x="0" y="158242"/>
                  </a:lnTo>
                  <a:lnTo>
                    <a:pt x="8069" y="108232"/>
                  </a:lnTo>
                  <a:lnTo>
                    <a:pt x="30536" y="64794"/>
                  </a:lnTo>
                  <a:lnTo>
                    <a:pt x="64794" y="30536"/>
                  </a:lnTo>
                  <a:lnTo>
                    <a:pt x="108232" y="8069"/>
                  </a:lnTo>
                  <a:lnTo>
                    <a:pt x="158242" y="0"/>
                  </a:lnTo>
                  <a:close/>
                </a:path>
              </a:pathLst>
            </a:custGeom>
            <a:ln w="25908">
              <a:solidFill>
                <a:srgbClr val="20205A"/>
              </a:solidFill>
            </a:ln>
          </p:spPr>
          <p:txBody>
            <a:bodyPr wrap="square" lIns="0" tIns="0" rIns="0" bIns="0" rtlCol="0"/>
            <a:lstStyle/>
            <a:p>
              <a:endParaRPr/>
            </a:p>
          </p:txBody>
        </p:sp>
      </p:grpSp>
      <p:sp>
        <p:nvSpPr>
          <p:cNvPr id="37" name="object 37"/>
          <p:cNvSpPr txBox="1"/>
          <p:nvPr/>
        </p:nvSpPr>
        <p:spPr>
          <a:xfrm>
            <a:off x="2880105" y="5058283"/>
            <a:ext cx="8239125" cy="574040"/>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Arial MT"/>
                <a:cs typeface="Arial MT"/>
              </a:rPr>
              <a:t>Réalisation</a:t>
            </a:r>
            <a:r>
              <a:rPr sz="1800" spc="15" dirty="0">
                <a:latin typeface="Arial MT"/>
                <a:cs typeface="Arial MT"/>
              </a:rPr>
              <a:t> </a:t>
            </a:r>
            <a:r>
              <a:rPr sz="1800" spc="-10" dirty="0">
                <a:latin typeface="Arial MT"/>
                <a:cs typeface="Arial MT"/>
              </a:rPr>
              <a:t>d’actions</a:t>
            </a:r>
            <a:r>
              <a:rPr sz="1800" spc="20" dirty="0">
                <a:latin typeface="Arial MT"/>
                <a:cs typeface="Arial MT"/>
              </a:rPr>
              <a:t> </a:t>
            </a:r>
            <a:r>
              <a:rPr sz="1800" spc="-5" dirty="0">
                <a:latin typeface="Arial MT"/>
                <a:cs typeface="Arial MT"/>
              </a:rPr>
              <a:t>d’éducation</a:t>
            </a:r>
            <a:r>
              <a:rPr sz="1800" spc="20" dirty="0">
                <a:latin typeface="Arial MT"/>
                <a:cs typeface="Arial MT"/>
              </a:rPr>
              <a:t> </a:t>
            </a:r>
            <a:r>
              <a:rPr sz="1800" dirty="0">
                <a:latin typeface="Arial MT"/>
                <a:cs typeface="Arial MT"/>
              </a:rPr>
              <a:t>à</a:t>
            </a:r>
            <a:r>
              <a:rPr sz="1800" spc="-5" dirty="0">
                <a:latin typeface="Arial MT"/>
                <a:cs typeface="Arial MT"/>
              </a:rPr>
              <a:t> la santé</a:t>
            </a:r>
            <a:r>
              <a:rPr sz="1800" spc="10" dirty="0">
                <a:latin typeface="Arial MT"/>
                <a:cs typeface="Arial MT"/>
              </a:rPr>
              <a:t> </a:t>
            </a:r>
            <a:r>
              <a:rPr sz="1800" spc="-5" dirty="0">
                <a:latin typeface="Arial MT"/>
                <a:cs typeface="Arial MT"/>
              </a:rPr>
              <a:t>pour un</a:t>
            </a:r>
            <a:r>
              <a:rPr sz="1800" spc="10" dirty="0">
                <a:latin typeface="Arial MT"/>
                <a:cs typeface="Arial MT"/>
              </a:rPr>
              <a:t> </a:t>
            </a:r>
            <a:r>
              <a:rPr sz="1800" spc="-10" dirty="0">
                <a:latin typeface="Arial MT"/>
                <a:cs typeface="Arial MT"/>
              </a:rPr>
              <a:t>public</a:t>
            </a:r>
            <a:r>
              <a:rPr sz="1800" spc="10" dirty="0">
                <a:latin typeface="Arial MT"/>
                <a:cs typeface="Arial MT"/>
              </a:rPr>
              <a:t> </a:t>
            </a:r>
            <a:r>
              <a:rPr sz="1800" spc="-5" dirty="0">
                <a:latin typeface="Arial MT"/>
                <a:cs typeface="Arial MT"/>
              </a:rPr>
              <a:t>ciblé</a:t>
            </a:r>
            <a:r>
              <a:rPr sz="1800" spc="10" dirty="0">
                <a:latin typeface="Arial MT"/>
                <a:cs typeface="Arial MT"/>
              </a:rPr>
              <a:t> </a:t>
            </a:r>
            <a:r>
              <a:rPr sz="1800" spc="-5" dirty="0">
                <a:latin typeface="Arial MT"/>
                <a:cs typeface="Arial MT"/>
              </a:rPr>
              <a:t>dans</a:t>
            </a:r>
            <a:r>
              <a:rPr sz="1800" spc="5" dirty="0">
                <a:latin typeface="Arial MT"/>
                <a:cs typeface="Arial MT"/>
              </a:rPr>
              <a:t> </a:t>
            </a:r>
            <a:r>
              <a:rPr sz="1800" spc="-5" dirty="0">
                <a:latin typeface="Arial MT"/>
                <a:cs typeface="Arial MT"/>
              </a:rPr>
              <a:t>un</a:t>
            </a:r>
            <a:r>
              <a:rPr sz="1800" spc="-10" dirty="0">
                <a:latin typeface="Arial MT"/>
                <a:cs typeface="Arial MT"/>
              </a:rPr>
              <a:t> </a:t>
            </a:r>
            <a:r>
              <a:rPr sz="1800" spc="-5" dirty="0">
                <a:latin typeface="Arial MT"/>
                <a:cs typeface="Arial MT"/>
              </a:rPr>
              <a:t>contexte </a:t>
            </a:r>
            <a:r>
              <a:rPr sz="1800" spc="-484" dirty="0">
                <a:latin typeface="Arial MT"/>
                <a:cs typeface="Arial MT"/>
              </a:rPr>
              <a:t> </a:t>
            </a:r>
            <a:r>
              <a:rPr sz="1800" spc="-10" dirty="0">
                <a:latin typeface="Arial MT"/>
                <a:cs typeface="Arial MT"/>
              </a:rPr>
              <a:t>donné</a:t>
            </a:r>
            <a:endParaRPr sz="1800">
              <a:latin typeface="Arial MT"/>
              <a:cs typeface="Arial MT"/>
            </a:endParaRPr>
          </a:p>
        </p:txBody>
      </p:sp>
      <p:sp>
        <p:nvSpPr>
          <p:cNvPr id="40" name="Espace réservé du pied de page 39">
            <a:extLst>
              <a:ext uri="{FF2B5EF4-FFF2-40B4-BE49-F238E27FC236}">
                <a16:creationId xmlns:a16="http://schemas.microsoft.com/office/drawing/2014/main" id="{1B40AABE-1BB8-4BEB-BB78-7F20123D49FC}"/>
              </a:ext>
            </a:extLst>
          </p:cNvPr>
          <p:cNvSpPr>
            <a:spLocks noGrp="1"/>
          </p:cNvSpPr>
          <p:nvPr>
            <p:ph type="ftr" sz="quarter" idx="5"/>
          </p:nvPr>
        </p:nvSpPr>
        <p:spPr/>
        <p:txBody>
          <a:bodyPr/>
          <a:lstStyle/>
          <a:p>
            <a:r>
              <a:rPr lang="fr-FR"/>
              <a:t>Formation rénovation bac pro ASSP - Mai 2022 -  GRD - académie de Lyon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056764" y="91376"/>
            <a:ext cx="9233535" cy="6442710"/>
            <a:chOff x="2056764" y="91376"/>
            <a:chExt cx="9233535" cy="6442710"/>
          </a:xfrm>
        </p:grpSpPr>
        <p:sp>
          <p:nvSpPr>
            <p:cNvPr id="3" name="object 3"/>
            <p:cNvSpPr/>
            <p:nvPr/>
          </p:nvSpPr>
          <p:spPr>
            <a:xfrm>
              <a:off x="2390393" y="104394"/>
              <a:ext cx="1991995" cy="664845"/>
            </a:xfrm>
            <a:custGeom>
              <a:avLst/>
              <a:gdLst/>
              <a:ahLst/>
              <a:cxnLst/>
              <a:rect l="l" t="t" r="r" b="b"/>
              <a:pathLst>
                <a:path w="1991995" h="664845">
                  <a:moveTo>
                    <a:pt x="0" y="332231"/>
                  </a:moveTo>
                  <a:lnTo>
                    <a:pt x="9091" y="287144"/>
                  </a:lnTo>
                  <a:lnTo>
                    <a:pt x="35575" y="243901"/>
                  </a:lnTo>
                  <a:lnTo>
                    <a:pt x="78265" y="202900"/>
                  </a:lnTo>
                  <a:lnTo>
                    <a:pt x="135974" y="164535"/>
                  </a:lnTo>
                  <a:lnTo>
                    <a:pt x="170090" y="146465"/>
                  </a:lnTo>
                  <a:lnTo>
                    <a:pt x="207516" y="129202"/>
                  </a:lnTo>
                  <a:lnTo>
                    <a:pt x="248103" y="112797"/>
                  </a:lnTo>
                  <a:lnTo>
                    <a:pt x="291703" y="97297"/>
                  </a:lnTo>
                  <a:lnTo>
                    <a:pt x="338168" y="82754"/>
                  </a:lnTo>
                  <a:lnTo>
                    <a:pt x="387349" y="69216"/>
                  </a:lnTo>
                  <a:lnTo>
                    <a:pt x="439098" y="56732"/>
                  </a:lnTo>
                  <a:lnTo>
                    <a:pt x="493268" y="45353"/>
                  </a:lnTo>
                  <a:lnTo>
                    <a:pt x="549708" y="35127"/>
                  </a:lnTo>
                  <a:lnTo>
                    <a:pt x="608272" y="26104"/>
                  </a:lnTo>
                  <a:lnTo>
                    <a:pt x="668811" y="18334"/>
                  </a:lnTo>
                  <a:lnTo>
                    <a:pt x="731176" y="11865"/>
                  </a:lnTo>
                  <a:lnTo>
                    <a:pt x="795219" y="6748"/>
                  </a:lnTo>
                  <a:lnTo>
                    <a:pt x="860792" y="3032"/>
                  </a:lnTo>
                  <a:lnTo>
                    <a:pt x="927746" y="766"/>
                  </a:lnTo>
                  <a:lnTo>
                    <a:pt x="995933" y="0"/>
                  </a:lnTo>
                  <a:lnTo>
                    <a:pt x="1064121" y="766"/>
                  </a:lnTo>
                  <a:lnTo>
                    <a:pt x="1131075" y="3032"/>
                  </a:lnTo>
                  <a:lnTo>
                    <a:pt x="1196648" y="6748"/>
                  </a:lnTo>
                  <a:lnTo>
                    <a:pt x="1260691" y="11865"/>
                  </a:lnTo>
                  <a:lnTo>
                    <a:pt x="1323056" y="18334"/>
                  </a:lnTo>
                  <a:lnTo>
                    <a:pt x="1383595" y="26104"/>
                  </a:lnTo>
                  <a:lnTo>
                    <a:pt x="1442159" y="35127"/>
                  </a:lnTo>
                  <a:lnTo>
                    <a:pt x="1498600" y="45353"/>
                  </a:lnTo>
                  <a:lnTo>
                    <a:pt x="1552769" y="56732"/>
                  </a:lnTo>
                  <a:lnTo>
                    <a:pt x="1604518" y="69216"/>
                  </a:lnTo>
                  <a:lnTo>
                    <a:pt x="1653699" y="82754"/>
                  </a:lnTo>
                  <a:lnTo>
                    <a:pt x="1700164" y="97297"/>
                  </a:lnTo>
                  <a:lnTo>
                    <a:pt x="1743764" y="112797"/>
                  </a:lnTo>
                  <a:lnTo>
                    <a:pt x="1784351" y="129202"/>
                  </a:lnTo>
                  <a:lnTo>
                    <a:pt x="1821777" y="146465"/>
                  </a:lnTo>
                  <a:lnTo>
                    <a:pt x="1855893" y="164535"/>
                  </a:lnTo>
                  <a:lnTo>
                    <a:pt x="1913602" y="202900"/>
                  </a:lnTo>
                  <a:lnTo>
                    <a:pt x="1956292" y="243901"/>
                  </a:lnTo>
                  <a:lnTo>
                    <a:pt x="1982776" y="287144"/>
                  </a:lnTo>
                  <a:lnTo>
                    <a:pt x="1991868" y="332231"/>
                  </a:lnTo>
                  <a:lnTo>
                    <a:pt x="1989570" y="354981"/>
                  </a:lnTo>
                  <a:lnTo>
                    <a:pt x="1971634" y="399196"/>
                  </a:lnTo>
                  <a:lnTo>
                    <a:pt x="1936898" y="441367"/>
                  </a:lnTo>
                  <a:lnTo>
                    <a:pt x="1886551" y="481100"/>
                  </a:lnTo>
                  <a:lnTo>
                    <a:pt x="1821777" y="517998"/>
                  </a:lnTo>
                  <a:lnTo>
                    <a:pt x="1784351" y="535261"/>
                  </a:lnTo>
                  <a:lnTo>
                    <a:pt x="1743764" y="551666"/>
                  </a:lnTo>
                  <a:lnTo>
                    <a:pt x="1700164" y="567166"/>
                  </a:lnTo>
                  <a:lnTo>
                    <a:pt x="1653699" y="581709"/>
                  </a:lnTo>
                  <a:lnTo>
                    <a:pt x="1604518" y="595247"/>
                  </a:lnTo>
                  <a:lnTo>
                    <a:pt x="1552769" y="607731"/>
                  </a:lnTo>
                  <a:lnTo>
                    <a:pt x="1498599" y="619110"/>
                  </a:lnTo>
                  <a:lnTo>
                    <a:pt x="1442159" y="629336"/>
                  </a:lnTo>
                  <a:lnTo>
                    <a:pt x="1383595" y="638359"/>
                  </a:lnTo>
                  <a:lnTo>
                    <a:pt x="1323056" y="646129"/>
                  </a:lnTo>
                  <a:lnTo>
                    <a:pt x="1260691" y="652598"/>
                  </a:lnTo>
                  <a:lnTo>
                    <a:pt x="1196648" y="657715"/>
                  </a:lnTo>
                  <a:lnTo>
                    <a:pt x="1131075" y="661431"/>
                  </a:lnTo>
                  <a:lnTo>
                    <a:pt x="1064121" y="663697"/>
                  </a:lnTo>
                  <a:lnTo>
                    <a:pt x="995933" y="664463"/>
                  </a:lnTo>
                  <a:lnTo>
                    <a:pt x="927746" y="663697"/>
                  </a:lnTo>
                  <a:lnTo>
                    <a:pt x="860792" y="661431"/>
                  </a:lnTo>
                  <a:lnTo>
                    <a:pt x="795219" y="657715"/>
                  </a:lnTo>
                  <a:lnTo>
                    <a:pt x="731176" y="652598"/>
                  </a:lnTo>
                  <a:lnTo>
                    <a:pt x="668811" y="646129"/>
                  </a:lnTo>
                  <a:lnTo>
                    <a:pt x="608272" y="638359"/>
                  </a:lnTo>
                  <a:lnTo>
                    <a:pt x="549708" y="629336"/>
                  </a:lnTo>
                  <a:lnTo>
                    <a:pt x="493268" y="619110"/>
                  </a:lnTo>
                  <a:lnTo>
                    <a:pt x="439098" y="607731"/>
                  </a:lnTo>
                  <a:lnTo>
                    <a:pt x="387349" y="595247"/>
                  </a:lnTo>
                  <a:lnTo>
                    <a:pt x="338168" y="581709"/>
                  </a:lnTo>
                  <a:lnTo>
                    <a:pt x="291703" y="567166"/>
                  </a:lnTo>
                  <a:lnTo>
                    <a:pt x="248103" y="551666"/>
                  </a:lnTo>
                  <a:lnTo>
                    <a:pt x="207516" y="535261"/>
                  </a:lnTo>
                  <a:lnTo>
                    <a:pt x="170090" y="517998"/>
                  </a:lnTo>
                  <a:lnTo>
                    <a:pt x="135974" y="499928"/>
                  </a:lnTo>
                  <a:lnTo>
                    <a:pt x="78265" y="461563"/>
                  </a:lnTo>
                  <a:lnTo>
                    <a:pt x="35575" y="420562"/>
                  </a:lnTo>
                  <a:lnTo>
                    <a:pt x="9091" y="377319"/>
                  </a:lnTo>
                  <a:lnTo>
                    <a:pt x="0" y="332231"/>
                  </a:lnTo>
                  <a:close/>
                </a:path>
              </a:pathLst>
            </a:custGeom>
            <a:ln w="25908">
              <a:solidFill>
                <a:srgbClr val="EA5333"/>
              </a:solidFill>
            </a:ln>
          </p:spPr>
          <p:txBody>
            <a:bodyPr wrap="square" lIns="0" tIns="0" rIns="0" bIns="0" rtlCol="0"/>
            <a:lstStyle/>
            <a:p>
              <a:endParaRPr/>
            </a:p>
          </p:txBody>
        </p:sp>
        <p:sp>
          <p:nvSpPr>
            <p:cNvPr id="4" name="object 4"/>
            <p:cNvSpPr/>
            <p:nvPr/>
          </p:nvSpPr>
          <p:spPr>
            <a:xfrm>
              <a:off x="2063114" y="207391"/>
              <a:ext cx="9220835" cy="6320155"/>
            </a:xfrm>
            <a:custGeom>
              <a:avLst/>
              <a:gdLst/>
              <a:ahLst/>
              <a:cxnLst/>
              <a:rect l="l" t="t" r="r" b="b"/>
              <a:pathLst>
                <a:path w="9220835" h="6320155">
                  <a:moveTo>
                    <a:pt x="0" y="339470"/>
                  </a:moveTo>
                  <a:lnTo>
                    <a:pt x="9220835" y="339470"/>
                  </a:lnTo>
                </a:path>
                <a:path w="9220835" h="6320155">
                  <a:moveTo>
                    <a:pt x="6350" y="0"/>
                  </a:moveTo>
                  <a:lnTo>
                    <a:pt x="6350" y="6319900"/>
                  </a:lnTo>
                </a:path>
                <a:path w="9220835" h="6320155">
                  <a:moveTo>
                    <a:pt x="9214485" y="0"/>
                  </a:moveTo>
                  <a:lnTo>
                    <a:pt x="9214485" y="6319900"/>
                  </a:lnTo>
                </a:path>
                <a:path w="9220835" h="6320155">
                  <a:moveTo>
                    <a:pt x="0" y="6350"/>
                  </a:moveTo>
                  <a:lnTo>
                    <a:pt x="9220835" y="6350"/>
                  </a:lnTo>
                </a:path>
                <a:path w="9220835" h="6320155">
                  <a:moveTo>
                    <a:pt x="0" y="6313550"/>
                  </a:moveTo>
                  <a:lnTo>
                    <a:pt x="9220835" y="6313550"/>
                  </a:lnTo>
                </a:path>
              </a:pathLst>
            </a:custGeom>
            <a:ln w="12700">
              <a:solidFill>
                <a:srgbClr val="000000"/>
              </a:solidFill>
            </a:ln>
          </p:spPr>
          <p:txBody>
            <a:bodyPr wrap="square" lIns="0" tIns="0" rIns="0" bIns="0" rtlCol="0"/>
            <a:lstStyle/>
            <a:p>
              <a:endParaRPr/>
            </a:p>
          </p:txBody>
        </p:sp>
      </p:grpSp>
      <p:sp>
        <p:nvSpPr>
          <p:cNvPr id="7" name="object 7"/>
          <p:cNvSpPr txBox="1"/>
          <p:nvPr/>
        </p:nvSpPr>
        <p:spPr>
          <a:xfrm>
            <a:off x="2564129" y="195199"/>
            <a:ext cx="8218170" cy="239395"/>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Arial"/>
                <a:cs typeface="Arial"/>
              </a:rPr>
              <a:t>Pôle</a:t>
            </a:r>
            <a:r>
              <a:rPr sz="1400" b="1" spc="-20" dirty="0">
                <a:latin typeface="Arial"/>
                <a:cs typeface="Arial"/>
              </a:rPr>
              <a:t> </a:t>
            </a:r>
            <a:r>
              <a:rPr sz="1400" b="1" spc="-5" dirty="0">
                <a:latin typeface="Arial"/>
                <a:cs typeface="Arial"/>
              </a:rPr>
              <a:t>d’activités</a:t>
            </a:r>
            <a:r>
              <a:rPr sz="1400" b="1" spc="-40" dirty="0">
                <a:latin typeface="Arial"/>
                <a:cs typeface="Arial"/>
              </a:rPr>
              <a:t> </a:t>
            </a:r>
            <a:r>
              <a:rPr sz="1400" b="1" dirty="0">
                <a:latin typeface="Arial"/>
                <a:cs typeface="Arial"/>
              </a:rPr>
              <a:t>1</a:t>
            </a:r>
            <a:r>
              <a:rPr sz="1400" b="1" spc="5" dirty="0">
                <a:latin typeface="Arial"/>
                <a:cs typeface="Arial"/>
              </a:rPr>
              <a:t> </a:t>
            </a:r>
            <a:r>
              <a:rPr sz="1400" b="1" dirty="0">
                <a:latin typeface="Arial"/>
                <a:cs typeface="Arial"/>
              </a:rPr>
              <a:t>-</a:t>
            </a:r>
            <a:r>
              <a:rPr sz="1400" b="1" spc="-55" dirty="0">
                <a:latin typeface="Arial"/>
                <a:cs typeface="Arial"/>
              </a:rPr>
              <a:t> </a:t>
            </a:r>
            <a:r>
              <a:rPr sz="1400" b="1" spc="-5" dirty="0">
                <a:latin typeface="Arial"/>
                <a:cs typeface="Arial"/>
              </a:rPr>
              <a:t>Accompagnement</a:t>
            </a:r>
            <a:r>
              <a:rPr sz="1400" b="1" dirty="0">
                <a:latin typeface="Arial"/>
                <a:cs typeface="Arial"/>
              </a:rPr>
              <a:t> </a:t>
            </a:r>
            <a:r>
              <a:rPr sz="1400" b="1" spc="-5" dirty="0">
                <a:latin typeface="Arial"/>
                <a:cs typeface="Arial"/>
              </a:rPr>
              <a:t>de </a:t>
            </a:r>
            <a:r>
              <a:rPr sz="1400" b="1" dirty="0">
                <a:latin typeface="Arial"/>
                <a:cs typeface="Arial"/>
              </a:rPr>
              <a:t>la</a:t>
            </a:r>
            <a:r>
              <a:rPr sz="1400" b="1" spc="-20" dirty="0">
                <a:latin typeface="Arial"/>
                <a:cs typeface="Arial"/>
              </a:rPr>
              <a:t> </a:t>
            </a:r>
            <a:r>
              <a:rPr sz="1400" b="1" spc="-5" dirty="0">
                <a:latin typeface="Arial"/>
                <a:cs typeface="Arial"/>
              </a:rPr>
              <a:t>personne</a:t>
            </a:r>
            <a:r>
              <a:rPr sz="1400" b="1" spc="-25" dirty="0">
                <a:latin typeface="Arial"/>
                <a:cs typeface="Arial"/>
              </a:rPr>
              <a:t> </a:t>
            </a:r>
            <a:r>
              <a:rPr sz="1400" b="1" spc="-5" dirty="0">
                <a:latin typeface="Arial"/>
                <a:cs typeface="Arial"/>
              </a:rPr>
              <a:t>dans</a:t>
            </a:r>
            <a:r>
              <a:rPr sz="1400" b="1" spc="-15" dirty="0">
                <a:latin typeface="Arial"/>
                <a:cs typeface="Arial"/>
              </a:rPr>
              <a:t> </a:t>
            </a:r>
            <a:r>
              <a:rPr sz="1400" b="1" spc="-5" dirty="0">
                <a:latin typeface="Arial"/>
                <a:cs typeface="Arial"/>
              </a:rPr>
              <a:t>une</a:t>
            </a:r>
            <a:r>
              <a:rPr sz="1400" b="1" spc="-10" dirty="0">
                <a:latin typeface="Arial"/>
                <a:cs typeface="Arial"/>
              </a:rPr>
              <a:t> </a:t>
            </a:r>
            <a:r>
              <a:rPr sz="1400" b="1" spc="-5" dirty="0">
                <a:latin typeface="Arial"/>
                <a:cs typeface="Arial"/>
              </a:rPr>
              <a:t>approche</a:t>
            </a:r>
            <a:r>
              <a:rPr sz="1400" b="1" spc="-25" dirty="0">
                <a:latin typeface="Arial"/>
                <a:cs typeface="Arial"/>
              </a:rPr>
              <a:t> </a:t>
            </a:r>
            <a:r>
              <a:rPr sz="1400" b="1" spc="-5" dirty="0">
                <a:latin typeface="Arial"/>
                <a:cs typeface="Arial"/>
              </a:rPr>
              <a:t>globale</a:t>
            </a:r>
            <a:r>
              <a:rPr sz="1400" b="1" spc="-25" dirty="0">
                <a:latin typeface="Arial"/>
                <a:cs typeface="Arial"/>
              </a:rPr>
              <a:t> </a:t>
            </a:r>
            <a:r>
              <a:rPr sz="1400" b="1" dirty="0">
                <a:latin typeface="Arial"/>
                <a:cs typeface="Arial"/>
              </a:rPr>
              <a:t>et</a:t>
            </a:r>
            <a:r>
              <a:rPr sz="1400" b="1" spc="-20" dirty="0">
                <a:latin typeface="Arial"/>
                <a:cs typeface="Arial"/>
              </a:rPr>
              <a:t> </a:t>
            </a:r>
            <a:r>
              <a:rPr sz="1400" b="1" spc="-5" dirty="0">
                <a:latin typeface="Arial"/>
                <a:cs typeface="Arial"/>
              </a:rPr>
              <a:t>individualisée</a:t>
            </a:r>
            <a:endParaRPr sz="1400">
              <a:latin typeface="Arial"/>
              <a:cs typeface="Arial"/>
            </a:endParaRPr>
          </a:p>
        </p:txBody>
      </p:sp>
      <p:sp>
        <p:nvSpPr>
          <p:cNvPr id="8" name="object 8"/>
          <p:cNvSpPr txBox="1"/>
          <p:nvPr/>
        </p:nvSpPr>
        <p:spPr>
          <a:xfrm>
            <a:off x="2095880" y="741680"/>
            <a:ext cx="8810625" cy="1306830"/>
          </a:xfrm>
          <a:prstGeom prst="rect">
            <a:avLst/>
          </a:prstGeom>
        </p:spPr>
        <p:txBody>
          <a:bodyPr vert="horz" wrap="square" lIns="0" tIns="13335" rIns="0" bIns="0" rtlCol="0">
            <a:spAutoFit/>
          </a:bodyPr>
          <a:lstStyle/>
          <a:p>
            <a:pPr marL="12700">
              <a:lnSpc>
                <a:spcPct val="100000"/>
              </a:lnSpc>
              <a:spcBef>
                <a:spcPts val="105"/>
              </a:spcBef>
            </a:pPr>
            <a:r>
              <a:rPr sz="1400" b="1" spc="-10" dirty="0">
                <a:latin typeface="Arial"/>
                <a:cs typeface="Arial"/>
              </a:rPr>
              <a:t>Activité</a:t>
            </a:r>
            <a:r>
              <a:rPr sz="1400" b="1" spc="10" dirty="0">
                <a:latin typeface="Arial"/>
                <a:cs typeface="Arial"/>
              </a:rPr>
              <a:t> </a:t>
            </a:r>
            <a:r>
              <a:rPr sz="1400" b="1" dirty="0">
                <a:latin typeface="Arial"/>
                <a:cs typeface="Arial"/>
              </a:rPr>
              <a:t>1.1</a:t>
            </a:r>
            <a:r>
              <a:rPr sz="1400" b="1" spc="-75" dirty="0">
                <a:latin typeface="Arial"/>
                <a:cs typeface="Arial"/>
              </a:rPr>
              <a:t> </a:t>
            </a:r>
            <a:r>
              <a:rPr sz="1400" b="1" spc="-5" dirty="0">
                <a:latin typeface="Arial"/>
                <a:cs typeface="Arial"/>
              </a:rPr>
              <a:t>Accueil,</a:t>
            </a:r>
            <a:r>
              <a:rPr sz="1400" b="1" spc="15" dirty="0">
                <a:latin typeface="Arial"/>
                <a:cs typeface="Arial"/>
              </a:rPr>
              <a:t> </a:t>
            </a:r>
            <a:r>
              <a:rPr sz="1400" b="1" spc="-5" dirty="0">
                <a:latin typeface="Arial"/>
                <a:cs typeface="Arial"/>
              </a:rPr>
              <a:t>communication</a:t>
            </a:r>
            <a:r>
              <a:rPr sz="1400" b="1" spc="-45" dirty="0">
                <a:latin typeface="Arial"/>
                <a:cs typeface="Arial"/>
              </a:rPr>
              <a:t> </a:t>
            </a:r>
            <a:r>
              <a:rPr sz="1400" b="1" spc="-5" dirty="0">
                <a:latin typeface="Arial"/>
                <a:cs typeface="Arial"/>
              </a:rPr>
              <a:t>avec</a:t>
            </a:r>
            <a:r>
              <a:rPr sz="1400" b="1" dirty="0">
                <a:latin typeface="Arial"/>
                <a:cs typeface="Arial"/>
              </a:rPr>
              <a:t> la</a:t>
            </a:r>
            <a:r>
              <a:rPr sz="1400" b="1" spc="-15" dirty="0">
                <a:latin typeface="Arial"/>
                <a:cs typeface="Arial"/>
              </a:rPr>
              <a:t> </a:t>
            </a:r>
            <a:r>
              <a:rPr sz="1400" b="1" spc="-5" dirty="0">
                <a:latin typeface="Arial"/>
                <a:cs typeface="Arial"/>
              </a:rPr>
              <a:t>personne,</a:t>
            </a:r>
            <a:r>
              <a:rPr sz="1400" b="1" spc="-20" dirty="0">
                <a:latin typeface="Arial"/>
                <a:cs typeface="Arial"/>
              </a:rPr>
              <a:t> </a:t>
            </a:r>
            <a:r>
              <a:rPr sz="1400" b="1" dirty="0">
                <a:latin typeface="Arial"/>
                <a:cs typeface="Arial"/>
              </a:rPr>
              <a:t>sa</a:t>
            </a:r>
            <a:r>
              <a:rPr sz="1400" b="1" spc="-15" dirty="0">
                <a:latin typeface="Arial"/>
                <a:cs typeface="Arial"/>
              </a:rPr>
              <a:t> </a:t>
            </a:r>
            <a:r>
              <a:rPr sz="1400" b="1" dirty="0">
                <a:latin typeface="Arial"/>
                <a:cs typeface="Arial"/>
              </a:rPr>
              <a:t>famille,</a:t>
            </a:r>
            <a:r>
              <a:rPr sz="1400" b="1" spc="-45" dirty="0">
                <a:latin typeface="Arial"/>
                <a:cs typeface="Arial"/>
              </a:rPr>
              <a:t> </a:t>
            </a:r>
            <a:r>
              <a:rPr sz="1400" b="1" spc="-5" dirty="0">
                <a:latin typeface="Arial"/>
                <a:cs typeface="Arial"/>
              </a:rPr>
              <a:t>son</a:t>
            </a:r>
            <a:r>
              <a:rPr sz="1400" b="1" dirty="0">
                <a:latin typeface="Arial"/>
                <a:cs typeface="Arial"/>
              </a:rPr>
              <a:t> </a:t>
            </a:r>
            <a:r>
              <a:rPr sz="1400" b="1" spc="-5" dirty="0">
                <a:latin typeface="Arial"/>
                <a:cs typeface="Arial"/>
              </a:rPr>
              <a:t>entourage</a:t>
            </a:r>
            <a:endParaRPr sz="1400">
              <a:latin typeface="Arial"/>
              <a:cs typeface="Arial"/>
            </a:endParaRPr>
          </a:p>
          <a:p>
            <a:pPr marL="469900">
              <a:lnSpc>
                <a:spcPct val="100000"/>
              </a:lnSpc>
            </a:pPr>
            <a:r>
              <a:rPr sz="1400" spc="-5" dirty="0">
                <a:latin typeface="Arial MT"/>
                <a:cs typeface="Arial MT"/>
              </a:rPr>
              <a:t>Organisation</a:t>
            </a:r>
            <a:r>
              <a:rPr sz="1400" spc="-50" dirty="0">
                <a:latin typeface="Arial MT"/>
                <a:cs typeface="Arial MT"/>
              </a:rPr>
              <a:t> </a:t>
            </a:r>
            <a:r>
              <a:rPr sz="1400" spc="-5" dirty="0">
                <a:latin typeface="Arial MT"/>
                <a:cs typeface="Arial MT"/>
              </a:rPr>
              <a:t>de</a:t>
            </a:r>
            <a:r>
              <a:rPr sz="1400" spc="-25" dirty="0">
                <a:latin typeface="Arial MT"/>
                <a:cs typeface="Arial MT"/>
              </a:rPr>
              <a:t> </a:t>
            </a:r>
            <a:r>
              <a:rPr sz="1400" spc="-5" dirty="0">
                <a:latin typeface="Arial MT"/>
                <a:cs typeface="Arial MT"/>
              </a:rPr>
              <a:t>l’accueil</a:t>
            </a:r>
            <a:endParaRPr sz="1400">
              <a:latin typeface="Arial MT"/>
              <a:cs typeface="Arial MT"/>
            </a:endParaRPr>
          </a:p>
          <a:p>
            <a:pPr marL="469900">
              <a:lnSpc>
                <a:spcPct val="100000"/>
              </a:lnSpc>
            </a:pPr>
            <a:r>
              <a:rPr sz="1400" dirty="0">
                <a:latin typeface="Arial MT"/>
                <a:cs typeface="Arial MT"/>
              </a:rPr>
              <a:t>Prise</a:t>
            </a:r>
            <a:r>
              <a:rPr sz="1400" spc="-25" dirty="0">
                <a:latin typeface="Arial MT"/>
                <a:cs typeface="Arial MT"/>
              </a:rPr>
              <a:t> </a:t>
            </a:r>
            <a:r>
              <a:rPr sz="1400" dirty="0">
                <a:latin typeface="Arial MT"/>
                <a:cs typeface="Arial MT"/>
              </a:rPr>
              <a:t>de</a:t>
            </a:r>
            <a:r>
              <a:rPr sz="1400" spc="-25" dirty="0">
                <a:latin typeface="Arial MT"/>
                <a:cs typeface="Arial MT"/>
              </a:rPr>
              <a:t> </a:t>
            </a:r>
            <a:r>
              <a:rPr sz="1400" dirty="0">
                <a:latin typeface="Arial MT"/>
                <a:cs typeface="Arial MT"/>
              </a:rPr>
              <a:t>contact</a:t>
            </a:r>
            <a:r>
              <a:rPr sz="1400" spc="-45" dirty="0">
                <a:latin typeface="Arial MT"/>
                <a:cs typeface="Arial MT"/>
              </a:rPr>
              <a:t> </a:t>
            </a:r>
            <a:r>
              <a:rPr sz="1400" spc="-5" dirty="0">
                <a:latin typeface="Arial MT"/>
                <a:cs typeface="Arial MT"/>
              </a:rPr>
              <a:t>avec</a:t>
            </a:r>
            <a:r>
              <a:rPr sz="1400" spc="-10" dirty="0">
                <a:latin typeface="Arial MT"/>
                <a:cs typeface="Arial MT"/>
              </a:rPr>
              <a:t> </a:t>
            </a:r>
            <a:r>
              <a:rPr sz="1400" dirty="0">
                <a:latin typeface="Arial MT"/>
                <a:cs typeface="Arial MT"/>
              </a:rPr>
              <a:t>la</a:t>
            </a:r>
            <a:r>
              <a:rPr sz="1400" spc="-15" dirty="0">
                <a:latin typeface="Arial MT"/>
                <a:cs typeface="Arial MT"/>
              </a:rPr>
              <a:t> </a:t>
            </a:r>
            <a:r>
              <a:rPr sz="1400" dirty="0">
                <a:latin typeface="Arial MT"/>
                <a:cs typeface="Arial MT"/>
              </a:rPr>
              <a:t>personne,</a:t>
            </a:r>
            <a:r>
              <a:rPr sz="1400" spc="-45" dirty="0">
                <a:latin typeface="Arial MT"/>
                <a:cs typeface="Arial MT"/>
              </a:rPr>
              <a:t> </a:t>
            </a:r>
            <a:r>
              <a:rPr sz="1400" dirty="0">
                <a:latin typeface="Arial MT"/>
                <a:cs typeface="Arial MT"/>
              </a:rPr>
              <a:t>sa</a:t>
            </a:r>
            <a:r>
              <a:rPr sz="1400" spc="-25" dirty="0">
                <a:latin typeface="Arial MT"/>
                <a:cs typeface="Arial MT"/>
              </a:rPr>
              <a:t> </a:t>
            </a:r>
            <a:r>
              <a:rPr sz="1400" dirty="0">
                <a:latin typeface="Arial MT"/>
                <a:cs typeface="Arial MT"/>
              </a:rPr>
              <a:t>famille,</a:t>
            </a:r>
            <a:r>
              <a:rPr sz="1400" spc="-35" dirty="0">
                <a:latin typeface="Arial MT"/>
                <a:cs typeface="Arial MT"/>
              </a:rPr>
              <a:t> </a:t>
            </a:r>
            <a:r>
              <a:rPr sz="1400" dirty="0">
                <a:latin typeface="Arial MT"/>
                <a:cs typeface="Arial MT"/>
              </a:rPr>
              <a:t>son</a:t>
            </a:r>
            <a:r>
              <a:rPr sz="1400" spc="-25" dirty="0">
                <a:latin typeface="Arial MT"/>
                <a:cs typeface="Arial MT"/>
              </a:rPr>
              <a:t> </a:t>
            </a:r>
            <a:r>
              <a:rPr sz="1400" dirty="0">
                <a:latin typeface="Arial MT"/>
                <a:cs typeface="Arial MT"/>
              </a:rPr>
              <a:t>entourage</a:t>
            </a:r>
            <a:endParaRPr sz="1400">
              <a:latin typeface="Arial MT"/>
              <a:cs typeface="Arial MT"/>
            </a:endParaRPr>
          </a:p>
          <a:p>
            <a:pPr marL="469900">
              <a:lnSpc>
                <a:spcPct val="100000"/>
              </a:lnSpc>
            </a:pPr>
            <a:r>
              <a:rPr sz="1400" dirty="0">
                <a:latin typeface="Arial MT"/>
                <a:cs typeface="Arial MT"/>
              </a:rPr>
              <a:t>Recueil</a:t>
            </a:r>
            <a:r>
              <a:rPr sz="1400" spc="-15" dirty="0">
                <a:latin typeface="Arial MT"/>
                <a:cs typeface="Arial MT"/>
              </a:rPr>
              <a:t> </a:t>
            </a:r>
            <a:r>
              <a:rPr sz="1400" dirty="0">
                <a:latin typeface="Arial MT"/>
                <a:cs typeface="Arial MT"/>
              </a:rPr>
              <a:t>et</a:t>
            </a:r>
            <a:r>
              <a:rPr sz="1400" spc="-10" dirty="0">
                <a:latin typeface="Arial MT"/>
                <a:cs typeface="Arial MT"/>
              </a:rPr>
              <a:t> </a:t>
            </a:r>
            <a:r>
              <a:rPr sz="1400" spc="-5" dirty="0">
                <a:latin typeface="Arial MT"/>
                <a:cs typeface="Arial MT"/>
              </a:rPr>
              <a:t>analyse</a:t>
            </a:r>
            <a:r>
              <a:rPr sz="1400" spc="-10" dirty="0">
                <a:latin typeface="Arial MT"/>
                <a:cs typeface="Arial MT"/>
              </a:rPr>
              <a:t> </a:t>
            </a:r>
            <a:r>
              <a:rPr sz="1400" dirty="0">
                <a:latin typeface="Arial MT"/>
                <a:cs typeface="Arial MT"/>
              </a:rPr>
              <a:t>des</a:t>
            </a:r>
            <a:r>
              <a:rPr sz="1400" spc="-15" dirty="0">
                <a:latin typeface="Arial MT"/>
                <a:cs typeface="Arial MT"/>
              </a:rPr>
              <a:t> </a:t>
            </a:r>
            <a:r>
              <a:rPr sz="1400" dirty="0">
                <a:latin typeface="Arial MT"/>
                <a:cs typeface="Arial MT"/>
              </a:rPr>
              <a:t>attentes</a:t>
            </a:r>
            <a:r>
              <a:rPr sz="1400" spc="-30" dirty="0">
                <a:latin typeface="Arial MT"/>
                <a:cs typeface="Arial MT"/>
              </a:rPr>
              <a:t> </a:t>
            </a:r>
            <a:r>
              <a:rPr sz="1400" dirty="0">
                <a:latin typeface="Arial MT"/>
                <a:cs typeface="Arial MT"/>
              </a:rPr>
              <a:t>des</a:t>
            </a:r>
            <a:r>
              <a:rPr sz="1400" spc="-15" dirty="0">
                <a:latin typeface="Arial MT"/>
                <a:cs typeface="Arial MT"/>
              </a:rPr>
              <a:t> </a:t>
            </a:r>
            <a:r>
              <a:rPr sz="1400" spc="-5" dirty="0">
                <a:latin typeface="Arial MT"/>
                <a:cs typeface="Arial MT"/>
              </a:rPr>
              <a:t>personnes,</a:t>
            </a:r>
            <a:r>
              <a:rPr sz="1400" spc="-35" dirty="0">
                <a:latin typeface="Arial MT"/>
                <a:cs typeface="Arial MT"/>
              </a:rPr>
              <a:t> </a:t>
            </a:r>
            <a:r>
              <a:rPr sz="1400" dirty="0">
                <a:latin typeface="Arial MT"/>
                <a:cs typeface="Arial MT"/>
              </a:rPr>
              <a:t>de leur</a:t>
            </a:r>
            <a:r>
              <a:rPr sz="1400" spc="-20" dirty="0">
                <a:latin typeface="Arial MT"/>
                <a:cs typeface="Arial MT"/>
              </a:rPr>
              <a:t> </a:t>
            </a:r>
            <a:r>
              <a:rPr sz="1400" dirty="0">
                <a:latin typeface="Arial MT"/>
                <a:cs typeface="Arial MT"/>
              </a:rPr>
              <a:t>famille,</a:t>
            </a:r>
            <a:r>
              <a:rPr sz="1400" spc="-25" dirty="0">
                <a:latin typeface="Arial MT"/>
                <a:cs typeface="Arial MT"/>
              </a:rPr>
              <a:t> </a:t>
            </a:r>
            <a:r>
              <a:rPr sz="1400" dirty="0">
                <a:latin typeface="Arial MT"/>
                <a:cs typeface="Arial MT"/>
              </a:rPr>
              <a:t>de</a:t>
            </a:r>
            <a:r>
              <a:rPr sz="1400" spc="-15" dirty="0">
                <a:latin typeface="Arial MT"/>
                <a:cs typeface="Arial MT"/>
              </a:rPr>
              <a:t> </a:t>
            </a:r>
            <a:r>
              <a:rPr sz="1400" dirty="0">
                <a:latin typeface="Arial MT"/>
                <a:cs typeface="Arial MT"/>
              </a:rPr>
              <a:t>leur</a:t>
            </a:r>
            <a:r>
              <a:rPr sz="1400" spc="-20" dirty="0">
                <a:latin typeface="Arial MT"/>
                <a:cs typeface="Arial MT"/>
              </a:rPr>
              <a:t> </a:t>
            </a:r>
            <a:r>
              <a:rPr sz="1400" dirty="0">
                <a:latin typeface="Arial MT"/>
                <a:cs typeface="Arial MT"/>
              </a:rPr>
              <a:t>entourage,</a:t>
            </a:r>
            <a:r>
              <a:rPr sz="1400" spc="-30" dirty="0">
                <a:latin typeface="Arial MT"/>
                <a:cs typeface="Arial MT"/>
              </a:rPr>
              <a:t> </a:t>
            </a:r>
            <a:r>
              <a:rPr sz="1400" dirty="0">
                <a:latin typeface="Arial MT"/>
                <a:cs typeface="Arial MT"/>
              </a:rPr>
              <a:t>proposition</a:t>
            </a:r>
            <a:r>
              <a:rPr sz="1400" spc="-40" dirty="0">
                <a:latin typeface="Arial MT"/>
                <a:cs typeface="Arial MT"/>
              </a:rPr>
              <a:t> </a:t>
            </a:r>
            <a:r>
              <a:rPr sz="1400" dirty="0">
                <a:latin typeface="Arial MT"/>
                <a:cs typeface="Arial MT"/>
              </a:rPr>
              <a:t>de</a:t>
            </a:r>
            <a:r>
              <a:rPr sz="1400" spc="-20" dirty="0">
                <a:latin typeface="Arial MT"/>
                <a:cs typeface="Arial MT"/>
              </a:rPr>
              <a:t> </a:t>
            </a:r>
            <a:r>
              <a:rPr sz="1400" dirty="0">
                <a:latin typeface="Arial MT"/>
                <a:cs typeface="Arial MT"/>
              </a:rPr>
              <a:t>solutions</a:t>
            </a:r>
            <a:endParaRPr sz="1400">
              <a:latin typeface="Arial MT"/>
              <a:cs typeface="Arial MT"/>
            </a:endParaRPr>
          </a:p>
          <a:p>
            <a:pPr marL="469900">
              <a:lnSpc>
                <a:spcPct val="100000"/>
              </a:lnSpc>
            </a:pPr>
            <a:r>
              <a:rPr sz="1400" dirty="0">
                <a:latin typeface="Arial MT"/>
                <a:cs typeface="Arial MT"/>
              </a:rPr>
              <a:t>Présentation</a:t>
            </a:r>
            <a:r>
              <a:rPr sz="1400" spc="-60" dirty="0">
                <a:latin typeface="Arial MT"/>
                <a:cs typeface="Arial MT"/>
              </a:rPr>
              <a:t> </a:t>
            </a:r>
            <a:r>
              <a:rPr sz="1400" dirty="0">
                <a:latin typeface="Arial MT"/>
                <a:cs typeface="Arial MT"/>
              </a:rPr>
              <a:t>du</a:t>
            </a:r>
            <a:r>
              <a:rPr sz="1400" spc="-10" dirty="0">
                <a:latin typeface="Arial MT"/>
                <a:cs typeface="Arial MT"/>
              </a:rPr>
              <a:t> </a:t>
            </a:r>
            <a:r>
              <a:rPr sz="1400" spc="-5" dirty="0">
                <a:latin typeface="Arial MT"/>
                <a:cs typeface="Arial MT"/>
              </a:rPr>
              <a:t>service</a:t>
            </a:r>
            <a:r>
              <a:rPr sz="1400" spc="-20" dirty="0">
                <a:latin typeface="Arial MT"/>
                <a:cs typeface="Arial MT"/>
              </a:rPr>
              <a:t> </a:t>
            </a:r>
            <a:r>
              <a:rPr sz="1400" dirty="0">
                <a:latin typeface="Arial MT"/>
                <a:cs typeface="Arial MT"/>
              </a:rPr>
              <a:t>ou</a:t>
            </a:r>
            <a:r>
              <a:rPr sz="1400" spc="-25" dirty="0">
                <a:latin typeface="Arial MT"/>
                <a:cs typeface="Arial MT"/>
              </a:rPr>
              <a:t> </a:t>
            </a:r>
            <a:r>
              <a:rPr sz="1400" dirty="0">
                <a:latin typeface="Arial MT"/>
                <a:cs typeface="Arial MT"/>
              </a:rPr>
              <a:t>de</a:t>
            </a:r>
            <a:r>
              <a:rPr sz="1400" spc="-10" dirty="0">
                <a:latin typeface="Arial MT"/>
                <a:cs typeface="Arial MT"/>
              </a:rPr>
              <a:t> </a:t>
            </a:r>
            <a:r>
              <a:rPr sz="1400" dirty="0">
                <a:latin typeface="Arial MT"/>
                <a:cs typeface="Arial MT"/>
              </a:rPr>
              <a:t>la</a:t>
            </a:r>
            <a:r>
              <a:rPr sz="1400" spc="-10" dirty="0">
                <a:latin typeface="Arial MT"/>
                <a:cs typeface="Arial MT"/>
              </a:rPr>
              <a:t> </a:t>
            </a:r>
            <a:r>
              <a:rPr sz="1400" spc="-5" dirty="0">
                <a:latin typeface="Arial MT"/>
                <a:cs typeface="Arial MT"/>
              </a:rPr>
              <a:t>structure</a:t>
            </a:r>
            <a:endParaRPr sz="1400">
              <a:latin typeface="Arial MT"/>
              <a:cs typeface="Arial MT"/>
            </a:endParaRPr>
          </a:p>
          <a:p>
            <a:pPr marL="469900">
              <a:lnSpc>
                <a:spcPct val="100000"/>
              </a:lnSpc>
            </a:pPr>
            <a:r>
              <a:rPr sz="1400" dirty="0">
                <a:latin typeface="Arial MT"/>
                <a:cs typeface="Arial MT"/>
              </a:rPr>
              <a:t>Observation</a:t>
            </a:r>
            <a:r>
              <a:rPr sz="1400" spc="-50" dirty="0">
                <a:latin typeface="Arial MT"/>
                <a:cs typeface="Arial MT"/>
              </a:rPr>
              <a:t> </a:t>
            </a:r>
            <a:r>
              <a:rPr sz="1400" dirty="0">
                <a:latin typeface="Arial MT"/>
                <a:cs typeface="Arial MT"/>
              </a:rPr>
              <a:t>des</a:t>
            </a:r>
            <a:r>
              <a:rPr sz="1400" spc="-15" dirty="0">
                <a:latin typeface="Arial MT"/>
                <a:cs typeface="Arial MT"/>
              </a:rPr>
              <a:t> </a:t>
            </a:r>
            <a:r>
              <a:rPr sz="1400" dirty="0">
                <a:latin typeface="Arial MT"/>
                <a:cs typeface="Arial MT"/>
              </a:rPr>
              <a:t>attitudes</a:t>
            </a:r>
            <a:r>
              <a:rPr sz="1400" spc="-40" dirty="0">
                <a:latin typeface="Arial MT"/>
                <a:cs typeface="Arial MT"/>
              </a:rPr>
              <a:t> </a:t>
            </a:r>
            <a:r>
              <a:rPr sz="1400" dirty="0">
                <a:latin typeface="Arial MT"/>
                <a:cs typeface="Arial MT"/>
              </a:rPr>
              <a:t>et</a:t>
            </a:r>
            <a:r>
              <a:rPr sz="1400" spc="-15" dirty="0">
                <a:latin typeface="Arial MT"/>
                <a:cs typeface="Arial MT"/>
              </a:rPr>
              <a:t> </a:t>
            </a:r>
            <a:r>
              <a:rPr sz="1400" spc="-5" dirty="0">
                <a:latin typeface="Arial MT"/>
                <a:cs typeface="Arial MT"/>
              </a:rPr>
              <a:t>comportements</a:t>
            </a:r>
            <a:r>
              <a:rPr sz="1400" spc="-40" dirty="0">
                <a:latin typeface="Arial MT"/>
                <a:cs typeface="Arial MT"/>
              </a:rPr>
              <a:t> </a:t>
            </a:r>
            <a:r>
              <a:rPr sz="1400" dirty="0">
                <a:latin typeface="Arial MT"/>
                <a:cs typeface="Arial MT"/>
              </a:rPr>
              <a:t>de</a:t>
            </a:r>
            <a:r>
              <a:rPr sz="1400" spc="-20" dirty="0">
                <a:latin typeface="Arial MT"/>
                <a:cs typeface="Arial MT"/>
              </a:rPr>
              <a:t> </a:t>
            </a:r>
            <a:r>
              <a:rPr sz="1400" dirty="0">
                <a:latin typeface="Arial MT"/>
                <a:cs typeface="Arial MT"/>
              </a:rPr>
              <a:t>la</a:t>
            </a:r>
            <a:r>
              <a:rPr sz="1400" spc="-10" dirty="0">
                <a:latin typeface="Arial MT"/>
                <a:cs typeface="Arial MT"/>
              </a:rPr>
              <a:t> </a:t>
            </a:r>
            <a:r>
              <a:rPr sz="1400" dirty="0">
                <a:latin typeface="Arial MT"/>
                <a:cs typeface="Arial MT"/>
              </a:rPr>
              <a:t>ou</a:t>
            </a:r>
            <a:r>
              <a:rPr sz="1400" spc="-20" dirty="0">
                <a:latin typeface="Arial MT"/>
                <a:cs typeface="Arial MT"/>
              </a:rPr>
              <a:t> </a:t>
            </a:r>
            <a:r>
              <a:rPr sz="1400" dirty="0">
                <a:latin typeface="Arial MT"/>
                <a:cs typeface="Arial MT"/>
              </a:rPr>
              <a:t>des</a:t>
            </a:r>
            <a:r>
              <a:rPr sz="1400" spc="-15" dirty="0">
                <a:latin typeface="Arial MT"/>
                <a:cs typeface="Arial MT"/>
              </a:rPr>
              <a:t> </a:t>
            </a:r>
            <a:r>
              <a:rPr sz="1400" dirty="0">
                <a:latin typeface="Arial MT"/>
                <a:cs typeface="Arial MT"/>
              </a:rPr>
              <a:t>personnes</a:t>
            </a:r>
            <a:endParaRPr sz="1400">
              <a:latin typeface="Arial MT"/>
              <a:cs typeface="Arial MT"/>
            </a:endParaRPr>
          </a:p>
        </p:txBody>
      </p:sp>
      <p:sp>
        <p:nvSpPr>
          <p:cNvPr id="9" name="object 9"/>
          <p:cNvSpPr txBox="1"/>
          <p:nvPr/>
        </p:nvSpPr>
        <p:spPr>
          <a:xfrm>
            <a:off x="2545842" y="2235454"/>
            <a:ext cx="5452110" cy="4081145"/>
          </a:xfrm>
          <a:prstGeom prst="rect">
            <a:avLst/>
          </a:prstGeom>
        </p:spPr>
        <p:txBody>
          <a:bodyPr vert="horz" wrap="square" lIns="0" tIns="13335" rIns="0" bIns="0" rtlCol="0">
            <a:spAutoFit/>
          </a:bodyPr>
          <a:lstStyle/>
          <a:p>
            <a:pPr marL="12700">
              <a:lnSpc>
                <a:spcPct val="100000"/>
              </a:lnSpc>
              <a:spcBef>
                <a:spcPts val="105"/>
              </a:spcBef>
            </a:pPr>
            <a:r>
              <a:rPr sz="1400" b="1" spc="-10" dirty="0">
                <a:latin typeface="Arial"/>
                <a:cs typeface="Arial"/>
              </a:rPr>
              <a:t>Moyens</a:t>
            </a:r>
            <a:r>
              <a:rPr sz="1400" b="1" spc="-20" dirty="0">
                <a:latin typeface="Arial"/>
                <a:cs typeface="Arial"/>
              </a:rPr>
              <a:t> </a:t>
            </a:r>
            <a:r>
              <a:rPr sz="1400" b="1" dirty="0">
                <a:latin typeface="Arial"/>
                <a:cs typeface="Arial"/>
              </a:rPr>
              <a:t>et</a:t>
            </a:r>
            <a:r>
              <a:rPr sz="1400" b="1" spc="-45" dirty="0">
                <a:latin typeface="Arial"/>
                <a:cs typeface="Arial"/>
              </a:rPr>
              <a:t> </a:t>
            </a:r>
            <a:r>
              <a:rPr sz="1400" b="1" dirty="0">
                <a:latin typeface="Arial"/>
                <a:cs typeface="Arial"/>
              </a:rPr>
              <a:t>ressources</a:t>
            </a:r>
            <a:endParaRPr sz="1400" dirty="0">
              <a:latin typeface="Arial"/>
              <a:cs typeface="Arial"/>
            </a:endParaRPr>
          </a:p>
          <a:p>
            <a:pPr marL="12700">
              <a:lnSpc>
                <a:spcPct val="100000"/>
              </a:lnSpc>
            </a:pPr>
            <a:r>
              <a:rPr sz="1400" spc="-5" dirty="0">
                <a:latin typeface="Arial MT"/>
                <a:cs typeface="Arial MT"/>
              </a:rPr>
              <a:t>Contexte</a:t>
            </a:r>
            <a:r>
              <a:rPr sz="1400" spc="-40" dirty="0">
                <a:latin typeface="Arial MT"/>
                <a:cs typeface="Arial MT"/>
              </a:rPr>
              <a:t> </a:t>
            </a:r>
            <a:r>
              <a:rPr sz="1400" spc="-5" dirty="0">
                <a:latin typeface="Arial MT"/>
                <a:cs typeface="Arial MT"/>
              </a:rPr>
              <a:t>de</a:t>
            </a:r>
            <a:r>
              <a:rPr sz="1400" spc="-40" dirty="0">
                <a:latin typeface="Arial MT"/>
                <a:cs typeface="Arial MT"/>
              </a:rPr>
              <a:t> </a:t>
            </a:r>
            <a:r>
              <a:rPr sz="1400" spc="-5" dirty="0">
                <a:latin typeface="Arial MT"/>
                <a:cs typeface="Arial MT"/>
              </a:rPr>
              <a:t>l’intervention</a:t>
            </a:r>
            <a:endParaRPr sz="1400" dirty="0">
              <a:latin typeface="Arial MT"/>
              <a:cs typeface="Arial MT"/>
            </a:endParaRPr>
          </a:p>
          <a:p>
            <a:pPr marL="12700" marR="5080">
              <a:lnSpc>
                <a:spcPct val="100000"/>
              </a:lnSpc>
            </a:pPr>
            <a:r>
              <a:rPr sz="1400" dirty="0">
                <a:latin typeface="Arial MT"/>
                <a:cs typeface="Arial MT"/>
              </a:rPr>
              <a:t>Respect</a:t>
            </a:r>
            <a:r>
              <a:rPr sz="1400" spc="-45" dirty="0">
                <a:latin typeface="Arial MT"/>
                <a:cs typeface="Arial MT"/>
              </a:rPr>
              <a:t> </a:t>
            </a:r>
            <a:r>
              <a:rPr sz="1400" dirty="0">
                <a:latin typeface="Arial MT"/>
                <a:cs typeface="Arial MT"/>
              </a:rPr>
              <a:t>du</a:t>
            </a:r>
            <a:r>
              <a:rPr sz="1400" spc="-10" dirty="0">
                <a:latin typeface="Arial MT"/>
                <a:cs typeface="Arial MT"/>
              </a:rPr>
              <a:t> </a:t>
            </a:r>
            <a:r>
              <a:rPr sz="1400" dirty="0">
                <a:latin typeface="Arial MT"/>
                <a:cs typeface="Arial MT"/>
              </a:rPr>
              <a:t>règlement</a:t>
            </a:r>
            <a:r>
              <a:rPr sz="1400" spc="-40" dirty="0">
                <a:latin typeface="Arial MT"/>
                <a:cs typeface="Arial MT"/>
              </a:rPr>
              <a:t> </a:t>
            </a:r>
            <a:r>
              <a:rPr sz="1400" dirty="0">
                <a:latin typeface="Arial MT"/>
                <a:cs typeface="Arial MT"/>
              </a:rPr>
              <a:t>général</a:t>
            </a:r>
            <a:r>
              <a:rPr sz="1400" spc="-40" dirty="0">
                <a:latin typeface="Arial MT"/>
                <a:cs typeface="Arial MT"/>
              </a:rPr>
              <a:t> </a:t>
            </a:r>
            <a:r>
              <a:rPr sz="1400" dirty="0">
                <a:latin typeface="Arial MT"/>
                <a:cs typeface="Arial MT"/>
              </a:rPr>
              <a:t>sur</a:t>
            </a:r>
            <a:r>
              <a:rPr sz="1400" spc="-30" dirty="0">
                <a:latin typeface="Arial MT"/>
                <a:cs typeface="Arial MT"/>
              </a:rPr>
              <a:t> </a:t>
            </a:r>
            <a:r>
              <a:rPr sz="1400" dirty="0">
                <a:latin typeface="Arial MT"/>
                <a:cs typeface="Arial MT"/>
              </a:rPr>
              <a:t>la</a:t>
            </a:r>
            <a:r>
              <a:rPr sz="1400" spc="-10" dirty="0">
                <a:latin typeface="Arial MT"/>
                <a:cs typeface="Arial MT"/>
              </a:rPr>
              <a:t> </a:t>
            </a:r>
            <a:r>
              <a:rPr sz="1400" dirty="0">
                <a:latin typeface="Arial MT"/>
                <a:cs typeface="Arial MT"/>
              </a:rPr>
              <a:t>protection</a:t>
            </a:r>
            <a:r>
              <a:rPr sz="1400" spc="-50" dirty="0">
                <a:latin typeface="Arial MT"/>
                <a:cs typeface="Arial MT"/>
              </a:rPr>
              <a:t> </a:t>
            </a:r>
            <a:r>
              <a:rPr sz="1400" dirty="0">
                <a:latin typeface="Arial MT"/>
                <a:cs typeface="Arial MT"/>
              </a:rPr>
              <a:t>des</a:t>
            </a:r>
            <a:r>
              <a:rPr sz="1400" spc="-15" dirty="0">
                <a:latin typeface="Arial MT"/>
                <a:cs typeface="Arial MT"/>
              </a:rPr>
              <a:t> </a:t>
            </a:r>
            <a:r>
              <a:rPr sz="1400" dirty="0">
                <a:latin typeface="Arial MT"/>
                <a:cs typeface="Arial MT"/>
              </a:rPr>
              <a:t>données</a:t>
            </a:r>
            <a:r>
              <a:rPr sz="1400" spc="-40" dirty="0">
                <a:latin typeface="Arial MT"/>
                <a:cs typeface="Arial MT"/>
              </a:rPr>
              <a:t> </a:t>
            </a:r>
            <a:r>
              <a:rPr sz="1400" spc="-5" dirty="0">
                <a:latin typeface="Arial MT"/>
                <a:cs typeface="Arial MT"/>
              </a:rPr>
              <a:t>(RGPD) </a:t>
            </a:r>
            <a:r>
              <a:rPr sz="1400" spc="-375" dirty="0">
                <a:latin typeface="Arial MT"/>
                <a:cs typeface="Arial MT"/>
              </a:rPr>
              <a:t> </a:t>
            </a:r>
            <a:r>
              <a:rPr sz="1400" spc="-5" dirty="0">
                <a:latin typeface="Arial MT"/>
                <a:cs typeface="Arial MT"/>
              </a:rPr>
              <a:t>Livret</a:t>
            </a:r>
            <a:r>
              <a:rPr sz="1400" spc="-10" dirty="0">
                <a:latin typeface="Arial MT"/>
                <a:cs typeface="Arial MT"/>
              </a:rPr>
              <a:t> </a:t>
            </a:r>
            <a:r>
              <a:rPr sz="1400" spc="-5" dirty="0">
                <a:latin typeface="Arial MT"/>
                <a:cs typeface="Arial MT"/>
              </a:rPr>
              <a:t>d’accueil</a:t>
            </a:r>
            <a:endParaRPr sz="1400" dirty="0">
              <a:latin typeface="Arial MT"/>
              <a:cs typeface="Arial MT"/>
            </a:endParaRPr>
          </a:p>
          <a:p>
            <a:pPr marL="12700" marR="3074035">
              <a:lnSpc>
                <a:spcPct val="100000"/>
              </a:lnSpc>
            </a:pPr>
            <a:r>
              <a:rPr sz="1400" dirty="0">
                <a:latin typeface="Arial MT"/>
                <a:cs typeface="Arial MT"/>
              </a:rPr>
              <a:t>Chartes </a:t>
            </a:r>
            <a:r>
              <a:rPr sz="1400" spc="-5" dirty="0">
                <a:latin typeface="Arial MT"/>
                <a:cs typeface="Arial MT"/>
              </a:rPr>
              <a:t>professionnelles </a:t>
            </a:r>
            <a:r>
              <a:rPr sz="1400" dirty="0">
                <a:latin typeface="Arial MT"/>
                <a:cs typeface="Arial MT"/>
              </a:rPr>
              <a:t> </a:t>
            </a:r>
            <a:r>
              <a:rPr sz="1400" spc="-5" dirty="0">
                <a:latin typeface="Arial MT"/>
                <a:cs typeface="Arial MT"/>
              </a:rPr>
              <a:t>Règlement </a:t>
            </a:r>
            <a:r>
              <a:rPr sz="1400" dirty="0">
                <a:latin typeface="Arial MT"/>
                <a:cs typeface="Arial MT"/>
              </a:rPr>
              <a:t>intérieur </a:t>
            </a:r>
            <a:r>
              <a:rPr sz="1400" spc="5" dirty="0">
                <a:latin typeface="Arial MT"/>
                <a:cs typeface="Arial MT"/>
              </a:rPr>
              <a:t> </a:t>
            </a:r>
            <a:r>
              <a:rPr sz="1400" spc="-5" dirty="0">
                <a:latin typeface="Arial MT"/>
                <a:cs typeface="Arial MT"/>
              </a:rPr>
              <a:t>Organigramme de la structure </a:t>
            </a:r>
            <a:r>
              <a:rPr sz="1400" spc="-375" dirty="0">
                <a:latin typeface="Arial MT"/>
                <a:cs typeface="Arial MT"/>
              </a:rPr>
              <a:t> </a:t>
            </a:r>
            <a:r>
              <a:rPr sz="1400" dirty="0">
                <a:latin typeface="Arial MT"/>
                <a:cs typeface="Arial MT"/>
              </a:rPr>
              <a:t>Outils</a:t>
            </a:r>
            <a:r>
              <a:rPr sz="1400" spc="-30" dirty="0">
                <a:latin typeface="Arial MT"/>
                <a:cs typeface="Arial MT"/>
              </a:rPr>
              <a:t> </a:t>
            </a:r>
            <a:r>
              <a:rPr sz="1400" dirty="0">
                <a:latin typeface="Arial MT"/>
                <a:cs typeface="Arial MT"/>
              </a:rPr>
              <a:t>de</a:t>
            </a:r>
            <a:r>
              <a:rPr sz="1400" spc="-15" dirty="0">
                <a:latin typeface="Arial MT"/>
                <a:cs typeface="Arial MT"/>
              </a:rPr>
              <a:t> </a:t>
            </a:r>
            <a:r>
              <a:rPr sz="1400" spc="-5" dirty="0">
                <a:latin typeface="Arial MT"/>
                <a:cs typeface="Arial MT"/>
              </a:rPr>
              <a:t>communication</a:t>
            </a:r>
            <a:endParaRPr sz="1400" dirty="0">
              <a:latin typeface="Arial MT"/>
              <a:cs typeface="Arial MT"/>
            </a:endParaRPr>
          </a:p>
          <a:p>
            <a:pPr marL="12700">
              <a:lnSpc>
                <a:spcPct val="100000"/>
              </a:lnSpc>
            </a:pPr>
            <a:r>
              <a:rPr sz="1400" spc="-5" dirty="0">
                <a:latin typeface="Arial MT"/>
                <a:cs typeface="Arial MT"/>
              </a:rPr>
              <a:t>Protocoles</a:t>
            </a:r>
            <a:r>
              <a:rPr sz="1400" spc="-80" dirty="0">
                <a:latin typeface="Arial MT"/>
                <a:cs typeface="Arial MT"/>
              </a:rPr>
              <a:t> </a:t>
            </a:r>
            <a:r>
              <a:rPr sz="1400" spc="-5" dirty="0">
                <a:latin typeface="Arial MT"/>
                <a:cs typeface="Arial MT"/>
              </a:rPr>
              <a:t>d’accueil</a:t>
            </a:r>
            <a:endParaRPr sz="1400" dirty="0">
              <a:latin typeface="Arial MT"/>
              <a:cs typeface="Arial MT"/>
            </a:endParaRPr>
          </a:p>
          <a:p>
            <a:pPr>
              <a:lnSpc>
                <a:spcPct val="100000"/>
              </a:lnSpc>
              <a:spcBef>
                <a:spcPts val="15"/>
              </a:spcBef>
            </a:pPr>
            <a:endParaRPr sz="1450" dirty="0">
              <a:latin typeface="Arial MT"/>
              <a:cs typeface="Arial MT"/>
            </a:endParaRPr>
          </a:p>
          <a:p>
            <a:pPr marL="12700">
              <a:lnSpc>
                <a:spcPct val="100000"/>
              </a:lnSpc>
            </a:pPr>
            <a:r>
              <a:rPr sz="1400" b="1" spc="-5" dirty="0">
                <a:latin typeface="Arial"/>
                <a:cs typeface="Arial"/>
              </a:rPr>
              <a:t>Résultats</a:t>
            </a:r>
            <a:r>
              <a:rPr sz="1400" b="1" spc="-80" dirty="0">
                <a:latin typeface="Arial"/>
                <a:cs typeface="Arial"/>
              </a:rPr>
              <a:t> </a:t>
            </a:r>
            <a:r>
              <a:rPr sz="1400" b="1" spc="-5" dirty="0">
                <a:latin typeface="Arial"/>
                <a:cs typeface="Arial"/>
              </a:rPr>
              <a:t>attendus</a:t>
            </a:r>
            <a:endParaRPr sz="1400" dirty="0">
              <a:latin typeface="Arial"/>
              <a:cs typeface="Arial"/>
            </a:endParaRPr>
          </a:p>
          <a:p>
            <a:pPr marL="12700" marR="1840230">
              <a:lnSpc>
                <a:spcPct val="100000"/>
              </a:lnSpc>
            </a:pPr>
            <a:r>
              <a:rPr sz="1400" spc="-5" dirty="0">
                <a:latin typeface="Arial MT"/>
                <a:cs typeface="Arial MT"/>
              </a:rPr>
              <a:t>Conditions matérielles favorables </a:t>
            </a:r>
            <a:r>
              <a:rPr sz="1400" dirty="0">
                <a:latin typeface="Arial MT"/>
                <a:cs typeface="Arial MT"/>
              </a:rPr>
              <a:t>à </a:t>
            </a:r>
            <a:r>
              <a:rPr sz="1400" spc="-5" dirty="0">
                <a:latin typeface="Arial MT"/>
                <a:cs typeface="Arial MT"/>
              </a:rPr>
              <a:t>l’accueil </a:t>
            </a:r>
            <a:r>
              <a:rPr sz="1400" dirty="0">
                <a:latin typeface="Arial MT"/>
                <a:cs typeface="Arial MT"/>
              </a:rPr>
              <a:t> Accueil dans le respect des règles éthiques </a:t>
            </a:r>
            <a:r>
              <a:rPr sz="1400" spc="5" dirty="0">
                <a:latin typeface="Arial MT"/>
                <a:cs typeface="Arial MT"/>
              </a:rPr>
              <a:t> </a:t>
            </a:r>
            <a:r>
              <a:rPr sz="1400" dirty="0">
                <a:latin typeface="Arial MT"/>
                <a:cs typeface="Arial MT"/>
              </a:rPr>
              <a:t>Posture</a:t>
            </a:r>
            <a:r>
              <a:rPr sz="1400" spc="-60" dirty="0">
                <a:latin typeface="Arial MT"/>
                <a:cs typeface="Arial MT"/>
              </a:rPr>
              <a:t> </a:t>
            </a:r>
            <a:r>
              <a:rPr sz="1400" dirty="0">
                <a:latin typeface="Arial MT"/>
                <a:cs typeface="Arial MT"/>
              </a:rPr>
              <a:t>professionnelle</a:t>
            </a:r>
            <a:r>
              <a:rPr sz="1400" spc="-55" dirty="0">
                <a:latin typeface="Arial MT"/>
                <a:cs typeface="Arial MT"/>
              </a:rPr>
              <a:t> </a:t>
            </a:r>
            <a:r>
              <a:rPr sz="1400" dirty="0">
                <a:latin typeface="Arial MT"/>
                <a:cs typeface="Arial MT"/>
              </a:rPr>
              <a:t>adaptée</a:t>
            </a:r>
            <a:r>
              <a:rPr sz="1400" spc="-50" dirty="0">
                <a:latin typeface="Arial MT"/>
                <a:cs typeface="Arial MT"/>
              </a:rPr>
              <a:t> </a:t>
            </a:r>
            <a:r>
              <a:rPr sz="1400" dirty="0">
                <a:latin typeface="Arial MT"/>
                <a:cs typeface="Arial MT"/>
              </a:rPr>
              <a:t>à</a:t>
            </a:r>
            <a:r>
              <a:rPr sz="1400" spc="-15" dirty="0">
                <a:latin typeface="Arial MT"/>
                <a:cs typeface="Arial MT"/>
              </a:rPr>
              <a:t> </a:t>
            </a:r>
            <a:r>
              <a:rPr sz="1400" dirty="0">
                <a:latin typeface="Arial MT"/>
                <a:cs typeface="Arial MT"/>
              </a:rPr>
              <a:t>la</a:t>
            </a:r>
            <a:r>
              <a:rPr sz="1400" spc="-15" dirty="0">
                <a:latin typeface="Arial MT"/>
                <a:cs typeface="Arial MT"/>
              </a:rPr>
              <a:t> </a:t>
            </a:r>
            <a:r>
              <a:rPr sz="1400" dirty="0">
                <a:latin typeface="Arial MT"/>
                <a:cs typeface="Arial MT"/>
              </a:rPr>
              <a:t>situation</a:t>
            </a:r>
          </a:p>
          <a:p>
            <a:pPr marL="12700" marR="177165">
              <a:lnSpc>
                <a:spcPct val="100000"/>
              </a:lnSpc>
              <a:spcBef>
                <a:spcPts val="5"/>
              </a:spcBef>
            </a:pPr>
            <a:r>
              <a:rPr sz="1400" dirty="0">
                <a:latin typeface="Arial MT"/>
                <a:cs typeface="Arial MT"/>
              </a:rPr>
              <a:t>Ecoute</a:t>
            </a:r>
            <a:r>
              <a:rPr sz="1400" spc="-30" dirty="0">
                <a:latin typeface="Arial MT"/>
                <a:cs typeface="Arial MT"/>
              </a:rPr>
              <a:t> </a:t>
            </a:r>
            <a:r>
              <a:rPr sz="1400" spc="-5" dirty="0">
                <a:latin typeface="Arial MT"/>
                <a:cs typeface="Arial MT"/>
              </a:rPr>
              <a:t>attentive,</a:t>
            </a:r>
            <a:r>
              <a:rPr sz="1400" spc="-25" dirty="0">
                <a:latin typeface="Arial MT"/>
                <a:cs typeface="Arial MT"/>
              </a:rPr>
              <a:t> </a:t>
            </a:r>
            <a:r>
              <a:rPr sz="1400" dirty="0">
                <a:latin typeface="Arial MT"/>
                <a:cs typeface="Arial MT"/>
              </a:rPr>
              <a:t>disponibilité,</a:t>
            </a:r>
            <a:r>
              <a:rPr sz="1400" spc="-35" dirty="0">
                <a:latin typeface="Arial MT"/>
                <a:cs typeface="Arial MT"/>
              </a:rPr>
              <a:t> </a:t>
            </a:r>
            <a:r>
              <a:rPr sz="1400" spc="-5" dirty="0">
                <a:latin typeface="Arial MT"/>
                <a:cs typeface="Arial MT"/>
              </a:rPr>
              <a:t>comportement</a:t>
            </a:r>
            <a:r>
              <a:rPr sz="1400" spc="-40" dirty="0">
                <a:latin typeface="Arial MT"/>
                <a:cs typeface="Arial MT"/>
              </a:rPr>
              <a:t> </a:t>
            </a:r>
            <a:r>
              <a:rPr sz="1400" dirty="0">
                <a:latin typeface="Arial MT"/>
                <a:cs typeface="Arial MT"/>
              </a:rPr>
              <a:t>adapté</a:t>
            </a:r>
            <a:r>
              <a:rPr sz="1400" spc="-35" dirty="0">
                <a:latin typeface="Arial MT"/>
                <a:cs typeface="Arial MT"/>
              </a:rPr>
              <a:t> </a:t>
            </a:r>
            <a:r>
              <a:rPr sz="1400" dirty="0">
                <a:latin typeface="Arial MT"/>
                <a:cs typeface="Arial MT"/>
              </a:rPr>
              <a:t>aux</a:t>
            </a:r>
            <a:r>
              <a:rPr sz="1400" spc="-10" dirty="0">
                <a:latin typeface="Arial MT"/>
                <a:cs typeface="Arial MT"/>
              </a:rPr>
              <a:t> </a:t>
            </a:r>
            <a:r>
              <a:rPr sz="1400" dirty="0">
                <a:latin typeface="Arial MT"/>
                <a:cs typeface="Arial MT"/>
              </a:rPr>
              <a:t>situations </a:t>
            </a:r>
            <a:r>
              <a:rPr sz="1400" spc="-375" dirty="0">
                <a:latin typeface="Arial MT"/>
                <a:cs typeface="Arial MT"/>
              </a:rPr>
              <a:t> </a:t>
            </a:r>
            <a:r>
              <a:rPr sz="1400" dirty="0">
                <a:latin typeface="Arial MT"/>
                <a:cs typeface="Arial MT"/>
              </a:rPr>
              <a:t>Repérage</a:t>
            </a:r>
            <a:r>
              <a:rPr sz="1400" spc="-40" dirty="0">
                <a:latin typeface="Arial MT"/>
                <a:cs typeface="Arial MT"/>
              </a:rPr>
              <a:t> </a:t>
            </a:r>
            <a:r>
              <a:rPr sz="1400" dirty="0">
                <a:latin typeface="Arial MT"/>
                <a:cs typeface="Arial MT"/>
              </a:rPr>
              <a:t>rapide</a:t>
            </a:r>
            <a:r>
              <a:rPr sz="1400" spc="-35" dirty="0">
                <a:latin typeface="Arial MT"/>
                <a:cs typeface="Arial MT"/>
              </a:rPr>
              <a:t> </a:t>
            </a:r>
            <a:r>
              <a:rPr sz="1400" dirty="0">
                <a:latin typeface="Arial MT"/>
                <a:cs typeface="Arial MT"/>
              </a:rPr>
              <a:t>des</a:t>
            </a:r>
            <a:r>
              <a:rPr sz="1400" spc="-15" dirty="0">
                <a:latin typeface="Arial MT"/>
                <a:cs typeface="Arial MT"/>
              </a:rPr>
              <a:t> </a:t>
            </a:r>
            <a:r>
              <a:rPr sz="1400" dirty="0">
                <a:latin typeface="Arial MT"/>
                <a:cs typeface="Arial MT"/>
              </a:rPr>
              <a:t>demandes</a:t>
            </a:r>
          </a:p>
          <a:p>
            <a:pPr marL="12700" marR="1881505">
              <a:lnSpc>
                <a:spcPct val="100000"/>
              </a:lnSpc>
            </a:pPr>
            <a:r>
              <a:rPr sz="1400" dirty="0">
                <a:latin typeface="Arial MT"/>
                <a:cs typeface="Arial MT"/>
              </a:rPr>
              <a:t>Réponses</a:t>
            </a:r>
            <a:r>
              <a:rPr sz="1400" spc="-50" dirty="0">
                <a:latin typeface="Arial MT"/>
                <a:cs typeface="Arial MT"/>
              </a:rPr>
              <a:t> </a:t>
            </a:r>
            <a:r>
              <a:rPr sz="1400" dirty="0">
                <a:latin typeface="Arial MT"/>
                <a:cs typeface="Arial MT"/>
              </a:rPr>
              <a:t>en</a:t>
            </a:r>
            <a:r>
              <a:rPr sz="1400" spc="-20" dirty="0">
                <a:latin typeface="Arial MT"/>
                <a:cs typeface="Arial MT"/>
              </a:rPr>
              <a:t> </a:t>
            </a:r>
            <a:r>
              <a:rPr sz="1400" dirty="0">
                <a:latin typeface="Arial MT"/>
                <a:cs typeface="Arial MT"/>
              </a:rPr>
              <a:t>adéquation</a:t>
            </a:r>
            <a:r>
              <a:rPr sz="1400" spc="-60" dirty="0">
                <a:latin typeface="Arial MT"/>
                <a:cs typeface="Arial MT"/>
              </a:rPr>
              <a:t> </a:t>
            </a:r>
            <a:r>
              <a:rPr sz="1400" spc="-5" dirty="0">
                <a:latin typeface="Arial MT"/>
                <a:cs typeface="Arial MT"/>
              </a:rPr>
              <a:t>avec</a:t>
            </a:r>
            <a:r>
              <a:rPr sz="1400" spc="-15" dirty="0">
                <a:latin typeface="Arial MT"/>
                <a:cs typeface="Arial MT"/>
              </a:rPr>
              <a:t> </a:t>
            </a:r>
            <a:r>
              <a:rPr sz="1400" dirty="0">
                <a:latin typeface="Arial MT"/>
                <a:cs typeface="Arial MT"/>
              </a:rPr>
              <a:t>les</a:t>
            </a:r>
            <a:r>
              <a:rPr sz="1400" spc="-25" dirty="0">
                <a:latin typeface="Arial MT"/>
                <a:cs typeface="Arial MT"/>
              </a:rPr>
              <a:t> </a:t>
            </a:r>
            <a:r>
              <a:rPr sz="1400" dirty="0">
                <a:latin typeface="Arial MT"/>
                <a:cs typeface="Arial MT"/>
              </a:rPr>
              <a:t>demandes </a:t>
            </a:r>
            <a:r>
              <a:rPr sz="1400" spc="-375" dirty="0">
                <a:latin typeface="Arial MT"/>
                <a:cs typeface="Arial MT"/>
              </a:rPr>
              <a:t> </a:t>
            </a:r>
            <a:r>
              <a:rPr sz="1400" spc="-5" dirty="0">
                <a:latin typeface="Arial MT"/>
                <a:cs typeface="Arial MT"/>
              </a:rPr>
              <a:t>Transmission</a:t>
            </a:r>
            <a:r>
              <a:rPr sz="1400" spc="-50" dirty="0">
                <a:latin typeface="Arial MT"/>
                <a:cs typeface="Arial MT"/>
              </a:rPr>
              <a:t> </a:t>
            </a:r>
            <a:r>
              <a:rPr sz="1400" spc="-5" dirty="0">
                <a:latin typeface="Arial MT"/>
                <a:cs typeface="Arial MT"/>
              </a:rPr>
              <a:t>effectuée</a:t>
            </a:r>
            <a:endParaRPr sz="1400" dirty="0">
              <a:latin typeface="Arial MT"/>
              <a:cs typeface="Arial MT"/>
            </a:endParaRPr>
          </a:p>
          <a:p>
            <a:pPr marL="12700">
              <a:lnSpc>
                <a:spcPct val="100000"/>
              </a:lnSpc>
            </a:pPr>
            <a:r>
              <a:rPr sz="1400" spc="-5" dirty="0">
                <a:latin typeface="Arial MT"/>
                <a:cs typeface="Arial MT"/>
              </a:rPr>
              <a:t>Satisfaction</a:t>
            </a:r>
            <a:r>
              <a:rPr sz="1400" spc="-50" dirty="0">
                <a:latin typeface="Arial MT"/>
                <a:cs typeface="Arial MT"/>
              </a:rPr>
              <a:t> </a:t>
            </a:r>
            <a:r>
              <a:rPr sz="1400" dirty="0">
                <a:latin typeface="Arial MT"/>
                <a:cs typeface="Arial MT"/>
              </a:rPr>
              <a:t>de</a:t>
            </a:r>
            <a:r>
              <a:rPr sz="1400" spc="-20" dirty="0">
                <a:latin typeface="Arial MT"/>
                <a:cs typeface="Arial MT"/>
              </a:rPr>
              <a:t> </a:t>
            </a:r>
            <a:r>
              <a:rPr sz="1400" dirty="0">
                <a:latin typeface="Arial MT"/>
                <a:cs typeface="Arial MT"/>
              </a:rPr>
              <a:t>la</a:t>
            </a:r>
            <a:r>
              <a:rPr sz="1400" spc="-15" dirty="0">
                <a:latin typeface="Arial MT"/>
                <a:cs typeface="Arial MT"/>
              </a:rPr>
              <a:t> </a:t>
            </a:r>
            <a:r>
              <a:rPr sz="1400" dirty="0">
                <a:latin typeface="Arial MT"/>
                <a:cs typeface="Arial MT"/>
              </a:rPr>
              <a:t>personne</a:t>
            </a:r>
          </a:p>
        </p:txBody>
      </p:sp>
      <p:grpSp>
        <p:nvGrpSpPr>
          <p:cNvPr id="10" name="object 10"/>
          <p:cNvGrpSpPr/>
          <p:nvPr/>
        </p:nvGrpSpPr>
        <p:grpSpPr>
          <a:xfrm>
            <a:off x="467843" y="966316"/>
            <a:ext cx="1885314" cy="1788160"/>
            <a:chOff x="467843" y="966316"/>
            <a:chExt cx="1885314" cy="1788160"/>
          </a:xfrm>
        </p:grpSpPr>
        <p:sp>
          <p:nvSpPr>
            <p:cNvPr id="11" name="object 11"/>
            <p:cNvSpPr/>
            <p:nvPr/>
          </p:nvSpPr>
          <p:spPr>
            <a:xfrm>
              <a:off x="480797" y="979270"/>
              <a:ext cx="1859914" cy="1762760"/>
            </a:xfrm>
            <a:custGeom>
              <a:avLst/>
              <a:gdLst/>
              <a:ahLst/>
              <a:cxnLst/>
              <a:rect l="l" t="t" r="r" b="b"/>
              <a:pathLst>
                <a:path w="1859914" h="1762760">
                  <a:moveTo>
                    <a:pt x="911404" y="0"/>
                  </a:moveTo>
                  <a:lnTo>
                    <a:pt x="863730" y="1666"/>
                  </a:lnTo>
                  <a:lnTo>
                    <a:pt x="816130" y="5261"/>
                  </a:lnTo>
                  <a:lnTo>
                    <a:pt x="768704" y="10796"/>
                  </a:lnTo>
                  <a:lnTo>
                    <a:pt x="721550" y="18282"/>
                  </a:lnTo>
                  <a:lnTo>
                    <a:pt x="674767" y="27728"/>
                  </a:lnTo>
                  <a:lnTo>
                    <a:pt x="628457" y="39145"/>
                  </a:lnTo>
                  <a:lnTo>
                    <a:pt x="582716" y="52544"/>
                  </a:lnTo>
                  <a:lnTo>
                    <a:pt x="537646" y="67935"/>
                  </a:lnTo>
                  <a:lnTo>
                    <a:pt x="493345" y="85329"/>
                  </a:lnTo>
                  <a:lnTo>
                    <a:pt x="449912" y="104736"/>
                  </a:lnTo>
                  <a:lnTo>
                    <a:pt x="407448" y="126167"/>
                  </a:lnTo>
                  <a:lnTo>
                    <a:pt x="366050" y="149632"/>
                  </a:lnTo>
                  <a:lnTo>
                    <a:pt x="322043" y="177715"/>
                  </a:lnTo>
                  <a:lnTo>
                    <a:pt x="280767" y="207452"/>
                  </a:lnTo>
                  <a:lnTo>
                    <a:pt x="242240" y="238736"/>
                  </a:lnTo>
                  <a:lnTo>
                    <a:pt x="206482" y="271460"/>
                  </a:lnTo>
                  <a:lnTo>
                    <a:pt x="173511" y="305516"/>
                  </a:lnTo>
                  <a:lnTo>
                    <a:pt x="143345" y="340798"/>
                  </a:lnTo>
                  <a:lnTo>
                    <a:pt x="116002" y="377197"/>
                  </a:lnTo>
                  <a:lnTo>
                    <a:pt x="91500" y="414608"/>
                  </a:lnTo>
                  <a:lnTo>
                    <a:pt x="69859" y="452922"/>
                  </a:lnTo>
                  <a:lnTo>
                    <a:pt x="51097" y="492033"/>
                  </a:lnTo>
                  <a:lnTo>
                    <a:pt x="35231" y="531833"/>
                  </a:lnTo>
                  <a:lnTo>
                    <a:pt x="22281" y="572215"/>
                  </a:lnTo>
                  <a:lnTo>
                    <a:pt x="12264" y="613072"/>
                  </a:lnTo>
                  <a:lnTo>
                    <a:pt x="5199" y="654296"/>
                  </a:lnTo>
                  <a:lnTo>
                    <a:pt x="1105" y="695782"/>
                  </a:lnTo>
                  <a:lnTo>
                    <a:pt x="0" y="737420"/>
                  </a:lnTo>
                  <a:lnTo>
                    <a:pt x="1901" y="779105"/>
                  </a:lnTo>
                  <a:lnTo>
                    <a:pt x="6829" y="820728"/>
                  </a:lnTo>
                  <a:lnTo>
                    <a:pt x="14800" y="862183"/>
                  </a:lnTo>
                  <a:lnTo>
                    <a:pt x="25834" y="903363"/>
                  </a:lnTo>
                  <a:lnTo>
                    <a:pt x="39948" y="944160"/>
                  </a:lnTo>
                  <a:lnTo>
                    <a:pt x="57161" y="984467"/>
                  </a:lnTo>
                  <a:lnTo>
                    <a:pt x="77492" y="1024177"/>
                  </a:lnTo>
                  <a:lnTo>
                    <a:pt x="100959" y="1063183"/>
                  </a:lnTo>
                  <a:lnTo>
                    <a:pt x="127580" y="1101377"/>
                  </a:lnTo>
                  <a:lnTo>
                    <a:pt x="157374" y="1138653"/>
                  </a:lnTo>
                  <a:lnTo>
                    <a:pt x="190359" y="1174903"/>
                  </a:lnTo>
                  <a:lnTo>
                    <a:pt x="222663" y="1206405"/>
                  </a:lnTo>
                  <a:lnTo>
                    <a:pt x="256846" y="1236226"/>
                  </a:lnTo>
                  <a:lnTo>
                    <a:pt x="292803" y="1264338"/>
                  </a:lnTo>
                  <a:lnTo>
                    <a:pt x="330432" y="1290714"/>
                  </a:lnTo>
                  <a:lnTo>
                    <a:pt x="369628" y="1315326"/>
                  </a:lnTo>
                  <a:lnTo>
                    <a:pt x="410288" y="1338146"/>
                  </a:lnTo>
                  <a:lnTo>
                    <a:pt x="452308" y="1359146"/>
                  </a:lnTo>
                  <a:lnTo>
                    <a:pt x="495585" y="1378299"/>
                  </a:lnTo>
                  <a:lnTo>
                    <a:pt x="540013" y="1395576"/>
                  </a:lnTo>
                  <a:lnTo>
                    <a:pt x="585491" y="1410951"/>
                  </a:lnTo>
                  <a:lnTo>
                    <a:pt x="631914" y="1424394"/>
                  </a:lnTo>
                  <a:lnTo>
                    <a:pt x="679178" y="1435880"/>
                  </a:lnTo>
                  <a:lnTo>
                    <a:pt x="727180" y="1445379"/>
                  </a:lnTo>
                  <a:lnTo>
                    <a:pt x="775816" y="1452863"/>
                  </a:lnTo>
                  <a:lnTo>
                    <a:pt x="824982" y="1458306"/>
                  </a:lnTo>
                  <a:lnTo>
                    <a:pt x="874575" y="1461680"/>
                  </a:lnTo>
                  <a:lnTo>
                    <a:pt x="924491" y="1462956"/>
                  </a:lnTo>
                  <a:lnTo>
                    <a:pt x="974626" y="1462107"/>
                  </a:lnTo>
                  <a:lnTo>
                    <a:pt x="1024876" y="1459105"/>
                  </a:lnTo>
                  <a:lnTo>
                    <a:pt x="1075138" y="1453922"/>
                  </a:lnTo>
                  <a:lnTo>
                    <a:pt x="1125308" y="1446531"/>
                  </a:lnTo>
                  <a:lnTo>
                    <a:pt x="1175282" y="1436904"/>
                  </a:lnTo>
                  <a:lnTo>
                    <a:pt x="1577618" y="1762151"/>
                  </a:lnTo>
                  <a:lnTo>
                    <a:pt x="1493290" y="1313206"/>
                  </a:lnTo>
                  <a:lnTo>
                    <a:pt x="1537297" y="1285123"/>
                  </a:lnTo>
                  <a:lnTo>
                    <a:pt x="1578573" y="1255386"/>
                  </a:lnTo>
                  <a:lnTo>
                    <a:pt x="1617098" y="1224102"/>
                  </a:lnTo>
                  <a:lnTo>
                    <a:pt x="1652855" y="1191378"/>
                  </a:lnTo>
                  <a:lnTo>
                    <a:pt x="1685825" y="1157322"/>
                  </a:lnTo>
                  <a:lnTo>
                    <a:pt x="1715989" y="1122040"/>
                  </a:lnTo>
                  <a:lnTo>
                    <a:pt x="1743330" y="1085640"/>
                  </a:lnTo>
                  <a:lnTo>
                    <a:pt x="1767829" y="1048230"/>
                  </a:lnTo>
                  <a:lnTo>
                    <a:pt x="1789468" y="1009916"/>
                  </a:lnTo>
                  <a:lnTo>
                    <a:pt x="1808228" y="970805"/>
                  </a:lnTo>
                  <a:lnTo>
                    <a:pt x="1824091" y="931005"/>
                  </a:lnTo>
                  <a:lnTo>
                    <a:pt x="1837039" y="890623"/>
                  </a:lnTo>
                  <a:lnTo>
                    <a:pt x="1847052" y="849766"/>
                  </a:lnTo>
                  <a:lnTo>
                    <a:pt x="1854114" y="808541"/>
                  </a:lnTo>
                  <a:lnTo>
                    <a:pt x="1858206" y="767056"/>
                  </a:lnTo>
                  <a:lnTo>
                    <a:pt x="1859308" y="725418"/>
                  </a:lnTo>
                  <a:lnTo>
                    <a:pt x="1857404" y="683733"/>
                  </a:lnTo>
                  <a:lnTo>
                    <a:pt x="1852474" y="642110"/>
                  </a:lnTo>
                  <a:lnTo>
                    <a:pt x="1844500" y="600654"/>
                  </a:lnTo>
                  <a:lnTo>
                    <a:pt x="1833464" y="559475"/>
                  </a:lnTo>
                  <a:lnTo>
                    <a:pt x="1819348" y="518678"/>
                  </a:lnTo>
                  <a:lnTo>
                    <a:pt x="1802133" y="478371"/>
                  </a:lnTo>
                  <a:lnTo>
                    <a:pt x="1781800" y="438660"/>
                  </a:lnTo>
                  <a:lnTo>
                    <a:pt x="1758332" y="399655"/>
                  </a:lnTo>
                  <a:lnTo>
                    <a:pt x="1731710" y="361460"/>
                  </a:lnTo>
                  <a:lnTo>
                    <a:pt x="1701916" y="324185"/>
                  </a:lnTo>
                  <a:lnTo>
                    <a:pt x="1668931" y="287935"/>
                  </a:lnTo>
                  <a:lnTo>
                    <a:pt x="1636913" y="256671"/>
                  </a:lnTo>
                  <a:lnTo>
                    <a:pt x="1603181" y="227146"/>
                  </a:lnTo>
                  <a:lnTo>
                    <a:pt x="1567834" y="199373"/>
                  </a:lnTo>
                  <a:lnTo>
                    <a:pt x="1530972" y="173361"/>
                  </a:lnTo>
                  <a:lnTo>
                    <a:pt x="1492693" y="149120"/>
                  </a:lnTo>
                  <a:lnTo>
                    <a:pt x="1453098" y="126662"/>
                  </a:lnTo>
                  <a:lnTo>
                    <a:pt x="1412285" y="105997"/>
                  </a:lnTo>
                  <a:lnTo>
                    <a:pt x="1370355" y="87134"/>
                  </a:lnTo>
                  <a:lnTo>
                    <a:pt x="1327405" y="70086"/>
                  </a:lnTo>
                  <a:lnTo>
                    <a:pt x="1283536" y="54862"/>
                  </a:lnTo>
                  <a:lnTo>
                    <a:pt x="1238847" y="41472"/>
                  </a:lnTo>
                  <a:lnTo>
                    <a:pt x="1193437" y="29928"/>
                  </a:lnTo>
                  <a:lnTo>
                    <a:pt x="1147406" y="20239"/>
                  </a:lnTo>
                  <a:lnTo>
                    <a:pt x="1100852" y="12417"/>
                  </a:lnTo>
                  <a:lnTo>
                    <a:pt x="1053876" y="6471"/>
                  </a:lnTo>
                  <a:lnTo>
                    <a:pt x="1006577" y="2413"/>
                  </a:lnTo>
                  <a:lnTo>
                    <a:pt x="959053" y="252"/>
                  </a:lnTo>
                  <a:lnTo>
                    <a:pt x="911404" y="0"/>
                  </a:lnTo>
                  <a:close/>
                </a:path>
              </a:pathLst>
            </a:custGeom>
            <a:solidFill>
              <a:srgbClr val="FFFFFF"/>
            </a:solidFill>
          </p:spPr>
          <p:txBody>
            <a:bodyPr wrap="square" lIns="0" tIns="0" rIns="0" bIns="0" rtlCol="0"/>
            <a:lstStyle/>
            <a:p>
              <a:endParaRPr/>
            </a:p>
          </p:txBody>
        </p:sp>
        <p:sp>
          <p:nvSpPr>
            <p:cNvPr id="12" name="object 12"/>
            <p:cNvSpPr/>
            <p:nvPr/>
          </p:nvSpPr>
          <p:spPr>
            <a:xfrm>
              <a:off x="480797" y="979270"/>
              <a:ext cx="1859914" cy="1762760"/>
            </a:xfrm>
            <a:custGeom>
              <a:avLst/>
              <a:gdLst/>
              <a:ahLst/>
              <a:cxnLst/>
              <a:rect l="l" t="t" r="r" b="b"/>
              <a:pathLst>
                <a:path w="1859914" h="1762760">
                  <a:moveTo>
                    <a:pt x="1577618" y="1762151"/>
                  </a:moveTo>
                  <a:lnTo>
                    <a:pt x="1493290" y="1313206"/>
                  </a:lnTo>
                  <a:lnTo>
                    <a:pt x="1537297" y="1285123"/>
                  </a:lnTo>
                  <a:lnTo>
                    <a:pt x="1578573" y="1255386"/>
                  </a:lnTo>
                  <a:lnTo>
                    <a:pt x="1617098" y="1224102"/>
                  </a:lnTo>
                  <a:lnTo>
                    <a:pt x="1652855" y="1191378"/>
                  </a:lnTo>
                  <a:lnTo>
                    <a:pt x="1685825" y="1157322"/>
                  </a:lnTo>
                  <a:lnTo>
                    <a:pt x="1715989" y="1122040"/>
                  </a:lnTo>
                  <a:lnTo>
                    <a:pt x="1743330" y="1085640"/>
                  </a:lnTo>
                  <a:lnTo>
                    <a:pt x="1767829" y="1048230"/>
                  </a:lnTo>
                  <a:lnTo>
                    <a:pt x="1789468" y="1009916"/>
                  </a:lnTo>
                  <a:lnTo>
                    <a:pt x="1808228" y="970805"/>
                  </a:lnTo>
                  <a:lnTo>
                    <a:pt x="1824091" y="931005"/>
                  </a:lnTo>
                  <a:lnTo>
                    <a:pt x="1837039" y="890623"/>
                  </a:lnTo>
                  <a:lnTo>
                    <a:pt x="1847052" y="849766"/>
                  </a:lnTo>
                  <a:lnTo>
                    <a:pt x="1854114" y="808541"/>
                  </a:lnTo>
                  <a:lnTo>
                    <a:pt x="1858206" y="767056"/>
                  </a:lnTo>
                  <a:lnTo>
                    <a:pt x="1859308" y="725418"/>
                  </a:lnTo>
                  <a:lnTo>
                    <a:pt x="1857404" y="683733"/>
                  </a:lnTo>
                  <a:lnTo>
                    <a:pt x="1852474" y="642110"/>
                  </a:lnTo>
                  <a:lnTo>
                    <a:pt x="1844500" y="600654"/>
                  </a:lnTo>
                  <a:lnTo>
                    <a:pt x="1833464" y="559475"/>
                  </a:lnTo>
                  <a:lnTo>
                    <a:pt x="1819348" y="518678"/>
                  </a:lnTo>
                  <a:lnTo>
                    <a:pt x="1802133" y="478371"/>
                  </a:lnTo>
                  <a:lnTo>
                    <a:pt x="1781800" y="438660"/>
                  </a:lnTo>
                  <a:lnTo>
                    <a:pt x="1758332" y="399655"/>
                  </a:lnTo>
                  <a:lnTo>
                    <a:pt x="1731710" y="361460"/>
                  </a:lnTo>
                  <a:lnTo>
                    <a:pt x="1701916" y="324185"/>
                  </a:lnTo>
                  <a:lnTo>
                    <a:pt x="1668931" y="287935"/>
                  </a:lnTo>
                  <a:lnTo>
                    <a:pt x="1636913" y="256671"/>
                  </a:lnTo>
                  <a:lnTo>
                    <a:pt x="1603181" y="227146"/>
                  </a:lnTo>
                  <a:lnTo>
                    <a:pt x="1567834" y="199373"/>
                  </a:lnTo>
                  <a:lnTo>
                    <a:pt x="1530972" y="173361"/>
                  </a:lnTo>
                  <a:lnTo>
                    <a:pt x="1492693" y="149120"/>
                  </a:lnTo>
                  <a:lnTo>
                    <a:pt x="1453098" y="126662"/>
                  </a:lnTo>
                  <a:lnTo>
                    <a:pt x="1412285" y="105997"/>
                  </a:lnTo>
                  <a:lnTo>
                    <a:pt x="1370355" y="87134"/>
                  </a:lnTo>
                  <a:lnTo>
                    <a:pt x="1327405" y="70086"/>
                  </a:lnTo>
                  <a:lnTo>
                    <a:pt x="1283536" y="54862"/>
                  </a:lnTo>
                  <a:lnTo>
                    <a:pt x="1238847" y="41472"/>
                  </a:lnTo>
                  <a:lnTo>
                    <a:pt x="1193437" y="29928"/>
                  </a:lnTo>
                  <a:lnTo>
                    <a:pt x="1147406" y="20239"/>
                  </a:lnTo>
                  <a:lnTo>
                    <a:pt x="1100852" y="12417"/>
                  </a:lnTo>
                  <a:lnTo>
                    <a:pt x="1053876" y="6471"/>
                  </a:lnTo>
                  <a:lnTo>
                    <a:pt x="1006577" y="2413"/>
                  </a:lnTo>
                  <a:lnTo>
                    <a:pt x="959053" y="252"/>
                  </a:lnTo>
                  <a:lnTo>
                    <a:pt x="911404" y="0"/>
                  </a:lnTo>
                  <a:lnTo>
                    <a:pt x="863730" y="1666"/>
                  </a:lnTo>
                  <a:lnTo>
                    <a:pt x="816130" y="5261"/>
                  </a:lnTo>
                  <a:lnTo>
                    <a:pt x="768704" y="10796"/>
                  </a:lnTo>
                  <a:lnTo>
                    <a:pt x="721550" y="18282"/>
                  </a:lnTo>
                  <a:lnTo>
                    <a:pt x="674767" y="27728"/>
                  </a:lnTo>
                  <a:lnTo>
                    <a:pt x="628457" y="39145"/>
                  </a:lnTo>
                  <a:lnTo>
                    <a:pt x="582716" y="52544"/>
                  </a:lnTo>
                  <a:lnTo>
                    <a:pt x="537646" y="67935"/>
                  </a:lnTo>
                  <a:lnTo>
                    <a:pt x="493345" y="85329"/>
                  </a:lnTo>
                  <a:lnTo>
                    <a:pt x="449912" y="104736"/>
                  </a:lnTo>
                  <a:lnTo>
                    <a:pt x="407448" y="126167"/>
                  </a:lnTo>
                  <a:lnTo>
                    <a:pt x="366050" y="149632"/>
                  </a:lnTo>
                  <a:lnTo>
                    <a:pt x="322043" y="177715"/>
                  </a:lnTo>
                  <a:lnTo>
                    <a:pt x="280767" y="207452"/>
                  </a:lnTo>
                  <a:lnTo>
                    <a:pt x="242240" y="238736"/>
                  </a:lnTo>
                  <a:lnTo>
                    <a:pt x="206482" y="271460"/>
                  </a:lnTo>
                  <a:lnTo>
                    <a:pt x="173511" y="305516"/>
                  </a:lnTo>
                  <a:lnTo>
                    <a:pt x="143345" y="340798"/>
                  </a:lnTo>
                  <a:lnTo>
                    <a:pt x="116002" y="377197"/>
                  </a:lnTo>
                  <a:lnTo>
                    <a:pt x="91500" y="414608"/>
                  </a:lnTo>
                  <a:lnTo>
                    <a:pt x="69859" y="452922"/>
                  </a:lnTo>
                  <a:lnTo>
                    <a:pt x="51097" y="492033"/>
                  </a:lnTo>
                  <a:lnTo>
                    <a:pt x="35231" y="531833"/>
                  </a:lnTo>
                  <a:lnTo>
                    <a:pt x="22281" y="572215"/>
                  </a:lnTo>
                  <a:lnTo>
                    <a:pt x="12264" y="613072"/>
                  </a:lnTo>
                  <a:lnTo>
                    <a:pt x="5199" y="654296"/>
                  </a:lnTo>
                  <a:lnTo>
                    <a:pt x="1105" y="695782"/>
                  </a:lnTo>
                  <a:lnTo>
                    <a:pt x="0" y="737420"/>
                  </a:lnTo>
                  <a:lnTo>
                    <a:pt x="1901" y="779105"/>
                  </a:lnTo>
                  <a:lnTo>
                    <a:pt x="6829" y="820728"/>
                  </a:lnTo>
                  <a:lnTo>
                    <a:pt x="14800" y="862183"/>
                  </a:lnTo>
                  <a:lnTo>
                    <a:pt x="25834" y="903363"/>
                  </a:lnTo>
                  <a:lnTo>
                    <a:pt x="39948" y="944160"/>
                  </a:lnTo>
                  <a:lnTo>
                    <a:pt x="57161" y="984467"/>
                  </a:lnTo>
                  <a:lnTo>
                    <a:pt x="77492" y="1024177"/>
                  </a:lnTo>
                  <a:lnTo>
                    <a:pt x="100959" y="1063183"/>
                  </a:lnTo>
                  <a:lnTo>
                    <a:pt x="127580" y="1101377"/>
                  </a:lnTo>
                  <a:lnTo>
                    <a:pt x="157374" y="1138653"/>
                  </a:lnTo>
                  <a:lnTo>
                    <a:pt x="190359" y="1174903"/>
                  </a:lnTo>
                  <a:lnTo>
                    <a:pt x="222663" y="1206405"/>
                  </a:lnTo>
                  <a:lnTo>
                    <a:pt x="256846" y="1236226"/>
                  </a:lnTo>
                  <a:lnTo>
                    <a:pt x="292803" y="1264338"/>
                  </a:lnTo>
                  <a:lnTo>
                    <a:pt x="330432" y="1290714"/>
                  </a:lnTo>
                  <a:lnTo>
                    <a:pt x="369628" y="1315326"/>
                  </a:lnTo>
                  <a:lnTo>
                    <a:pt x="410288" y="1338146"/>
                  </a:lnTo>
                  <a:lnTo>
                    <a:pt x="452308" y="1359146"/>
                  </a:lnTo>
                  <a:lnTo>
                    <a:pt x="495585" y="1378299"/>
                  </a:lnTo>
                  <a:lnTo>
                    <a:pt x="540013" y="1395576"/>
                  </a:lnTo>
                  <a:lnTo>
                    <a:pt x="585491" y="1410951"/>
                  </a:lnTo>
                  <a:lnTo>
                    <a:pt x="631914" y="1424394"/>
                  </a:lnTo>
                  <a:lnTo>
                    <a:pt x="679178" y="1435880"/>
                  </a:lnTo>
                  <a:lnTo>
                    <a:pt x="727180" y="1445379"/>
                  </a:lnTo>
                  <a:lnTo>
                    <a:pt x="775816" y="1452863"/>
                  </a:lnTo>
                  <a:lnTo>
                    <a:pt x="824982" y="1458306"/>
                  </a:lnTo>
                  <a:lnTo>
                    <a:pt x="874575" y="1461680"/>
                  </a:lnTo>
                  <a:lnTo>
                    <a:pt x="924491" y="1462956"/>
                  </a:lnTo>
                  <a:lnTo>
                    <a:pt x="974626" y="1462107"/>
                  </a:lnTo>
                  <a:lnTo>
                    <a:pt x="1024876" y="1459105"/>
                  </a:lnTo>
                  <a:lnTo>
                    <a:pt x="1075138" y="1453922"/>
                  </a:lnTo>
                  <a:lnTo>
                    <a:pt x="1125308" y="1446531"/>
                  </a:lnTo>
                  <a:lnTo>
                    <a:pt x="1175282" y="1436904"/>
                  </a:lnTo>
                  <a:lnTo>
                    <a:pt x="1577618" y="1762151"/>
                  </a:lnTo>
                  <a:close/>
                </a:path>
              </a:pathLst>
            </a:custGeom>
            <a:ln w="25908">
              <a:solidFill>
                <a:srgbClr val="006FC0"/>
              </a:solidFill>
            </a:ln>
          </p:spPr>
          <p:txBody>
            <a:bodyPr wrap="square" lIns="0" tIns="0" rIns="0" bIns="0" rtlCol="0"/>
            <a:lstStyle/>
            <a:p>
              <a:endParaRPr/>
            </a:p>
          </p:txBody>
        </p:sp>
      </p:grpSp>
      <p:sp>
        <p:nvSpPr>
          <p:cNvPr id="13" name="object 13"/>
          <p:cNvSpPr txBox="1"/>
          <p:nvPr/>
        </p:nvSpPr>
        <p:spPr>
          <a:xfrm>
            <a:off x="837996" y="1205611"/>
            <a:ext cx="1143635" cy="1000760"/>
          </a:xfrm>
          <a:prstGeom prst="rect">
            <a:avLst/>
          </a:prstGeom>
        </p:spPr>
        <p:txBody>
          <a:bodyPr vert="horz" wrap="square" lIns="0" tIns="12065" rIns="0" bIns="0" rtlCol="0">
            <a:spAutoFit/>
          </a:bodyPr>
          <a:lstStyle/>
          <a:p>
            <a:pPr marL="12700" marR="5080" algn="ctr">
              <a:lnSpc>
                <a:spcPct val="100000"/>
              </a:lnSpc>
              <a:spcBef>
                <a:spcPts val="95"/>
              </a:spcBef>
            </a:pPr>
            <a:r>
              <a:rPr sz="1600" spc="-5" dirty="0">
                <a:latin typeface="Arial MT"/>
                <a:cs typeface="Arial MT"/>
              </a:rPr>
              <a:t>Même </a:t>
            </a:r>
            <a:r>
              <a:rPr sz="1600" dirty="0">
                <a:latin typeface="Arial MT"/>
                <a:cs typeface="Arial MT"/>
              </a:rPr>
              <a:t> </a:t>
            </a:r>
            <a:r>
              <a:rPr sz="1600" spc="-5" dirty="0">
                <a:latin typeface="Arial MT"/>
                <a:cs typeface="Arial MT"/>
              </a:rPr>
              <a:t>architecture </a:t>
            </a:r>
            <a:r>
              <a:rPr sz="1600" spc="-430" dirty="0">
                <a:latin typeface="Arial MT"/>
                <a:cs typeface="Arial MT"/>
              </a:rPr>
              <a:t> </a:t>
            </a:r>
            <a:r>
              <a:rPr sz="1600" spc="-5" dirty="0">
                <a:latin typeface="Arial MT"/>
                <a:cs typeface="Arial MT"/>
              </a:rPr>
              <a:t>pour</a:t>
            </a:r>
            <a:r>
              <a:rPr sz="1600" spc="-60" dirty="0">
                <a:latin typeface="Arial MT"/>
                <a:cs typeface="Arial MT"/>
              </a:rPr>
              <a:t> </a:t>
            </a:r>
            <a:r>
              <a:rPr sz="1600" spc="-5" dirty="0">
                <a:latin typeface="Arial MT"/>
                <a:cs typeface="Arial MT"/>
              </a:rPr>
              <a:t>chacun </a:t>
            </a:r>
            <a:r>
              <a:rPr sz="1600" spc="-430" dirty="0">
                <a:latin typeface="Arial MT"/>
                <a:cs typeface="Arial MT"/>
              </a:rPr>
              <a:t> </a:t>
            </a:r>
            <a:r>
              <a:rPr sz="1600" spc="-5" dirty="0">
                <a:latin typeface="Arial MT"/>
                <a:cs typeface="Arial MT"/>
              </a:rPr>
              <a:t>des</a:t>
            </a:r>
            <a:r>
              <a:rPr sz="1600" spc="-20" dirty="0">
                <a:latin typeface="Arial MT"/>
                <a:cs typeface="Arial MT"/>
              </a:rPr>
              <a:t> </a:t>
            </a:r>
            <a:r>
              <a:rPr sz="1600" spc="-5" dirty="0">
                <a:latin typeface="Arial MT"/>
                <a:cs typeface="Arial MT"/>
              </a:rPr>
              <a:t>pôles</a:t>
            </a:r>
            <a:endParaRPr sz="1600">
              <a:latin typeface="Arial MT"/>
              <a:cs typeface="Arial MT"/>
            </a:endParaRPr>
          </a:p>
        </p:txBody>
      </p:sp>
      <p:sp>
        <p:nvSpPr>
          <p:cNvPr id="14" name="Espace réservé du pied de page 13">
            <a:extLst>
              <a:ext uri="{FF2B5EF4-FFF2-40B4-BE49-F238E27FC236}">
                <a16:creationId xmlns:a16="http://schemas.microsoft.com/office/drawing/2014/main" id="{7A3DF8BF-C7B0-462E-B5B1-B4874C010928}"/>
              </a:ext>
            </a:extLst>
          </p:cNvPr>
          <p:cNvSpPr>
            <a:spLocks noGrp="1"/>
          </p:cNvSpPr>
          <p:nvPr>
            <p:ph type="ftr" sz="quarter" idx="5"/>
          </p:nvPr>
        </p:nvSpPr>
        <p:spPr/>
        <p:txBody>
          <a:bodyPr/>
          <a:lstStyle/>
          <a:p>
            <a:r>
              <a:rPr lang="fr-FR"/>
              <a:t>Formation rénovation bac pro ASSP - Mai 2022 -  GRD - académie de Lyon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0822" y="6380226"/>
            <a:ext cx="11232515" cy="0"/>
          </a:xfrm>
          <a:custGeom>
            <a:avLst/>
            <a:gdLst/>
            <a:ahLst/>
            <a:cxnLst/>
            <a:rect l="l" t="t" r="r" b="b"/>
            <a:pathLst>
              <a:path w="11232515">
                <a:moveTo>
                  <a:pt x="0" y="0"/>
                </a:moveTo>
                <a:lnTo>
                  <a:pt x="11232007" y="0"/>
                </a:lnTo>
              </a:path>
            </a:pathLst>
          </a:custGeom>
          <a:ln w="10668">
            <a:solidFill>
              <a:srgbClr val="000000"/>
            </a:solidFill>
          </a:ln>
        </p:spPr>
        <p:txBody>
          <a:bodyPr wrap="square" lIns="0" tIns="0" rIns="0" bIns="0" rtlCol="0"/>
          <a:lstStyle/>
          <a:p>
            <a:endParaRPr/>
          </a:p>
        </p:txBody>
      </p:sp>
      <p:pic>
        <p:nvPicPr>
          <p:cNvPr id="4" name="object 4"/>
          <p:cNvPicPr/>
          <p:nvPr/>
        </p:nvPicPr>
        <p:blipFill>
          <a:blip r:embed="rId3" cstate="print"/>
          <a:stretch>
            <a:fillRect/>
          </a:stretch>
        </p:blipFill>
        <p:spPr>
          <a:xfrm>
            <a:off x="453053" y="212305"/>
            <a:ext cx="593451" cy="520174"/>
          </a:xfrm>
          <a:prstGeom prst="rect">
            <a:avLst/>
          </a:prstGeom>
        </p:spPr>
      </p:pic>
      <p:sp>
        <p:nvSpPr>
          <p:cNvPr id="5" name="object 5"/>
          <p:cNvSpPr txBox="1">
            <a:spLocks noGrp="1"/>
          </p:cNvSpPr>
          <p:nvPr>
            <p:ph type="title"/>
          </p:nvPr>
        </p:nvSpPr>
        <p:spPr>
          <a:xfrm>
            <a:off x="1981200" y="1107366"/>
            <a:ext cx="7411720" cy="513715"/>
          </a:xfrm>
          <a:prstGeom prst="rect">
            <a:avLst/>
          </a:prstGeom>
        </p:spPr>
        <p:txBody>
          <a:bodyPr vert="horz" wrap="square" lIns="0" tIns="13335" rIns="0" bIns="0" rtlCol="0">
            <a:spAutoFit/>
          </a:bodyPr>
          <a:lstStyle/>
          <a:p>
            <a:pPr marL="12700">
              <a:lnSpc>
                <a:spcPct val="100000"/>
              </a:lnSpc>
              <a:spcBef>
                <a:spcPts val="105"/>
              </a:spcBef>
            </a:pPr>
            <a:r>
              <a:rPr sz="3200" spc="-15" dirty="0">
                <a:solidFill>
                  <a:srgbClr val="000000"/>
                </a:solidFill>
                <a:latin typeface="Calibri"/>
                <a:cs typeface="Calibri"/>
              </a:rPr>
              <a:t>Présentation</a:t>
            </a:r>
            <a:r>
              <a:rPr sz="3200" spc="-20" dirty="0">
                <a:solidFill>
                  <a:srgbClr val="000000"/>
                </a:solidFill>
                <a:latin typeface="Calibri"/>
                <a:cs typeface="Calibri"/>
              </a:rPr>
              <a:t> </a:t>
            </a:r>
            <a:r>
              <a:rPr sz="3200" dirty="0">
                <a:solidFill>
                  <a:srgbClr val="000000"/>
                </a:solidFill>
                <a:latin typeface="Calibri"/>
                <a:cs typeface="Calibri"/>
              </a:rPr>
              <a:t>du</a:t>
            </a:r>
            <a:r>
              <a:rPr sz="3200" spc="-40" dirty="0">
                <a:solidFill>
                  <a:srgbClr val="000000"/>
                </a:solidFill>
                <a:latin typeface="Calibri"/>
                <a:cs typeface="Calibri"/>
              </a:rPr>
              <a:t> </a:t>
            </a:r>
            <a:r>
              <a:rPr sz="3200" spc="-20" dirty="0">
                <a:solidFill>
                  <a:srgbClr val="000000"/>
                </a:solidFill>
                <a:latin typeface="Calibri"/>
                <a:cs typeface="Calibri"/>
              </a:rPr>
              <a:t>référentiel</a:t>
            </a:r>
            <a:r>
              <a:rPr sz="3200" dirty="0">
                <a:solidFill>
                  <a:srgbClr val="000000"/>
                </a:solidFill>
                <a:latin typeface="Calibri"/>
                <a:cs typeface="Calibri"/>
              </a:rPr>
              <a:t> de</a:t>
            </a:r>
            <a:r>
              <a:rPr sz="3200" spc="-5" dirty="0">
                <a:solidFill>
                  <a:srgbClr val="000000"/>
                </a:solidFill>
                <a:latin typeface="Calibri"/>
                <a:cs typeface="Calibri"/>
              </a:rPr>
              <a:t> </a:t>
            </a:r>
            <a:r>
              <a:rPr sz="3200" spc="-10" dirty="0">
                <a:solidFill>
                  <a:srgbClr val="000000"/>
                </a:solidFill>
                <a:latin typeface="Calibri"/>
                <a:cs typeface="Calibri"/>
              </a:rPr>
              <a:t>compétences</a:t>
            </a:r>
            <a:endParaRPr sz="3200" dirty="0">
              <a:latin typeface="Calibri"/>
              <a:cs typeface="Calibri"/>
            </a:endParaRPr>
          </a:p>
        </p:txBody>
      </p:sp>
      <p:sp>
        <p:nvSpPr>
          <p:cNvPr id="10" name="Espace réservé du pied de page 9">
            <a:extLst>
              <a:ext uri="{FF2B5EF4-FFF2-40B4-BE49-F238E27FC236}">
                <a16:creationId xmlns:a16="http://schemas.microsoft.com/office/drawing/2014/main" id="{ACA0008E-A95C-4F18-B790-FC553E3FBF2E}"/>
              </a:ext>
            </a:extLst>
          </p:cNvPr>
          <p:cNvSpPr>
            <a:spLocks noGrp="1"/>
          </p:cNvSpPr>
          <p:nvPr>
            <p:ph type="ftr" sz="quarter" idx="5"/>
          </p:nvPr>
        </p:nvSpPr>
        <p:spPr/>
        <p:txBody>
          <a:bodyPr/>
          <a:lstStyle/>
          <a:p>
            <a:r>
              <a:rPr lang="fr-FR"/>
              <a:t>Formation rénovation bac pro ASSP - Mai 2022 -  GRD - académie de Lyon</a:t>
            </a:r>
          </a:p>
        </p:txBody>
      </p:sp>
      <p:pic>
        <p:nvPicPr>
          <p:cNvPr id="12" name="Image 11" descr="Une image contenant texte&#10;&#10;Description générée automatiquement">
            <a:extLst>
              <a:ext uri="{FF2B5EF4-FFF2-40B4-BE49-F238E27FC236}">
                <a16:creationId xmlns:a16="http://schemas.microsoft.com/office/drawing/2014/main" id="{113C4E4B-7B52-40D0-9BC8-DA89E1BE0E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2152649"/>
            <a:ext cx="4948237" cy="310514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0822" y="6380226"/>
            <a:ext cx="11232515" cy="0"/>
          </a:xfrm>
          <a:custGeom>
            <a:avLst/>
            <a:gdLst/>
            <a:ahLst/>
            <a:cxnLst/>
            <a:rect l="l" t="t" r="r" b="b"/>
            <a:pathLst>
              <a:path w="11232515">
                <a:moveTo>
                  <a:pt x="0" y="0"/>
                </a:moveTo>
                <a:lnTo>
                  <a:pt x="11232007" y="0"/>
                </a:lnTo>
              </a:path>
            </a:pathLst>
          </a:custGeom>
          <a:ln w="10668">
            <a:solidFill>
              <a:srgbClr val="000000"/>
            </a:solidFill>
          </a:ln>
        </p:spPr>
        <p:txBody>
          <a:bodyPr wrap="square" lIns="0" tIns="0" rIns="0" bIns="0" rtlCol="0"/>
          <a:lstStyle/>
          <a:p>
            <a:endParaRPr/>
          </a:p>
        </p:txBody>
      </p:sp>
      <p:pic>
        <p:nvPicPr>
          <p:cNvPr id="4" name="object 4"/>
          <p:cNvPicPr/>
          <p:nvPr/>
        </p:nvPicPr>
        <p:blipFill>
          <a:blip r:embed="rId3" cstate="print"/>
          <a:stretch>
            <a:fillRect/>
          </a:stretch>
        </p:blipFill>
        <p:spPr>
          <a:xfrm>
            <a:off x="453053" y="212305"/>
            <a:ext cx="593451" cy="520174"/>
          </a:xfrm>
          <a:prstGeom prst="rect">
            <a:avLst/>
          </a:prstGeom>
        </p:spPr>
      </p:pic>
      <p:sp>
        <p:nvSpPr>
          <p:cNvPr id="5" name="object 5"/>
          <p:cNvSpPr txBox="1">
            <a:spLocks noGrp="1"/>
          </p:cNvSpPr>
          <p:nvPr>
            <p:ph type="title"/>
          </p:nvPr>
        </p:nvSpPr>
        <p:spPr>
          <a:xfrm>
            <a:off x="2472054" y="169925"/>
            <a:ext cx="8471535" cy="835660"/>
          </a:xfrm>
          <a:prstGeom prst="rect">
            <a:avLst/>
          </a:prstGeom>
        </p:spPr>
        <p:txBody>
          <a:bodyPr vert="horz" wrap="square" lIns="0" tIns="60960" rIns="0" bIns="0" rtlCol="0">
            <a:spAutoFit/>
          </a:bodyPr>
          <a:lstStyle/>
          <a:p>
            <a:pPr marL="12700" marR="5080">
              <a:lnSpc>
                <a:spcPts val="3020"/>
              </a:lnSpc>
              <a:spcBef>
                <a:spcPts val="480"/>
              </a:spcBef>
            </a:pPr>
            <a:r>
              <a:rPr sz="2800" spc="-5" dirty="0">
                <a:solidFill>
                  <a:srgbClr val="000000"/>
                </a:solidFill>
              </a:rPr>
              <a:t>Les</a:t>
            </a:r>
            <a:r>
              <a:rPr sz="2800" spc="25" dirty="0">
                <a:solidFill>
                  <a:srgbClr val="000000"/>
                </a:solidFill>
              </a:rPr>
              <a:t> </a:t>
            </a:r>
            <a:r>
              <a:rPr sz="2800" spc="-5" dirty="0">
                <a:solidFill>
                  <a:srgbClr val="000000"/>
                </a:solidFill>
              </a:rPr>
              <a:t>évolutions</a:t>
            </a:r>
            <a:r>
              <a:rPr sz="2800" spc="30" dirty="0">
                <a:solidFill>
                  <a:srgbClr val="000000"/>
                </a:solidFill>
              </a:rPr>
              <a:t> </a:t>
            </a:r>
            <a:r>
              <a:rPr sz="2800" spc="-5" dirty="0">
                <a:solidFill>
                  <a:srgbClr val="000000"/>
                </a:solidFill>
              </a:rPr>
              <a:t>du</a:t>
            </a:r>
            <a:r>
              <a:rPr sz="2800" spc="10" dirty="0">
                <a:solidFill>
                  <a:srgbClr val="000000"/>
                </a:solidFill>
              </a:rPr>
              <a:t> </a:t>
            </a:r>
            <a:r>
              <a:rPr sz="2800" spc="-5" dirty="0">
                <a:solidFill>
                  <a:srgbClr val="000000"/>
                </a:solidFill>
              </a:rPr>
              <a:t>référentiel</a:t>
            </a:r>
            <a:r>
              <a:rPr sz="2800" dirty="0">
                <a:solidFill>
                  <a:srgbClr val="000000"/>
                </a:solidFill>
              </a:rPr>
              <a:t> </a:t>
            </a:r>
            <a:r>
              <a:rPr sz="2800" spc="-5" dirty="0">
                <a:solidFill>
                  <a:srgbClr val="000000"/>
                </a:solidFill>
              </a:rPr>
              <a:t>de</a:t>
            </a:r>
            <a:r>
              <a:rPr sz="2800" spc="15" dirty="0">
                <a:solidFill>
                  <a:srgbClr val="000000"/>
                </a:solidFill>
              </a:rPr>
              <a:t> </a:t>
            </a:r>
            <a:r>
              <a:rPr sz="2800" spc="-5" dirty="0">
                <a:solidFill>
                  <a:srgbClr val="000000"/>
                </a:solidFill>
              </a:rPr>
              <a:t>compétences:</a:t>
            </a:r>
            <a:r>
              <a:rPr sz="2800" spc="65" dirty="0">
                <a:solidFill>
                  <a:srgbClr val="000000"/>
                </a:solidFill>
              </a:rPr>
              <a:t> </a:t>
            </a:r>
            <a:r>
              <a:rPr sz="2800" spc="-5" dirty="0">
                <a:solidFill>
                  <a:srgbClr val="000000"/>
                </a:solidFill>
              </a:rPr>
              <a:t>les </a:t>
            </a:r>
            <a:r>
              <a:rPr sz="2800" spc="-765" dirty="0">
                <a:solidFill>
                  <a:srgbClr val="000000"/>
                </a:solidFill>
              </a:rPr>
              <a:t> </a:t>
            </a:r>
            <a:r>
              <a:rPr sz="2800" spc="-5" dirty="0">
                <a:solidFill>
                  <a:srgbClr val="000000"/>
                </a:solidFill>
              </a:rPr>
              <a:t>compétences</a:t>
            </a:r>
            <a:endParaRPr sz="2800"/>
          </a:p>
        </p:txBody>
      </p:sp>
      <p:graphicFrame>
        <p:nvGraphicFramePr>
          <p:cNvPr id="6" name="object 6"/>
          <p:cNvGraphicFramePr>
            <a:graphicFrameLocks noGrp="1"/>
          </p:cNvGraphicFramePr>
          <p:nvPr/>
        </p:nvGraphicFramePr>
        <p:xfrm>
          <a:off x="1074305" y="1296035"/>
          <a:ext cx="10763885" cy="4964429"/>
        </p:xfrm>
        <a:graphic>
          <a:graphicData uri="http://schemas.openxmlformats.org/drawingml/2006/table">
            <a:tbl>
              <a:tblPr firstRow="1" bandRow="1">
                <a:tableStyleId>{2D5ABB26-0587-4C30-8999-92F81FD0307C}</a:tableStyleId>
              </a:tblPr>
              <a:tblGrid>
                <a:gridCol w="3642360">
                  <a:extLst>
                    <a:ext uri="{9D8B030D-6E8A-4147-A177-3AD203B41FA5}">
                      <a16:colId xmlns:a16="http://schemas.microsoft.com/office/drawing/2014/main" val="20000"/>
                    </a:ext>
                  </a:extLst>
                </a:gridCol>
                <a:gridCol w="7121525">
                  <a:extLst>
                    <a:ext uri="{9D8B030D-6E8A-4147-A177-3AD203B41FA5}">
                      <a16:colId xmlns:a16="http://schemas.microsoft.com/office/drawing/2014/main" val="20001"/>
                    </a:ext>
                  </a:extLst>
                </a:gridCol>
              </a:tblGrid>
              <a:tr h="326136">
                <a:tc>
                  <a:txBody>
                    <a:bodyPr/>
                    <a:lstStyle/>
                    <a:p>
                      <a:pPr algn="ctr">
                        <a:lnSpc>
                          <a:spcPts val="2335"/>
                        </a:lnSpc>
                      </a:pPr>
                      <a:r>
                        <a:rPr sz="2000" b="1" dirty="0">
                          <a:latin typeface="Arial"/>
                          <a:cs typeface="Arial"/>
                        </a:rPr>
                        <a:t>BLOCS</a:t>
                      </a:r>
                      <a:endParaRPr sz="20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CBBB6"/>
                    </a:solidFill>
                  </a:tcPr>
                </a:tc>
                <a:tc>
                  <a:txBody>
                    <a:bodyPr/>
                    <a:lstStyle/>
                    <a:p>
                      <a:pPr marL="1905" algn="ctr">
                        <a:lnSpc>
                          <a:spcPts val="2335"/>
                        </a:lnSpc>
                      </a:pPr>
                      <a:r>
                        <a:rPr sz="2000" b="1" spc="-5" dirty="0">
                          <a:latin typeface="Arial"/>
                          <a:cs typeface="Arial"/>
                        </a:rPr>
                        <a:t>Evolutions</a:t>
                      </a:r>
                      <a:endParaRPr sz="20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CBBB6"/>
                    </a:solidFill>
                  </a:tcPr>
                </a:tc>
                <a:extLst>
                  <a:ext uri="{0D108BD9-81ED-4DB2-BD59-A6C34878D82A}">
                    <a16:rowId xmlns:a16="http://schemas.microsoft.com/office/drawing/2014/main" val="10000"/>
                  </a:ext>
                </a:extLst>
              </a:tr>
              <a:tr h="2130424">
                <a:tc>
                  <a:txBody>
                    <a:bodyPr/>
                    <a:lstStyle/>
                    <a:p>
                      <a:pPr>
                        <a:lnSpc>
                          <a:spcPct val="100000"/>
                        </a:lnSpc>
                        <a:spcBef>
                          <a:spcPts val="25"/>
                        </a:spcBef>
                      </a:pPr>
                      <a:endParaRPr sz="2600">
                        <a:latin typeface="Times New Roman"/>
                        <a:cs typeface="Times New Roman"/>
                      </a:endParaRPr>
                    </a:p>
                    <a:p>
                      <a:pPr marL="56515" marR="1178560" algn="just">
                        <a:lnSpc>
                          <a:spcPct val="107000"/>
                        </a:lnSpc>
                        <a:spcBef>
                          <a:spcPts val="5"/>
                        </a:spcBef>
                      </a:pPr>
                      <a:r>
                        <a:rPr sz="2000" b="1" dirty="0">
                          <a:latin typeface="Arial"/>
                          <a:cs typeface="Arial"/>
                        </a:rPr>
                        <a:t>1- Accompagner </a:t>
                      </a:r>
                      <a:r>
                        <a:rPr sz="2000" b="1" spc="-5" dirty="0">
                          <a:latin typeface="Arial"/>
                          <a:cs typeface="Arial"/>
                        </a:rPr>
                        <a:t>la </a:t>
                      </a:r>
                      <a:r>
                        <a:rPr sz="2000" b="1" dirty="0">
                          <a:latin typeface="Arial"/>
                          <a:cs typeface="Arial"/>
                        </a:rPr>
                        <a:t> personne dans une </a:t>
                      </a:r>
                      <a:r>
                        <a:rPr sz="2000" b="1" spc="-545" dirty="0">
                          <a:latin typeface="Arial"/>
                          <a:cs typeface="Arial"/>
                        </a:rPr>
                        <a:t> </a:t>
                      </a:r>
                      <a:r>
                        <a:rPr sz="2000" b="1" dirty="0">
                          <a:latin typeface="Arial"/>
                          <a:cs typeface="Arial"/>
                        </a:rPr>
                        <a:t>approche</a:t>
                      </a:r>
                      <a:r>
                        <a:rPr sz="2000" b="1" spc="-55" dirty="0">
                          <a:latin typeface="Arial"/>
                          <a:cs typeface="Arial"/>
                        </a:rPr>
                        <a:t> </a:t>
                      </a:r>
                      <a:r>
                        <a:rPr sz="2000" b="1" dirty="0">
                          <a:latin typeface="Arial"/>
                          <a:cs typeface="Arial"/>
                        </a:rPr>
                        <a:t>globale</a:t>
                      </a:r>
                      <a:r>
                        <a:rPr sz="2000" b="1" spc="-55" dirty="0">
                          <a:latin typeface="Arial"/>
                          <a:cs typeface="Arial"/>
                        </a:rPr>
                        <a:t> </a:t>
                      </a:r>
                      <a:r>
                        <a:rPr sz="2000" b="1" dirty="0">
                          <a:latin typeface="Arial"/>
                          <a:cs typeface="Arial"/>
                        </a:rPr>
                        <a:t>et </a:t>
                      </a:r>
                      <a:r>
                        <a:rPr sz="2000" b="1" spc="-545" dirty="0">
                          <a:latin typeface="Arial"/>
                          <a:cs typeface="Arial"/>
                        </a:rPr>
                        <a:t> </a:t>
                      </a:r>
                      <a:r>
                        <a:rPr sz="2000" b="1" spc="-5" dirty="0">
                          <a:latin typeface="Arial"/>
                          <a:cs typeface="Arial"/>
                        </a:rPr>
                        <a:t>individualisée</a:t>
                      </a:r>
                      <a:endParaRPr sz="2000">
                        <a:latin typeface="Arial"/>
                        <a:cs typeface="Arial"/>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99415" marR="287655" indent="-342900">
                        <a:lnSpc>
                          <a:spcPct val="107200"/>
                        </a:lnSpc>
                        <a:spcBef>
                          <a:spcPts val="75"/>
                        </a:spcBef>
                        <a:buFont typeface="Symbol"/>
                        <a:buChar char=""/>
                        <a:tabLst>
                          <a:tab pos="399415" algn="l"/>
                          <a:tab pos="400050" algn="l"/>
                        </a:tabLst>
                      </a:pPr>
                      <a:r>
                        <a:rPr sz="1800" spc="-5" dirty="0">
                          <a:latin typeface="Arial MT"/>
                          <a:cs typeface="Arial MT"/>
                        </a:rPr>
                        <a:t>Accent </a:t>
                      </a:r>
                      <a:r>
                        <a:rPr sz="1800" dirty="0">
                          <a:latin typeface="Arial MT"/>
                          <a:cs typeface="Arial MT"/>
                        </a:rPr>
                        <a:t>sur</a:t>
                      </a:r>
                      <a:r>
                        <a:rPr sz="1800" spc="5" dirty="0">
                          <a:latin typeface="Arial MT"/>
                          <a:cs typeface="Arial MT"/>
                        </a:rPr>
                        <a:t> </a:t>
                      </a:r>
                      <a:r>
                        <a:rPr sz="1800" spc="-10" dirty="0">
                          <a:latin typeface="Arial MT"/>
                          <a:cs typeface="Arial MT"/>
                        </a:rPr>
                        <a:t>l’accompagnement</a:t>
                      </a:r>
                      <a:r>
                        <a:rPr sz="1800" spc="35" dirty="0">
                          <a:latin typeface="Arial MT"/>
                          <a:cs typeface="Arial MT"/>
                        </a:rPr>
                        <a:t> </a:t>
                      </a:r>
                      <a:r>
                        <a:rPr sz="1800" spc="-5" dirty="0">
                          <a:latin typeface="Arial MT"/>
                          <a:cs typeface="Arial MT"/>
                        </a:rPr>
                        <a:t>de la</a:t>
                      </a:r>
                      <a:r>
                        <a:rPr sz="1800" spc="5" dirty="0">
                          <a:latin typeface="Arial MT"/>
                          <a:cs typeface="Arial MT"/>
                        </a:rPr>
                        <a:t> </a:t>
                      </a:r>
                      <a:r>
                        <a:rPr sz="1800" spc="-5" dirty="0">
                          <a:latin typeface="Arial MT"/>
                          <a:cs typeface="Arial MT"/>
                        </a:rPr>
                        <a:t>personne</a:t>
                      </a:r>
                      <a:r>
                        <a:rPr sz="1800" spc="10" dirty="0">
                          <a:latin typeface="Arial MT"/>
                          <a:cs typeface="Arial MT"/>
                        </a:rPr>
                        <a:t> </a:t>
                      </a:r>
                      <a:r>
                        <a:rPr sz="1800" spc="-5" dirty="0">
                          <a:latin typeface="Arial MT"/>
                          <a:cs typeface="Arial MT"/>
                        </a:rPr>
                        <a:t>avec</a:t>
                      </a:r>
                      <a:r>
                        <a:rPr sz="1800" spc="10" dirty="0">
                          <a:latin typeface="Arial MT"/>
                          <a:cs typeface="Arial MT"/>
                        </a:rPr>
                        <a:t> </a:t>
                      </a:r>
                      <a:r>
                        <a:rPr sz="1800" spc="-5" dirty="0">
                          <a:latin typeface="Arial MT"/>
                          <a:cs typeface="Arial MT"/>
                        </a:rPr>
                        <a:t>la notion</a:t>
                      </a:r>
                      <a:r>
                        <a:rPr sz="1800" spc="5" dirty="0">
                          <a:latin typeface="Arial MT"/>
                          <a:cs typeface="Arial MT"/>
                        </a:rPr>
                        <a:t> </a:t>
                      </a:r>
                      <a:r>
                        <a:rPr sz="1800" spc="-5" dirty="0">
                          <a:latin typeface="Arial MT"/>
                          <a:cs typeface="Arial MT"/>
                        </a:rPr>
                        <a:t>de </a:t>
                      </a:r>
                      <a:r>
                        <a:rPr sz="1800" spc="-484" dirty="0">
                          <a:latin typeface="Arial MT"/>
                          <a:cs typeface="Arial MT"/>
                        </a:rPr>
                        <a:t> </a:t>
                      </a:r>
                      <a:r>
                        <a:rPr sz="1800" spc="-5" dirty="0">
                          <a:latin typeface="Arial MT"/>
                          <a:cs typeface="Arial MT"/>
                        </a:rPr>
                        <a:t>projet</a:t>
                      </a:r>
                      <a:r>
                        <a:rPr sz="1800" spc="15" dirty="0">
                          <a:latin typeface="Arial MT"/>
                          <a:cs typeface="Arial MT"/>
                        </a:rPr>
                        <a:t> </a:t>
                      </a:r>
                      <a:r>
                        <a:rPr sz="1800" spc="-5" dirty="0">
                          <a:latin typeface="Arial MT"/>
                          <a:cs typeface="Arial MT"/>
                        </a:rPr>
                        <a:t>de</a:t>
                      </a:r>
                      <a:r>
                        <a:rPr sz="1800" spc="-10" dirty="0">
                          <a:latin typeface="Arial MT"/>
                          <a:cs typeface="Arial MT"/>
                        </a:rPr>
                        <a:t> </a:t>
                      </a:r>
                      <a:r>
                        <a:rPr sz="1800" spc="-5" dirty="0">
                          <a:latin typeface="Arial MT"/>
                          <a:cs typeface="Arial MT"/>
                        </a:rPr>
                        <a:t>vie</a:t>
                      </a:r>
                      <a:r>
                        <a:rPr sz="1800" spc="5" dirty="0">
                          <a:latin typeface="Arial MT"/>
                          <a:cs typeface="Arial MT"/>
                        </a:rPr>
                        <a:t> </a:t>
                      </a:r>
                      <a:r>
                        <a:rPr sz="1800" spc="-10" dirty="0">
                          <a:latin typeface="Arial MT"/>
                          <a:cs typeface="Arial MT"/>
                        </a:rPr>
                        <a:t>ou</a:t>
                      </a:r>
                      <a:r>
                        <a:rPr sz="1800" spc="5" dirty="0">
                          <a:latin typeface="Arial MT"/>
                          <a:cs typeface="Arial MT"/>
                        </a:rPr>
                        <a:t> </a:t>
                      </a:r>
                      <a:r>
                        <a:rPr sz="1800" spc="-5" dirty="0">
                          <a:latin typeface="Arial MT"/>
                          <a:cs typeface="Arial MT"/>
                        </a:rPr>
                        <a:t>de</a:t>
                      </a:r>
                      <a:r>
                        <a:rPr sz="1800" spc="-10" dirty="0">
                          <a:latin typeface="Arial MT"/>
                          <a:cs typeface="Arial MT"/>
                        </a:rPr>
                        <a:t> </a:t>
                      </a:r>
                      <a:r>
                        <a:rPr sz="1800" spc="-5" dirty="0">
                          <a:latin typeface="Arial MT"/>
                          <a:cs typeface="Arial MT"/>
                        </a:rPr>
                        <a:t>projet</a:t>
                      </a:r>
                      <a:r>
                        <a:rPr sz="1800" spc="20" dirty="0">
                          <a:latin typeface="Arial MT"/>
                          <a:cs typeface="Arial MT"/>
                        </a:rPr>
                        <a:t> </a:t>
                      </a:r>
                      <a:r>
                        <a:rPr sz="1800" spc="-5" dirty="0">
                          <a:latin typeface="Arial MT"/>
                          <a:cs typeface="Arial MT"/>
                        </a:rPr>
                        <a:t>individualisé</a:t>
                      </a:r>
                      <a:r>
                        <a:rPr sz="1800" spc="30" dirty="0">
                          <a:latin typeface="Arial MT"/>
                          <a:cs typeface="Arial MT"/>
                        </a:rPr>
                        <a:t> </a:t>
                      </a:r>
                      <a:r>
                        <a:rPr sz="1800" dirty="0">
                          <a:latin typeface="Arial MT"/>
                          <a:cs typeface="Arial MT"/>
                        </a:rPr>
                        <a:t>et </a:t>
                      </a:r>
                      <a:r>
                        <a:rPr sz="1800" spc="-5" dirty="0">
                          <a:latin typeface="Arial MT"/>
                          <a:cs typeface="Arial MT"/>
                        </a:rPr>
                        <a:t>le travail</a:t>
                      </a:r>
                      <a:r>
                        <a:rPr sz="1800" spc="5" dirty="0">
                          <a:latin typeface="Arial MT"/>
                          <a:cs typeface="Arial MT"/>
                        </a:rPr>
                        <a:t> </a:t>
                      </a:r>
                      <a:r>
                        <a:rPr sz="1800" spc="-5" dirty="0">
                          <a:latin typeface="Arial MT"/>
                          <a:cs typeface="Arial MT"/>
                        </a:rPr>
                        <a:t>en</a:t>
                      </a:r>
                      <a:r>
                        <a:rPr sz="1800" spc="-10" dirty="0">
                          <a:latin typeface="Arial MT"/>
                          <a:cs typeface="Arial MT"/>
                        </a:rPr>
                        <a:t> </a:t>
                      </a:r>
                      <a:r>
                        <a:rPr sz="1800" spc="-5" dirty="0">
                          <a:latin typeface="Arial MT"/>
                          <a:cs typeface="Arial MT"/>
                        </a:rPr>
                        <a:t>équipe </a:t>
                      </a:r>
                      <a:r>
                        <a:rPr sz="1800" dirty="0">
                          <a:latin typeface="Arial MT"/>
                          <a:cs typeface="Arial MT"/>
                        </a:rPr>
                        <a:t> </a:t>
                      </a:r>
                      <a:r>
                        <a:rPr sz="1800" spc="-5" dirty="0">
                          <a:latin typeface="Arial MT"/>
                          <a:cs typeface="Arial MT"/>
                        </a:rPr>
                        <a:t>pluriprofessionnelle</a:t>
                      </a:r>
                      <a:endParaRPr sz="1800">
                        <a:latin typeface="Arial MT"/>
                        <a:cs typeface="Arial MT"/>
                      </a:endParaRPr>
                    </a:p>
                    <a:p>
                      <a:pPr marL="399415" indent="-343535">
                        <a:lnSpc>
                          <a:spcPct val="100000"/>
                        </a:lnSpc>
                        <a:spcBef>
                          <a:spcPts val="145"/>
                        </a:spcBef>
                        <a:buFont typeface="Symbol"/>
                        <a:buChar char=""/>
                        <a:tabLst>
                          <a:tab pos="399415" algn="l"/>
                          <a:tab pos="400050" algn="l"/>
                        </a:tabLst>
                      </a:pPr>
                      <a:r>
                        <a:rPr sz="1800" spc="-5" dirty="0">
                          <a:latin typeface="Arial MT"/>
                          <a:cs typeface="Arial MT"/>
                        </a:rPr>
                        <a:t>Réalisation</a:t>
                      </a:r>
                      <a:r>
                        <a:rPr sz="1800" spc="10" dirty="0">
                          <a:latin typeface="Arial MT"/>
                          <a:cs typeface="Arial MT"/>
                        </a:rPr>
                        <a:t> </a:t>
                      </a:r>
                      <a:r>
                        <a:rPr sz="1800" spc="-5" dirty="0">
                          <a:latin typeface="Arial MT"/>
                          <a:cs typeface="Arial MT"/>
                        </a:rPr>
                        <a:t>d’activités</a:t>
                      </a:r>
                      <a:r>
                        <a:rPr sz="1800" dirty="0">
                          <a:latin typeface="Arial MT"/>
                          <a:cs typeface="Arial MT"/>
                        </a:rPr>
                        <a:t> </a:t>
                      </a:r>
                      <a:r>
                        <a:rPr sz="1800" spc="-5" dirty="0">
                          <a:latin typeface="Arial MT"/>
                          <a:cs typeface="Arial MT"/>
                        </a:rPr>
                        <a:t>d’animation</a:t>
                      </a:r>
                      <a:r>
                        <a:rPr sz="1800" spc="15" dirty="0">
                          <a:latin typeface="Arial MT"/>
                          <a:cs typeface="Arial MT"/>
                        </a:rPr>
                        <a:t> </a:t>
                      </a:r>
                      <a:r>
                        <a:rPr sz="1800" dirty="0">
                          <a:latin typeface="Arial MT"/>
                          <a:cs typeface="Arial MT"/>
                        </a:rPr>
                        <a:t>:</a:t>
                      </a:r>
                      <a:endParaRPr sz="1800">
                        <a:latin typeface="Arial MT"/>
                        <a:cs typeface="Arial MT"/>
                      </a:endParaRPr>
                    </a:p>
                    <a:p>
                      <a:pPr marL="342900" indent="-287020">
                        <a:lnSpc>
                          <a:spcPct val="100000"/>
                        </a:lnSpc>
                        <a:spcBef>
                          <a:spcPts val="155"/>
                        </a:spcBef>
                        <a:buChar char="-"/>
                        <a:tabLst>
                          <a:tab pos="342900" algn="l"/>
                          <a:tab pos="343535" algn="l"/>
                        </a:tabLst>
                      </a:pPr>
                      <a:r>
                        <a:rPr sz="1800" spc="-10" dirty="0">
                          <a:latin typeface="Arial MT"/>
                          <a:cs typeface="Arial MT"/>
                        </a:rPr>
                        <a:t>difficulté</a:t>
                      </a:r>
                      <a:r>
                        <a:rPr sz="1800" spc="10" dirty="0">
                          <a:latin typeface="Arial MT"/>
                          <a:cs typeface="Arial MT"/>
                        </a:rPr>
                        <a:t> </a:t>
                      </a:r>
                      <a:r>
                        <a:rPr sz="1800" spc="-5" dirty="0">
                          <a:latin typeface="Arial MT"/>
                          <a:cs typeface="Arial MT"/>
                        </a:rPr>
                        <a:t>à </a:t>
                      </a:r>
                      <a:r>
                        <a:rPr sz="1800" dirty="0">
                          <a:latin typeface="Arial MT"/>
                          <a:cs typeface="Arial MT"/>
                        </a:rPr>
                        <a:t>mettre </a:t>
                      </a:r>
                      <a:r>
                        <a:rPr sz="1800" spc="-5" dirty="0">
                          <a:latin typeface="Arial MT"/>
                          <a:cs typeface="Arial MT"/>
                        </a:rPr>
                        <a:t>en oeuvre</a:t>
                      </a:r>
                      <a:r>
                        <a:rPr sz="1800" dirty="0">
                          <a:latin typeface="Arial MT"/>
                          <a:cs typeface="Arial MT"/>
                        </a:rPr>
                        <a:t> </a:t>
                      </a:r>
                      <a:r>
                        <a:rPr sz="1800" spc="-5" dirty="0">
                          <a:latin typeface="Arial MT"/>
                          <a:cs typeface="Arial MT"/>
                        </a:rPr>
                        <a:t>un</a:t>
                      </a:r>
                      <a:r>
                        <a:rPr sz="1800" dirty="0">
                          <a:latin typeface="Arial MT"/>
                          <a:cs typeface="Arial MT"/>
                        </a:rPr>
                        <a:t> </a:t>
                      </a:r>
                      <a:r>
                        <a:rPr sz="1800" spc="-5" dirty="0">
                          <a:latin typeface="Arial MT"/>
                          <a:cs typeface="Arial MT"/>
                        </a:rPr>
                        <a:t>projet</a:t>
                      </a:r>
                      <a:r>
                        <a:rPr sz="1800" spc="20" dirty="0">
                          <a:latin typeface="Arial MT"/>
                          <a:cs typeface="Arial MT"/>
                        </a:rPr>
                        <a:t> </a:t>
                      </a:r>
                      <a:r>
                        <a:rPr sz="1800" spc="-5" dirty="0">
                          <a:latin typeface="Arial MT"/>
                          <a:cs typeface="Arial MT"/>
                        </a:rPr>
                        <a:t>d’animation</a:t>
                      </a:r>
                      <a:endParaRPr sz="1800">
                        <a:latin typeface="Arial MT"/>
                        <a:cs typeface="Arial MT"/>
                      </a:endParaRPr>
                    </a:p>
                    <a:p>
                      <a:pPr marL="407034" indent="-351155">
                        <a:lnSpc>
                          <a:spcPct val="100000"/>
                        </a:lnSpc>
                        <a:spcBef>
                          <a:spcPts val="145"/>
                        </a:spcBef>
                        <a:buChar char="-"/>
                        <a:tabLst>
                          <a:tab pos="407034" algn="l"/>
                          <a:tab pos="407670" algn="l"/>
                        </a:tabLst>
                      </a:pPr>
                      <a:r>
                        <a:rPr sz="1800" spc="-5" dirty="0">
                          <a:latin typeface="Arial MT"/>
                          <a:cs typeface="Arial MT"/>
                        </a:rPr>
                        <a:t>prise</a:t>
                      </a:r>
                      <a:r>
                        <a:rPr sz="1800" spc="480" dirty="0">
                          <a:latin typeface="Arial MT"/>
                          <a:cs typeface="Arial MT"/>
                        </a:rPr>
                        <a:t> </a:t>
                      </a:r>
                      <a:r>
                        <a:rPr sz="1800" spc="-5" dirty="0">
                          <a:latin typeface="Arial MT"/>
                          <a:cs typeface="Arial MT"/>
                        </a:rPr>
                        <a:t>en  </a:t>
                      </a:r>
                      <a:r>
                        <a:rPr sz="1800" dirty="0">
                          <a:latin typeface="Arial MT"/>
                          <a:cs typeface="Arial MT"/>
                        </a:rPr>
                        <a:t>compte</a:t>
                      </a:r>
                      <a:r>
                        <a:rPr sz="1800" spc="484" dirty="0">
                          <a:latin typeface="Arial MT"/>
                          <a:cs typeface="Arial MT"/>
                        </a:rPr>
                        <a:t> </a:t>
                      </a:r>
                      <a:r>
                        <a:rPr sz="1800" spc="-5" dirty="0">
                          <a:latin typeface="Arial MT"/>
                          <a:cs typeface="Arial MT"/>
                        </a:rPr>
                        <a:t>de</a:t>
                      </a:r>
                      <a:r>
                        <a:rPr sz="1800" spc="484" dirty="0">
                          <a:latin typeface="Arial MT"/>
                          <a:cs typeface="Arial MT"/>
                        </a:rPr>
                        <a:t> </a:t>
                      </a:r>
                      <a:r>
                        <a:rPr sz="1800" spc="-5" dirty="0">
                          <a:latin typeface="Arial MT"/>
                          <a:cs typeface="Arial MT"/>
                        </a:rPr>
                        <a:t>la</a:t>
                      </a:r>
                      <a:r>
                        <a:rPr sz="1800" spc="480" dirty="0">
                          <a:latin typeface="Arial MT"/>
                          <a:cs typeface="Arial MT"/>
                        </a:rPr>
                        <a:t> </a:t>
                      </a:r>
                      <a:r>
                        <a:rPr sz="1800" spc="-5" dirty="0">
                          <a:latin typeface="Arial MT"/>
                          <a:cs typeface="Arial MT"/>
                        </a:rPr>
                        <a:t>création  du</a:t>
                      </a:r>
                      <a:r>
                        <a:rPr sz="1800" spc="484" dirty="0">
                          <a:latin typeface="Arial MT"/>
                          <a:cs typeface="Arial MT"/>
                        </a:rPr>
                        <a:t> </a:t>
                      </a:r>
                      <a:r>
                        <a:rPr sz="1800" spc="-5" dirty="0">
                          <a:latin typeface="Arial MT"/>
                          <a:cs typeface="Arial MT"/>
                        </a:rPr>
                        <a:t>baccalauréat</a:t>
                      </a:r>
                      <a:r>
                        <a:rPr sz="1800" spc="495" dirty="0">
                          <a:latin typeface="Arial MT"/>
                          <a:cs typeface="Arial MT"/>
                        </a:rPr>
                        <a:t> </a:t>
                      </a:r>
                      <a:r>
                        <a:rPr sz="1800" spc="-5" dirty="0">
                          <a:latin typeface="Arial MT"/>
                          <a:cs typeface="Arial MT"/>
                        </a:rPr>
                        <a:t>professionnel</a:t>
                      </a:r>
                      <a:endParaRPr sz="1800">
                        <a:latin typeface="Arial MT"/>
                        <a:cs typeface="Arial MT"/>
                      </a:endParaRPr>
                    </a:p>
                    <a:p>
                      <a:pPr marL="342900">
                        <a:lnSpc>
                          <a:spcPct val="100000"/>
                        </a:lnSpc>
                        <a:spcBef>
                          <a:spcPts val="155"/>
                        </a:spcBef>
                      </a:pPr>
                      <a:r>
                        <a:rPr sz="1800" spc="-5" dirty="0">
                          <a:latin typeface="Arial MT"/>
                          <a:cs typeface="Arial MT"/>
                        </a:rPr>
                        <a:t>«</a:t>
                      </a:r>
                      <a:r>
                        <a:rPr sz="1800" spc="-105" dirty="0">
                          <a:latin typeface="Arial MT"/>
                          <a:cs typeface="Arial MT"/>
                        </a:rPr>
                        <a:t> </a:t>
                      </a:r>
                      <a:r>
                        <a:rPr sz="1800" spc="-5" dirty="0">
                          <a:latin typeface="Arial MT"/>
                          <a:cs typeface="Arial MT"/>
                        </a:rPr>
                        <a:t>Animation</a:t>
                      </a:r>
                      <a:r>
                        <a:rPr sz="1800" dirty="0">
                          <a:latin typeface="Arial MT"/>
                          <a:cs typeface="Arial MT"/>
                        </a:rPr>
                        <a:t> -</a:t>
                      </a:r>
                      <a:r>
                        <a:rPr sz="1800" spc="-5" dirty="0">
                          <a:latin typeface="Arial MT"/>
                          <a:cs typeface="Arial MT"/>
                        </a:rPr>
                        <a:t> enfance</a:t>
                      </a:r>
                      <a:r>
                        <a:rPr sz="1800" spc="5" dirty="0">
                          <a:latin typeface="Arial MT"/>
                          <a:cs typeface="Arial MT"/>
                        </a:rPr>
                        <a:t> </a:t>
                      </a:r>
                      <a:r>
                        <a:rPr sz="1800" spc="-5" dirty="0">
                          <a:latin typeface="Arial MT"/>
                          <a:cs typeface="Arial MT"/>
                        </a:rPr>
                        <a:t>et</a:t>
                      </a:r>
                      <a:r>
                        <a:rPr sz="1800" spc="-10" dirty="0">
                          <a:latin typeface="Arial MT"/>
                          <a:cs typeface="Arial MT"/>
                        </a:rPr>
                        <a:t> </a:t>
                      </a:r>
                      <a:r>
                        <a:rPr sz="1800" spc="-5" dirty="0">
                          <a:latin typeface="Arial MT"/>
                          <a:cs typeface="Arial MT"/>
                        </a:rPr>
                        <a:t>personnes</a:t>
                      </a:r>
                      <a:r>
                        <a:rPr sz="1800" spc="20" dirty="0">
                          <a:latin typeface="Arial MT"/>
                          <a:cs typeface="Arial MT"/>
                        </a:rPr>
                        <a:t> </a:t>
                      </a:r>
                      <a:r>
                        <a:rPr sz="1800" spc="-5" dirty="0">
                          <a:latin typeface="Arial MT"/>
                          <a:cs typeface="Arial MT"/>
                        </a:rPr>
                        <a:t>âgées</a:t>
                      </a:r>
                      <a:r>
                        <a:rPr sz="1800" spc="10" dirty="0">
                          <a:latin typeface="Arial MT"/>
                          <a:cs typeface="Arial MT"/>
                        </a:rPr>
                        <a:t> </a:t>
                      </a:r>
                      <a:r>
                        <a:rPr sz="1800" spc="-5" dirty="0">
                          <a:latin typeface="Arial MT"/>
                          <a:cs typeface="Arial MT"/>
                        </a:rPr>
                        <a:t>»</a:t>
                      </a:r>
                      <a:endParaRPr sz="1800">
                        <a:latin typeface="Arial MT"/>
                        <a:cs typeface="Arial MT"/>
                      </a:endParaRPr>
                    </a:p>
                  </a:txBody>
                  <a:tcPr marL="0" marR="0" marT="95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507869">
                <a:tc>
                  <a:txBody>
                    <a:bodyPr/>
                    <a:lstStyle/>
                    <a:p>
                      <a:pPr>
                        <a:lnSpc>
                          <a:spcPct val="100000"/>
                        </a:lnSpc>
                        <a:spcBef>
                          <a:spcPts val="5"/>
                        </a:spcBef>
                      </a:pPr>
                      <a:endParaRPr sz="2800">
                        <a:latin typeface="Times New Roman"/>
                        <a:cs typeface="Times New Roman"/>
                      </a:endParaRPr>
                    </a:p>
                    <a:p>
                      <a:pPr marL="56515" marR="575310" algn="just">
                        <a:lnSpc>
                          <a:spcPct val="107000"/>
                        </a:lnSpc>
                      </a:pPr>
                      <a:r>
                        <a:rPr sz="2000" b="1" dirty="0">
                          <a:latin typeface="Arial"/>
                          <a:cs typeface="Arial"/>
                        </a:rPr>
                        <a:t>2-</a:t>
                      </a:r>
                      <a:r>
                        <a:rPr sz="2000" b="1" spc="-25" dirty="0">
                          <a:latin typeface="Arial"/>
                          <a:cs typeface="Arial"/>
                        </a:rPr>
                        <a:t> </a:t>
                      </a:r>
                      <a:r>
                        <a:rPr sz="2000" b="1" spc="-5" dirty="0">
                          <a:latin typeface="Arial"/>
                          <a:cs typeface="Arial"/>
                        </a:rPr>
                        <a:t>Intervenir</a:t>
                      </a:r>
                      <a:r>
                        <a:rPr sz="2000" b="1" spc="-25" dirty="0">
                          <a:latin typeface="Arial"/>
                          <a:cs typeface="Arial"/>
                        </a:rPr>
                        <a:t> </a:t>
                      </a:r>
                      <a:r>
                        <a:rPr sz="2000" b="1" dirty="0">
                          <a:latin typeface="Arial"/>
                          <a:cs typeface="Arial"/>
                        </a:rPr>
                        <a:t>auprès</a:t>
                      </a:r>
                      <a:r>
                        <a:rPr sz="2000" b="1" spc="-25" dirty="0">
                          <a:latin typeface="Arial"/>
                          <a:cs typeface="Arial"/>
                        </a:rPr>
                        <a:t> </a:t>
                      </a:r>
                      <a:r>
                        <a:rPr sz="2000" b="1" dirty="0">
                          <a:latin typeface="Arial"/>
                          <a:cs typeface="Arial"/>
                        </a:rPr>
                        <a:t>de</a:t>
                      </a:r>
                      <a:r>
                        <a:rPr sz="2000" b="1" spc="-20" dirty="0">
                          <a:latin typeface="Arial"/>
                          <a:cs typeface="Arial"/>
                        </a:rPr>
                        <a:t> </a:t>
                      </a:r>
                      <a:r>
                        <a:rPr sz="2000" b="1" dirty="0">
                          <a:latin typeface="Arial"/>
                          <a:cs typeface="Arial"/>
                        </a:rPr>
                        <a:t>la </a:t>
                      </a:r>
                      <a:r>
                        <a:rPr sz="2000" b="1" spc="-545" dirty="0">
                          <a:latin typeface="Arial"/>
                          <a:cs typeface="Arial"/>
                        </a:rPr>
                        <a:t> </a:t>
                      </a:r>
                      <a:r>
                        <a:rPr sz="2000" b="1" dirty="0">
                          <a:latin typeface="Arial"/>
                          <a:cs typeface="Arial"/>
                        </a:rPr>
                        <a:t>personne</a:t>
                      </a:r>
                      <a:r>
                        <a:rPr sz="2000" b="1" spc="-35" dirty="0">
                          <a:latin typeface="Arial"/>
                          <a:cs typeface="Arial"/>
                        </a:rPr>
                        <a:t> </a:t>
                      </a:r>
                      <a:r>
                        <a:rPr sz="2000" b="1" dirty="0">
                          <a:latin typeface="Arial"/>
                          <a:cs typeface="Arial"/>
                        </a:rPr>
                        <a:t>dans</a:t>
                      </a:r>
                      <a:r>
                        <a:rPr sz="2000" b="1" spc="-30" dirty="0">
                          <a:latin typeface="Arial"/>
                          <a:cs typeface="Arial"/>
                        </a:rPr>
                        <a:t> </a:t>
                      </a:r>
                      <a:r>
                        <a:rPr sz="2000" b="1" dirty="0">
                          <a:latin typeface="Arial"/>
                          <a:cs typeface="Arial"/>
                        </a:rPr>
                        <a:t>les</a:t>
                      </a:r>
                      <a:r>
                        <a:rPr sz="2000" b="1" spc="-35" dirty="0">
                          <a:latin typeface="Arial"/>
                          <a:cs typeface="Arial"/>
                        </a:rPr>
                        <a:t> </a:t>
                      </a:r>
                      <a:r>
                        <a:rPr sz="2000" b="1" dirty="0">
                          <a:latin typeface="Arial"/>
                          <a:cs typeface="Arial"/>
                        </a:rPr>
                        <a:t>soins</a:t>
                      </a:r>
                      <a:endParaRPr sz="2000">
                        <a:latin typeface="Arial"/>
                        <a:cs typeface="Arial"/>
                      </a:endParaRPr>
                    </a:p>
                    <a:p>
                      <a:pPr marL="56515" marR="349885" algn="just">
                        <a:lnSpc>
                          <a:spcPct val="107000"/>
                        </a:lnSpc>
                      </a:pPr>
                      <a:r>
                        <a:rPr sz="2000" b="1" spc="-5" dirty="0">
                          <a:latin typeface="Arial"/>
                          <a:cs typeface="Arial"/>
                        </a:rPr>
                        <a:t>d’hygiène, </a:t>
                      </a:r>
                      <a:r>
                        <a:rPr sz="2000" b="1" dirty="0">
                          <a:latin typeface="Arial"/>
                          <a:cs typeface="Arial"/>
                        </a:rPr>
                        <a:t>de</a:t>
                      </a:r>
                      <a:r>
                        <a:rPr sz="2000" b="1" spc="-25" dirty="0">
                          <a:latin typeface="Arial"/>
                          <a:cs typeface="Arial"/>
                        </a:rPr>
                        <a:t> </a:t>
                      </a:r>
                      <a:r>
                        <a:rPr sz="2000" b="1" dirty="0">
                          <a:latin typeface="Arial"/>
                          <a:cs typeface="Arial"/>
                        </a:rPr>
                        <a:t>confort</a:t>
                      </a:r>
                      <a:r>
                        <a:rPr sz="2000" b="1" spc="-35" dirty="0">
                          <a:latin typeface="Arial"/>
                          <a:cs typeface="Arial"/>
                        </a:rPr>
                        <a:t> </a:t>
                      </a:r>
                      <a:r>
                        <a:rPr sz="2000" b="1" dirty="0">
                          <a:latin typeface="Arial"/>
                          <a:cs typeface="Arial"/>
                        </a:rPr>
                        <a:t>et</a:t>
                      </a:r>
                      <a:r>
                        <a:rPr sz="2000" b="1" spc="-25" dirty="0">
                          <a:latin typeface="Arial"/>
                          <a:cs typeface="Arial"/>
                        </a:rPr>
                        <a:t> </a:t>
                      </a:r>
                      <a:r>
                        <a:rPr sz="2000" b="1" dirty="0">
                          <a:latin typeface="Arial"/>
                          <a:cs typeface="Arial"/>
                        </a:rPr>
                        <a:t>de </a:t>
                      </a:r>
                      <a:r>
                        <a:rPr sz="2000" b="1" spc="-545" dirty="0">
                          <a:latin typeface="Arial"/>
                          <a:cs typeface="Arial"/>
                        </a:rPr>
                        <a:t> </a:t>
                      </a:r>
                      <a:r>
                        <a:rPr sz="2000" b="1" dirty="0">
                          <a:latin typeface="Arial"/>
                          <a:cs typeface="Arial"/>
                        </a:rPr>
                        <a:t>sécurité, dans </a:t>
                      </a:r>
                      <a:r>
                        <a:rPr sz="2000" b="1" spc="-5" dirty="0">
                          <a:latin typeface="Arial"/>
                          <a:cs typeface="Arial"/>
                        </a:rPr>
                        <a:t>les activités </a:t>
                      </a:r>
                      <a:r>
                        <a:rPr sz="2000" b="1" spc="-545" dirty="0">
                          <a:latin typeface="Arial"/>
                          <a:cs typeface="Arial"/>
                        </a:rPr>
                        <a:t> </a:t>
                      </a:r>
                      <a:r>
                        <a:rPr sz="2000" b="1" dirty="0">
                          <a:latin typeface="Arial"/>
                          <a:cs typeface="Arial"/>
                        </a:rPr>
                        <a:t>de</a:t>
                      </a:r>
                      <a:r>
                        <a:rPr sz="2000" b="1" spc="-10" dirty="0">
                          <a:latin typeface="Arial"/>
                          <a:cs typeface="Arial"/>
                        </a:rPr>
                        <a:t> </a:t>
                      </a:r>
                      <a:r>
                        <a:rPr sz="2000" b="1" spc="-5" dirty="0">
                          <a:latin typeface="Arial"/>
                          <a:cs typeface="Arial"/>
                        </a:rPr>
                        <a:t>la</a:t>
                      </a:r>
                      <a:r>
                        <a:rPr sz="2000" b="1" spc="-20" dirty="0">
                          <a:latin typeface="Arial"/>
                          <a:cs typeface="Arial"/>
                        </a:rPr>
                        <a:t> </a:t>
                      </a:r>
                      <a:r>
                        <a:rPr sz="2000" b="1" spc="-10" dirty="0">
                          <a:latin typeface="Arial"/>
                          <a:cs typeface="Arial"/>
                        </a:rPr>
                        <a:t>vie</a:t>
                      </a:r>
                      <a:r>
                        <a:rPr sz="2000" b="1" spc="-5" dirty="0">
                          <a:latin typeface="Arial"/>
                          <a:cs typeface="Arial"/>
                        </a:rPr>
                        <a:t> </a:t>
                      </a:r>
                      <a:r>
                        <a:rPr sz="2000" b="1" dirty="0">
                          <a:latin typeface="Arial"/>
                          <a:cs typeface="Arial"/>
                        </a:rPr>
                        <a:t>quotidienne</a:t>
                      </a:r>
                      <a:endParaRPr sz="2000">
                        <a:latin typeface="Arial"/>
                        <a:cs typeface="Arial"/>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500">
                        <a:latin typeface="Times New Roman"/>
                        <a:cs typeface="Times New Roman"/>
                      </a:endParaRPr>
                    </a:p>
                    <a:p>
                      <a:pPr marL="399415" indent="-343535">
                        <a:lnSpc>
                          <a:spcPct val="100000"/>
                        </a:lnSpc>
                        <a:buFont typeface="Symbol"/>
                        <a:buChar char=""/>
                        <a:tabLst>
                          <a:tab pos="399415" algn="l"/>
                          <a:tab pos="400050" algn="l"/>
                        </a:tabLst>
                      </a:pPr>
                      <a:r>
                        <a:rPr sz="1800" spc="-5" dirty="0">
                          <a:latin typeface="Arial MT"/>
                          <a:cs typeface="Arial MT"/>
                        </a:rPr>
                        <a:t>Accent</a:t>
                      </a:r>
                      <a:r>
                        <a:rPr sz="1800" spc="5" dirty="0">
                          <a:latin typeface="Arial MT"/>
                          <a:cs typeface="Arial MT"/>
                        </a:rPr>
                        <a:t> </a:t>
                      </a:r>
                      <a:r>
                        <a:rPr sz="1800" spc="-5" dirty="0">
                          <a:latin typeface="Arial MT"/>
                          <a:cs typeface="Arial MT"/>
                        </a:rPr>
                        <a:t>sur</a:t>
                      </a:r>
                      <a:r>
                        <a:rPr sz="1800" spc="5" dirty="0">
                          <a:latin typeface="Arial MT"/>
                          <a:cs typeface="Arial MT"/>
                        </a:rPr>
                        <a:t> </a:t>
                      </a:r>
                      <a:r>
                        <a:rPr sz="1800" spc="-5" dirty="0">
                          <a:latin typeface="Arial MT"/>
                          <a:cs typeface="Arial MT"/>
                        </a:rPr>
                        <a:t>la</a:t>
                      </a:r>
                      <a:r>
                        <a:rPr sz="1800" dirty="0">
                          <a:latin typeface="Arial MT"/>
                          <a:cs typeface="Arial MT"/>
                        </a:rPr>
                        <a:t> </a:t>
                      </a:r>
                      <a:r>
                        <a:rPr sz="1800" spc="-5" dirty="0">
                          <a:latin typeface="Arial MT"/>
                          <a:cs typeface="Arial MT"/>
                        </a:rPr>
                        <a:t>posture</a:t>
                      </a:r>
                      <a:r>
                        <a:rPr sz="1800" spc="10" dirty="0">
                          <a:latin typeface="Arial MT"/>
                          <a:cs typeface="Arial MT"/>
                        </a:rPr>
                        <a:t> </a:t>
                      </a:r>
                      <a:r>
                        <a:rPr sz="1800" spc="-5" dirty="0">
                          <a:latin typeface="Arial MT"/>
                          <a:cs typeface="Arial MT"/>
                        </a:rPr>
                        <a:t>professionnelle,</a:t>
                      </a:r>
                      <a:r>
                        <a:rPr sz="1800" spc="50" dirty="0">
                          <a:latin typeface="Arial MT"/>
                          <a:cs typeface="Arial MT"/>
                        </a:rPr>
                        <a:t> </a:t>
                      </a:r>
                      <a:r>
                        <a:rPr sz="1800" spc="-5" dirty="0">
                          <a:latin typeface="Arial MT"/>
                          <a:cs typeface="Arial MT"/>
                        </a:rPr>
                        <a:t>la prise</a:t>
                      </a:r>
                      <a:r>
                        <a:rPr sz="1800" spc="10" dirty="0">
                          <a:latin typeface="Arial MT"/>
                          <a:cs typeface="Arial MT"/>
                        </a:rPr>
                        <a:t> </a:t>
                      </a:r>
                      <a:r>
                        <a:rPr sz="1800" spc="-5" dirty="0">
                          <a:latin typeface="Arial MT"/>
                          <a:cs typeface="Arial MT"/>
                        </a:rPr>
                        <a:t>de</a:t>
                      </a:r>
                      <a:r>
                        <a:rPr sz="1800" dirty="0">
                          <a:latin typeface="Arial MT"/>
                          <a:cs typeface="Arial MT"/>
                        </a:rPr>
                        <a:t> </a:t>
                      </a:r>
                      <a:r>
                        <a:rPr sz="1800" spc="-5" dirty="0">
                          <a:latin typeface="Arial MT"/>
                          <a:cs typeface="Arial MT"/>
                        </a:rPr>
                        <a:t>distance</a:t>
                      </a:r>
                      <a:r>
                        <a:rPr sz="1800" spc="10" dirty="0">
                          <a:latin typeface="Arial MT"/>
                          <a:cs typeface="Arial MT"/>
                        </a:rPr>
                        <a:t> </a:t>
                      </a:r>
                      <a:r>
                        <a:rPr sz="1800" dirty="0">
                          <a:latin typeface="Arial MT"/>
                          <a:cs typeface="Arial MT"/>
                        </a:rPr>
                        <a:t>,</a:t>
                      </a:r>
                      <a:r>
                        <a:rPr sz="1800" spc="5" dirty="0">
                          <a:latin typeface="Arial MT"/>
                          <a:cs typeface="Arial MT"/>
                        </a:rPr>
                        <a:t> </a:t>
                      </a:r>
                      <a:r>
                        <a:rPr sz="1800" spc="-10" dirty="0">
                          <a:latin typeface="Arial MT"/>
                          <a:cs typeface="Arial MT"/>
                        </a:rPr>
                        <a:t>la</a:t>
                      </a:r>
                      <a:endParaRPr sz="1800">
                        <a:latin typeface="Arial MT"/>
                        <a:cs typeface="Arial MT"/>
                      </a:endParaRPr>
                    </a:p>
                    <a:p>
                      <a:pPr marL="399415">
                        <a:lnSpc>
                          <a:spcPct val="100000"/>
                        </a:lnSpc>
                        <a:spcBef>
                          <a:spcPts val="155"/>
                        </a:spcBef>
                      </a:pPr>
                      <a:r>
                        <a:rPr sz="1800" spc="-5" dirty="0">
                          <a:latin typeface="Arial MT"/>
                          <a:cs typeface="Arial MT"/>
                        </a:rPr>
                        <a:t>posture</a:t>
                      </a:r>
                      <a:r>
                        <a:rPr sz="1800" spc="-30" dirty="0">
                          <a:latin typeface="Arial MT"/>
                          <a:cs typeface="Arial MT"/>
                        </a:rPr>
                        <a:t> </a:t>
                      </a:r>
                      <a:r>
                        <a:rPr sz="1800" spc="-5" dirty="0">
                          <a:latin typeface="Arial MT"/>
                          <a:cs typeface="Arial MT"/>
                        </a:rPr>
                        <a:t>réflexive</a:t>
                      </a:r>
                      <a:endParaRPr sz="1800">
                        <a:latin typeface="Arial MT"/>
                        <a:cs typeface="Arial MT"/>
                      </a:endParaRPr>
                    </a:p>
                    <a:p>
                      <a:pPr marL="399415" indent="-343535">
                        <a:lnSpc>
                          <a:spcPct val="100000"/>
                        </a:lnSpc>
                        <a:spcBef>
                          <a:spcPts val="160"/>
                        </a:spcBef>
                        <a:buFont typeface="Symbol"/>
                        <a:buChar char=""/>
                        <a:tabLst>
                          <a:tab pos="399415" algn="l"/>
                          <a:tab pos="400050" algn="l"/>
                        </a:tabLst>
                      </a:pPr>
                      <a:r>
                        <a:rPr sz="1800" spc="-5" dirty="0">
                          <a:latin typeface="Arial MT"/>
                          <a:cs typeface="Arial MT"/>
                        </a:rPr>
                        <a:t>Prise en</a:t>
                      </a:r>
                      <a:r>
                        <a:rPr sz="1800" spc="10" dirty="0">
                          <a:latin typeface="Arial MT"/>
                          <a:cs typeface="Arial MT"/>
                        </a:rPr>
                        <a:t> </a:t>
                      </a:r>
                      <a:r>
                        <a:rPr sz="1800" spc="-5" dirty="0">
                          <a:latin typeface="Arial MT"/>
                          <a:cs typeface="Arial MT"/>
                        </a:rPr>
                        <a:t>compte</a:t>
                      </a:r>
                      <a:r>
                        <a:rPr sz="1800" spc="5" dirty="0">
                          <a:latin typeface="Arial MT"/>
                          <a:cs typeface="Arial MT"/>
                        </a:rPr>
                        <a:t> </a:t>
                      </a:r>
                      <a:r>
                        <a:rPr sz="1800" spc="-5" dirty="0">
                          <a:latin typeface="Arial MT"/>
                          <a:cs typeface="Arial MT"/>
                        </a:rPr>
                        <a:t>de la</a:t>
                      </a:r>
                      <a:r>
                        <a:rPr sz="1800" spc="20" dirty="0">
                          <a:latin typeface="Arial MT"/>
                          <a:cs typeface="Arial MT"/>
                        </a:rPr>
                        <a:t> </a:t>
                      </a:r>
                      <a:r>
                        <a:rPr sz="1800" spc="-5" dirty="0">
                          <a:latin typeface="Arial MT"/>
                          <a:cs typeface="Arial MT"/>
                        </a:rPr>
                        <a:t>participation</a:t>
                      </a:r>
                      <a:r>
                        <a:rPr sz="1800" spc="25" dirty="0">
                          <a:latin typeface="Arial MT"/>
                          <a:cs typeface="Arial MT"/>
                        </a:rPr>
                        <a:t> </a:t>
                      </a:r>
                      <a:r>
                        <a:rPr sz="1800" spc="-5" dirty="0">
                          <a:latin typeface="Arial MT"/>
                          <a:cs typeface="Arial MT"/>
                        </a:rPr>
                        <a:t>au raisonnement</a:t>
                      </a:r>
                      <a:r>
                        <a:rPr sz="1800" spc="30" dirty="0">
                          <a:latin typeface="Arial MT"/>
                          <a:cs typeface="Arial MT"/>
                        </a:rPr>
                        <a:t> </a:t>
                      </a:r>
                      <a:r>
                        <a:rPr sz="1800" spc="-5" dirty="0">
                          <a:latin typeface="Arial MT"/>
                          <a:cs typeface="Arial MT"/>
                        </a:rPr>
                        <a:t>clinique</a:t>
                      </a:r>
                      <a:endParaRPr sz="1800">
                        <a:latin typeface="Arial MT"/>
                        <a:cs typeface="Arial MT"/>
                      </a:endParaRPr>
                    </a:p>
                    <a:p>
                      <a:pPr marL="399415" marR="631190" indent="-342900">
                        <a:lnSpc>
                          <a:spcPts val="2320"/>
                        </a:lnSpc>
                        <a:spcBef>
                          <a:spcPts val="90"/>
                        </a:spcBef>
                        <a:buFont typeface="Symbol"/>
                        <a:buChar char=""/>
                        <a:tabLst>
                          <a:tab pos="399415" algn="l"/>
                          <a:tab pos="400050" algn="l"/>
                        </a:tabLst>
                      </a:pPr>
                      <a:r>
                        <a:rPr sz="1800" spc="-5" dirty="0">
                          <a:latin typeface="Arial MT"/>
                          <a:cs typeface="Arial MT"/>
                        </a:rPr>
                        <a:t>Evolution</a:t>
                      </a:r>
                      <a:r>
                        <a:rPr sz="1800" spc="5" dirty="0">
                          <a:latin typeface="Arial MT"/>
                          <a:cs typeface="Arial MT"/>
                        </a:rPr>
                        <a:t> </a:t>
                      </a:r>
                      <a:r>
                        <a:rPr sz="1800" spc="-5" dirty="0">
                          <a:latin typeface="Arial MT"/>
                          <a:cs typeface="Arial MT"/>
                        </a:rPr>
                        <a:t>des</a:t>
                      </a:r>
                      <a:r>
                        <a:rPr sz="1800" spc="10" dirty="0">
                          <a:latin typeface="Arial MT"/>
                          <a:cs typeface="Arial MT"/>
                        </a:rPr>
                        <a:t> </a:t>
                      </a:r>
                      <a:r>
                        <a:rPr sz="1800" spc="-5" dirty="0">
                          <a:latin typeface="Arial MT"/>
                          <a:cs typeface="Arial MT"/>
                        </a:rPr>
                        <a:t>compétences</a:t>
                      </a:r>
                      <a:r>
                        <a:rPr sz="1800" spc="10" dirty="0">
                          <a:latin typeface="Arial MT"/>
                          <a:cs typeface="Arial MT"/>
                        </a:rPr>
                        <a:t> </a:t>
                      </a:r>
                      <a:r>
                        <a:rPr sz="1800" spc="-5" dirty="0">
                          <a:latin typeface="Arial MT"/>
                          <a:cs typeface="Arial MT"/>
                        </a:rPr>
                        <a:t>liées</a:t>
                      </a:r>
                      <a:r>
                        <a:rPr sz="1800" spc="15" dirty="0">
                          <a:latin typeface="Arial MT"/>
                          <a:cs typeface="Arial MT"/>
                        </a:rPr>
                        <a:t> </a:t>
                      </a:r>
                      <a:r>
                        <a:rPr sz="1800" spc="-5" dirty="0">
                          <a:latin typeface="Arial MT"/>
                          <a:cs typeface="Arial MT"/>
                        </a:rPr>
                        <a:t>au</a:t>
                      </a:r>
                      <a:r>
                        <a:rPr sz="1800" spc="-10" dirty="0">
                          <a:latin typeface="Arial MT"/>
                          <a:cs typeface="Arial MT"/>
                        </a:rPr>
                        <a:t> </a:t>
                      </a:r>
                      <a:r>
                        <a:rPr sz="1800" spc="-5" dirty="0">
                          <a:latin typeface="Arial MT"/>
                          <a:cs typeface="Arial MT"/>
                        </a:rPr>
                        <a:t>repas</a:t>
                      </a:r>
                      <a:r>
                        <a:rPr sz="1800" spc="5" dirty="0">
                          <a:latin typeface="Arial MT"/>
                          <a:cs typeface="Arial MT"/>
                        </a:rPr>
                        <a:t> </a:t>
                      </a:r>
                      <a:r>
                        <a:rPr sz="1800" spc="-5" dirty="0">
                          <a:latin typeface="Arial MT"/>
                          <a:cs typeface="Arial MT"/>
                        </a:rPr>
                        <a:t>aux</a:t>
                      </a:r>
                      <a:r>
                        <a:rPr sz="1800" dirty="0">
                          <a:latin typeface="Arial MT"/>
                          <a:cs typeface="Arial MT"/>
                        </a:rPr>
                        <a:t> </a:t>
                      </a:r>
                      <a:r>
                        <a:rPr sz="1800" spc="-5" dirty="0">
                          <a:latin typeface="Arial MT"/>
                          <a:cs typeface="Arial MT"/>
                        </a:rPr>
                        <a:t>dépens</a:t>
                      </a:r>
                      <a:r>
                        <a:rPr sz="1800" spc="25" dirty="0">
                          <a:latin typeface="Arial MT"/>
                          <a:cs typeface="Arial MT"/>
                        </a:rPr>
                        <a:t> </a:t>
                      </a:r>
                      <a:r>
                        <a:rPr sz="1800" spc="-5" dirty="0">
                          <a:latin typeface="Arial MT"/>
                          <a:cs typeface="Arial MT"/>
                        </a:rPr>
                        <a:t>de</a:t>
                      </a:r>
                      <a:r>
                        <a:rPr sz="1800" spc="-10" dirty="0">
                          <a:latin typeface="Arial MT"/>
                          <a:cs typeface="Arial MT"/>
                        </a:rPr>
                        <a:t> </a:t>
                      </a:r>
                      <a:r>
                        <a:rPr sz="1800" spc="-5" dirty="0">
                          <a:latin typeface="Arial MT"/>
                          <a:cs typeface="Arial MT"/>
                        </a:rPr>
                        <a:t>la </a:t>
                      </a:r>
                      <a:r>
                        <a:rPr sz="1800" spc="-484" dirty="0">
                          <a:latin typeface="Arial MT"/>
                          <a:cs typeface="Arial MT"/>
                        </a:rPr>
                        <a:t> </a:t>
                      </a:r>
                      <a:r>
                        <a:rPr sz="1800" spc="-5" dirty="0">
                          <a:latin typeface="Arial MT"/>
                          <a:cs typeface="Arial MT"/>
                        </a:rPr>
                        <a:t>préparation</a:t>
                      </a:r>
                      <a:r>
                        <a:rPr sz="1800" spc="20" dirty="0">
                          <a:latin typeface="Arial MT"/>
                          <a:cs typeface="Arial MT"/>
                        </a:rPr>
                        <a:t> </a:t>
                      </a:r>
                      <a:r>
                        <a:rPr sz="1800" spc="-5" dirty="0">
                          <a:latin typeface="Arial MT"/>
                          <a:cs typeface="Arial MT"/>
                        </a:rPr>
                        <a:t>et en</a:t>
                      </a:r>
                      <a:r>
                        <a:rPr sz="1800" spc="-10" dirty="0">
                          <a:latin typeface="Arial MT"/>
                          <a:cs typeface="Arial MT"/>
                        </a:rPr>
                        <a:t> </a:t>
                      </a:r>
                      <a:r>
                        <a:rPr sz="1800" spc="-5" dirty="0">
                          <a:latin typeface="Arial MT"/>
                          <a:cs typeface="Arial MT"/>
                        </a:rPr>
                        <a:t>faveur de</a:t>
                      </a:r>
                      <a:r>
                        <a:rPr sz="1800" spc="5" dirty="0">
                          <a:latin typeface="Arial MT"/>
                          <a:cs typeface="Arial MT"/>
                        </a:rPr>
                        <a:t> </a:t>
                      </a:r>
                      <a:r>
                        <a:rPr sz="1800" spc="-10" dirty="0">
                          <a:latin typeface="Arial MT"/>
                          <a:cs typeface="Arial MT"/>
                        </a:rPr>
                        <a:t>l’accompagnement</a:t>
                      </a:r>
                      <a:r>
                        <a:rPr sz="1800" spc="35" dirty="0">
                          <a:latin typeface="Arial MT"/>
                          <a:cs typeface="Arial MT"/>
                        </a:rPr>
                        <a:t> </a:t>
                      </a:r>
                      <a:r>
                        <a:rPr sz="1800" spc="-5" dirty="0">
                          <a:latin typeface="Arial MT"/>
                          <a:cs typeface="Arial MT"/>
                        </a:rPr>
                        <a:t>et</a:t>
                      </a:r>
                      <a:r>
                        <a:rPr sz="1800" spc="-10" dirty="0">
                          <a:latin typeface="Arial MT"/>
                          <a:cs typeface="Arial MT"/>
                        </a:rPr>
                        <a:t> </a:t>
                      </a:r>
                      <a:r>
                        <a:rPr sz="1800" spc="-5" dirty="0">
                          <a:latin typeface="Arial MT"/>
                          <a:cs typeface="Arial MT"/>
                        </a:rPr>
                        <a:t>de</a:t>
                      </a:r>
                      <a:r>
                        <a:rPr sz="1800" spc="5" dirty="0">
                          <a:latin typeface="Arial MT"/>
                          <a:cs typeface="Arial MT"/>
                        </a:rPr>
                        <a:t> </a:t>
                      </a:r>
                      <a:r>
                        <a:rPr sz="1800" spc="-5" dirty="0">
                          <a:latin typeface="Arial MT"/>
                          <a:cs typeface="Arial MT"/>
                        </a:rPr>
                        <a:t>la</a:t>
                      </a:r>
                      <a:endParaRPr sz="1800">
                        <a:latin typeface="Arial MT"/>
                        <a:cs typeface="Arial MT"/>
                      </a:endParaRPr>
                    </a:p>
                    <a:p>
                      <a:pPr marL="399415">
                        <a:lnSpc>
                          <a:spcPct val="100000"/>
                        </a:lnSpc>
                        <a:spcBef>
                          <a:spcPts val="35"/>
                        </a:spcBef>
                      </a:pPr>
                      <a:r>
                        <a:rPr sz="1800" spc="-5" dirty="0">
                          <a:latin typeface="Arial MT"/>
                          <a:cs typeface="Arial MT"/>
                        </a:rPr>
                        <a:t>distribution</a:t>
                      </a:r>
                      <a:endParaRPr sz="180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sp>
        <p:nvSpPr>
          <p:cNvPr id="7" name="Espace réservé du pied de page 6">
            <a:extLst>
              <a:ext uri="{FF2B5EF4-FFF2-40B4-BE49-F238E27FC236}">
                <a16:creationId xmlns:a16="http://schemas.microsoft.com/office/drawing/2014/main" id="{A696E439-B1BF-4605-A9F1-B99AFBD84797}"/>
              </a:ext>
            </a:extLst>
          </p:cNvPr>
          <p:cNvSpPr>
            <a:spLocks noGrp="1"/>
          </p:cNvSpPr>
          <p:nvPr>
            <p:ph type="ftr" sz="quarter" idx="5"/>
          </p:nvPr>
        </p:nvSpPr>
        <p:spPr/>
        <p:txBody>
          <a:bodyPr/>
          <a:lstStyle/>
          <a:p>
            <a:r>
              <a:rPr lang="fr-FR"/>
              <a:t>Formation rénovation bac pro ASSP - Mai 2022 -  GRD - académie de Lyon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132636" y="1036447"/>
          <a:ext cx="10395585" cy="3968368"/>
        </p:xfrm>
        <a:graphic>
          <a:graphicData uri="http://schemas.openxmlformats.org/drawingml/2006/table">
            <a:tbl>
              <a:tblPr firstRow="1" bandRow="1">
                <a:tableStyleId>{2D5ABB26-0587-4C30-8999-92F81FD0307C}</a:tableStyleId>
              </a:tblPr>
              <a:tblGrid>
                <a:gridCol w="3449320">
                  <a:extLst>
                    <a:ext uri="{9D8B030D-6E8A-4147-A177-3AD203B41FA5}">
                      <a16:colId xmlns:a16="http://schemas.microsoft.com/office/drawing/2014/main" val="20000"/>
                    </a:ext>
                  </a:extLst>
                </a:gridCol>
                <a:gridCol w="6946265">
                  <a:extLst>
                    <a:ext uri="{9D8B030D-6E8A-4147-A177-3AD203B41FA5}">
                      <a16:colId xmlns:a16="http://schemas.microsoft.com/office/drawing/2014/main" val="20001"/>
                    </a:ext>
                  </a:extLst>
                </a:gridCol>
              </a:tblGrid>
              <a:tr h="391287">
                <a:tc>
                  <a:txBody>
                    <a:bodyPr/>
                    <a:lstStyle/>
                    <a:p>
                      <a:pPr marL="1905" algn="ctr">
                        <a:lnSpc>
                          <a:spcPts val="2800"/>
                        </a:lnSpc>
                      </a:pPr>
                      <a:r>
                        <a:rPr sz="2400" b="1" spc="-5" dirty="0">
                          <a:latin typeface="Arial"/>
                          <a:cs typeface="Arial"/>
                        </a:rPr>
                        <a:t>BLOCS</a:t>
                      </a:r>
                      <a:endParaRPr sz="2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algn="ctr">
                        <a:lnSpc>
                          <a:spcPts val="2800"/>
                        </a:lnSpc>
                      </a:pPr>
                      <a:r>
                        <a:rPr sz="2400" b="1" spc="-5" dirty="0">
                          <a:latin typeface="Arial"/>
                          <a:cs typeface="Arial"/>
                        </a:rPr>
                        <a:t>Evolutions</a:t>
                      </a:r>
                      <a:endParaRPr sz="2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extLst>
                  <a:ext uri="{0D108BD9-81ED-4DB2-BD59-A6C34878D82A}">
                    <a16:rowId xmlns:a16="http://schemas.microsoft.com/office/drawing/2014/main" val="10000"/>
                  </a:ext>
                </a:extLst>
              </a:tr>
              <a:tr h="1796668">
                <a:tc>
                  <a:txBody>
                    <a:bodyPr/>
                    <a:lstStyle/>
                    <a:p>
                      <a:pPr>
                        <a:lnSpc>
                          <a:spcPct val="100000"/>
                        </a:lnSpc>
                      </a:pPr>
                      <a:endParaRPr sz="2600">
                        <a:latin typeface="Times New Roman"/>
                        <a:cs typeface="Times New Roman"/>
                      </a:endParaRPr>
                    </a:p>
                    <a:p>
                      <a:pPr marL="68580" marR="435609">
                        <a:lnSpc>
                          <a:spcPct val="107000"/>
                        </a:lnSpc>
                      </a:pPr>
                      <a:r>
                        <a:rPr sz="2000" b="1" dirty="0">
                          <a:latin typeface="Arial"/>
                          <a:cs typeface="Arial"/>
                        </a:rPr>
                        <a:t>3- </a:t>
                      </a:r>
                      <a:r>
                        <a:rPr sz="2000" b="1" spc="-15" dirty="0">
                          <a:latin typeface="Arial"/>
                          <a:cs typeface="Arial"/>
                        </a:rPr>
                        <a:t>Travailler </a:t>
                      </a:r>
                      <a:r>
                        <a:rPr sz="2000" b="1" dirty="0">
                          <a:latin typeface="Arial"/>
                          <a:cs typeface="Arial"/>
                        </a:rPr>
                        <a:t>et </a:t>
                      </a:r>
                      <a:r>
                        <a:rPr sz="2000" b="1" spc="5" dirty="0">
                          <a:latin typeface="Arial"/>
                          <a:cs typeface="Arial"/>
                        </a:rPr>
                        <a:t> </a:t>
                      </a:r>
                      <a:r>
                        <a:rPr sz="2000" b="1" dirty="0">
                          <a:latin typeface="Arial"/>
                          <a:cs typeface="Arial"/>
                        </a:rPr>
                        <a:t>communiquer</a:t>
                      </a:r>
                      <a:r>
                        <a:rPr sz="2000" b="1" spc="-55" dirty="0">
                          <a:latin typeface="Arial"/>
                          <a:cs typeface="Arial"/>
                        </a:rPr>
                        <a:t> </a:t>
                      </a:r>
                      <a:r>
                        <a:rPr sz="2000" b="1" dirty="0">
                          <a:latin typeface="Arial"/>
                          <a:cs typeface="Arial"/>
                        </a:rPr>
                        <a:t>en</a:t>
                      </a:r>
                      <a:r>
                        <a:rPr sz="2000" b="1" spc="-45" dirty="0">
                          <a:latin typeface="Arial"/>
                          <a:cs typeface="Arial"/>
                        </a:rPr>
                        <a:t> </a:t>
                      </a:r>
                      <a:r>
                        <a:rPr sz="2000" b="1" dirty="0">
                          <a:latin typeface="Arial"/>
                          <a:cs typeface="Arial"/>
                        </a:rPr>
                        <a:t>équipe </a:t>
                      </a:r>
                      <a:r>
                        <a:rPr sz="2000" b="1" spc="-540" dirty="0">
                          <a:latin typeface="Arial"/>
                          <a:cs typeface="Arial"/>
                        </a:rPr>
                        <a:t> </a:t>
                      </a:r>
                      <a:r>
                        <a:rPr sz="2000" b="1" dirty="0">
                          <a:latin typeface="Arial"/>
                          <a:cs typeface="Arial"/>
                        </a:rPr>
                        <a:t>pluriprofessionnelle</a:t>
                      </a:r>
                      <a:endParaRPr sz="20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25"/>
                        </a:spcBef>
                      </a:pPr>
                      <a:endParaRPr sz="2050">
                        <a:latin typeface="Times New Roman"/>
                        <a:cs typeface="Times New Roman"/>
                      </a:endParaRPr>
                    </a:p>
                    <a:p>
                      <a:pPr marL="412115" indent="-343535">
                        <a:lnSpc>
                          <a:spcPct val="100000"/>
                        </a:lnSpc>
                        <a:buFont typeface="Symbol"/>
                        <a:buChar char=""/>
                        <a:tabLst>
                          <a:tab pos="412115" algn="l"/>
                          <a:tab pos="412750" algn="l"/>
                        </a:tabLst>
                      </a:pPr>
                      <a:r>
                        <a:rPr sz="1800" spc="-5" dirty="0">
                          <a:latin typeface="Arial MT"/>
                          <a:cs typeface="Arial MT"/>
                        </a:rPr>
                        <a:t>Accent</a:t>
                      </a:r>
                      <a:r>
                        <a:rPr sz="1800" dirty="0">
                          <a:latin typeface="Arial MT"/>
                          <a:cs typeface="Arial MT"/>
                        </a:rPr>
                        <a:t> </a:t>
                      </a:r>
                      <a:r>
                        <a:rPr sz="1800" spc="-5" dirty="0">
                          <a:latin typeface="Arial MT"/>
                          <a:cs typeface="Arial MT"/>
                        </a:rPr>
                        <a:t>sur</a:t>
                      </a:r>
                      <a:r>
                        <a:rPr sz="1800" spc="5" dirty="0">
                          <a:latin typeface="Arial MT"/>
                          <a:cs typeface="Arial MT"/>
                        </a:rPr>
                        <a:t> </a:t>
                      </a:r>
                      <a:r>
                        <a:rPr sz="1800" spc="-5" dirty="0">
                          <a:latin typeface="Arial MT"/>
                          <a:cs typeface="Arial MT"/>
                        </a:rPr>
                        <a:t>le travail</a:t>
                      </a:r>
                      <a:r>
                        <a:rPr sz="1800" spc="5" dirty="0">
                          <a:latin typeface="Arial MT"/>
                          <a:cs typeface="Arial MT"/>
                        </a:rPr>
                        <a:t> </a:t>
                      </a:r>
                      <a:r>
                        <a:rPr sz="1800" spc="-5" dirty="0">
                          <a:latin typeface="Arial MT"/>
                          <a:cs typeface="Arial MT"/>
                        </a:rPr>
                        <a:t>en équipe</a:t>
                      </a:r>
                      <a:r>
                        <a:rPr sz="1800" spc="20" dirty="0">
                          <a:latin typeface="Arial MT"/>
                          <a:cs typeface="Arial MT"/>
                        </a:rPr>
                        <a:t> </a:t>
                      </a:r>
                      <a:r>
                        <a:rPr sz="1800" dirty="0">
                          <a:latin typeface="Arial MT"/>
                          <a:cs typeface="Arial MT"/>
                        </a:rPr>
                        <a:t>,</a:t>
                      </a:r>
                      <a:r>
                        <a:rPr sz="1800" spc="5" dirty="0">
                          <a:latin typeface="Arial MT"/>
                          <a:cs typeface="Arial MT"/>
                        </a:rPr>
                        <a:t> </a:t>
                      </a:r>
                      <a:r>
                        <a:rPr sz="1800" spc="-10" dirty="0">
                          <a:latin typeface="Arial MT"/>
                          <a:cs typeface="Arial MT"/>
                        </a:rPr>
                        <a:t>la</a:t>
                      </a:r>
                      <a:r>
                        <a:rPr sz="1800" spc="5" dirty="0">
                          <a:latin typeface="Arial MT"/>
                          <a:cs typeface="Arial MT"/>
                        </a:rPr>
                        <a:t> </a:t>
                      </a:r>
                      <a:r>
                        <a:rPr sz="1800" spc="-5" dirty="0">
                          <a:latin typeface="Arial MT"/>
                          <a:cs typeface="Arial MT"/>
                        </a:rPr>
                        <a:t>communication</a:t>
                      </a:r>
                      <a:endParaRPr sz="1800">
                        <a:latin typeface="Arial MT"/>
                        <a:cs typeface="Arial MT"/>
                      </a:endParaRPr>
                    </a:p>
                    <a:p>
                      <a:pPr marL="412115">
                        <a:lnSpc>
                          <a:spcPct val="100000"/>
                        </a:lnSpc>
                        <a:spcBef>
                          <a:spcPts val="155"/>
                        </a:spcBef>
                      </a:pPr>
                      <a:r>
                        <a:rPr sz="1800" spc="-5" dirty="0">
                          <a:latin typeface="Arial MT"/>
                          <a:cs typeface="Arial MT"/>
                        </a:rPr>
                        <a:t>professionnelle</a:t>
                      </a:r>
                      <a:endParaRPr sz="1800">
                        <a:latin typeface="Arial MT"/>
                        <a:cs typeface="Arial MT"/>
                      </a:endParaRPr>
                    </a:p>
                    <a:p>
                      <a:pPr marL="412115" indent="-343535">
                        <a:lnSpc>
                          <a:spcPct val="100000"/>
                        </a:lnSpc>
                        <a:spcBef>
                          <a:spcPts val="160"/>
                        </a:spcBef>
                        <a:buFont typeface="Symbol"/>
                        <a:buChar char=""/>
                        <a:tabLst>
                          <a:tab pos="412115" algn="l"/>
                          <a:tab pos="412750" algn="l"/>
                        </a:tabLst>
                      </a:pPr>
                      <a:r>
                        <a:rPr sz="1800" spc="-10" dirty="0">
                          <a:latin typeface="Arial MT"/>
                          <a:cs typeface="Arial MT"/>
                        </a:rPr>
                        <a:t>Coordination</a:t>
                      </a:r>
                      <a:r>
                        <a:rPr sz="1800" spc="35" dirty="0">
                          <a:latin typeface="Arial MT"/>
                          <a:cs typeface="Arial MT"/>
                        </a:rPr>
                        <a:t> </a:t>
                      </a:r>
                      <a:r>
                        <a:rPr sz="1800" spc="-10" dirty="0">
                          <a:latin typeface="Arial MT"/>
                          <a:cs typeface="Arial MT"/>
                        </a:rPr>
                        <a:t>d’équipe</a:t>
                      </a:r>
                      <a:r>
                        <a:rPr sz="1800" spc="15" dirty="0">
                          <a:latin typeface="Arial MT"/>
                          <a:cs typeface="Arial MT"/>
                        </a:rPr>
                        <a:t> </a:t>
                      </a:r>
                      <a:r>
                        <a:rPr sz="1800" spc="-5" dirty="0">
                          <a:latin typeface="Arial MT"/>
                          <a:cs typeface="Arial MT"/>
                        </a:rPr>
                        <a:t>de </a:t>
                      </a:r>
                      <a:r>
                        <a:rPr sz="1800" spc="-10" dirty="0">
                          <a:latin typeface="Arial MT"/>
                          <a:cs typeface="Arial MT"/>
                        </a:rPr>
                        <a:t>bionettoyage</a:t>
                      </a:r>
                      <a:endParaRPr sz="1800">
                        <a:latin typeface="Arial MT"/>
                        <a:cs typeface="Arial MT"/>
                      </a:endParaRPr>
                    </a:p>
                    <a:p>
                      <a:pPr marL="412115" indent="-343535">
                        <a:lnSpc>
                          <a:spcPct val="100000"/>
                        </a:lnSpc>
                        <a:spcBef>
                          <a:spcPts val="145"/>
                        </a:spcBef>
                        <a:buFont typeface="Symbol"/>
                        <a:buChar char=""/>
                        <a:tabLst>
                          <a:tab pos="412115" algn="l"/>
                          <a:tab pos="412750" algn="l"/>
                        </a:tabLst>
                      </a:pPr>
                      <a:r>
                        <a:rPr sz="1800" spc="-5" dirty="0">
                          <a:latin typeface="Arial MT"/>
                          <a:cs typeface="Arial MT"/>
                        </a:rPr>
                        <a:t>Prise</a:t>
                      </a:r>
                      <a:r>
                        <a:rPr sz="1800" spc="-10" dirty="0">
                          <a:latin typeface="Arial MT"/>
                          <a:cs typeface="Arial MT"/>
                        </a:rPr>
                        <a:t> </a:t>
                      </a:r>
                      <a:r>
                        <a:rPr sz="1800" spc="-5" dirty="0">
                          <a:latin typeface="Arial MT"/>
                          <a:cs typeface="Arial MT"/>
                        </a:rPr>
                        <a:t>en</a:t>
                      </a:r>
                      <a:r>
                        <a:rPr sz="1800" spc="5" dirty="0">
                          <a:latin typeface="Arial MT"/>
                          <a:cs typeface="Arial MT"/>
                        </a:rPr>
                        <a:t> </a:t>
                      </a:r>
                      <a:r>
                        <a:rPr sz="1800" spc="-5" dirty="0">
                          <a:latin typeface="Arial MT"/>
                          <a:cs typeface="Arial MT"/>
                        </a:rPr>
                        <a:t>compte</a:t>
                      </a:r>
                      <a:r>
                        <a:rPr sz="1800" dirty="0">
                          <a:latin typeface="Arial MT"/>
                          <a:cs typeface="Arial MT"/>
                        </a:rPr>
                        <a:t> </a:t>
                      </a:r>
                      <a:r>
                        <a:rPr sz="1800" spc="-5" dirty="0">
                          <a:latin typeface="Arial MT"/>
                          <a:cs typeface="Arial MT"/>
                        </a:rPr>
                        <a:t>des</a:t>
                      </a:r>
                      <a:r>
                        <a:rPr sz="1800" dirty="0">
                          <a:latin typeface="Arial MT"/>
                          <a:cs typeface="Arial MT"/>
                        </a:rPr>
                        <a:t> </a:t>
                      </a:r>
                      <a:r>
                        <a:rPr sz="1800" spc="-5" dirty="0">
                          <a:latin typeface="Arial MT"/>
                          <a:cs typeface="Arial MT"/>
                        </a:rPr>
                        <a:t>valeurs</a:t>
                      </a:r>
                      <a:r>
                        <a:rPr sz="1800" spc="5" dirty="0">
                          <a:latin typeface="Arial MT"/>
                          <a:cs typeface="Arial MT"/>
                        </a:rPr>
                        <a:t> </a:t>
                      </a:r>
                      <a:r>
                        <a:rPr sz="1800" spc="-5" dirty="0">
                          <a:latin typeface="Arial MT"/>
                          <a:cs typeface="Arial MT"/>
                        </a:rPr>
                        <a:t>du</a:t>
                      </a:r>
                      <a:r>
                        <a:rPr sz="1800" spc="5" dirty="0">
                          <a:latin typeface="Arial MT"/>
                          <a:cs typeface="Arial MT"/>
                        </a:rPr>
                        <a:t> </a:t>
                      </a:r>
                      <a:r>
                        <a:rPr sz="1800" spc="-5" dirty="0">
                          <a:latin typeface="Arial MT"/>
                          <a:cs typeface="Arial MT"/>
                        </a:rPr>
                        <a:t>soin</a:t>
                      </a:r>
                      <a:endParaRPr sz="1800">
                        <a:latin typeface="Arial MT"/>
                        <a:cs typeface="Arial MT"/>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1780413">
                <a:tc>
                  <a:txBody>
                    <a:bodyPr/>
                    <a:lstStyle/>
                    <a:p>
                      <a:pPr>
                        <a:lnSpc>
                          <a:spcPct val="100000"/>
                        </a:lnSpc>
                      </a:pPr>
                      <a:endParaRPr sz="2200">
                        <a:latin typeface="Times New Roman"/>
                        <a:cs typeface="Times New Roman"/>
                      </a:endParaRPr>
                    </a:p>
                    <a:p>
                      <a:pPr marL="68580" marR="535940">
                        <a:lnSpc>
                          <a:spcPct val="107000"/>
                        </a:lnSpc>
                        <a:spcBef>
                          <a:spcPts val="1685"/>
                        </a:spcBef>
                      </a:pPr>
                      <a:r>
                        <a:rPr sz="2000" b="1" dirty="0">
                          <a:latin typeface="Arial"/>
                          <a:cs typeface="Arial"/>
                        </a:rPr>
                        <a:t>4-</a:t>
                      </a:r>
                      <a:r>
                        <a:rPr sz="2000" b="1" spc="-30" dirty="0">
                          <a:latin typeface="Arial"/>
                          <a:cs typeface="Arial"/>
                        </a:rPr>
                        <a:t> </a:t>
                      </a:r>
                      <a:r>
                        <a:rPr sz="2000" b="1" spc="-5" dirty="0">
                          <a:latin typeface="Arial"/>
                          <a:cs typeface="Arial"/>
                        </a:rPr>
                        <a:t>Réalisation</a:t>
                      </a:r>
                      <a:r>
                        <a:rPr sz="2000" b="1" spc="-65" dirty="0">
                          <a:latin typeface="Arial"/>
                          <a:cs typeface="Arial"/>
                        </a:rPr>
                        <a:t> </a:t>
                      </a:r>
                      <a:r>
                        <a:rPr sz="2000" b="1" dirty="0">
                          <a:latin typeface="Arial"/>
                          <a:cs typeface="Arial"/>
                        </a:rPr>
                        <a:t>d’actions </a:t>
                      </a:r>
                      <a:r>
                        <a:rPr sz="2000" b="1" spc="-540" dirty="0">
                          <a:latin typeface="Arial"/>
                          <a:cs typeface="Arial"/>
                        </a:rPr>
                        <a:t> </a:t>
                      </a:r>
                      <a:r>
                        <a:rPr sz="2000" b="1" dirty="0">
                          <a:latin typeface="Arial"/>
                          <a:cs typeface="Arial"/>
                        </a:rPr>
                        <a:t>d’éducation</a:t>
                      </a:r>
                      <a:r>
                        <a:rPr sz="2000" b="1" spc="-45" dirty="0">
                          <a:latin typeface="Arial"/>
                          <a:cs typeface="Arial"/>
                        </a:rPr>
                        <a:t> </a:t>
                      </a:r>
                      <a:r>
                        <a:rPr sz="2000" b="1" dirty="0">
                          <a:latin typeface="Arial"/>
                          <a:cs typeface="Arial"/>
                        </a:rPr>
                        <a:t>à</a:t>
                      </a:r>
                      <a:r>
                        <a:rPr sz="2000" b="1" spc="-10" dirty="0">
                          <a:latin typeface="Arial"/>
                          <a:cs typeface="Arial"/>
                        </a:rPr>
                        <a:t> </a:t>
                      </a:r>
                      <a:r>
                        <a:rPr sz="2000" b="1" spc="-5" dirty="0">
                          <a:latin typeface="Arial"/>
                          <a:cs typeface="Arial"/>
                        </a:rPr>
                        <a:t>la</a:t>
                      </a:r>
                      <a:r>
                        <a:rPr sz="2000" b="1" spc="-30" dirty="0">
                          <a:latin typeface="Arial"/>
                          <a:cs typeface="Arial"/>
                        </a:rPr>
                        <a:t> </a:t>
                      </a:r>
                      <a:r>
                        <a:rPr sz="2000" b="1" spc="-5" dirty="0">
                          <a:latin typeface="Arial"/>
                          <a:cs typeface="Arial"/>
                        </a:rPr>
                        <a:t>santé*</a:t>
                      </a:r>
                      <a:endParaRPr sz="20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12115" marR="306705" indent="-342900">
                        <a:lnSpc>
                          <a:spcPct val="107200"/>
                        </a:lnSpc>
                        <a:spcBef>
                          <a:spcPts val="1764"/>
                        </a:spcBef>
                        <a:buFont typeface="Symbol"/>
                        <a:buChar char=""/>
                        <a:tabLst>
                          <a:tab pos="412115" algn="l"/>
                          <a:tab pos="412750" algn="l"/>
                        </a:tabLst>
                      </a:pPr>
                      <a:r>
                        <a:rPr sz="1800" spc="-5" dirty="0">
                          <a:latin typeface="Arial MT"/>
                          <a:cs typeface="Arial MT"/>
                        </a:rPr>
                        <a:t>Spécificité du bac pro </a:t>
                      </a:r>
                      <a:r>
                        <a:rPr sz="1800" dirty="0">
                          <a:latin typeface="Arial MT"/>
                          <a:cs typeface="Arial MT"/>
                        </a:rPr>
                        <a:t>ASSP </a:t>
                      </a:r>
                      <a:r>
                        <a:rPr sz="1800" spc="-5" dirty="0">
                          <a:latin typeface="Arial MT"/>
                          <a:cs typeface="Arial MT"/>
                        </a:rPr>
                        <a:t>mise en valeur par la création de </a:t>
                      </a:r>
                      <a:r>
                        <a:rPr sz="1800" spc="-490" dirty="0">
                          <a:latin typeface="Arial MT"/>
                          <a:cs typeface="Arial MT"/>
                        </a:rPr>
                        <a:t> </a:t>
                      </a:r>
                      <a:r>
                        <a:rPr sz="1800" spc="-5" dirty="0">
                          <a:latin typeface="Arial MT"/>
                          <a:cs typeface="Arial MT"/>
                        </a:rPr>
                        <a:t>ce </a:t>
                      </a:r>
                      <a:r>
                        <a:rPr sz="1800" spc="-10" dirty="0">
                          <a:latin typeface="Arial MT"/>
                          <a:cs typeface="Arial MT"/>
                        </a:rPr>
                        <a:t>bloc</a:t>
                      </a:r>
                      <a:endParaRPr sz="1800">
                        <a:latin typeface="Arial MT"/>
                        <a:cs typeface="Arial MT"/>
                      </a:endParaRPr>
                    </a:p>
                    <a:p>
                      <a:pPr marL="412115" indent="-343535">
                        <a:lnSpc>
                          <a:spcPct val="100000"/>
                        </a:lnSpc>
                        <a:spcBef>
                          <a:spcPts val="950"/>
                        </a:spcBef>
                        <a:buFont typeface="Symbol"/>
                        <a:buChar char=""/>
                        <a:tabLst>
                          <a:tab pos="412115" algn="l"/>
                          <a:tab pos="412750" algn="l"/>
                        </a:tabLst>
                      </a:pPr>
                      <a:r>
                        <a:rPr sz="1800" spc="-5" dirty="0">
                          <a:latin typeface="Arial MT"/>
                          <a:cs typeface="Arial MT"/>
                        </a:rPr>
                        <a:t>Mobilisation</a:t>
                      </a:r>
                      <a:r>
                        <a:rPr sz="1800" spc="15" dirty="0">
                          <a:latin typeface="Arial MT"/>
                          <a:cs typeface="Arial MT"/>
                        </a:rPr>
                        <a:t> </a:t>
                      </a:r>
                      <a:r>
                        <a:rPr sz="1800" spc="-10" dirty="0">
                          <a:latin typeface="Arial MT"/>
                          <a:cs typeface="Arial MT"/>
                        </a:rPr>
                        <a:t>des</a:t>
                      </a:r>
                      <a:r>
                        <a:rPr sz="1800" spc="5" dirty="0">
                          <a:latin typeface="Arial MT"/>
                          <a:cs typeface="Arial MT"/>
                        </a:rPr>
                        <a:t> </a:t>
                      </a:r>
                      <a:r>
                        <a:rPr sz="1800" spc="-5" dirty="0">
                          <a:latin typeface="Arial MT"/>
                          <a:cs typeface="Arial MT"/>
                        </a:rPr>
                        <a:t>compétences</a:t>
                      </a:r>
                      <a:r>
                        <a:rPr sz="1800" spc="10" dirty="0">
                          <a:latin typeface="Arial MT"/>
                          <a:cs typeface="Arial MT"/>
                        </a:rPr>
                        <a:t> </a:t>
                      </a:r>
                      <a:r>
                        <a:rPr sz="1800" spc="-10" dirty="0">
                          <a:latin typeface="Arial MT"/>
                          <a:cs typeface="Arial MT"/>
                        </a:rPr>
                        <a:t>d’analyse,</a:t>
                      </a:r>
                      <a:r>
                        <a:rPr sz="1800" spc="45" dirty="0">
                          <a:latin typeface="Arial MT"/>
                          <a:cs typeface="Arial MT"/>
                        </a:rPr>
                        <a:t> </a:t>
                      </a:r>
                      <a:r>
                        <a:rPr sz="1800" spc="-5" dirty="0">
                          <a:latin typeface="Arial MT"/>
                          <a:cs typeface="Arial MT"/>
                        </a:rPr>
                        <a:t>de conception,</a:t>
                      </a:r>
                      <a:r>
                        <a:rPr sz="1800" spc="10" dirty="0">
                          <a:latin typeface="Arial MT"/>
                          <a:cs typeface="Arial MT"/>
                        </a:rPr>
                        <a:t> </a:t>
                      </a:r>
                      <a:r>
                        <a:rPr sz="1800" spc="-5" dirty="0">
                          <a:latin typeface="Arial MT"/>
                          <a:cs typeface="Arial MT"/>
                        </a:rPr>
                        <a:t>de</a:t>
                      </a:r>
                      <a:endParaRPr sz="1800">
                        <a:latin typeface="Arial MT"/>
                        <a:cs typeface="Arial MT"/>
                      </a:endParaRPr>
                    </a:p>
                    <a:p>
                      <a:pPr marL="412115">
                        <a:lnSpc>
                          <a:spcPct val="100000"/>
                        </a:lnSpc>
                        <a:spcBef>
                          <a:spcPts val="160"/>
                        </a:spcBef>
                      </a:pPr>
                      <a:r>
                        <a:rPr sz="1800" spc="-5" dirty="0">
                          <a:latin typeface="Arial MT"/>
                          <a:cs typeface="Arial MT"/>
                        </a:rPr>
                        <a:t>rédaction</a:t>
                      </a:r>
                      <a:endParaRPr sz="1800">
                        <a:latin typeface="Arial MT"/>
                        <a:cs typeface="Arial MT"/>
                      </a:endParaRPr>
                    </a:p>
                  </a:txBody>
                  <a:tcPr marL="0" marR="0" marT="22415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sp>
        <p:nvSpPr>
          <p:cNvPr id="3" name="object 3"/>
          <p:cNvSpPr txBox="1"/>
          <p:nvPr/>
        </p:nvSpPr>
        <p:spPr>
          <a:xfrm>
            <a:off x="1217777" y="5652312"/>
            <a:ext cx="7451725" cy="299720"/>
          </a:xfrm>
          <a:prstGeom prst="rect">
            <a:avLst/>
          </a:prstGeom>
        </p:spPr>
        <p:txBody>
          <a:bodyPr vert="horz" wrap="square" lIns="0" tIns="12700" rIns="0" bIns="0" rtlCol="0">
            <a:spAutoFit/>
          </a:bodyPr>
          <a:lstStyle/>
          <a:p>
            <a:pPr marL="12700">
              <a:lnSpc>
                <a:spcPct val="100000"/>
              </a:lnSpc>
              <a:spcBef>
                <a:spcPts val="100"/>
              </a:spcBef>
            </a:pPr>
            <a:r>
              <a:rPr sz="1800" i="1" spc="-5" dirty="0">
                <a:latin typeface="Arial"/>
                <a:cs typeface="Arial"/>
              </a:rPr>
              <a:t>*activité</a:t>
            </a:r>
            <a:r>
              <a:rPr sz="1800" i="1" spc="5" dirty="0">
                <a:latin typeface="Arial"/>
                <a:cs typeface="Arial"/>
              </a:rPr>
              <a:t> </a:t>
            </a:r>
            <a:r>
              <a:rPr sz="1800" i="1" spc="-5" dirty="0">
                <a:latin typeface="Arial"/>
                <a:cs typeface="Arial"/>
              </a:rPr>
              <a:t>plébiscitée</a:t>
            </a:r>
            <a:r>
              <a:rPr sz="1800" i="1" spc="25" dirty="0">
                <a:latin typeface="Arial"/>
                <a:cs typeface="Arial"/>
              </a:rPr>
              <a:t> </a:t>
            </a:r>
            <a:r>
              <a:rPr sz="1800" i="1" spc="-5" dirty="0">
                <a:latin typeface="Arial"/>
                <a:cs typeface="Arial"/>
              </a:rPr>
              <a:t>par</a:t>
            </a:r>
            <a:r>
              <a:rPr sz="1800" i="1" spc="5" dirty="0">
                <a:latin typeface="Arial"/>
                <a:cs typeface="Arial"/>
              </a:rPr>
              <a:t> </a:t>
            </a:r>
            <a:r>
              <a:rPr sz="1800" i="1" spc="-5" dirty="0">
                <a:latin typeface="Arial"/>
                <a:cs typeface="Arial"/>
              </a:rPr>
              <a:t>les</a:t>
            </a:r>
            <a:r>
              <a:rPr sz="1800" i="1" spc="5" dirty="0">
                <a:latin typeface="Arial"/>
                <a:cs typeface="Arial"/>
              </a:rPr>
              <a:t> </a:t>
            </a:r>
            <a:r>
              <a:rPr sz="1800" i="1" spc="-5" dirty="0">
                <a:latin typeface="Arial"/>
                <a:cs typeface="Arial"/>
              </a:rPr>
              <a:t>élèves</a:t>
            </a:r>
            <a:r>
              <a:rPr sz="1800" i="1" spc="10" dirty="0">
                <a:latin typeface="Arial"/>
                <a:cs typeface="Arial"/>
              </a:rPr>
              <a:t> </a:t>
            </a:r>
            <a:r>
              <a:rPr sz="1800" i="1" dirty="0">
                <a:latin typeface="Arial"/>
                <a:cs typeface="Arial"/>
              </a:rPr>
              <a:t>et</a:t>
            </a:r>
            <a:r>
              <a:rPr sz="1800" i="1" spc="5" dirty="0">
                <a:latin typeface="Arial"/>
                <a:cs typeface="Arial"/>
              </a:rPr>
              <a:t> </a:t>
            </a:r>
            <a:r>
              <a:rPr sz="1800" i="1" spc="-5" dirty="0">
                <a:latin typeface="Arial"/>
                <a:cs typeface="Arial"/>
              </a:rPr>
              <a:t>les</a:t>
            </a:r>
            <a:r>
              <a:rPr sz="1800" i="1" spc="5" dirty="0">
                <a:latin typeface="Arial"/>
                <a:cs typeface="Arial"/>
              </a:rPr>
              <a:t> </a:t>
            </a:r>
            <a:r>
              <a:rPr sz="1800" i="1" spc="-5" dirty="0">
                <a:latin typeface="Arial"/>
                <a:cs typeface="Arial"/>
              </a:rPr>
              <a:t>professionnels</a:t>
            </a:r>
            <a:r>
              <a:rPr sz="1800" i="1" spc="40" dirty="0">
                <a:latin typeface="Arial"/>
                <a:cs typeface="Arial"/>
              </a:rPr>
              <a:t> </a:t>
            </a:r>
            <a:r>
              <a:rPr sz="1800" i="1" spc="-5" dirty="0">
                <a:latin typeface="Arial"/>
                <a:cs typeface="Arial"/>
              </a:rPr>
              <a:t>lors</a:t>
            </a:r>
            <a:r>
              <a:rPr sz="1800" i="1" dirty="0">
                <a:latin typeface="Arial"/>
                <a:cs typeface="Arial"/>
              </a:rPr>
              <a:t> </a:t>
            </a:r>
            <a:r>
              <a:rPr sz="1800" i="1" spc="-5" dirty="0">
                <a:latin typeface="Arial"/>
                <a:cs typeface="Arial"/>
              </a:rPr>
              <a:t>des</a:t>
            </a:r>
            <a:r>
              <a:rPr sz="1800" i="1" spc="5" dirty="0">
                <a:latin typeface="Arial"/>
                <a:cs typeface="Arial"/>
              </a:rPr>
              <a:t> </a:t>
            </a:r>
            <a:r>
              <a:rPr sz="1800" i="1" spc="-5" dirty="0">
                <a:latin typeface="Arial"/>
                <a:cs typeface="Arial"/>
              </a:rPr>
              <a:t>enquêtes</a:t>
            </a:r>
            <a:endParaRPr sz="1800">
              <a:latin typeface="Arial"/>
              <a:cs typeface="Arial"/>
            </a:endParaRPr>
          </a:p>
        </p:txBody>
      </p:sp>
      <p:sp>
        <p:nvSpPr>
          <p:cNvPr id="4" name="Espace réservé du pied de page 3">
            <a:extLst>
              <a:ext uri="{FF2B5EF4-FFF2-40B4-BE49-F238E27FC236}">
                <a16:creationId xmlns:a16="http://schemas.microsoft.com/office/drawing/2014/main" id="{C6717BEE-0838-4FA3-A492-A7D7139DFD74}"/>
              </a:ext>
            </a:extLst>
          </p:cNvPr>
          <p:cNvSpPr>
            <a:spLocks noGrp="1"/>
          </p:cNvSpPr>
          <p:nvPr>
            <p:ph type="ftr" sz="quarter" idx="5"/>
          </p:nvPr>
        </p:nvSpPr>
        <p:spPr/>
        <p:txBody>
          <a:bodyPr/>
          <a:lstStyle/>
          <a:p>
            <a:r>
              <a:rPr lang="fr-FR"/>
              <a:t>Formation rénovation bac pro ASSP - Mai 2022 -  GRD - académie de Lyon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0822" y="6380226"/>
            <a:ext cx="11232515" cy="0"/>
          </a:xfrm>
          <a:custGeom>
            <a:avLst/>
            <a:gdLst/>
            <a:ahLst/>
            <a:cxnLst/>
            <a:rect l="l" t="t" r="r" b="b"/>
            <a:pathLst>
              <a:path w="11232515">
                <a:moveTo>
                  <a:pt x="0" y="0"/>
                </a:moveTo>
                <a:lnTo>
                  <a:pt x="11232007" y="0"/>
                </a:lnTo>
              </a:path>
            </a:pathLst>
          </a:custGeom>
          <a:ln w="10668">
            <a:solidFill>
              <a:srgbClr val="000000"/>
            </a:solidFill>
          </a:ln>
        </p:spPr>
        <p:txBody>
          <a:bodyPr wrap="square" lIns="0" tIns="0" rIns="0" bIns="0" rtlCol="0"/>
          <a:lstStyle/>
          <a:p>
            <a:endParaRPr/>
          </a:p>
        </p:txBody>
      </p:sp>
      <p:pic>
        <p:nvPicPr>
          <p:cNvPr id="4" name="object 4"/>
          <p:cNvPicPr/>
          <p:nvPr/>
        </p:nvPicPr>
        <p:blipFill>
          <a:blip r:embed="rId3" cstate="print"/>
          <a:stretch>
            <a:fillRect/>
          </a:stretch>
        </p:blipFill>
        <p:spPr>
          <a:xfrm>
            <a:off x="453053" y="212305"/>
            <a:ext cx="593451" cy="520174"/>
          </a:xfrm>
          <a:prstGeom prst="rect">
            <a:avLst/>
          </a:prstGeom>
        </p:spPr>
      </p:pic>
      <p:sp>
        <p:nvSpPr>
          <p:cNvPr id="5" name="object 5"/>
          <p:cNvSpPr txBox="1">
            <a:spLocks noGrp="1"/>
          </p:cNvSpPr>
          <p:nvPr>
            <p:ph type="title"/>
          </p:nvPr>
        </p:nvSpPr>
        <p:spPr>
          <a:xfrm>
            <a:off x="1185468" y="668273"/>
            <a:ext cx="8945880" cy="543560"/>
          </a:xfrm>
          <a:prstGeom prst="rect">
            <a:avLst/>
          </a:prstGeom>
        </p:spPr>
        <p:txBody>
          <a:bodyPr vert="horz" wrap="square" lIns="0" tIns="12065" rIns="0" bIns="0" rtlCol="0">
            <a:spAutoFit/>
          </a:bodyPr>
          <a:lstStyle/>
          <a:p>
            <a:pPr marL="12700">
              <a:lnSpc>
                <a:spcPct val="100000"/>
              </a:lnSpc>
              <a:spcBef>
                <a:spcPts val="95"/>
              </a:spcBef>
            </a:pPr>
            <a:r>
              <a:rPr sz="3400" spc="-5" dirty="0">
                <a:solidFill>
                  <a:srgbClr val="000000"/>
                </a:solidFill>
              </a:rPr>
              <a:t>Une</a:t>
            </a:r>
            <a:r>
              <a:rPr sz="3400" spc="-10" dirty="0">
                <a:solidFill>
                  <a:srgbClr val="000000"/>
                </a:solidFill>
              </a:rPr>
              <a:t> </a:t>
            </a:r>
            <a:r>
              <a:rPr sz="3400" spc="-5" dirty="0">
                <a:solidFill>
                  <a:srgbClr val="000000"/>
                </a:solidFill>
              </a:rPr>
              <a:t>construction</a:t>
            </a:r>
            <a:r>
              <a:rPr sz="3400" spc="15" dirty="0">
                <a:solidFill>
                  <a:srgbClr val="000000"/>
                </a:solidFill>
              </a:rPr>
              <a:t> </a:t>
            </a:r>
            <a:r>
              <a:rPr sz="3400" spc="-5" dirty="0">
                <a:solidFill>
                  <a:srgbClr val="000000"/>
                </a:solidFill>
              </a:rPr>
              <a:t>en</a:t>
            </a:r>
            <a:r>
              <a:rPr sz="3400" dirty="0">
                <a:solidFill>
                  <a:srgbClr val="000000"/>
                </a:solidFill>
              </a:rPr>
              <a:t> </a:t>
            </a:r>
            <a:r>
              <a:rPr sz="3400" spc="-5" dirty="0">
                <a:solidFill>
                  <a:srgbClr val="000000"/>
                </a:solidFill>
              </a:rPr>
              <a:t>blocs de</a:t>
            </a:r>
            <a:r>
              <a:rPr sz="3400" dirty="0">
                <a:solidFill>
                  <a:srgbClr val="000000"/>
                </a:solidFill>
              </a:rPr>
              <a:t> </a:t>
            </a:r>
            <a:r>
              <a:rPr sz="3400" spc="-5" dirty="0">
                <a:solidFill>
                  <a:srgbClr val="000000"/>
                </a:solidFill>
              </a:rPr>
              <a:t>compétences</a:t>
            </a:r>
            <a:endParaRPr sz="3400"/>
          </a:p>
        </p:txBody>
      </p:sp>
      <p:grpSp>
        <p:nvGrpSpPr>
          <p:cNvPr id="8" name="object 8"/>
          <p:cNvGrpSpPr/>
          <p:nvPr/>
        </p:nvGrpSpPr>
        <p:grpSpPr>
          <a:xfrm>
            <a:off x="1331956" y="1693136"/>
            <a:ext cx="3503929" cy="1477010"/>
            <a:chOff x="1331956" y="1693136"/>
            <a:chExt cx="3503929" cy="1477010"/>
          </a:xfrm>
        </p:grpSpPr>
        <p:pic>
          <p:nvPicPr>
            <p:cNvPr id="9" name="object 9"/>
            <p:cNvPicPr/>
            <p:nvPr/>
          </p:nvPicPr>
          <p:blipFill>
            <a:blip r:embed="rId4" cstate="print"/>
            <a:stretch>
              <a:fillRect/>
            </a:stretch>
          </p:blipFill>
          <p:spPr>
            <a:xfrm>
              <a:off x="1331956" y="1693136"/>
              <a:ext cx="3503715" cy="1476811"/>
            </a:xfrm>
            <a:prstGeom prst="rect">
              <a:avLst/>
            </a:prstGeom>
          </p:spPr>
        </p:pic>
        <p:sp>
          <p:nvSpPr>
            <p:cNvPr id="10" name="object 10"/>
            <p:cNvSpPr/>
            <p:nvPr/>
          </p:nvSpPr>
          <p:spPr>
            <a:xfrm>
              <a:off x="1370076" y="1711452"/>
              <a:ext cx="3432175" cy="1405255"/>
            </a:xfrm>
            <a:custGeom>
              <a:avLst/>
              <a:gdLst/>
              <a:ahLst/>
              <a:cxnLst/>
              <a:rect l="l" t="t" r="r" b="b"/>
              <a:pathLst>
                <a:path w="3432175" h="1405255">
                  <a:moveTo>
                    <a:pt x="3432048" y="0"/>
                  </a:moveTo>
                  <a:lnTo>
                    <a:pt x="0" y="0"/>
                  </a:lnTo>
                  <a:lnTo>
                    <a:pt x="0" y="1405127"/>
                  </a:lnTo>
                  <a:lnTo>
                    <a:pt x="3432048" y="1405127"/>
                  </a:lnTo>
                  <a:lnTo>
                    <a:pt x="3432048" y="0"/>
                  </a:lnTo>
                  <a:close/>
                </a:path>
              </a:pathLst>
            </a:custGeom>
            <a:solidFill>
              <a:srgbClr val="006FC0"/>
            </a:solidFill>
          </p:spPr>
          <p:txBody>
            <a:bodyPr wrap="square" lIns="0" tIns="0" rIns="0" bIns="0" rtlCol="0"/>
            <a:lstStyle/>
            <a:p>
              <a:endParaRPr/>
            </a:p>
          </p:txBody>
        </p:sp>
        <p:sp>
          <p:nvSpPr>
            <p:cNvPr id="11" name="object 11"/>
            <p:cNvSpPr/>
            <p:nvPr/>
          </p:nvSpPr>
          <p:spPr>
            <a:xfrm>
              <a:off x="1370076" y="1711452"/>
              <a:ext cx="3432175" cy="1405255"/>
            </a:xfrm>
            <a:custGeom>
              <a:avLst/>
              <a:gdLst/>
              <a:ahLst/>
              <a:cxnLst/>
              <a:rect l="l" t="t" r="r" b="b"/>
              <a:pathLst>
                <a:path w="3432175" h="1405255">
                  <a:moveTo>
                    <a:pt x="0" y="1405127"/>
                  </a:moveTo>
                  <a:lnTo>
                    <a:pt x="3432048" y="1405127"/>
                  </a:lnTo>
                  <a:lnTo>
                    <a:pt x="3432048" y="0"/>
                  </a:lnTo>
                  <a:lnTo>
                    <a:pt x="0" y="0"/>
                  </a:lnTo>
                  <a:lnTo>
                    <a:pt x="0" y="1405127"/>
                  </a:lnTo>
                  <a:close/>
                </a:path>
              </a:pathLst>
            </a:custGeom>
            <a:ln w="9144">
              <a:solidFill>
                <a:srgbClr val="000000"/>
              </a:solidFill>
            </a:ln>
          </p:spPr>
          <p:txBody>
            <a:bodyPr wrap="square" lIns="0" tIns="0" rIns="0" bIns="0" rtlCol="0"/>
            <a:lstStyle/>
            <a:p>
              <a:endParaRPr/>
            </a:p>
          </p:txBody>
        </p:sp>
      </p:grpSp>
      <p:sp>
        <p:nvSpPr>
          <p:cNvPr id="12" name="object 12"/>
          <p:cNvSpPr txBox="1"/>
          <p:nvPr/>
        </p:nvSpPr>
        <p:spPr>
          <a:xfrm>
            <a:off x="1385316" y="2211451"/>
            <a:ext cx="3416935" cy="391160"/>
          </a:xfrm>
          <a:prstGeom prst="rect">
            <a:avLst/>
          </a:prstGeom>
        </p:spPr>
        <p:txBody>
          <a:bodyPr vert="horz" wrap="square" lIns="0" tIns="12700" rIns="0" bIns="0" rtlCol="0">
            <a:spAutoFit/>
          </a:bodyPr>
          <a:lstStyle/>
          <a:p>
            <a:pPr marR="5080" algn="ctr">
              <a:lnSpc>
                <a:spcPct val="100000"/>
              </a:lnSpc>
              <a:spcBef>
                <a:spcPts val="100"/>
              </a:spcBef>
            </a:pPr>
            <a:r>
              <a:rPr sz="2400" spc="-5" dirty="0">
                <a:solidFill>
                  <a:srgbClr val="FFFFFF"/>
                </a:solidFill>
                <a:latin typeface="Arial MT"/>
                <a:cs typeface="Arial MT"/>
              </a:rPr>
              <a:t>4</a:t>
            </a:r>
            <a:r>
              <a:rPr sz="2400" spc="-35" dirty="0">
                <a:solidFill>
                  <a:srgbClr val="FFFFFF"/>
                </a:solidFill>
                <a:latin typeface="Arial MT"/>
                <a:cs typeface="Arial MT"/>
              </a:rPr>
              <a:t> </a:t>
            </a:r>
            <a:r>
              <a:rPr sz="2400" spc="-5" dirty="0">
                <a:solidFill>
                  <a:srgbClr val="FFFFFF"/>
                </a:solidFill>
                <a:latin typeface="Arial MT"/>
                <a:cs typeface="Arial MT"/>
              </a:rPr>
              <a:t>blocs</a:t>
            </a:r>
            <a:endParaRPr sz="2400">
              <a:latin typeface="Arial MT"/>
              <a:cs typeface="Arial MT"/>
            </a:endParaRPr>
          </a:p>
        </p:txBody>
      </p:sp>
      <p:grpSp>
        <p:nvGrpSpPr>
          <p:cNvPr id="13" name="object 13"/>
          <p:cNvGrpSpPr/>
          <p:nvPr/>
        </p:nvGrpSpPr>
        <p:grpSpPr>
          <a:xfrm>
            <a:off x="1338072" y="3089148"/>
            <a:ext cx="3507104" cy="1290955"/>
            <a:chOff x="1338072" y="3089148"/>
            <a:chExt cx="3507104" cy="1290955"/>
          </a:xfrm>
        </p:grpSpPr>
        <p:pic>
          <p:nvPicPr>
            <p:cNvPr id="14" name="object 14"/>
            <p:cNvPicPr/>
            <p:nvPr/>
          </p:nvPicPr>
          <p:blipFill>
            <a:blip r:embed="rId5" cstate="print"/>
            <a:stretch>
              <a:fillRect/>
            </a:stretch>
          </p:blipFill>
          <p:spPr>
            <a:xfrm>
              <a:off x="1338072" y="3089148"/>
              <a:ext cx="3506724" cy="1290827"/>
            </a:xfrm>
            <a:prstGeom prst="rect">
              <a:avLst/>
            </a:prstGeom>
          </p:spPr>
        </p:pic>
        <p:pic>
          <p:nvPicPr>
            <p:cNvPr id="15" name="object 15"/>
            <p:cNvPicPr/>
            <p:nvPr/>
          </p:nvPicPr>
          <p:blipFill>
            <a:blip r:embed="rId6" cstate="print"/>
            <a:stretch>
              <a:fillRect/>
            </a:stretch>
          </p:blipFill>
          <p:spPr>
            <a:xfrm>
              <a:off x="1385316" y="3116580"/>
              <a:ext cx="3416808" cy="1200912"/>
            </a:xfrm>
            <a:prstGeom prst="rect">
              <a:avLst/>
            </a:prstGeom>
          </p:spPr>
        </p:pic>
        <p:sp>
          <p:nvSpPr>
            <p:cNvPr id="16" name="object 16"/>
            <p:cNvSpPr/>
            <p:nvPr/>
          </p:nvSpPr>
          <p:spPr>
            <a:xfrm>
              <a:off x="1385316" y="3116580"/>
              <a:ext cx="3416935" cy="1201420"/>
            </a:xfrm>
            <a:custGeom>
              <a:avLst/>
              <a:gdLst/>
              <a:ahLst/>
              <a:cxnLst/>
              <a:rect l="l" t="t" r="r" b="b"/>
              <a:pathLst>
                <a:path w="3416935" h="1201420">
                  <a:moveTo>
                    <a:pt x="0" y="1200912"/>
                  </a:moveTo>
                  <a:lnTo>
                    <a:pt x="3416808" y="1200912"/>
                  </a:lnTo>
                  <a:lnTo>
                    <a:pt x="3416808" y="0"/>
                  </a:lnTo>
                  <a:lnTo>
                    <a:pt x="0" y="0"/>
                  </a:lnTo>
                  <a:lnTo>
                    <a:pt x="0" y="1200912"/>
                  </a:lnTo>
                  <a:close/>
                </a:path>
              </a:pathLst>
            </a:custGeom>
            <a:ln w="9144">
              <a:solidFill>
                <a:srgbClr val="000000"/>
              </a:solidFill>
            </a:ln>
          </p:spPr>
          <p:txBody>
            <a:bodyPr wrap="square" lIns="0" tIns="0" rIns="0" bIns="0" rtlCol="0"/>
            <a:lstStyle/>
            <a:p>
              <a:endParaRPr/>
            </a:p>
          </p:txBody>
        </p:sp>
      </p:grpSp>
      <p:sp>
        <p:nvSpPr>
          <p:cNvPr id="17" name="object 17"/>
          <p:cNvSpPr txBox="1"/>
          <p:nvPr/>
        </p:nvSpPr>
        <p:spPr>
          <a:xfrm>
            <a:off x="1385316" y="3116579"/>
            <a:ext cx="3416935" cy="1201420"/>
          </a:xfrm>
          <a:prstGeom prst="rect">
            <a:avLst/>
          </a:prstGeom>
          <a:ln w="9144">
            <a:solidFill>
              <a:srgbClr val="000000"/>
            </a:solidFill>
          </a:ln>
        </p:spPr>
        <p:txBody>
          <a:bodyPr vert="horz" wrap="square" lIns="0" tIns="3175" rIns="0" bIns="0" rtlCol="0">
            <a:spAutoFit/>
          </a:bodyPr>
          <a:lstStyle/>
          <a:p>
            <a:pPr>
              <a:lnSpc>
                <a:spcPct val="100000"/>
              </a:lnSpc>
              <a:spcBef>
                <a:spcPts val="25"/>
              </a:spcBef>
            </a:pPr>
            <a:endParaRPr sz="3000">
              <a:latin typeface="Times New Roman"/>
              <a:cs typeface="Times New Roman"/>
            </a:endParaRPr>
          </a:p>
          <a:p>
            <a:pPr marL="393065">
              <a:lnSpc>
                <a:spcPct val="100000"/>
              </a:lnSpc>
            </a:pPr>
            <a:r>
              <a:rPr sz="2000" dirty="0">
                <a:latin typeface="Arial MT"/>
                <a:cs typeface="Arial MT"/>
              </a:rPr>
              <a:t>Blocs</a:t>
            </a:r>
            <a:r>
              <a:rPr sz="2000" spc="-40" dirty="0">
                <a:latin typeface="Arial MT"/>
                <a:cs typeface="Arial MT"/>
              </a:rPr>
              <a:t> </a:t>
            </a:r>
            <a:r>
              <a:rPr sz="2000" dirty="0">
                <a:latin typeface="Arial MT"/>
                <a:cs typeface="Arial MT"/>
              </a:rPr>
              <a:t>complémentaires</a:t>
            </a:r>
            <a:endParaRPr sz="2000">
              <a:latin typeface="Arial MT"/>
              <a:cs typeface="Arial MT"/>
            </a:endParaRPr>
          </a:p>
        </p:txBody>
      </p:sp>
      <p:grpSp>
        <p:nvGrpSpPr>
          <p:cNvPr id="18" name="object 18"/>
          <p:cNvGrpSpPr/>
          <p:nvPr/>
        </p:nvGrpSpPr>
        <p:grpSpPr>
          <a:xfrm>
            <a:off x="5381244" y="1822704"/>
            <a:ext cx="4784090" cy="2589530"/>
            <a:chOff x="5381244" y="1822704"/>
            <a:chExt cx="4784090" cy="2589530"/>
          </a:xfrm>
        </p:grpSpPr>
        <p:sp>
          <p:nvSpPr>
            <p:cNvPr id="19" name="object 19"/>
            <p:cNvSpPr/>
            <p:nvPr/>
          </p:nvSpPr>
          <p:spPr>
            <a:xfrm>
              <a:off x="5394198" y="1835658"/>
              <a:ext cx="4758055" cy="2563495"/>
            </a:xfrm>
            <a:custGeom>
              <a:avLst/>
              <a:gdLst/>
              <a:ahLst/>
              <a:cxnLst/>
              <a:rect l="l" t="t" r="r" b="b"/>
              <a:pathLst>
                <a:path w="4758055" h="2563495">
                  <a:moveTo>
                    <a:pt x="4757928" y="0"/>
                  </a:moveTo>
                  <a:lnTo>
                    <a:pt x="1123950" y="0"/>
                  </a:lnTo>
                  <a:lnTo>
                    <a:pt x="1123950" y="961263"/>
                  </a:lnTo>
                  <a:lnTo>
                    <a:pt x="640841" y="961263"/>
                  </a:lnTo>
                  <a:lnTo>
                    <a:pt x="640841" y="640841"/>
                  </a:lnTo>
                  <a:lnTo>
                    <a:pt x="0" y="1281683"/>
                  </a:lnTo>
                  <a:lnTo>
                    <a:pt x="640841" y="1922525"/>
                  </a:lnTo>
                  <a:lnTo>
                    <a:pt x="640841" y="1602104"/>
                  </a:lnTo>
                  <a:lnTo>
                    <a:pt x="1123950" y="1602104"/>
                  </a:lnTo>
                  <a:lnTo>
                    <a:pt x="1123950" y="2563367"/>
                  </a:lnTo>
                  <a:lnTo>
                    <a:pt x="4757928" y="2563367"/>
                  </a:lnTo>
                  <a:lnTo>
                    <a:pt x="4757928" y="0"/>
                  </a:lnTo>
                  <a:close/>
                </a:path>
              </a:pathLst>
            </a:custGeom>
            <a:solidFill>
              <a:srgbClr val="C5C5EA"/>
            </a:solidFill>
          </p:spPr>
          <p:txBody>
            <a:bodyPr wrap="square" lIns="0" tIns="0" rIns="0" bIns="0" rtlCol="0"/>
            <a:lstStyle/>
            <a:p>
              <a:endParaRPr/>
            </a:p>
          </p:txBody>
        </p:sp>
        <p:sp>
          <p:nvSpPr>
            <p:cNvPr id="20" name="object 20"/>
            <p:cNvSpPr/>
            <p:nvPr/>
          </p:nvSpPr>
          <p:spPr>
            <a:xfrm>
              <a:off x="5394198" y="1835658"/>
              <a:ext cx="4758055" cy="2563495"/>
            </a:xfrm>
            <a:custGeom>
              <a:avLst/>
              <a:gdLst/>
              <a:ahLst/>
              <a:cxnLst/>
              <a:rect l="l" t="t" r="r" b="b"/>
              <a:pathLst>
                <a:path w="4758055" h="2563495">
                  <a:moveTo>
                    <a:pt x="0" y="1281683"/>
                  </a:moveTo>
                  <a:lnTo>
                    <a:pt x="640841" y="640841"/>
                  </a:lnTo>
                  <a:lnTo>
                    <a:pt x="640841" y="961263"/>
                  </a:lnTo>
                  <a:lnTo>
                    <a:pt x="1123950" y="961263"/>
                  </a:lnTo>
                  <a:lnTo>
                    <a:pt x="1123950" y="0"/>
                  </a:lnTo>
                  <a:lnTo>
                    <a:pt x="4757928" y="0"/>
                  </a:lnTo>
                  <a:lnTo>
                    <a:pt x="4757928" y="2563367"/>
                  </a:lnTo>
                  <a:lnTo>
                    <a:pt x="1123950" y="2563367"/>
                  </a:lnTo>
                  <a:lnTo>
                    <a:pt x="1123950" y="1602104"/>
                  </a:lnTo>
                  <a:lnTo>
                    <a:pt x="640841" y="1602104"/>
                  </a:lnTo>
                  <a:lnTo>
                    <a:pt x="640841" y="1922525"/>
                  </a:lnTo>
                  <a:lnTo>
                    <a:pt x="0" y="1281683"/>
                  </a:lnTo>
                  <a:close/>
                </a:path>
              </a:pathLst>
            </a:custGeom>
            <a:ln w="25908">
              <a:solidFill>
                <a:srgbClr val="003D2C"/>
              </a:solidFill>
            </a:ln>
          </p:spPr>
          <p:txBody>
            <a:bodyPr wrap="square" lIns="0" tIns="0" rIns="0" bIns="0" rtlCol="0"/>
            <a:lstStyle/>
            <a:p>
              <a:endParaRPr/>
            </a:p>
          </p:txBody>
        </p:sp>
      </p:grpSp>
      <p:sp>
        <p:nvSpPr>
          <p:cNvPr id="21" name="object 21"/>
          <p:cNvSpPr txBox="1"/>
          <p:nvPr/>
        </p:nvSpPr>
        <p:spPr>
          <a:xfrm>
            <a:off x="6597522" y="1863597"/>
            <a:ext cx="3286125" cy="2220595"/>
          </a:xfrm>
          <a:prstGeom prst="rect">
            <a:avLst/>
          </a:prstGeom>
        </p:spPr>
        <p:txBody>
          <a:bodyPr vert="horz" wrap="square" lIns="0" tIns="12700" rIns="0" bIns="0" rtlCol="0">
            <a:spAutoFit/>
          </a:bodyPr>
          <a:lstStyle/>
          <a:p>
            <a:pPr marL="200025" marR="5080" indent="3175" algn="ctr">
              <a:lnSpc>
                <a:spcPct val="100000"/>
              </a:lnSpc>
              <a:spcBef>
                <a:spcPts val="100"/>
              </a:spcBef>
            </a:pPr>
            <a:r>
              <a:rPr sz="1800" b="1" spc="-5" dirty="0">
                <a:solidFill>
                  <a:srgbClr val="001F5F"/>
                </a:solidFill>
                <a:latin typeface="Arial"/>
                <a:cs typeface="Arial"/>
              </a:rPr>
              <a:t>Répartition </a:t>
            </a:r>
            <a:r>
              <a:rPr sz="1800" b="1" dirty="0">
                <a:solidFill>
                  <a:srgbClr val="001F5F"/>
                </a:solidFill>
                <a:latin typeface="Arial"/>
                <a:cs typeface="Arial"/>
              </a:rPr>
              <a:t>des </a:t>
            </a:r>
            <a:r>
              <a:rPr sz="1800" b="1" spc="-10" dirty="0">
                <a:solidFill>
                  <a:srgbClr val="001F5F"/>
                </a:solidFill>
                <a:latin typeface="Arial"/>
                <a:cs typeface="Arial"/>
              </a:rPr>
              <a:t>savoirs </a:t>
            </a:r>
            <a:r>
              <a:rPr sz="1800" b="1" spc="-5" dirty="0">
                <a:solidFill>
                  <a:srgbClr val="001F5F"/>
                </a:solidFill>
                <a:latin typeface="Arial"/>
                <a:cs typeface="Arial"/>
              </a:rPr>
              <a:t> associés en </a:t>
            </a:r>
            <a:r>
              <a:rPr sz="1800" b="1" dirty="0">
                <a:solidFill>
                  <a:srgbClr val="001F5F"/>
                </a:solidFill>
                <a:latin typeface="Arial"/>
                <a:cs typeface="Arial"/>
              </a:rPr>
              <a:t>fonction des </a:t>
            </a:r>
            <a:r>
              <a:rPr sz="1800" b="1" spc="5" dirty="0">
                <a:solidFill>
                  <a:srgbClr val="001F5F"/>
                </a:solidFill>
                <a:latin typeface="Arial"/>
                <a:cs typeface="Arial"/>
              </a:rPr>
              <a:t> </a:t>
            </a:r>
            <a:r>
              <a:rPr sz="1800" b="1" spc="-5" dirty="0">
                <a:solidFill>
                  <a:srgbClr val="001F5F"/>
                </a:solidFill>
                <a:latin typeface="Arial"/>
                <a:cs typeface="Arial"/>
              </a:rPr>
              <a:t>compétences</a:t>
            </a:r>
            <a:r>
              <a:rPr sz="1800" b="1" spc="-15" dirty="0">
                <a:solidFill>
                  <a:srgbClr val="001F5F"/>
                </a:solidFill>
                <a:latin typeface="Arial"/>
                <a:cs typeface="Arial"/>
              </a:rPr>
              <a:t> </a:t>
            </a:r>
            <a:r>
              <a:rPr sz="1800" b="1" spc="-5" dirty="0">
                <a:solidFill>
                  <a:srgbClr val="001F5F"/>
                </a:solidFill>
                <a:latin typeface="Arial"/>
                <a:cs typeface="Arial"/>
              </a:rPr>
              <a:t>à</a:t>
            </a:r>
            <a:r>
              <a:rPr sz="1800" b="1" spc="-15" dirty="0">
                <a:solidFill>
                  <a:srgbClr val="001F5F"/>
                </a:solidFill>
                <a:latin typeface="Arial"/>
                <a:cs typeface="Arial"/>
              </a:rPr>
              <a:t> </a:t>
            </a:r>
            <a:r>
              <a:rPr sz="1800" b="1" spc="-5" dirty="0">
                <a:solidFill>
                  <a:srgbClr val="001F5F"/>
                </a:solidFill>
                <a:latin typeface="Arial"/>
                <a:cs typeface="Arial"/>
              </a:rPr>
              <a:t>développer</a:t>
            </a:r>
            <a:r>
              <a:rPr sz="1800" b="1" spc="15" dirty="0">
                <a:solidFill>
                  <a:srgbClr val="001F5F"/>
                </a:solidFill>
                <a:latin typeface="Arial"/>
                <a:cs typeface="Arial"/>
              </a:rPr>
              <a:t> </a:t>
            </a:r>
            <a:r>
              <a:rPr sz="1800" b="1" dirty="0">
                <a:solidFill>
                  <a:srgbClr val="001F5F"/>
                </a:solidFill>
                <a:latin typeface="Arial"/>
                <a:cs typeface="Arial"/>
              </a:rPr>
              <a:t>:</a:t>
            </a:r>
            <a:endParaRPr sz="1800">
              <a:latin typeface="Arial"/>
              <a:cs typeface="Arial"/>
            </a:endParaRPr>
          </a:p>
          <a:p>
            <a:pPr marL="299085" indent="-287020">
              <a:lnSpc>
                <a:spcPct val="100000"/>
              </a:lnSpc>
              <a:buFont typeface="Wingdings"/>
              <a:buChar char=""/>
              <a:tabLst>
                <a:tab pos="299085" algn="l"/>
                <a:tab pos="299720" algn="l"/>
              </a:tabLst>
            </a:pPr>
            <a:r>
              <a:rPr sz="1800" spc="-25" dirty="0">
                <a:solidFill>
                  <a:srgbClr val="001F5F"/>
                </a:solidFill>
                <a:latin typeface="Arial MT"/>
                <a:cs typeface="Arial MT"/>
              </a:rPr>
              <a:t>Techniques</a:t>
            </a:r>
            <a:r>
              <a:rPr sz="1800" spc="-15" dirty="0">
                <a:solidFill>
                  <a:srgbClr val="001F5F"/>
                </a:solidFill>
                <a:latin typeface="Arial MT"/>
                <a:cs typeface="Arial MT"/>
              </a:rPr>
              <a:t> </a:t>
            </a:r>
            <a:r>
              <a:rPr sz="1800" spc="-5" dirty="0">
                <a:solidFill>
                  <a:srgbClr val="001F5F"/>
                </a:solidFill>
                <a:latin typeface="Arial MT"/>
                <a:cs typeface="Arial MT"/>
              </a:rPr>
              <a:t>professionnelles</a:t>
            </a:r>
            <a:endParaRPr sz="1800">
              <a:latin typeface="Arial MT"/>
              <a:cs typeface="Arial MT"/>
            </a:endParaRPr>
          </a:p>
          <a:p>
            <a:pPr marL="299085" indent="-287020">
              <a:lnSpc>
                <a:spcPct val="100000"/>
              </a:lnSpc>
              <a:buFont typeface="Wingdings"/>
              <a:buChar char=""/>
              <a:tabLst>
                <a:tab pos="299085" algn="l"/>
                <a:tab pos="299720" algn="l"/>
              </a:tabLst>
            </a:pPr>
            <a:r>
              <a:rPr sz="1800" spc="-5" dirty="0">
                <a:solidFill>
                  <a:srgbClr val="001F5F"/>
                </a:solidFill>
                <a:latin typeface="Arial MT"/>
                <a:cs typeface="Arial MT"/>
              </a:rPr>
              <a:t>Nutrition-</a:t>
            </a:r>
            <a:r>
              <a:rPr sz="1800" spc="-110" dirty="0">
                <a:solidFill>
                  <a:srgbClr val="001F5F"/>
                </a:solidFill>
                <a:latin typeface="Arial MT"/>
                <a:cs typeface="Arial MT"/>
              </a:rPr>
              <a:t> </a:t>
            </a:r>
            <a:r>
              <a:rPr sz="1800" spc="-5" dirty="0">
                <a:solidFill>
                  <a:srgbClr val="001F5F"/>
                </a:solidFill>
                <a:latin typeface="Arial MT"/>
                <a:cs typeface="Arial MT"/>
              </a:rPr>
              <a:t>Alimentation</a:t>
            </a:r>
            <a:endParaRPr sz="1800">
              <a:latin typeface="Arial MT"/>
              <a:cs typeface="Arial MT"/>
            </a:endParaRPr>
          </a:p>
          <a:p>
            <a:pPr marL="299085" indent="-287020">
              <a:lnSpc>
                <a:spcPct val="100000"/>
              </a:lnSpc>
              <a:buFont typeface="Wingdings"/>
              <a:buChar char=""/>
              <a:tabLst>
                <a:tab pos="299085" algn="l"/>
                <a:tab pos="299720" algn="l"/>
              </a:tabLst>
            </a:pPr>
            <a:r>
              <a:rPr sz="1800" spc="-5" dirty="0">
                <a:solidFill>
                  <a:srgbClr val="001F5F"/>
                </a:solidFill>
                <a:latin typeface="Arial MT"/>
                <a:cs typeface="Arial MT"/>
              </a:rPr>
              <a:t>Sciences</a:t>
            </a:r>
            <a:r>
              <a:rPr sz="1800" spc="-10" dirty="0">
                <a:solidFill>
                  <a:srgbClr val="001F5F"/>
                </a:solidFill>
                <a:latin typeface="Arial MT"/>
                <a:cs typeface="Arial MT"/>
              </a:rPr>
              <a:t> </a:t>
            </a:r>
            <a:r>
              <a:rPr sz="1800" spc="-5" dirty="0">
                <a:solidFill>
                  <a:srgbClr val="001F5F"/>
                </a:solidFill>
                <a:latin typeface="Arial MT"/>
                <a:cs typeface="Arial MT"/>
              </a:rPr>
              <a:t>médicosociales</a:t>
            </a:r>
            <a:endParaRPr sz="1800">
              <a:latin typeface="Arial MT"/>
              <a:cs typeface="Arial MT"/>
            </a:endParaRPr>
          </a:p>
          <a:p>
            <a:pPr marL="299085" indent="-287020">
              <a:lnSpc>
                <a:spcPct val="100000"/>
              </a:lnSpc>
              <a:buFont typeface="Wingdings"/>
              <a:buChar char=""/>
              <a:tabLst>
                <a:tab pos="299085" algn="l"/>
                <a:tab pos="299720" algn="l"/>
              </a:tabLst>
            </a:pPr>
            <a:r>
              <a:rPr sz="1800" spc="-5" dirty="0">
                <a:solidFill>
                  <a:srgbClr val="001F5F"/>
                </a:solidFill>
                <a:latin typeface="Arial MT"/>
                <a:cs typeface="Arial MT"/>
              </a:rPr>
              <a:t>Microbiologie</a:t>
            </a:r>
            <a:endParaRPr sz="1800">
              <a:latin typeface="Arial MT"/>
              <a:cs typeface="Arial MT"/>
            </a:endParaRPr>
          </a:p>
          <a:p>
            <a:pPr marL="299085" indent="-287020">
              <a:lnSpc>
                <a:spcPct val="100000"/>
              </a:lnSpc>
              <a:buFont typeface="Wingdings"/>
              <a:buChar char=""/>
              <a:tabLst>
                <a:tab pos="299085" algn="l"/>
                <a:tab pos="299720" algn="l"/>
              </a:tabLst>
            </a:pPr>
            <a:r>
              <a:rPr sz="1800" spc="-5" dirty="0">
                <a:solidFill>
                  <a:srgbClr val="001F5F"/>
                </a:solidFill>
                <a:latin typeface="Arial MT"/>
                <a:cs typeface="Arial MT"/>
              </a:rPr>
              <a:t>Biologie-</a:t>
            </a:r>
            <a:r>
              <a:rPr sz="1800" spc="-20" dirty="0">
                <a:solidFill>
                  <a:srgbClr val="001F5F"/>
                </a:solidFill>
                <a:latin typeface="Arial MT"/>
                <a:cs typeface="Arial MT"/>
              </a:rPr>
              <a:t> </a:t>
            </a:r>
            <a:r>
              <a:rPr sz="1800" spc="-5" dirty="0">
                <a:solidFill>
                  <a:srgbClr val="001F5F"/>
                </a:solidFill>
                <a:latin typeface="Arial MT"/>
                <a:cs typeface="Arial MT"/>
              </a:rPr>
              <a:t>Physiopathologie</a:t>
            </a:r>
            <a:endParaRPr sz="1800">
              <a:latin typeface="Arial MT"/>
              <a:cs typeface="Arial MT"/>
            </a:endParaRPr>
          </a:p>
        </p:txBody>
      </p:sp>
      <p:sp>
        <p:nvSpPr>
          <p:cNvPr id="22" name="Espace réservé du pied de page 21">
            <a:extLst>
              <a:ext uri="{FF2B5EF4-FFF2-40B4-BE49-F238E27FC236}">
                <a16:creationId xmlns:a16="http://schemas.microsoft.com/office/drawing/2014/main" id="{ED082A50-7651-45A2-925B-B4D78D2D3D88}"/>
              </a:ext>
            </a:extLst>
          </p:cNvPr>
          <p:cNvSpPr>
            <a:spLocks noGrp="1"/>
          </p:cNvSpPr>
          <p:nvPr>
            <p:ph type="ftr" sz="quarter" idx="5"/>
          </p:nvPr>
        </p:nvSpPr>
        <p:spPr/>
        <p:txBody>
          <a:bodyPr/>
          <a:lstStyle/>
          <a:p>
            <a:r>
              <a:rPr lang="fr-FR"/>
              <a:t>Formation rénovation bac pro ASSP - Mai 2022 -  GRD - académie de Lyon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4"/>
          <p:cNvPicPr/>
          <p:nvPr/>
        </p:nvPicPr>
        <p:blipFill>
          <a:blip r:embed="rId3" cstate="print"/>
          <a:stretch>
            <a:fillRect/>
          </a:stretch>
        </p:blipFill>
        <p:spPr>
          <a:xfrm>
            <a:off x="453053" y="212305"/>
            <a:ext cx="593451" cy="520174"/>
          </a:xfrm>
          <a:prstGeom prst="rect">
            <a:avLst/>
          </a:prstGeom>
        </p:spPr>
      </p:pic>
      <p:grpSp>
        <p:nvGrpSpPr>
          <p:cNvPr id="7" name="object 7"/>
          <p:cNvGrpSpPr/>
          <p:nvPr/>
        </p:nvGrpSpPr>
        <p:grpSpPr>
          <a:xfrm>
            <a:off x="1140064" y="378213"/>
            <a:ext cx="9070340" cy="5853430"/>
            <a:chOff x="1140064" y="378213"/>
            <a:chExt cx="9070340" cy="5853430"/>
          </a:xfrm>
        </p:grpSpPr>
        <p:pic>
          <p:nvPicPr>
            <p:cNvPr id="8" name="object 8"/>
            <p:cNvPicPr/>
            <p:nvPr/>
          </p:nvPicPr>
          <p:blipFill>
            <a:blip r:embed="rId4" cstate="print"/>
            <a:stretch>
              <a:fillRect/>
            </a:stretch>
          </p:blipFill>
          <p:spPr>
            <a:xfrm>
              <a:off x="2815755" y="378213"/>
              <a:ext cx="7394461" cy="5853422"/>
            </a:xfrm>
            <a:prstGeom prst="rect">
              <a:avLst/>
            </a:prstGeom>
          </p:spPr>
        </p:pic>
        <p:sp>
          <p:nvSpPr>
            <p:cNvPr id="9" name="object 9"/>
            <p:cNvSpPr/>
            <p:nvPr/>
          </p:nvSpPr>
          <p:spPr>
            <a:xfrm>
              <a:off x="1153018" y="1619244"/>
              <a:ext cx="2057400" cy="1365885"/>
            </a:xfrm>
            <a:custGeom>
              <a:avLst/>
              <a:gdLst/>
              <a:ahLst/>
              <a:cxnLst/>
              <a:rect l="l" t="t" r="r" b="b"/>
              <a:pathLst>
                <a:path w="2057400" h="1365885">
                  <a:moveTo>
                    <a:pt x="1039017" y="0"/>
                  </a:moveTo>
                  <a:lnTo>
                    <a:pt x="987966" y="389"/>
                  </a:lnTo>
                  <a:lnTo>
                    <a:pt x="936929" y="2175"/>
                  </a:lnTo>
                  <a:lnTo>
                    <a:pt x="886005" y="5364"/>
                  </a:lnTo>
                  <a:lnTo>
                    <a:pt x="835293" y="9964"/>
                  </a:lnTo>
                  <a:lnTo>
                    <a:pt x="784894" y="15983"/>
                  </a:lnTo>
                  <a:lnTo>
                    <a:pt x="734907" y="23427"/>
                  </a:lnTo>
                  <a:lnTo>
                    <a:pt x="685431" y="32305"/>
                  </a:lnTo>
                  <a:lnTo>
                    <a:pt x="636566" y="42623"/>
                  </a:lnTo>
                  <a:lnTo>
                    <a:pt x="588411" y="54389"/>
                  </a:lnTo>
                  <a:lnTo>
                    <a:pt x="541067" y="67611"/>
                  </a:lnTo>
                  <a:lnTo>
                    <a:pt x="494632" y="82295"/>
                  </a:lnTo>
                  <a:lnTo>
                    <a:pt x="449207" y="98450"/>
                  </a:lnTo>
                  <a:lnTo>
                    <a:pt x="404890" y="116083"/>
                  </a:lnTo>
                  <a:lnTo>
                    <a:pt x="352431" y="139646"/>
                  </a:lnTo>
                  <a:lnTo>
                    <a:pt x="303498" y="164696"/>
                  </a:lnTo>
                  <a:lnTo>
                    <a:pt x="258118" y="191129"/>
                  </a:lnTo>
                  <a:lnTo>
                    <a:pt x="216317" y="218840"/>
                  </a:lnTo>
                  <a:lnTo>
                    <a:pt x="178119" y="247724"/>
                  </a:lnTo>
                  <a:lnTo>
                    <a:pt x="143552" y="277678"/>
                  </a:lnTo>
                  <a:lnTo>
                    <a:pt x="112639" y="308595"/>
                  </a:lnTo>
                  <a:lnTo>
                    <a:pt x="85407" y="340372"/>
                  </a:lnTo>
                  <a:lnTo>
                    <a:pt x="61882" y="372903"/>
                  </a:lnTo>
                  <a:lnTo>
                    <a:pt x="42089" y="406084"/>
                  </a:lnTo>
                  <a:lnTo>
                    <a:pt x="13801" y="473978"/>
                  </a:lnTo>
                  <a:lnTo>
                    <a:pt x="748" y="543214"/>
                  </a:lnTo>
                  <a:lnTo>
                    <a:pt x="0" y="578075"/>
                  </a:lnTo>
                  <a:lnTo>
                    <a:pt x="3136" y="612957"/>
                  </a:lnTo>
                  <a:lnTo>
                    <a:pt x="21170" y="682367"/>
                  </a:lnTo>
                  <a:lnTo>
                    <a:pt x="55054" y="750608"/>
                  </a:lnTo>
                  <a:lnTo>
                    <a:pt x="78004" y="784028"/>
                  </a:lnTo>
                  <a:lnTo>
                    <a:pt x="104993" y="816841"/>
                  </a:lnTo>
                  <a:lnTo>
                    <a:pt x="136047" y="848943"/>
                  </a:lnTo>
                  <a:lnTo>
                    <a:pt x="171192" y="880230"/>
                  </a:lnTo>
                  <a:lnTo>
                    <a:pt x="210453" y="910595"/>
                  </a:lnTo>
                  <a:lnTo>
                    <a:pt x="244604" y="933991"/>
                  </a:lnTo>
                  <a:lnTo>
                    <a:pt x="280662" y="956192"/>
                  </a:lnTo>
                  <a:lnTo>
                    <a:pt x="318527" y="977181"/>
                  </a:lnTo>
                  <a:lnTo>
                    <a:pt x="358099" y="996939"/>
                  </a:lnTo>
                  <a:lnTo>
                    <a:pt x="399276" y="1015447"/>
                  </a:lnTo>
                  <a:lnTo>
                    <a:pt x="441958" y="1032687"/>
                  </a:lnTo>
                  <a:lnTo>
                    <a:pt x="486044" y="1048639"/>
                  </a:lnTo>
                  <a:lnTo>
                    <a:pt x="531435" y="1063286"/>
                  </a:lnTo>
                  <a:lnTo>
                    <a:pt x="578028" y="1076609"/>
                  </a:lnTo>
                  <a:lnTo>
                    <a:pt x="625725" y="1088589"/>
                  </a:lnTo>
                  <a:lnTo>
                    <a:pt x="674424" y="1099207"/>
                  </a:lnTo>
                  <a:lnTo>
                    <a:pt x="724024" y="1108446"/>
                  </a:lnTo>
                  <a:lnTo>
                    <a:pt x="774426" y="1116286"/>
                  </a:lnTo>
                  <a:lnTo>
                    <a:pt x="825527" y="1122708"/>
                  </a:lnTo>
                  <a:lnTo>
                    <a:pt x="877229" y="1127695"/>
                  </a:lnTo>
                  <a:lnTo>
                    <a:pt x="929430" y="1131228"/>
                  </a:lnTo>
                  <a:lnTo>
                    <a:pt x="982030" y="1133287"/>
                  </a:lnTo>
                  <a:lnTo>
                    <a:pt x="1034927" y="1133855"/>
                  </a:lnTo>
                  <a:lnTo>
                    <a:pt x="1088023" y="1132912"/>
                  </a:lnTo>
                  <a:lnTo>
                    <a:pt x="1141215" y="1130441"/>
                  </a:lnTo>
                  <a:lnTo>
                    <a:pt x="1194403" y="1126422"/>
                  </a:lnTo>
                  <a:lnTo>
                    <a:pt x="1247488" y="1120837"/>
                  </a:lnTo>
                  <a:lnTo>
                    <a:pt x="1300367" y="1113668"/>
                  </a:lnTo>
                  <a:lnTo>
                    <a:pt x="1745629" y="1365763"/>
                  </a:lnTo>
                  <a:lnTo>
                    <a:pt x="1652284" y="1017783"/>
                  </a:lnTo>
                  <a:lnTo>
                    <a:pt x="1704739" y="994221"/>
                  </a:lnTo>
                  <a:lnTo>
                    <a:pt x="1753667" y="969171"/>
                  </a:lnTo>
                  <a:lnTo>
                    <a:pt x="1799043" y="942738"/>
                  </a:lnTo>
                  <a:lnTo>
                    <a:pt x="1840842" y="915027"/>
                  </a:lnTo>
                  <a:lnTo>
                    <a:pt x="1879038" y="886142"/>
                  </a:lnTo>
                  <a:lnTo>
                    <a:pt x="1913605" y="856189"/>
                  </a:lnTo>
                  <a:lnTo>
                    <a:pt x="1944518" y="825271"/>
                  </a:lnTo>
                  <a:lnTo>
                    <a:pt x="1971750" y="793495"/>
                  </a:lnTo>
                  <a:lnTo>
                    <a:pt x="1995277" y="760963"/>
                  </a:lnTo>
                  <a:lnTo>
                    <a:pt x="2015072" y="727782"/>
                  </a:lnTo>
                  <a:lnTo>
                    <a:pt x="2043363" y="659889"/>
                  </a:lnTo>
                  <a:lnTo>
                    <a:pt x="2056420" y="590652"/>
                  </a:lnTo>
                  <a:lnTo>
                    <a:pt x="2057172" y="555792"/>
                  </a:lnTo>
                  <a:lnTo>
                    <a:pt x="2054037" y="520910"/>
                  </a:lnTo>
                  <a:lnTo>
                    <a:pt x="2036007" y="451499"/>
                  </a:lnTo>
                  <a:lnTo>
                    <a:pt x="2002126" y="383259"/>
                  </a:lnTo>
                  <a:lnTo>
                    <a:pt x="1979176" y="349839"/>
                  </a:lnTo>
                  <a:lnTo>
                    <a:pt x="1952187" y="317025"/>
                  </a:lnTo>
                  <a:lnTo>
                    <a:pt x="1921132" y="284923"/>
                  </a:lnTo>
                  <a:lnTo>
                    <a:pt x="1885985" y="253637"/>
                  </a:lnTo>
                  <a:lnTo>
                    <a:pt x="1846721" y="223271"/>
                  </a:lnTo>
                  <a:lnTo>
                    <a:pt x="1812455" y="199799"/>
                  </a:lnTo>
                  <a:lnTo>
                    <a:pt x="1776410" y="177589"/>
                  </a:lnTo>
                  <a:lnTo>
                    <a:pt x="1738686" y="156649"/>
                  </a:lnTo>
                  <a:lnTo>
                    <a:pt x="1699381" y="136987"/>
                  </a:lnTo>
                  <a:lnTo>
                    <a:pt x="1658597" y="118609"/>
                  </a:lnTo>
                  <a:lnTo>
                    <a:pt x="1616432" y="101524"/>
                  </a:lnTo>
                  <a:lnTo>
                    <a:pt x="1572987" y="85738"/>
                  </a:lnTo>
                  <a:lnTo>
                    <a:pt x="1528359" y="71260"/>
                  </a:lnTo>
                  <a:lnTo>
                    <a:pt x="1482650" y="58096"/>
                  </a:lnTo>
                  <a:lnTo>
                    <a:pt x="1435959" y="46254"/>
                  </a:lnTo>
                  <a:lnTo>
                    <a:pt x="1388385" y="35742"/>
                  </a:lnTo>
                  <a:lnTo>
                    <a:pt x="1340028" y="26566"/>
                  </a:lnTo>
                  <a:lnTo>
                    <a:pt x="1290987" y="18734"/>
                  </a:lnTo>
                  <a:lnTo>
                    <a:pt x="1241363" y="12254"/>
                  </a:lnTo>
                  <a:lnTo>
                    <a:pt x="1191254" y="7134"/>
                  </a:lnTo>
                  <a:lnTo>
                    <a:pt x="1140760" y="3379"/>
                  </a:lnTo>
                  <a:lnTo>
                    <a:pt x="1089981" y="999"/>
                  </a:lnTo>
                  <a:lnTo>
                    <a:pt x="1039017" y="0"/>
                  </a:lnTo>
                  <a:close/>
                </a:path>
              </a:pathLst>
            </a:custGeom>
            <a:solidFill>
              <a:srgbClr val="FFFFFF"/>
            </a:solidFill>
          </p:spPr>
          <p:txBody>
            <a:bodyPr wrap="square" lIns="0" tIns="0" rIns="0" bIns="0" rtlCol="0"/>
            <a:lstStyle/>
            <a:p>
              <a:endParaRPr/>
            </a:p>
          </p:txBody>
        </p:sp>
        <p:sp>
          <p:nvSpPr>
            <p:cNvPr id="10" name="object 10"/>
            <p:cNvSpPr/>
            <p:nvPr/>
          </p:nvSpPr>
          <p:spPr>
            <a:xfrm>
              <a:off x="1153018" y="1619244"/>
              <a:ext cx="2057400" cy="1365885"/>
            </a:xfrm>
            <a:custGeom>
              <a:avLst/>
              <a:gdLst/>
              <a:ahLst/>
              <a:cxnLst/>
              <a:rect l="l" t="t" r="r" b="b"/>
              <a:pathLst>
                <a:path w="2057400" h="1365885">
                  <a:moveTo>
                    <a:pt x="1745629" y="1365763"/>
                  </a:moveTo>
                  <a:lnTo>
                    <a:pt x="1652284" y="1017783"/>
                  </a:lnTo>
                  <a:lnTo>
                    <a:pt x="1704739" y="994221"/>
                  </a:lnTo>
                  <a:lnTo>
                    <a:pt x="1753667" y="969171"/>
                  </a:lnTo>
                  <a:lnTo>
                    <a:pt x="1799043" y="942738"/>
                  </a:lnTo>
                  <a:lnTo>
                    <a:pt x="1840842" y="915027"/>
                  </a:lnTo>
                  <a:lnTo>
                    <a:pt x="1879038" y="886142"/>
                  </a:lnTo>
                  <a:lnTo>
                    <a:pt x="1913605" y="856189"/>
                  </a:lnTo>
                  <a:lnTo>
                    <a:pt x="1944518" y="825271"/>
                  </a:lnTo>
                  <a:lnTo>
                    <a:pt x="1971750" y="793495"/>
                  </a:lnTo>
                  <a:lnTo>
                    <a:pt x="1995277" y="760963"/>
                  </a:lnTo>
                  <a:lnTo>
                    <a:pt x="2015072" y="727782"/>
                  </a:lnTo>
                  <a:lnTo>
                    <a:pt x="2043363" y="659889"/>
                  </a:lnTo>
                  <a:lnTo>
                    <a:pt x="2056420" y="590652"/>
                  </a:lnTo>
                  <a:lnTo>
                    <a:pt x="2057172" y="555792"/>
                  </a:lnTo>
                  <a:lnTo>
                    <a:pt x="2054037" y="520910"/>
                  </a:lnTo>
                  <a:lnTo>
                    <a:pt x="2036007" y="451499"/>
                  </a:lnTo>
                  <a:lnTo>
                    <a:pt x="2002126" y="383259"/>
                  </a:lnTo>
                  <a:lnTo>
                    <a:pt x="1979176" y="349839"/>
                  </a:lnTo>
                  <a:lnTo>
                    <a:pt x="1952187" y="317025"/>
                  </a:lnTo>
                  <a:lnTo>
                    <a:pt x="1921132" y="284923"/>
                  </a:lnTo>
                  <a:lnTo>
                    <a:pt x="1885985" y="253637"/>
                  </a:lnTo>
                  <a:lnTo>
                    <a:pt x="1846721" y="223271"/>
                  </a:lnTo>
                  <a:lnTo>
                    <a:pt x="1812455" y="199799"/>
                  </a:lnTo>
                  <a:lnTo>
                    <a:pt x="1776410" y="177589"/>
                  </a:lnTo>
                  <a:lnTo>
                    <a:pt x="1738686" y="156649"/>
                  </a:lnTo>
                  <a:lnTo>
                    <a:pt x="1699381" y="136987"/>
                  </a:lnTo>
                  <a:lnTo>
                    <a:pt x="1658597" y="118609"/>
                  </a:lnTo>
                  <a:lnTo>
                    <a:pt x="1616432" y="101524"/>
                  </a:lnTo>
                  <a:lnTo>
                    <a:pt x="1572987" y="85738"/>
                  </a:lnTo>
                  <a:lnTo>
                    <a:pt x="1528359" y="71260"/>
                  </a:lnTo>
                  <a:lnTo>
                    <a:pt x="1482650" y="58096"/>
                  </a:lnTo>
                  <a:lnTo>
                    <a:pt x="1435959" y="46254"/>
                  </a:lnTo>
                  <a:lnTo>
                    <a:pt x="1388385" y="35742"/>
                  </a:lnTo>
                  <a:lnTo>
                    <a:pt x="1340028" y="26566"/>
                  </a:lnTo>
                  <a:lnTo>
                    <a:pt x="1290987" y="18734"/>
                  </a:lnTo>
                  <a:lnTo>
                    <a:pt x="1241363" y="12254"/>
                  </a:lnTo>
                  <a:lnTo>
                    <a:pt x="1191254" y="7134"/>
                  </a:lnTo>
                  <a:lnTo>
                    <a:pt x="1140760" y="3379"/>
                  </a:lnTo>
                  <a:lnTo>
                    <a:pt x="1089981" y="999"/>
                  </a:lnTo>
                  <a:lnTo>
                    <a:pt x="1039017" y="0"/>
                  </a:lnTo>
                  <a:lnTo>
                    <a:pt x="987966" y="389"/>
                  </a:lnTo>
                  <a:lnTo>
                    <a:pt x="936929" y="2175"/>
                  </a:lnTo>
                  <a:lnTo>
                    <a:pt x="886005" y="5364"/>
                  </a:lnTo>
                  <a:lnTo>
                    <a:pt x="835293" y="9964"/>
                  </a:lnTo>
                  <a:lnTo>
                    <a:pt x="784894" y="15983"/>
                  </a:lnTo>
                  <a:lnTo>
                    <a:pt x="734907" y="23427"/>
                  </a:lnTo>
                  <a:lnTo>
                    <a:pt x="685431" y="32305"/>
                  </a:lnTo>
                  <a:lnTo>
                    <a:pt x="636566" y="42623"/>
                  </a:lnTo>
                  <a:lnTo>
                    <a:pt x="588411" y="54389"/>
                  </a:lnTo>
                  <a:lnTo>
                    <a:pt x="541067" y="67611"/>
                  </a:lnTo>
                  <a:lnTo>
                    <a:pt x="494632" y="82295"/>
                  </a:lnTo>
                  <a:lnTo>
                    <a:pt x="449207" y="98450"/>
                  </a:lnTo>
                  <a:lnTo>
                    <a:pt x="404890" y="116083"/>
                  </a:lnTo>
                  <a:lnTo>
                    <a:pt x="352431" y="139646"/>
                  </a:lnTo>
                  <a:lnTo>
                    <a:pt x="303498" y="164696"/>
                  </a:lnTo>
                  <a:lnTo>
                    <a:pt x="258118" y="191129"/>
                  </a:lnTo>
                  <a:lnTo>
                    <a:pt x="216317" y="218840"/>
                  </a:lnTo>
                  <a:lnTo>
                    <a:pt x="178119" y="247724"/>
                  </a:lnTo>
                  <a:lnTo>
                    <a:pt x="143552" y="277678"/>
                  </a:lnTo>
                  <a:lnTo>
                    <a:pt x="112639" y="308595"/>
                  </a:lnTo>
                  <a:lnTo>
                    <a:pt x="85407" y="340372"/>
                  </a:lnTo>
                  <a:lnTo>
                    <a:pt x="61882" y="372903"/>
                  </a:lnTo>
                  <a:lnTo>
                    <a:pt x="42089" y="406084"/>
                  </a:lnTo>
                  <a:lnTo>
                    <a:pt x="13801" y="473978"/>
                  </a:lnTo>
                  <a:lnTo>
                    <a:pt x="748" y="543214"/>
                  </a:lnTo>
                  <a:lnTo>
                    <a:pt x="0" y="578075"/>
                  </a:lnTo>
                  <a:lnTo>
                    <a:pt x="3136" y="612957"/>
                  </a:lnTo>
                  <a:lnTo>
                    <a:pt x="21170" y="682367"/>
                  </a:lnTo>
                  <a:lnTo>
                    <a:pt x="55054" y="750608"/>
                  </a:lnTo>
                  <a:lnTo>
                    <a:pt x="78004" y="784028"/>
                  </a:lnTo>
                  <a:lnTo>
                    <a:pt x="104993" y="816841"/>
                  </a:lnTo>
                  <a:lnTo>
                    <a:pt x="136047" y="848943"/>
                  </a:lnTo>
                  <a:lnTo>
                    <a:pt x="171192" y="880230"/>
                  </a:lnTo>
                  <a:lnTo>
                    <a:pt x="210453" y="910595"/>
                  </a:lnTo>
                  <a:lnTo>
                    <a:pt x="244604" y="933991"/>
                  </a:lnTo>
                  <a:lnTo>
                    <a:pt x="280662" y="956192"/>
                  </a:lnTo>
                  <a:lnTo>
                    <a:pt x="318527" y="977181"/>
                  </a:lnTo>
                  <a:lnTo>
                    <a:pt x="358099" y="996939"/>
                  </a:lnTo>
                  <a:lnTo>
                    <a:pt x="399276" y="1015447"/>
                  </a:lnTo>
                  <a:lnTo>
                    <a:pt x="441958" y="1032687"/>
                  </a:lnTo>
                  <a:lnTo>
                    <a:pt x="486044" y="1048639"/>
                  </a:lnTo>
                  <a:lnTo>
                    <a:pt x="531435" y="1063286"/>
                  </a:lnTo>
                  <a:lnTo>
                    <a:pt x="578028" y="1076609"/>
                  </a:lnTo>
                  <a:lnTo>
                    <a:pt x="625725" y="1088589"/>
                  </a:lnTo>
                  <a:lnTo>
                    <a:pt x="674424" y="1099207"/>
                  </a:lnTo>
                  <a:lnTo>
                    <a:pt x="724024" y="1108446"/>
                  </a:lnTo>
                  <a:lnTo>
                    <a:pt x="774426" y="1116286"/>
                  </a:lnTo>
                  <a:lnTo>
                    <a:pt x="825527" y="1122708"/>
                  </a:lnTo>
                  <a:lnTo>
                    <a:pt x="877229" y="1127695"/>
                  </a:lnTo>
                  <a:lnTo>
                    <a:pt x="929430" y="1131228"/>
                  </a:lnTo>
                  <a:lnTo>
                    <a:pt x="982030" y="1133287"/>
                  </a:lnTo>
                  <a:lnTo>
                    <a:pt x="1034927" y="1133855"/>
                  </a:lnTo>
                  <a:lnTo>
                    <a:pt x="1088023" y="1132912"/>
                  </a:lnTo>
                  <a:lnTo>
                    <a:pt x="1141215" y="1130441"/>
                  </a:lnTo>
                  <a:lnTo>
                    <a:pt x="1194403" y="1126422"/>
                  </a:lnTo>
                  <a:lnTo>
                    <a:pt x="1247488" y="1120837"/>
                  </a:lnTo>
                  <a:lnTo>
                    <a:pt x="1300367" y="1113668"/>
                  </a:lnTo>
                  <a:lnTo>
                    <a:pt x="1745629" y="1365763"/>
                  </a:lnTo>
                  <a:close/>
                </a:path>
              </a:pathLst>
            </a:custGeom>
            <a:ln w="25908">
              <a:solidFill>
                <a:srgbClr val="006FC0"/>
              </a:solidFill>
            </a:ln>
          </p:spPr>
          <p:txBody>
            <a:bodyPr wrap="square" lIns="0" tIns="0" rIns="0" bIns="0" rtlCol="0"/>
            <a:lstStyle/>
            <a:p>
              <a:endParaRPr/>
            </a:p>
          </p:txBody>
        </p:sp>
      </p:grpSp>
      <p:sp>
        <p:nvSpPr>
          <p:cNvPr id="11" name="object 11"/>
          <p:cNvSpPr txBox="1">
            <a:spLocks noGrp="1"/>
          </p:cNvSpPr>
          <p:nvPr>
            <p:ph type="title"/>
          </p:nvPr>
        </p:nvSpPr>
        <p:spPr>
          <a:xfrm>
            <a:off x="1541780" y="1924634"/>
            <a:ext cx="1277620" cy="513080"/>
          </a:xfrm>
          <a:prstGeom prst="rect">
            <a:avLst/>
          </a:prstGeom>
        </p:spPr>
        <p:txBody>
          <a:bodyPr vert="horz" wrap="square" lIns="0" tIns="12065" rIns="0" bIns="0" rtlCol="0">
            <a:spAutoFit/>
          </a:bodyPr>
          <a:lstStyle/>
          <a:p>
            <a:pPr algn="ctr">
              <a:lnSpc>
                <a:spcPct val="100000"/>
              </a:lnSpc>
              <a:spcBef>
                <a:spcPts val="95"/>
              </a:spcBef>
            </a:pPr>
            <a:r>
              <a:rPr sz="1600" b="0" spc="-5" dirty="0">
                <a:solidFill>
                  <a:srgbClr val="000000"/>
                </a:solidFill>
                <a:latin typeface="Arial MT"/>
                <a:cs typeface="Arial MT"/>
              </a:rPr>
              <a:t>Compétences</a:t>
            </a:r>
            <a:endParaRPr sz="1600">
              <a:latin typeface="Arial MT"/>
              <a:cs typeface="Arial MT"/>
            </a:endParaRPr>
          </a:p>
          <a:p>
            <a:pPr algn="ctr">
              <a:lnSpc>
                <a:spcPct val="100000"/>
              </a:lnSpc>
              <a:spcBef>
                <a:spcPts val="5"/>
              </a:spcBef>
            </a:pPr>
            <a:r>
              <a:rPr sz="1600" b="0" spc="-5" dirty="0">
                <a:solidFill>
                  <a:srgbClr val="000000"/>
                </a:solidFill>
                <a:latin typeface="Arial MT"/>
                <a:cs typeface="Arial MT"/>
              </a:rPr>
              <a:t>terminales</a:t>
            </a:r>
            <a:endParaRPr sz="1600">
              <a:latin typeface="Arial MT"/>
              <a:cs typeface="Arial MT"/>
            </a:endParaRPr>
          </a:p>
        </p:txBody>
      </p:sp>
      <p:sp>
        <p:nvSpPr>
          <p:cNvPr id="12" name="Espace réservé du pied de page 11">
            <a:extLst>
              <a:ext uri="{FF2B5EF4-FFF2-40B4-BE49-F238E27FC236}">
                <a16:creationId xmlns:a16="http://schemas.microsoft.com/office/drawing/2014/main" id="{7ECE9563-F032-45DF-A9F1-CE4753CB8E5A}"/>
              </a:ext>
            </a:extLst>
          </p:cNvPr>
          <p:cNvSpPr>
            <a:spLocks noGrp="1"/>
          </p:cNvSpPr>
          <p:nvPr>
            <p:ph type="ftr" sz="quarter" idx="5"/>
          </p:nvPr>
        </p:nvSpPr>
        <p:spPr/>
        <p:txBody>
          <a:bodyPr/>
          <a:lstStyle/>
          <a:p>
            <a:r>
              <a:rPr lang="fr-FR"/>
              <a:t>Formation rénovation bac pro ASSP - Mai 2022 -  GRD - académie de Lyon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0822" y="6380226"/>
            <a:ext cx="11232515" cy="0"/>
          </a:xfrm>
          <a:custGeom>
            <a:avLst/>
            <a:gdLst/>
            <a:ahLst/>
            <a:cxnLst/>
            <a:rect l="l" t="t" r="r" b="b"/>
            <a:pathLst>
              <a:path w="11232515">
                <a:moveTo>
                  <a:pt x="0" y="0"/>
                </a:moveTo>
                <a:lnTo>
                  <a:pt x="11232007" y="0"/>
                </a:lnTo>
              </a:path>
            </a:pathLst>
          </a:custGeom>
          <a:ln w="10668">
            <a:solidFill>
              <a:srgbClr val="000000"/>
            </a:solidFill>
          </a:ln>
        </p:spPr>
        <p:txBody>
          <a:bodyPr wrap="square" lIns="0" tIns="0" rIns="0" bIns="0" rtlCol="0"/>
          <a:lstStyle/>
          <a:p>
            <a:endParaRPr/>
          </a:p>
        </p:txBody>
      </p:sp>
      <p:pic>
        <p:nvPicPr>
          <p:cNvPr id="4" name="object 4"/>
          <p:cNvPicPr/>
          <p:nvPr/>
        </p:nvPicPr>
        <p:blipFill>
          <a:blip r:embed="rId3" cstate="print"/>
          <a:stretch>
            <a:fillRect/>
          </a:stretch>
        </p:blipFill>
        <p:spPr>
          <a:xfrm>
            <a:off x="453053" y="212305"/>
            <a:ext cx="593451" cy="520174"/>
          </a:xfrm>
          <a:prstGeom prst="rect">
            <a:avLst/>
          </a:prstGeom>
        </p:spPr>
      </p:pic>
      <p:graphicFrame>
        <p:nvGraphicFramePr>
          <p:cNvPr id="7" name="object 7"/>
          <p:cNvGraphicFramePr>
            <a:graphicFrameLocks noGrp="1"/>
          </p:cNvGraphicFramePr>
          <p:nvPr/>
        </p:nvGraphicFramePr>
        <p:xfrm>
          <a:off x="635088" y="1030858"/>
          <a:ext cx="9511029" cy="4995098"/>
        </p:xfrm>
        <a:graphic>
          <a:graphicData uri="http://schemas.openxmlformats.org/drawingml/2006/table">
            <a:tbl>
              <a:tblPr firstRow="1" bandRow="1">
                <a:tableStyleId>{2D5ABB26-0587-4C30-8999-92F81FD0307C}</a:tableStyleId>
              </a:tblPr>
              <a:tblGrid>
                <a:gridCol w="788670">
                  <a:extLst>
                    <a:ext uri="{9D8B030D-6E8A-4147-A177-3AD203B41FA5}">
                      <a16:colId xmlns:a16="http://schemas.microsoft.com/office/drawing/2014/main" val="20000"/>
                    </a:ext>
                  </a:extLst>
                </a:gridCol>
                <a:gridCol w="7860030">
                  <a:extLst>
                    <a:ext uri="{9D8B030D-6E8A-4147-A177-3AD203B41FA5}">
                      <a16:colId xmlns:a16="http://schemas.microsoft.com/office/drawing/2014/main" val="20001"/>
                    </a:ext>
                  </a:extLst>
                </a:gridCol>
                <a:gridCol w="862329">
                  <a:extLst>
                    <a:ext uri="{9D8B030D-6E8A-4147-A177-3AD203B41FA5}">
                      <a16:colId xmlns:a16="http://schemas.microsoft.com/office/drawing/2014/main" val="20002"/>
                    </a:ext>
                  </a:extLst>
                </a:gridCol>
              </a:tblGrid>
              <a:tr h="567054">
                <a:tc gridSpan="3">
                  <a:txBody>
                    <a:bodyPr/>
                    <a:lstStyle/>
                    <a:p>
                      <a:pPr marL="63500" algn="ctr">
                        <a:lnSpc>
                          <a:spcPct val="100000"/>
                        </a:lnSpc>
                        <a:spcBef>
                          <a:spcPts val="1490"/>
                        </a:spcBef>
                      </a:pPr>
                      <a:r>
                        <a:rPr sz="1800" b="1" dirty="0">
                          <a:latin typeface="Arial"/>
                          <a:cs typeface="Arial"/>
                        </a:rPr>
                        <a:t>BLOC</a:t>
                      </a:r>
                      <a:r>
                        <a:rPr sz="1800" b="1" spc="-55" dirty="0">
                          <a:latin typeface="Arial"/>
                          <a:cs typeface="Arial"/>
                        </a:rPr>
                        <a:t> </a:t>
                      </a:r>
                      <a:r>
                        <a:rPr sz="1800" b="1" spc="-5" dirty="0">
                          <a:latin typeface="Arial"/>
                          <a:cs typeface="Arial"/>
                        </a:rPr>
                        <a:t>1</a:t>
                      </a:r>
                      <a:endParaRPr sz="1800">
                        <a:latin typeface="Arial"/>
                        <a:cs typeface="Arial"/>
                      </a:endParaRPr>
                    </a:p>
                  </a:txBody>
                  <a:tcPr marL="0" marR="0" marT="1892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309115">
                <a:tc rowSpan="3">
                  <a:txBody>
                    <a:bodyPr/>
                    <a:lstStyle/>
                    <a:p>
                      <a:pPr>
                        <a:lnSpc>
                          <a:spcPct val="100000"/>
                        </a:lnSpc>
                        <a:spcBef>
                          <a:spcPts val="35"/>
                        </a:spcBef>
                      </a:pPr>
                      <a:endParaRPr sz="1600">
                        <a:latin typeface="Times New Roman"/>
                        <a:cs typeface="Times New Roman"/>
                      </a:endParaRPr>
                    </a:p>
                    <a:p>
                      <a:pPr algn="ctr">
                        <a:lnSpc>
                          <a:spcPct val="100000"/>
                        </a:lnSpc>
                      </a:pPr>
                      <a:r>
                        <a:rPr sz="1800" b="1" dirty="0">
                          <a:latin typeface="Arial"/>
                          <a:cs typeface="Arial"/>
                        </a:rPr>
                        <a:t>COMPETENCES</a:t>
                      </a:r>
                      <a:r>
                        <a:rPr sz="1800" b="1" spc="-40" dirty="0">
                          <a:latin typeface="Arial"/>
                          <a:cs typeface="Arial"/>
                        </a:rPr>
                        <a:t> </a:t>
                      </a:r>
                      <a:r>
                        <a:rPr sz="1800" b="1" spc="-5" dirty="0">
                          <a:latin typeface="Arial"/>
                          <a:cs typeface="Arial"/>
                        </a:rPr>
                        <a:t>TERMINALES</a:t>
                      </a:r>
                      <a:endParaRPr sz="1800">
                        <a:latin typeface="Arial"/>
                        <a:cs typeface="Arial"/>
                      </a:endParaRPr>
                    </a:p>
                  </a:txBody>
                  <a:tcPr marL="0" marR="0" marT="4445"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30"/>
                        </a:spcBef>
                      </a:pPr>
                      <a:endParaRPr sz="1600">
                        <a:latin typeface="Times New Roman"/>
                        <a:cs typeface="Times New Roman"/>
                      </a:endParaRPr>
                    </a:p>
                    <a:p>
                      <a:pPr marL="135890">
                        <a:lnSpc>
                          <a:spcPct val="100000"/>
                        </a:lnSpc>
                      </a:pPr>
                      <a:r>
                        <a:rPr sz="1800" spc="-5" dirty="0">
                          <a:latin typeface="Arial MT"/>
                          <a:cs typeface="Arial MT"/>
                        </a:rPr>
                        <a:t>C1.0</a:t>
                      </a:r>
                      <a:r>
                        <a:rPr sz="1800" spc="105" dirty="0">
                          <a:latin typeface="Arial MT"/>
                          <a:cs typeface="Arial MT"/>
                        </a:rPr>
                        <a:t> </a:t>
                      </a:r>
                      <a:r>
                        <a:rPr sz="1800" dirty="0">
                          <a:latin typeface="Arial MT"/>
                          <a:cs typeface="Arial MT"/>
                        </a:rPr>
                        <a:t>-</a:t>
                      </a:r>
                      <a:r>
                        <a:rPr sz="1800" spc="15" dirty="0">
                          <a:latin typeface="Arial MT"/>
                          <a:cs typeface="Arial MT"/>
                        </a:rPr>
                        <a:t> </a:t>
                      </a:r>
                      <a:r>
                        <a:rPr sz="1800" spc="-5" dirty="0">
                          <a:latin typeface="Arial MT"/>
                          <a:cs typeface="Arial MT"/>
                        </a:rPr>
                        <a:t>Adopter</a:t>
                      </a:r>
                      <a:r>
                        <a:rPr sz="1800" spc="135" dirty="0">
                          <a:latin typeface="Arial MT"/>
                          <a:cs typeface="Arial MT"/>
                        </a:rPr>
                        <a:t> </a:t>
                      </a:r>
                      <a:r>
                        <a:rPr sz="1800" spc="-5" dirty="0">
                          <a:latin typeface="Arial MT"/>
                          <a:cs typeface="Arial MT"/>
                        </a:rPr>
                        <a:t>une</a:t>
                      </a:r>
                      <a:r>
                        <a:rPr sz="1800" spc="114" dirty="0">
                          <a:latin typeface="Arial MT"/>
                          <a:cs typeface="Arial MT"/>
                        </a:rPr>
                        <a:t> </a:t>
                      </a:r>
                      <a:r>
                        <a:rPr sz="1800" spc="-5" dirty="0">
                          <a:latin typeface="Arial MT"/>
                          <a:cs typeface="Arial MT"/>
                        </a:rPr>
                        <a:t>posture</a:t>
                      </a:r>
                      <a:r>
                        <a:rPr sz="1800" spc="120" dirty="0">
                          <a:latin typeface="Arial MT"/>
                          <a:cs typeface="Arial MT"/>
                        </a:rPr>
                        <a:t> </a:t>
                      </a:r>
                      <a:r>
                        <a:rPr sz="1800" spc="-5" dirty="0">
                          <a:latin typeface="Arial MT"/>
                          <a:cs typeface="Arial MT"/>
                        </a:rPr>
                        <a:t>professionnelle</a:t>
                      </a:r>
                      <a:r>
                        <a:rPr sz="1800" spc="140" dirty="0">
                          <a:latin typeface="Arial MT"/>
                          <a:cs typeface="Arial MT"/>
                        </a:rPr>
                        <a:t> </a:t>
                      </a:r>
                      <a:r>
                        <a:rPr sz="1800" spc="-5" dirty="0">
                          <a:latin typeface="Arial MT"/>
                          <a:cs typeface="Arial MT"/>
                        </a:rPr>
                        <a:t>adaptée*</a:t>
                      </a:r>
                      <a:endParaRPr sz="1800">
                        <a:latin typeface="Arial MT"/>
                        <a:cs typeface="Arial MT"/>
                      </a:endParaRPr>
                    </a:p>
                    <a:p>
                      <a:pPr marL="135890" marR="1129030">
                        <a:lnSpc>
                          <a:spcPct val="100000"/>
                        </a:lnSpc>
                      </a:pPr>
                      <a:r>
                        <a:rPr sz="1800" spc="-5" dirty="0">
                          <a:latin typeface="Arial MT"/>
                          <a:cs typeface="Arial MT"/>
                        </a:rPr>
                        <a:t>C1.1</a:t>
                      </a:r>
                      <a:r>
                        <a:rPr sz="1800" spc="95" dirty="0">
                          <a:latin typeface="Arial MT"/>
                          <a:cs typeface="Arial MT"/>
                        </a:rPr>
                        <a:t> </a:t>
                      </a:r>
                      <a:r>
                        <a:rPr sz="1800" dirty="0">
                          <a:latin typeface="Arial MT"/>
                          <a:cs typeface="Arial MT"/>
                        </a:rPr>
                        <a:t>-</a:t>
                      </a:r>
                      <a:r>
                        <a:rPr sz="1800" spc="-5" dirty="0">
                          <a:latin typeface="Arial MT"/>
                          <a:cs typeface="Arial MT"/>
                        </a:rPr>
                        <a:t> </a:t>
                      </a:r>
                      <a:r>
                        <a:rPr sz="1800" spc="-15" dirty="0">
                          <a:latin typeface="Arial MT"/>
                          <a:cs typeface="Arial MT"/>
                        </a:rPr>
                        <a:t>Accueillir,</a:t>
                      </a:r>
                      <a:r>
                        <a:rPr sz="1800" spc="120" dirty="0">
                          <a:latin typeface="Arial MT"/>
                          <a:cs typeface="Arial MT"/>
                        </a:rPr>
                        <a:t> </a:t>
                      </a:r>
                      <a:r>
                        <a:rPr sz="1800" spc="-5" dirty="0">
                          <a:latin typeface="Arial MT"/>
                          <a:cs typeface="Arial MT"/>
                        </a:rPr>
                        <a:t>communiquer</a:t>
                      </a:r>
                      <a:r>
                        <a:rPr sz="1800" spc="125" dirty="0">
                          <a:latin typeface="Arial MT"/>
                          <a:cs typeface="Arial MT"/>
                        </a:rPr>
                        <a:t> </a:t>
                      </a:r>
                      <a:r>
                        <a:rPr sz="1800" spc="-5" dirty="0">
                          <a:latin typeface="Arial MT"/>
                          <a:cs typeface="Arial MT"/>
                        </a:rPr>
                        <a:t>avec</a:t>
                      </a:r>
                      <a:r>
                        <a:rPr sz="1800" spc="100" dirty="0">
                          <a:latin typeface="Arial MT"/>
                          <a:cs typeface="Arial MT"/>
                        </a:rPr>
                        <a:t> </a:t>
                      </a:r>
                      <a:r>
                        <a:rPr sz="1800" spc="-5" dirty="0">
                          <a:latin typeface="Arial MT"/>
                          <a:cs typeface="Arial MT"/>
                        </a:rPr>
                        <a:t>la</a:t>
                      </a:r>
                      <a:r>
                        <a:rPr sz="1800" spc="110" dirty="0">
                          <a:latin typeface="Arial MT"/>
                          <a:cs typeface="Arial MT"/>
                        </a:rPr>
                        <a:t> </a:t>
                      </a:r>
                      <a:r>
                        <a:rPr sz="1800" spc="-5" dirty="0">
                          <a:latin typeface="Arial MT"/>
                          <a:cs typeface="Arial MT"/>
                        </a:rPr>
                        <a:t>personne,</a:t>
                      </a:r>
                      <a:r>
                        <a:rPr sz="1800" spc="114" dirty="0">
                          <a:latin typeface="Arial MT"/>
                          <a:cs typeface="Arial MT"/>
                        </a:rPr>
                        <a:t> </a:t>
                      </a:r>
                      <a:r>
                        <a:rPr sz="1800" spc="-5" dirty="0">
                          <a:latin typeface="Arial MT"/>
                          <a:cs typeface="Arial MT"/>
                        </a:rPr>
                        <a:t>sa</a:t>
                      </a:r>
                      <a:r>
                        <a:rPr sz="1800" spc="100" dirty="0">
                          <a:latin typeface="Arial MT"/>
                          <a:cs typeface="Arial MT"/>
                        </a:rPr>
                        <a:t> </a:t>
                      </a:r>
                      <a:r>
                        <a:rPr sz="1800" spc="-5" dirty="0">
                          <a:latin typeface="Arial MT"/>
                          <a:cs typeface="Arial MT"/>
                        </a:rPr>
                        <a:t>famille,</a:t>
                      </a:r>
                      <a:r>
                        <a:rPr sz="1800" spc="120" dirty="0">
                          <a:latin typeface="Arial MT"/>
                          <a:cs typeface="Arial MT"/>
                        </a:rPr>
                        <a:t> </a:t>
                      </a:r>
                      <a:r>
                        <a:rPr sz="1800" spc="-5" dirty="0">
                          <a:latin typeface="Arial MT"/>
                          <a:cs typeface="Arial MT"/>
                        </a:rPr>
                        <a:t>son </a:t>
                      </a:r>
                      <a:r>
                        <a:rPr sz="1800" spc="-484" dirty="0">
                          <a:latin typeface="Arial MT"/>
                          <a:cs typeface="Arial MT"/>
                        </a:rPr>
                        <a:t> </a:t>
                      </a:r>
                      <a:r>
                        <a:rPr sz="1800" spc="-5" dirty="0">
                          <a:latin typeface="Arial MT"/>
                          <a:cs typeface="Arial MT"/>
                        </a:rPr>
                        <a:t>entourage</a:t>
                      </a:r>
                      <a:endParaRPr sz="1800">
                        <a:latin typeface="Arial MT"/>
                        <a:cs typeface="Arial MT"/>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3">
                  <a:txBody>
                    <a:bodyPr/>
                    <a:lstStyle/>
                    <a:p>
                      <a:pPr marL="1155065">
                        <a:lnSpc>
                          <a:spcPct val="100000"/>
                        </a:lnSpc>
                        <a:spcBef>
                          <a:spcPts val="500"/>
                        </a:spcBef>
                      </a:pPr>
                      <a:r>
                        <a:rPr sz="1600" spc="-5" dirty="0">
                          <a:latin typeface="Arial MT"/>
                          <a:cs typeface="Arial MT"/>
                        </a:rPr>
                        <a:t>Sa</a:t>
                      </a:r>
                      <a:r>
                        <a:rPr sz="1800" spc="-5" dirty="0">
                          <a:latin typeface="Arial MT"/>
                          <a:cs typeface="Arial MT"/>
                        </a:rPr>
                        <a:t>voirs</a:t>
                      </a:r>
                      <a:r>
                        <a:rPr sz="1800" spc="-10" dirty="0">
                          <a:latin typeface="Arial MT"/>
                          <a:cs typeface="Arial MT"/>
                        </a:rPr>
                        <a:t> </a:t>
                      </a:r>
                      <a:r>
                        <a:rPr sz="1800" spc="-5" dirty="0">
                          <a:latin typeface="Arial MT"/>
                          <a:cs typeface="Arial MT"/>
                        </a:rPr>
                        <a:t>associés</a:t>
                      </a:r>
                      <a:r>
                        <a:rPr sz="1800" dirty="0">
                          <a:latin typeface="Arial MT"/>
                          <a:cs typeface="Arial MT"/>
                        </a:rPr>
                        <a:t> </a:t>
                      </a:r>
                      <a:r>
                        <a:rPr sz="1800" spc="-5" dirty="0">
                          <a:latin typeface="Arial MT"/>
                          <a:cs typeface="Arial MT"/>
                        </a:rPr>
                        <a:t>du</a:t>
                      </a:r>
                      <a:r>
                        <a:rPr sz="1800" dirty="0">
                          <a:latin typeface="Arial MT"/>
                          <a:cs typeface="Arial MT"/>
                        </a:rPr>
                        <a:t> </a:t>
                      </a:r>
                      <a:r>
                        <a:rPr sz="1800" spc="-5" dirty="0">
                          <a:latin typeface="Arial MT"/>
                          <a:cs typeface="Arial MT"/>
                        </a:rPr>
                        <a:t>bloc 1</a:t>
                      </a:r>
                      <a:endParaRPr sz="1800">
                        <a:latin typeface="Arial MT"/>
                        <a:cs typeface="Arial MT"/>
                      </a:endParaRPr>
                    </a:p>
                  </a:txBody>
                  <a:tcPr marL="0" marR="0" marT="6350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1417701">
                <a:tc vMerge="1">
                  <a:txBody>
                    <a:bodyPr/>
                    <a:lstStyle/>
                    <a:p>
                      <a:endParaRPr/>
                    </a:p>
                  </a:txBody>
                  <a:tcPr marL="0" marR="0" marT="4445"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000">
                        <a:latin typeface="Times New Roman"/>
                        <a:cs typeface="Times New Roman"/>
                      </a:endParaRPr>
                    </a:p>
                    <a:p>
                      <a:pPr marL="68580" marR="482600">
                        <a:lnSpc>
                          <a:spcPct val="100000"/>
                        </a:lnSpc>
                      </a:pPr>
                      <a:r>
                        <a:rPr sz="1800" spc="-5" dirty="0">
                          <a:latin typeface="Arial MT"/>
                          <a:cs typeface="Arial MT"/>
                        </a:rPr>
                        <a:t>C1.2</a:t>
                      </a:r>
                      <a:r>
                        <a:rPr sz="1800" spc="60" dirty="0">
                          <a:latin typeface="Arial MT"/>
                          <a:cs typeface="Arial MT"/>
                        </a:rPr>
                        <a:t> </a:t>
                      </a:r>
                      <a:r>
                        <a:rPr sz="1800" dirty="0">
                          <a:latin typeface="Arial MT"/>
                          <a:cs typeface="Arial MT"/>
                        </a:rPr>
                        <a:t>-</a:t>
                      </a:r>
                      <a:r>
                        <a:rPr sz="1800" spc="50" dirty="0">
                          <a:latin typeface="Arial MT"/>
                          <a:cs typeface="Arial MT"/>
                        </a:rPr>
                        <a:t> </a:t>
                      </a:r>
                      <a:r>
                        <a:rPr sz="1800" spc="-5" dirty="0">
                          <a:latin typeface="Arial MT"/>
                          <a:cs typeface="Arial MT"/>
                        </a:rPr>
                        <a:t>Participer</a:t>
                      </a:r>
                      <a:r>
                        <a:rPr sz="1800" spc="75" dirty="0">
                          <a:latin typeface="Arial MT"/>
                          <a:cs typeface="Arial MT"/>
                        </a:rPr>
                        <a:t> </a:t>
                      </a:r>
                      <a:r>
                        <a:rPr sz="1800" spc="-5" dirty="0">
                          <a:latin typeface="Arial MT"/>
                          <a:cs typeface="Arial MT"/>
                        </a:rPr>
                        <a:t>à</a:t>
                      </a:r>
                      <a:r>
                        <a:rPr sz="1800" spc="45" dirty="0">
                          <a:latin typeface="Arial MT"/>
                          <a:cs typeface="Arial MT"/>
                        </a:rPr>
                        <a:t> </a:t>
                      </a:r>
                      <a:r>
                        <a:rPr sz="1800" spc="-5" dirty="0">
                          <a:latin typeface="Arial MT"/>
                          <a:cs typeface="Arial MT"/>
                        </a:rPr>
                        <a:t>la</a:t>
                      </a:r>
                      <a:r>
                        <a:rPr sz="1800" spc="55" dirty="0">
                          <a:latin typeface="Arial MT"/>
                          <a:cs typeface="Arial MT"/>
                        </a:rPr>
                        <a:t> </a:t>
                      </a:r>
                      <a:r>
                        <a:rPr sz="1800" spc="-5" dirty="0">
                          <a:latin typeface="Arial MT"/>
                          <a:cs typeface="Arial MT"/>
                        </a:rPr>
                        <a:t>conception,</a:t>
                      </a:r>
                      <a:r>
                        <a:rPr sz="1800" spc="80" dirty="0">
                          <a:latin typeface="Arial MT"/>
                          <a:cs typeface="Arial MT"/>
                        </a:rPr>
                        <a:t> </a:t>
                      </a:r>
                      <a:r>
                        <a:rPr sz="1800" spc="-5" dirty="0">
                          <a:latin typeface="Arial MT"/>
                          <a:cs typeface="Arial MT"/>
                        </a:rPr>
                        <a:t>au</a:t>
                      </a:r>
                      <a:r>
                        <a:rPr sz="1800" spc="55" dirty="0">
                          <a:latin typeface="Arial MT"/>
                          <a:cs typeface="Arial MT"/>
                        </a:rPr>
                        <a:t> </a:t>
                      </a:r>
                      <a:r>
                        <a:rPr sz="1800" spc="-5" dirty="0">
                          <a:latin typeface="Arial MT"/>
                          <a:cs typeface="Arial MT"/>
                        </a:rPr>
                        <a:t>suivi,</a:t>
                      </a:r>
                      <a:r>
                        <a:rPr sz="1800" spc="65" dirty="0">
                          <a:latin typeface="Arial MT"/>
                          <a:cs typeface="Arial MT"/>
                        </a:rPr>
                        <a:t> </a:t>
                      </a:r>
                      <a:r>
                        <a:rPr sz="1800" spc="-5" dirty="0">
                          <a:latin typeface="Arial MT"/>
                          <a:cs typeface="Arial MT"/>
                        </a:rPr>
                        <a:t>à</a:t>
                      </a:r>
                      <a:r>
                        <a:rPr sz="1800" spc="60" dirty="0">
                          <a:latin typeface="Arial MT"/>
                          <a:cs typeface="Arial MT"/>
                        </a:rPr>
                        <a:t> </a:t>
                      </a:r>
                      <a:r>
                        <a:rPr sz="1800" spc="-5" dirty="0">
                          <a:latin typeface="Arial MT"/>
                          <a:cs typeface="Arial MT"/>
                        </a:rPr>
                        <a:t>la</a:t>
                      </a:r>
                      <a:r>
                        <a:rPr sz="1800" spc="45" dirty="0">
                          <a:latin typeface="Arial MT"/>
                          <a:cs typeface="Arial MT"/>
                        </a:rPr>
                        <a:t> </a:t>
                      </a:r>
                      <a:r>
                        <a:rPr sz="1800" spc="-5" dirty="0">
                          <a:latin typeface="Arial MT"/>
                          <a:cs typeface="Arial MT"/>
                        </a:rPr>
                        <a:t>mise</a:t>
                      </a:r>
                      <a:r>
                        <a:rPr sz="1800" spc="55" dirty="0">
                          <a:latin typeface="Arial MT"/>
                          <a:cs typeface="Arial MT"/>
                        </a:rPr>
                        <a:t> </a:t>
                      </a:r>
                      <a:r>
                        <a:rPr sz="1800" spc="-5" dirty="0">
                          <a:latin typeface="Arial MT"/>
                          <a:cs typeface="Arial MT"/>
                        </a:rPr>
                        <a:t>en</a:t>
                      </a:r>
                      <a:r>
                        <a:rPr sz="1800" spc="60" dirty="0">
                          <a:latin typeface="Arial MT"/>
                          <a:cs typeface="Arial MT"/>
                        </a:rPr>
                        <a:t> </a:t>
                      </a:r>
                      <a:r>
                        <a:rPr sz="1800" dirty="0">
                          <a:latin typeface="Arial MT"/>
                          <a:cs typeface="Arial MT"/>
                        </a:rPr>
                        <a:t>œuvre</a:t>
                      </a:r>
                      <a:r>
                        <a:rPr sz="1800" spc="60" dirty="0">
                          <a:latin typeface="Arial MT"/>
                          <a:cs typeface="Arial MT"/>
                        </a:rPr>
                        <a:t> </a:t>
                      </a:r>
                      <a:r>
                        <a:rPr sz="1800" spc="-5" dirty="0">
                          <a:latin typeface="Arial MT"/>
                          <a:cs typeface="Arial MT"/>
                        </a:rPr>
                        <a:t>et</a:t>
                      </a:r>
                      <a:r>
                        <a:rPr sz="1800" spc="55" dirty="0">
                          <a:latin typeface="Arial MT"/>
                          <a:cs typeface="Arial MT"/>
                        </a:rPr>
                        <a:t> </a:t>
                      </a:r>
                      <a:r>
                        <a:rPr sz="1800" spc="-5" dirty="0">
                          <a:latin typeface="Arial MT"/>
                          <a:cs typeface="Arial MT"/>
                        </a:rPr>
                        <a:t>à </a:t>
                      </a:r>
                      <a:r>
                        <a:rPr sz="1800" dirty="0">
                          <a:latin typeface="Arial MT"/>
                          <a:cs typeface="Arial MT"/>
                        </a:rPr>
                        <a:t> </a:t>
                      </a:r>
                      <a:r>
                        <a:rPr sz="1800" spc="-10" dirty="0">
                          <a:latin typeface="Arial MT"/>
                          <a:cs typeface="Arial MT"/>
                        </a:rPr>
                        <a:t>l’évaluation</a:t>
                      </a:r>
                      <a:r>
                        <a:rPr sz="1800" spc="85" dirty="0">
                          <a:latin typeface="Arial MT"/>
                          <a:cs typeface="Arial MT"/>
                        </a:rPr>
                        <a:t> </a:t>
                      </a:r>
                      <a:r>
                        <a:rPr sz="1800" spc="-5" dirty="0">
                          <a:latin typeface="Arial MT"/>
                          <a:cs typeface="Arial MT"/>
                        </a:rPr>
                        <a:t>du</a:t>
                      </a:r>
                      <a:r>
                        <a:rPr sz="1800" spc="60" dirty="0">
                          <a:latin typeface="Arial MT"/>
                          <a:cs typeface="Arial MT"/>
                        </a:rPr>
                        <a:t> </a:t>
                      </a:r>
                      <a:r>
                        <a:rPr sz="1800" spc="-5" dirty="0">
                          <a:latin typeface="Arial MT"/>
                          <a:cs typeface="Arial MT"/>
                        </a:rPr>
                        <a:t>projet</a:t>
                      </a:r>
                      <a:r>
                        <a:rPr sz="1800" spc="75" dirty="0">
                          <a:latin typeface="Arial MT"/>
                          <a:cs typeface="Arial MT"/>
                        </a:rPr>
                        <a:t> </a:t>
                      </a:r>
                      <a:r>
                        <a:rPr sz="1800" spc="-5" dirty="0">
                          <a:latin typeface="Arial MT"/>
                          <a:cs typeface="Arial MT"/>
                        </a:rPr>
                        <a:t>individualisé,</a:t>
                      </a:r>
                      <a:r>
                        <a:rPr sz="1800" spc="100" dirty="0">
                          <a:latin typeface="Arial MT"/>
                          <a:cs typeface="Arial MT"/>
                        </a:rPr>
                        <a:t> </a:t>
                      </a:r>
                      <a:r>
                        <a:rPr sz="1800" spc="-5" dirty="0">
                          <a:latin typeface="Arial MT"/>
                          <a:cs typeface="Arial MT"/>
                        </a:rPr>
                        <a:t>du</a:t>
                      </a:r>
                      <a:r>
                        <a:rPr sz="1800" spc="65" dirty="0">
                          <a:latin typeface="Arial MT"/>
                          <a:cs typeface="Arial MT"/>
                        </a:rPr>
                        <a:t> </a:t>
                      </a:r>
                      <a:r>
                        <a:rPr sz="1800" spc="-5" dirty="0">
                          <a:latin typeface="Arial MT"/>
                          <a:cs typeface="Arial MT"/>
                        </a:rPr>
                        <a:t>projet</a:t>
                      </a:r>
                      <a:r>
                        <a:rPr sz="1800" spc="70" dirty="0">
                          <a:latin typeface="Arial MT"/>
                          <a:cs typeface="Arial MT"/>
                        </a:rPr>
                        <a:t> </a:t>
                      </a:r>
                      <a:r>
                        <a:rPr sz="1800" spc="-5" dirty="0">
                          <a:latin typeface="Arial MT"/>
                          <a:cs typeface="Arial MT"/>
                        </a:rPr>
                        <a:t>de</a:t>
                      </a:r>
                      <a:r>
                        <a:rPr sz="1800" spc="60" dirty="0">
                          <a:latin typeface="Arial MT"/>
                          <a:cs typeface="Arial MT"/>
                        </a:rPr>
                        <a:t> </a:t>
                      </a:r>
                      <a:r>
                        <a:rPr sz="1800" spc="-5" dirty="0">
                          <a:latin typeface="Arial MT"/>
                          <a:cs typeface="Arial MT"/>
                        </a:rPr>
                        <a:t>vie</a:t>
                      </a:r>
                      <a:r>
                        <a:rPr sz="1800" spc="60" dirty="0">
                          <a:latin typeface="Arial MT"/>
                          <a:cs typeface="Arial MT"/>
                        </a:rPr>
                        <a:t> </a:t>
                      </a:r>
                      <a:r>
                        <a:rPr sz="1800" spc="-5" dirty="0">
                          <a:latin typeface="Arial MT"/>
                          <a:cs typeface="Arial MT"/>
                        </a:rPr>
                        <a:t>en</a:t>
                      </a:r>
                      <a:r>
                        <a:rPr sz="1800" spc="60" dirty="0">
                          <a:latin typeface="Arial MT"/>
                          <a:cs typeface="Arial MT"/>
                        </a:rPr>
                        <a:t> </a:t>
                      </a:r>
                      <a:r>
                        <a:rPr sz="1800" spc="-5" dirty="0">
                          <a:latin typeface="Arial MT"/>
                          <a:cs typeface="Arial MT"/>
                        </a:rPr>
                        <a:t>lien</a:t>
                      </a:r>
                      <a:r>
                        <a:rPr sz="1800" spc="70" dirty="0">
                          <a:latin typeface="Arial MT"/>
                          <a:cs typeface="Arial MT"/>
                        </a:rPr>
                        <a:t> </a:t>
                      </a:r>
                      <a:r>
                        <a:rPr sz="1800" spc="-5" dirty="0">
                          <a:latin typeface="Arial MT"/>
                          <a:cs typeface="Arial MT"/>
                        </a:rPr>
                        <a:t>avec</a:t>
                      </a:r>
                      <a:r>
                        <a:rPr sz="1800" spc="50" dirty="0">
                          <a:latin typeface="Arial MT"/>
                          <a:cs typeface="Arial MT"/>
                        </a:rPr>
                        <a:t> </a:t>
                      </a:r>
                      <a:r>
                        <a:rPr sz="1800" spc="-10" dirty="0">
                          <a:latin typeface="Arial MT"/>
                          <a:cs typeface="Arial MT"/>
                        </a:rPr>
                        <a:t>l’équipe </a:t>
                      </a:r>
                      <a:r>
                        <a:rPr sz="1800" spc="-484" dirty="0">
                          <a:latin typeface="Arial MT"/>
                          <a:cs typeface="Arial MT"/>
                        </a:rPr>
                        <a:t> </a:t>
                      </a:r>
                      <a:r>
                        <a:rPr sz="1800" spc="-5" dirty="0">
                          <a:latin typeface="Arial MT"/>
                          <a:cs typeface="Arial MT"/>
                        </a:rPr>
                        <a:t>pluriprofessionnelle</a:t>
                      </a:r>
                      <a:endParaRPr sz="180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350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701228">
                <a:tc vMerge="1">
                  <a:txBody>
                    <a:bodyPr/>
                    <a:lstStyle/>
                    <a:p>
                      <a:endParaRPr/>
                    </a:p>
                  </a:txBody>
                  <a:tcPr marL="0" marR="0" marT="4445"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25"/>
                        </a:spcBef>
                      </a:pPr>
                      <a:endParaRPr sz="2950">
                        <a:latin typeface="Times New Roman"/>
                        <a:cs typeface="Times New Roman"/>
                      </a:endParaRPr>
                    </a:p>
                    <a:p>
                      <a:pPr marL="68580" marR="793115" algn="just">
                        <a:lnSpc>
                          <a:spcPct val="100000"/>
                        </a:lnSpc>
                      </a:pPr>
                      <a:r>
                        <a:rPr sz="1800" spc="-5" dirty="0">
                          <a:latin typeface="Arial MT"/>
                          <a:cs typeface="Arial MT"/>
                        </a:rPr>
                        <a:t>C1.3 </a:t>
                      </a:r>
                      <a:r>
                        <a:rPr sz="1800" dirty="0">
                          <a:latin typeface="Arial MT"/>
                          <a:cs typeface="Arial MT"/>
                        </a:rPr>
                        <a:t>- </a:t>
                      </a:r>
                      <a:r>
                        <a:rPr sz="1800" spc="-5" dirty="0">
                          <a:latin typeface="Arial MT"/>
                          <a:cs typeface="Arial MT"/>
                        </a:rPr>
                        <a:t>Concevoir </a:t>
                      </a:r>
                      <a:r>
                        <a:rPr sz="1800" dirty="0">
                          <a:latin typeface="Arial MT"/>
                          <a:cs typeface="Arial MT"/>
                        </a:rPr>
                        <a:t>et mettre </a:t>
                      </a:r>
                      <a:r>
                        <a:rPr sz="1800" spc="-5" dirty="0">
                          <a:latin typeface="Arial MT"/>
                          <a:cs typeface="Arial MT"/>
                        </a:rPr>
                        <a:t>en </a:t>
                      </a:r>
                      <a:r>
                        <a:rPr sz="1800" dirty="0">
                          <a:latin typeface="Arial MT"/>
                          <a:cs typeface="Arial MT"/>
                        </a:rPr>
                        <a:t>œuvre </a:t>
                      </a:r>
                      <a:r>
                        <a:rPr sz="1800" spc="-5" dirty="0">
                          <a:latin typeface="Arial MT"/>
                          <a:cs typeface="Arial MT"/>
                        </a:rPr>
                        <a:t>des activités d’acquisition ou </a:t>
                      </a:r>
                      <a:r>
                        <a:rPr sz="1800" spc="-10" dirty="0">
                          <a:latin typeface="Arial MT"/>
                          <a:cs typeface="Arial MT"/>
                        </a:rPr>
                        <a:t>de </a:t>
                      </a:r>
                      <a:r>
                        <a:rPr sz="1800" spc="-490" dirty="0">
                          <a:latin typeface="Arial MT"/>
                          <a:cs typeface="Arial MT"/>
                        </a:rPr>
                        <a:t> </a:t>
                      </a:r>
                      <a:r>
                        <a:rPr sz="1800" spc="-5" dirty="0">
                          <a:latin typeface="Arial MT"/>
                          <a:cs typeface="Arial MT"/>
                        </a:rPr>
                        <a:t>maintien de </a:t>
                      </a:r>
                      <a:r>
                        <a:rPr sz="1800" spc="-10" dirty="0">
                          <a:latin typeface="Arial MT"/>
                          <a:cs typeface="Arial MT"/>
                        </a:rPr>
                        <a:t>l’autonomie </a:t>
                      </a:r>
                      <a:r>
                        <a:rPr sz="1800" spc="-5" dirty="0">
                          <a:latin typeface="Arial MT"/>
                          <a:cs typeface="Arial MT"/>
                        </a:rPr>
                        <a:t>et de la vie sociale pour une personne ou </a:t>
                      </a:r>
                      <a:r>
                        <a:rPr sz="1800" spc="-10" dirty="0">
                          <a:latin typeface="Arial MT"/>
                          <a:cs typeface="Arial MT"/>
                        </a:rPr>
                        <a:t>un </a:t>
                      </a:r>
                      <a:r>
                        <a:rPr sz="1800" spc="-490" dirty="0">
                          <a:latin typeface="Arial MT"/>
                          <a:cs typeface="Arial MT"/>
                        </a:rPr>
                        <a:t> </a:t>
                      </a:r>
                      <a:r>
                        <a:rPr sz="1800" spc="-5" dirty="0">
                          <a:latin typeface="Arial MT"/>
                          <a:cs typeface="Arial MT"/>
                        </a:rPr>
                        <a:t>groupe</a:t>
                      </a:r>
                      <a:endParaRPr sz="1800">
                        <a:latin typeface="Arial MT"/>
                        <a:cs typeface="Arial MT"/>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350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sp>
        <p:nvSpPr>
          <p:cNvPr id="8" name="object 8"/>
          <p:cNvSpPr txBox="1">
            <a:spLocks noGrp="1"/>
          </p:cNvSpPr>
          <p:nvPr>
            <p:ph type="title"/>
          </p:nvPr>
        </p:nvSpPr>
        <p:spPr>
          <a:xfrm>
            <a:off x="2383282" y="257047"/>
            <a:ext cx="860742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0000"/>
                </a:solidFill>
              </a:rPr>
              <a:t>Bloc </a:t>
            </a:r>
            <a:r>
              <a:rPr sz="1800" spc="-5" dirty="0">
                <a:solidFill>
                  <a:srgbClr val="000000"/>
                </a:solidFill>
              </a:rPr>
              <a:t>1</a:t>
            </a:r>
            <a:r>
              <a:rPr sz="1800" dirty="0">
                <a:solidFill>
                  <a:srgbClr val="000000"/>
                </a:solidFill>
              </a:rPr>
              <a:t> :</a:t>
            </a:r>
            <a:r>
              <a:rPr sz="1800" spc="-10" dirty="0">
                <a:solidFill>
                  <a:srgbClr val="000000"/>
                </a:solidFill>
              </a:rPr>
              <a:t> </a:t>
            </a:r>
            <a:r>
              <a:rPr sz="1800" spc="-5" dirty="0">
                <a:solidFill>
                  <a:srgbClr val="000000"/>
                </a:solidFill>
              </a:rPr>
              <a:t>accompagner</a:t>
            </a:r>
            <a:r>
              <a:rPr sz="1800" spc="5" dirty="0">
                <a:solidFill>
                  <a:srgbClr val="000000"/>
                </a:solidFill>
              </a:rPr>
              <a:t> </a:t>
            </a:r>
            <a:r>
              <a:rPr sz="1800" dirty="0">
                <a:solidFill>
                  <a:srgbClr val="000000"/>
                </a:solidFill>
              </a:rPr>
              <a:t>la personne</a:t>
            </a:r>
            <a:r>
              <a:rPr sz="1800" spc="-15" dirty="0">
                <a:solidFill>
                  <a:srgbClr val="000000"/>
                </a:solidFill>
              </a:rPr>
              <a:t> </a:t>
            </a:r>
            <a:r>
              <a:rPr sz="1800" dirty="0">
                <a:solidFill>
                  <a:srgbClr val="000000"/>
                </a:solidFill>
              </a:rPr>
              <a:t>dans une</a:t>
            </a:r>
            <a:r>
              <a:rPr sz="1800" spc="-10" dirty="0">
                <a:solidFill>
                  <a:srgbClr val="000000"/>
                </a:solidFill>
              </a:rPr>
              <a:t> </a:t>
            </a:r>
            <a:r>
              <a:rPr sz="1800" dirty="0">
                <a:solidFill>
                  <a:srgbClr val="000000"/>
                </a:solidFill>
              </a:rPr>
              <a:t>approche globale</a:t>
            </a:r>
            <a:r>
              <a:rPr sz="1800" spc="-15" dirty="0">
                <a:solidFill>
                  <a:srgbClr val="000000"/>
                </a:solidFill>
              </a:rPr>
              <a:t> </a:t>
            </a:r>
            <a:r>
              <a:rPr sz="1800" spc="-5" dirty="0">
                <a:solidFill>
                  <a:srgbClr val="000000"/>
                </a:solidFill>
              </a:rPr>
              <a:t>et</a:t>
            </a:r>
            <a:r>
              <a:rPr sz="1800" dirty="0">
                <a:solidFill>
                  <a:srgbClr val="000000"/>
                </a:solidFill>
              </a:rPr>
              <a:t> </a:t>
            </a:r>
            <a:r>
              <a:rPr sz="1800" spc="-5" dirty="0">
                <a:solidFill>
                  <a:srgbClr val="000000"/>
                </a:solidFill>
              </a:rPr>
              <a:t>individualisée</a:t>
            </a:r>
            <a:endParaRPr sz="1800"/>
          </a:p>
        </p:txBody>
      </p:sp>
      <p:sp>
        <p:nvSpPr>
          <p:cNvPr id="9" name="Espace réservé du pied de page 8">
            <a:extLst>
              <a:ext uri="{FF2B5EF4-FFF2-40B4-BE49-F238E27FC236}">
                <a16:creationId xmlns:a16="http://schemas.microsoft.com/office/drawing/2014/main" id="{9823AC49-62F5-4576-BD95-1F94AD5295F4}"/>
              </a:ext>
            </a:extLst>
          </p:cNvPr>
          <p:cNvSpPr>
            <a:spLocks noGrp="1"/>
          </p:cNvSpPr>
          <p:nvPr>
            <p:ph type="ftr" sz="quarter" idx="5"/>
          </p:nvPr>
        </p:nvSpPr>
        <p:spPr/>
        <p:txBody>
          <a:bodyPr/>
          <a:lstStyle/>
          <a:p>
            <a:r>
              <a:rPr lang="fr-FR"/>
              <a:t>Formation rénovation bac pro ASSP - Mai 2022 -  GRD - académie de Lyon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9BCDE9-C61E-40E9-A221-5E95D8DB872C}"/>
              </a:ext>
            </a:extLst>
          </p:cNvPr>
          <p:cNvSpPr>
            <a:spLocks noGrp="1"/>
          </p:cNvSpPr>
          <p:nvPr>
            <p:ph type="ctrTitle"/>
          </p:nvPr>
        </p:nvSpPr>
        <p:spPr>
          <a:xfrm>
            <a:off x="2057400" y="685800"/>
            <a:ext cx="7069327" cy="430887"/>
          </a:xfrm>
        </p:spPr>
        <p:txBody>
          <a:bodyPr/>
          <a:lstStyle/>
          <a:p>
            <a:pPr algn="ctr"/>
            <a:r>
              <a:rPr lang="fr-FR" dirty="0"/>
              <a:t>PRESENTATION DE LA JOURNEE</a:t>
            </a:r>
          </a:p>
        </p:txBody>
      </p:sp>
      <p:sp>
        <p:nvSpPr>
          <p:cNvPr id="3" name="Sous-titre 2">
            <a:extLst>
              <a:ext uri="{FF2B5EF4-FFF2-40B4-BE49-F238E27FC236}">
                <a16:creationId xmlns:a16="http://schemas.microsoft.com/office/drawing/2014/main" id="{3A0FEA70-84A2-4CAC-86C1-96DDC90AD294}"/>
              </a:ext>
            </a:extLst>
          </p:cNvPr>
          <p:cNvSpPr>
            <a:spLocks noGrp="1"/>
          </p:cNvSpPr>
          <p:nvPr>
            <p:ph type="subTitle" idx="4"/>
          </p:nvPr>
        </p:nvSpPr>
        <p:spPr>
          <a:xfrm>
            <a:off x="1219200" y="1295400"/>
            <a:ext cx="8534400" cy="5970865"/>
          </a:xfrm>
        </p:spPr>
        <p:txBody>
          <a:bodyPr/>
          <a:lstStyle/>
          <a:p>
            <a:r>
              <a:rPr lang="fr-FR" sz="3200" dirty="0"/>
              <a:t>1 – Présentation générale</a:t>
            </a:r>
          </a:p>
          <a:p>
            <a:endParaRPr lang="fr-FR" sz="3200" dirty="0"/>
          </a:p>
          <a:p>
            <a:r>
              <a:rPr lang="fr-FR" sz="3200" dirty="0"/>
              <a:t>2 – Présentation des nouveautés et pistes pédagogiques</a:t>
            </a:r>
          </a:p>
          <a:p>
            <a:endParaRPr lang="fr-FR" sz="3200" dirty="0"/>
          </a:p>
          <a:p>
            <a:r>
              <a:rPr lang="fr-FR" sz="3200" dirty="0"/>
              <a:t>3 – Présentation de l’architecture du plan de formation </a:t>
            </a:r>
          </a:p>
          <a:p>
            <a:endParaRPr lang="fr-FR" sz="3200" dirty="0"/>
          </a:p>
          <a:p>
            <a:r>
              <a:rPr lang="fr-FR" sz="3200" dirty="0"/>
              <a:t>4 – </a:t>
            </a:r>
            <a:r>
              <a:rPr lang="fr-FR" sz="3200" u="sng" dirty="0"/>
              <a:t>Atelier 1 </a:t>
            </a:r>
            <a:r>
              <a:rPr lang="fr-FR" sz="3200" dirty="0"/>
              <a:t>: réalisation du plan de formation en équipe de proximité </a:t>
            </a:r>
          </a:p>
          <a:p>
            <a:endParaRPr lang="fr-FR" sz="3200" dirty="0"/>
          </a:p>
          <a:p>
            <a:endParaRPr lang="fr-FR" dirty="0"/>
          </a:p>
          <a:p>
            <a:endParaRPr lang="fr-FR" dirty="0"/>
          </a:p>
        </p:txBody>
      </p:sp>
      <p:sp>
        <p:nvSpPr>
          <p:cNvPr id="4" name="Espace réservé du pied de page 3">
            <a:extLst>
              <a:ext uri="{FF2B5EF4-FFF2-40B4-BE49-F238E27FC236}">
                <a16:creationId xmlns:a16="http://schemas.microsoft.com/office/drawing/2014/main" id="{3A07B277-0290-40A9-8549-E7662172A371}"/>
              </a:ext>
            </a:extLst>
          </p:cNvPr>
          <p:cNvSpPr>
            <a:spLocks noGrp="1"/>
          </p:cNvSpPr>
          <p:nvPr>
            <p:ph type="ftr" sz="quarter" idx="5"/>
          </p:nvPr>
        </p:nvSpPr>
        <p:spPr>
          <a:xfrm>
            <a:off x="3276600" y="6377940"/>
            <a:ext cx="4770120" cy="342900"/>
          </a:xfrm>
        </p:spPr>
        <p:txBody>
          <a:bodyPr/>
          <a:lstStyle/>
          <a:p>
            <a:r>
              <a:rPr lang="fr-FR"/>
              <a:t>Formation rénovation bac pro ASSP - Mai 2022 -  GRD - académie de Lyon</a:t>
            </a:r>
            <a:endParaRPr lang="fr-FR" dirty="0"/>
          </a:p>
        </p:txBody>
      </p:sp>
    </p:spTree>
    <p:extLst>
      <p:ext uri="{BB962C8B-B14F-4D97-AF65-F5344CB8AC3E}">
        <p14:creationId xmlns:p14="http://schemas.microsoft.com/office/powerpoint/2010/main" val="1058034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0822" y="6380226"/>
            <a:ext cx="11232515" cy="0"/>
          </a:xfrm>
          <a:custGeom>
            <a:avLst/>
            <a:gdLst/>
            <a:ahLst/>
            <a:cxnLst/>
            <a:rect l="l" t="t" r="r" b="b"/>
            <a:pathLst>
              <a:path w="11232515">
                <a:moveTo>
                  <a:pt x="0" y="0"/>
                </a:moveTo>
                <a:lnTo>
                  <a:pt x="11232007" y="0"/>
                </a:lnTo>
              </a:path>
            </a:pathLst>
          </a:custGeom>
          <a:ln w="10668">
            <a:solidFill>
              <a:srgbClr val="000000"/>
            </a:solidFill>
          </a:ln>
        </p:spPr>
        <p:txBody>
          <a:bodyPr wrap="square" lIns="0" tIns="0" rIns="0" bIns="0" rtlCol="0"/>
          <a:lstStyle/>
          <a:p>
            <a:endParaRPr/>
          </a:p>
        </p:txBody>
      </p:sp>
      <p:pic>
        <p:nvPicPr>
          <p:cNvPr id="4" name="object 4"/>
          <p:cNvPicPr/>
          <p:nvPr/>
        </p:nvPicPr>
        <p:blipFill>
          <a:blip r:embed="rId2" cstate="print"/>
          <a:stretch>
            <a:fillRect/>
          </a:stretch>
        </p:blipFill>
        <p:spPr>
          <a:xfrm>
            <a:off x="453053" y="212305"/>
            <a:ext cx="593451" cy="520174"/>
          </a:xfrm>
          <a:prstGeom prst="rect">
            <a:avLst/>
          </a:prstGeom>
        </p:spPr>
      </p:pic>
      <p:graphicFrame>
        <p:nvGraphicFramePr>
          <p:cNvPr id="7" name="object 7"/>
          <p:cNvGraphicFramePr>
            <a:graphicFrameLocks noGrp="1"/>
          </p:cNvGraphicFramePr>
          <p:nvPr/>
        </p:nvGraphicFramePr>
        <p:xfrm>
          <a:off x="812520" y="926591"/>
          <a:ext cx="8893173" cy="5249493"/>
        </p:xfrm>
        <a:graphic>
          <a:graphicData uri="http://schemas.openxmlformats.org/drawingml/2006/table">
            <a:tbl>
              <a:tblPr firstRow="1" bandRow="1">
                <a:tableStyleId>{2D5ABB26-0587-4C30-8999-92F81FD0307C}</a:tableStyleId>
              </a:tblPr>
              <a:tblGrid>
                <a:gridCol w="830580">
                  <a:extLst>
                    <a:ext uri="{9D8B030D-6E8A-4147-A177-3AD203B41FA5}">
                      <a16:colId xmlns:a16="http://schemas.microsoft.com/office/drawing/2014/main" val="20000"/>
                    </a:ext>
                  </a:extLst>
                </a:gridCol>
                <a:gridCol w="7379334">
                  <a:extLst>
                    <a:ext uri="{9D8B030D-6E8A-4147-A177-3AD203B41FA5}">
                      <a16:colId xmlns:a16="http://schemas.microsoft.com/office/drawing/2014/main" val="20001"/>
                    </a:ext>
                  </a:extLst>
                </a:gridCol>
                <a:gridCol w="683259">
                  <a:extLst>
                    <a:ext uri="{9D8B030D-6E8A-4147-A177-3AD203B41FA5}">
                      <a16:colId xmlns:a16="http://schemas.microsoft.com/office/drawing/2014/main" val="20002"/>
                    </a:ext>
                  </a:extLst>
                </a:gridCol>
              </a:tblGrid>
              <a:tr h="591693">
                <a:tc gridSpan="3">
                  <a:txBody>
                    <a:bodyPr/>
                    <a:lstStyle/>
                    <a:p>
                      <a:pPr marL="125095" algn="ctr">
                        <a:lnSpc>
                          <a:spcPct val="100000"/>
                        </a:lnSpc>
                        <a:spcBef>
                          <a:spcPts val="1105"/>
                        </a:spcBef>
                      </a:pPr>
                      <a:r>
                        <a:rPr sz="1800" b="1" dirty="0">
                          <a:latin typeface="Arial"/>
                          <a:cs typeface="Arial"/>
                        </a:rPr>
                        <a:t>BLOC</a:t>
                      </a:r>
                      <a:r>
                        <a:rPr sz="1800" b="1" spc="-45" dirty="0">
                          <a:latin typeface="Arial"/>
                          <a:cs typeface="Arial"/>
                        </a:rPr>
                        <a:t> </a:t>
                      </a:r>
                      <a:r>
                        <a:rPr sz="1800" b="1" spc="-5" dirty="0">
                          <a:latin typeface="Arial"/>
                          <a:cs typeface="Arial"/>
                        </a:rPr>
                        <a:t>2</a:t>
                      </a:r>
                      <a:endParaRPr sz="1800">
                        <a:latin typeface="Arial"/>
                        <a:cs typeface="Arial"/>
                      </a:endParaRPr>
                    </a:p>
                  </a:txBody>
                  <a:tcPr marL="0" marR="0" marT="140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934085">
                <a:tc rowSpan="4">
                  <a:txBody>
                    <a:bodyPr/>
                    <a:lstStyle/>
                    <a:p>
                      <a:pPr>
                        <a:lnSpc>
                          <a:spcPct val="100000"/>
                        </a:lnSpc>
                        <a:spcBef>
                          <a:spcPts val="30"/>
                        </a:spcBef>
                      </a:pPr>
                      <a:endParaRPr sz="1750">
                        <a:latin typeface="Times New Roman"/>
                        <a:cs typeface="Times New Roman"/>
                      </a:endParaRPr>
                    </a:p>
                    <a:p>
                      <a:pPr algn="ctr">
                        <a:lnSpc>
                          <a:spcPct val="100000"/>
                        </a:lnSpc>
                      </a:pPr>
                      <a:r>
                        <a:rPr sz="1800" b="1" dirty="0">
                          <a:latin typeface="Arial"/>
                          <a:cs typeface="Arial"/>
                        </a:rPr>
                        <a:t>COMPETENCES</a:t>
                      </a:r>
                      <a:r>
                        <a:rPr sz="1800" b="1" spc="-30" dirty="0">
                          <a:latin typeface="Arial"/>
                          <a:cs typeface="Arial"/>
                        </a:rPr>
                        <a:t> </a:t>
                      </a:r>
                      <a:r>
                        <a:rPr sz="1800" b="1" spc="-10" dirty="0">
                          <a:latin typeface="Arial"/>
                          <a:cs typeface="Arial"/>
                        </a:rPr>
                        <a:t>TERMINALES</a:t>
                      </a:r>
                      <a:endParaRPr sz="1800">
                        <a:latin typeface="Arial"/>
                        <a:cs typeface="Arial"/>
                      </a:endParaRPr>
                    </a:p>
                  </a:txBody>
                  <a:tcPr marL="0" marR="0" marT="381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0"/>
                        </a:spcBef>
                      </a:pPr>
                      <a:endParaRPr sz="1550">
                        <a:latin typeface="Times New Roman"/>
                        <a:cs typeface="Times New Roman"/>
                      </a:endParaRPr>
                    </a:p>
                    <a:p>
                      <a:pPr marL="123825" marR="149860">
                        <a:lnSpc>
                          <a:spcPts val="1910"/>
                        </a:lnSpc>
                      </a:pPr>
                      <a:r>
                        <a:rPr sz="1600" spc="-10" dirty="0">
                          <a:latin typeface="Arial MT"/>
                          <a:cs typeface="Arial MT"/>
                        </a:rPr>
                        <a:t>C2.1</a:t>
                      </a:r>
                      <a:r>
                        <a:rPr sz="1600" spc="65" dirty="0">
                          <a:latin typeface="Arial MT"/>
                          <a:cs typeface="Arial MT"/>
                        </a:rPr>
                        <a:t> </a:t>
                      </a:r>
                      <a:r>
                        <a:rPr sz="1600" spc="-5" dirty="0">
                          <a:latin typeface="Arial MT"/>
                          <a:cs typeface="Arial MT"/>
                        </a:rPr>
                        <a:t>-</a:t>
                      </a:r>
                      <a:r>
                        <a:rPr sz="1600" spc="70" dirty="0">
                          <a:latin typeface="Arial MT"/>
                          <a:cs typeface="Arial MT"/>
                        </a:rPr>
                        <a:t> </a:t>
                      </a:r>
                      <a:r>
                        <a:rPr sz="1600" spc="-5" dirty="0">
                          <a:latin typeface="Arial MT"/>
                          <a:cs typeface="Arial MT"/>
                        </a:rPr>
                        <a:t>Réaliser</a:t>
                      </a:r>
                      <a:r>
                        <a:rPr sz="1600" spc="55" dirty="0">
                          <a:latin typeface="Arial MT"/>
                          <a:cs typeface="Arial MT"/>
                        </a:rPr>
                        <a:t> </a:t>
                      </a:r>
                      <a:r>
                        <a:rPr sz="1600" spc="-5" dirty="0">
                          <a:latin typeface="Arial MT"/>
                          <a:cs typeface="Arial MT"/>
                        </a:rPr>
                        <a:t>les</a:t>
                      </a:r>
                      <a:r>
                        <a:rPr sz="1600" spc="50" dirty="0">
                          <a:latin typeface="Arial MT"/>
                          <a:cs typeface="Arial MT"/>
                        </a:rPr>
                        <a:t> </a:t>
                      </a:r>
                      <a:r>
                        <a:rPr sz="1600" spc="-5" dirty="0">
                          <a:latin typeface="Arial MT"/>
                          <a:cs typeface="Arial MT"/>
                        </a:rPr>
                        <a:t>activités</a:t>
                      </a:r>
                      <a:r>
                        <a:rPr sz="1600" spc="65" dirty="0">
                          <a:latin typeface="Arial MT"/>
                          <a:cs typeface="Arial MT"/>
                        </a:rPr>
                        <a:t> </a:t>
                      </a:r>
                      <a:r>
                        <a:rPr sz="1600" spc="-5" dirty="0">
                          <a:latin typeface="Arial MT"/>
                          <a:cs typeface="Arial MT"/>
                        </a:rPr>
                        <a:t>liées</a:t>
                      </a:r>
                      <a:r>
                        <a:rPr sz="1600" spc="45" dirty="0">
                          <a:latin typeface="Arial MT"/>
                          <a:cs typeface="Arial MT"/>
                        </a:rPr>
                        <a:t> </a:t>
                      </a:r>
                      <a:r>
                        <a:rPr sz="1600" spc="-5" dirty="0">
                          <a:latin typeface="Arial MT"/>
                          <a:cs typeface="Arial MT"/>
                        </a:rPr>
                        <a:t>à</a:t>
                      </a:r>
                      <a:r>
                        <a:rPr sz="1600" spc="70" dirty="0">
                          <a:latin typeface="Arial MT"/>
                          <a:cs typeface="Arial MT"/>
                        </a:rPr>
                        <a:t> </a:t>
                      </a:r>
                      <a:r>
                        <a:rPr sz="1600" spc="-10" dirty="0">
                          <a:latin typeface="Arial MT"/>
                          <a:cs typeface="Arial MT"/>
                        </a:rPr>
                        <a:t>l’hygiène,</a:t>
                      </a:r>
                      <a:r>
                        <a:rPr sz="1600" spc="70" dirty="0">
                          <a:latin typeface="Arial MT"/>
                          <a:cs typeface="Arial MT"/>
                        </a:rPr>
                        <a:t> </a:t>
                      </a:r>
                      <a:r>
                        <a:rPr sz="1600" spc="-5" dirty="0">
                          <a:latin typeface="Arial MT"/>
                          <a:cs typeface="Arial MT"/>
                        </a:rPr>
                        <a:t>au</a:t>
                      </a:r>
                      <a:r>
                        <a:rPr sz="1600" spc="70" dirty="0">
                          <a:latin typeface="Arial MT"/>
                          <a:cs typeface="Arial MT"/>
                        </a:rPr>
                        <a:t> </a:t>
                      </a:r>
                      <a:r>
                        <a:rPr sz="1600" spc="-5" dirty="0">
                          <a:latin typeface="Arial MT"/>
                          <a:cs typeface="Arial MT"/>
                        </a:rPr>
                        <a:t>confort</a:t>
                      </a:r>
                      <a:r>
                        <a:rPr sz="1600" spc="75" dirty="0">
                          <a:latin typeface="Arial MT"/>
                          <a:cs typeface="Arial MT"/>
                        </a:rPr>
                        <a:t> </a:t>
                      </a:r>
                      <a:r>
                        <a:rPr sz="1600" spc="-5" dirty="0">
                          <a:latin typeface="Arial MT"/>
                          <a:cs typeface="Arial MT"/>
                        </a:rPr>
                        <a:t>de</a:t>
                      </a:r>
                      <a:r>
                        <a:rPr sz="1600" spc="65" dirty="0">
                          <a:latin typeface="Arial MT"/>
                          <a:cs typeface="Arial MT"/>
                        </a:rPr>
                        <a:t> </a:t>
                      </a:r>
                      <a:r>
                        <a:rPr sz="1600" dirty="0">
                          <a:latin typeface="Arial MT"/>
                          <a:cs typeface="Arial MT"/>
                        </a:rPr>
                        <a:t>la</a:t>
                      </a:r>
                      <a:r>
                        <a:rPr sz="1600" spc="55" dirty="0">
                          <a:latin typeface="Arial MT"/>
                          <a:cs typeface="Arial MT"/>
                        </a:rPr>
                        <a:t> </a:t>
                      </a:r>
                      <a:r>
                        <a:rPr sz="1600" spc="-5" dirty="0">
                          <a:latin typeface="Arial MT"/>
                          <a:cs typeface="Arial MT"/>
                        </a:rPr>
                        <a:t>personne</a:t>
                      </a:r>
                      <a:r>
                        <a:rPr sz="1600" spc="70" dirty="0">
                          <a:latin typeface="Arial MT"/>
                          <a:cs typeface="Arial MT"/>
                        </a:rPr>
                        <a:t> </a:t>
                      </a:r>
                      <a:r>
                        <a:rPr sz="1600" spc="-5" dirty="0">
                          <a:latin typeface="Arial MT"/>
                          <a:cs typeface="Arial MT"/>
                        </a:rPr>
                        <a:t>et</a:t>
                      </a:r>
                      <a:r>
                        <a:rPr sz="1600" spc="65" dirty="0">
                          <a:latin typeface="Arial MT"/>
                          <a:cs typeface="Arial MT"/>
                        </a:rPr>
                        <a:t> </a:t>
                      </a:r>
                      <a:r>
                        <a:rPr sz="1600" spc="-5" dirty="0">
                          <a:latin typeface="Arial MT"/>
                          <a:cs typeface="Arial MT"/>
                        </a:rPr>
                        <a:t>à</a:t>
                      </a:r>
                      <a:r>
                        <a:rPr sz="1600" spc="75" dirty="0">
                          <a:latin typeface="Arial MT"/>
                          <a:cs typeface="Arial MT"/>
                        </a:rPr>
                        <a:t> </a:t>
                      </a:r>
                      <a:r>
                        <a:rPr sz="1600" dirty="0">
                          <a:latin typeface="Arial MT"/>
                          <a:cs typeface="Arial MT"/>
                        </a:rPr>
                        <a:t>la </a:t>
                      </a:r>
                      <a:r>
                        <a:rPr sz="1600" spc="-430" dirty="0">
                          <a:latin typeface="Arial MT"/>
                          <a:cs typeface="Arial MT"/>
                        </a:rPr>
                        <a:t> </a:t>
                      </a:r>
                      <a:r>
                        <a:rPr sz="1600" spc="-5" dirty="0">
                          <a:latin typeface="Arial MT"/>
                          <a:cs typeface="Arial MT"/>
                        </a:rPr>
                        <a:t>sécurisation</a:t>
                      </a:r>
                      <a:endParaRPr sz="1600">
                        <a:latin typeface="Arial MT"/>
                        <a:cs typeface="Arial MT"/>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4">
                  <a:txBody>
                    <a:bodyPr/>
                    <a:lstStyle/>
                    <a:p>
                      <a:pPr marL="1268095">
                        <a:lnSpc>
                          <a:spcPct val="100000"/>
                        </a:lnSpc>
                        <a:spcBef>
                          <a:spcPts val="1470"/>
                        </a:spcBef>
                      </a:pPr>
                      <a:r>
                        <a:rPr sz="1800" spc="-5" dirty="0">
                          <a:latin typeface="Arial MT"/>
                          <a:cs typeface="Arial MT"/>
                        </a:rPr>
                        <a:t>Savoirs</a:t>
                      </a:r>
                      <a:r>
                        <a:rPr sz="1800" dirty="0">
                          <a:latin typeface="Arial MT"/>
                          <a:cs typeface="Arial MT"/>
                        </a:rPr>
                        <a:t> </a:t>
                      </a:r>
                      <a:r>
                        <a:rPr sz="1800" spc="-5" dirty="0">
                          <a:latin typeface="Arial MT"/>
                          <a:cs typeface="Arial MT"/>
                        </a:rPr>
                        <a:t>associés</a:t>
                      </a:r>
                      <a:r>
                        <a:rPr sz="1800" dirty="0">
                          <a:latin typeface="Arial MT"/>
                          <a:cs typeface="Arial MT"/>
                        </a:rPr>
                        <a:t> </a:t>
                      </a:r>
                      <a:r>
                        <a:rPr sz="1800" spc="-5" dirty="0">
                          <a:latin typeface="Arial MT"/>
                          <a:cs typeface="Arial MT"/>
                        </a:rPr>
                        <a:t>du</a:t>
                      </a:r>
                      <a:r>
                        <a:rPr sz="1800" spc="-20" dirty="0">
                          <a:latin typeface="Arial MT"/>
                          <a:cs typeface="Arial MT"/>
                        </a:rPr>
                        <a:t> </a:t>
                      </a:r>
                      <a:r>
                        <a:rPr sz="1800" spc="-5" dirty="0">
                          <a:latin typeface="Arial MT"/>
                          <a:cs typeface="Arial MT"/>
                        </a:rPr>
                        <a:t>bloc</a:t>
                      </a:r>
                      <a:r>
                        <a:rPr sz="1800" spc="5" dirty="0">
                          <a:latin typeface="Arial MT"/>
                          <a:cs typeface="Arial MT"/>
                        </a:rPr>
                        <a:t> </a:t>
                      </a:r>
                      <a:r>
                        <a:rPr sz="1800" spc="-5" dirty="0">
                          <a:latin typeface="Arial MT"/>
                          <a:cs typeface="Arial MT"/>
                        </a:rPr>
                        <a:t>2</a:t>
                      </a:r>
                      <a:endParaRPr sz="1800">
                        <a:latin typeface="Arial MT"/>
                        <a:cs typeface="Arial MT"/>
                      </a:endParaRPr>
                    </a:p>
                  </a:txBody>
                  <a:tcPr marL="0" marR="0" marT="18669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743712">
                <a:tc vMerge="1">
                  <a:txBody>
                    <a:bodyPr/>
                    <a:lstStyle/>
                    <a:p>
                      <a:endParaRPr/>
                    </a:p>
                  </a:txBody>
                  <a:tcPr marL="0" marR="0" marT="381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45"/>
                        </a:spcBef>
                      </a:pPr>
                      <a:endParaRPr sz="1600">
                        <a:latin typeface="Times New Roman"/>
                        <a:cs typeface="Times New Roman"/>
                      </a:endParaRPr>
                    </a:p>
                    <a:p>
                      <a:pPr marL="57150">
                        <a:lnSpc>
                          <a:spcPct val="100000"/>
                        </a:lnSpc>
                      </a:pPr>
                      <a:r>
                        <a:rPr sz="1600" spc="-10" dirty="0">
                          <a:latin typeface="Arial MT"/>
                          <a:cs typeface="Arial MT"/>
                        </a:rPr>
                        <a:t>C2.2</a:t>
                      </a:r>
                      <a:r>
                        <a:rPr sz="1600" spc="5" dirty="0">
                          <a:latin typeface="Arial MT"/>
                          <a:cs typeface="Arial MT"/>
                        </a:rPr>
                        <a:t> </a:t>
                      </a:r>
                      <a:r>
                        <a:rPr sz="1600" spc="-5" dirty="0">
                          <a:latin typeface="Arial MT"/>
                          <a:cs typeface="Arial MT"/>
                        </a:rPr>
                        <a:t>-</a:t>
                      </a:r>
                      <a:r>
                        <a:rPr sz="1600" spc="10" dirty="0">
                          <a:latin typeface="Arial MT"/>
                          <a:cs typeface="Arial MT"/>
                        </a:rPr>
                        <a:t> </a:t>
                      </a:r>
                      <a:r>
                        <a:rPr sz="1600" spc="-5" dirty="0">
                          <a:latin typeface="Arial MT"/>
                          <a:cs typeface="Arial MT"/>
                        </a:rPr>
                        <a:t>Surveiller</a:t>
                      </a:r>
                      <a:r>
                        <a:rPr sz="1600" spc="-15" dirty="0">
                          <a:latin typeface="Arial MT"/>
                          <a:cs typeface="Arial MT"/>
                        </a:rPr>
                        <a:t> </a:t>
                      </a:r>
                      <a:r>
                        <a:rPr sz="1600" spc="-5" dirty="0">
                          <a:latin typeface="Arial MT"/>
                          <a:cs typeface="Arial MT"/>
                        </a:rPr>
                        <a:t>l’état de</a:t>
                      </a:r>
                      <a:r>
                        <a:rPr sz="1600" spc="5" dirty="0">
                          <a:latin typeface="Arial MT"/>
                          <a:cs typeface="Arial MT"/>
                        </a:rPr>
                        <a:t> </a:t>
                      </a:r>
                      <a:r>
                        <a:rPr sz="1600" spc="-5" dirty="0">
                          <a:latin typeface="Arial MT"/>
                          <a:cs typeface="Arial MT"/>
                        </a:rPr>
                        <a:t>santé</a:t>
                      </a:r>
                      <a:r>
                        <a:rPr sz="1600" spc="10" dirty="0">
                          <a:latin typeface="Arial MT"/>
                          <a:cs typeface="Arial MT"/>
                        </a:rPr>
                        <a:t> </a:t>
                      </a:r>
                      <a:r>
                        <a:rPr sz="1600" spc="-5" dirty="0">
                          <a:latin typeface="Arial MT"/>
                          <a:cs typeface="Arial MT"/>
                        </a:rPr>
                        <a:t>de</a:t>
                      </a:r>
                      <a:r>
                        <a:rPr sz="1600" spc="5" dirty="0">
                          <a:latin typeface="Arial MT"/>
                          <a:cs typeface="Arial MT"/>
                        </a:rPr>
                        <a:t> </a:t>
                      </a:r>
                      <a:r>
                        <a:rPr sz="1600" dirty="0">
                          <a:latin typeface="Arial MT"/>
                          <a:cs typeface="Arial MT"/>
                        </a:rPr>
                        <a:t>la</a:t>
                      </a:r>
                      <a:r>
                        <a:rPr sz="1600" spc="-10" dirty="0">
                          <a:latin typeface="Arial MT"/>
                          <a:cs typeface="Arial MT"/>
                        </a:rPr>
                        <a:t> </a:t>
                      </a:r>
                      <a:r>
                        <a:rPr sz="1600" spc="-5" dirty="0">
                          <a:latin typeface="Arial MT"/>
                          <a:cs typeface="Arial MT"/>
                        </a:rPr>
                        <a:t>personne</a:t>
                      </a:r>
                      <a:r>
                        <a:rPr sz="1600" spc="10" dirty="0">
                          <a:latin typeface="Arial MT"/>
                          <a:cs typeface="Arial MT"/>
                        </a:rPr>
                        <a:t> </a:t>
                      </a:r>
                      <a:r>
                        <a:rPr sz="1600" spc="-5" dirty="0">
                          <a:latin typeface="Arial MT"/>
                          <a:cs typeface="Arial MT"/>
                        </a:rPr>
                        <a:t>et</a:t>
                      </a:r>
                      <a:r>
                        <a:rPr sz="1600" dirty="0">
                          <a:latin typeface="Arial MT"/>
                          <a:cs typeface="Arial MT"/>
                        </a:rPr>
                        <a:t> </a:t>
                      </a:r>
                      <a:r>
                        <a:rPr sz="1600" spc="-5" dirty="0">
                          <a:latin typeface="Arial MT"/>
                          <a:cs typeface="Arial MT"/>
                        </a:rPr>
                        <a:t>intervenir</a:t>
                      </a:r>
                      <a:r>
                        <a:rPr sz="1600" dirty="0">
                          <a:latin typeface="Arial MT"/>
                          <a:cs typeface="Arial MT"/>
                        </a:rPr>
                        <a:t> </a:t>
                      </a:r>
                      <a:r>
                        <a:rPr sz="1600" spc="-5" dirty="0">
                          <a:latin typeface="Arial MT"/>
                          <a:cs typeface="Arial MT"/>
                        </a:rPr>
                        <a:t>en</a:t>
                      </a:r>
                      <a:r>
                        <a:rPr sz="1600" spc="10" dirty="0">
                          <a:latin typeface="Arial MT"/>
                          <a:cs typeface="Arial MT"/>
                        </a:rPr>
                        <a:t> </a:t>
                      </a:r>
                      <a:r>
                        <a:rPr sz="1600" spc="-5" dirty="0">
                          <a:latin typeface="Arial MT"/>
                          <a:cs typeface="Arial MT"/>
                        </a:rPr>
                        <a:t>conséquence</a:t>
                      </a:r>
                      <a:endParaRPr sz="1600">
                        <a:latin typeface="Arial MT"/>
                        <a:cs typeface="Arial MT"/>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18669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401190">
                <a:tc vMerge="1">
                  <a:txBody>
                    <a:bodyPr/>
                    <a:lstStyle/>
                    <a:p>
                      <a:endParaRPr/>
                    </a:p>
                  </a:txBody>
                  <a:tcPr marL="0" marR="0" marT="381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5"/>
                        </a:spcBef>
                      </a:pPr>
                      <a:endParaRPr sz="2250">
                        <a:latin typeface="Times New Roman"/>
                        <a:cs typeface="Times New Roman"/>
                      </a:endParaRPr>
                    </a:p>
                    <a:p>
                      <a:pPr marL="57150" marR="218440">
                        <a:lnSpc>
                          <a:spcPct val="100000"/>
                        </a:lnSpc>
                      </a:pPr>
                      <a:r>
                        <a:rPr sz="1600" spc="-10" dirty="0">
                          <a:latin typeface="Arial MT"/>
                          <a:cs typeface="Arial MT"/>
                        </a:rPr>
                        <a:t>C2.3</a:t>
                      </a:r>
                      <a:r>
                        <a:rPr sz="1600" spc="15" dirty="0">
                          <a:latin typeface="Arial MT"/>
                          <a:cs typeface="Arial MT"/>
                        </a:rPr>
                        <a:t> </a:t>
                      </a:r>
                      <a:r>
                        <a:rPr sz="1600" spc="-5" dirty="0">
                          <a:latin typeface="Arial MT"/>
                          <a:cs typeface="Arial MT"/>
                        </a:rPr>
                        <a:t>-</a:t>
                      </a:r>
                      <a:r>
                        <a:rPr sz="1600" spc="-75" dirty="0">
                          <a:latin typeface="Arial MT"/>
                          <a:cs typeface="Arial MT"/>
                        </a:rPr>
                        <a:t> </a:t>
                      </a:r>
                      <a:r>
                        <a:rPr sz="1600" spc="-5" dirty="0">
                          <a:latin typeface="Arial MT"/>
                          <a:cs typeface="Arial MT"/>
                        </a:rPr>
                        <a:t>Assurer</a:t>
                      </a:r>
                      <a:r>
                        <a:rPr sz="1600" spc="5" dirty="0">
                          <a:latin typeface="Arial MT"/>
                          <a:cs typeface="Arial MT"/>
                        </a:rPr>
                        <a:t> </a:t>
                      </a:r>
                      <a:r>
                        <a:rPr sz="1600" spc="-10" dirty="0">
                          <a:latin typeface="Arial MT"/>
                          <a:cs typeface="Arial MT"/>
                        </a:rPr>
                        <a:t>l’hygiène </a:t>
                      </a:r>
                      <a:r>
                        <a:rPr sz="1600" spc="-5" dirty="0">
                          <a:latin typeface="Arial MT"/>
                          <a:cs typeface="Arial MT"/>
                        </a:rPr>
                        <a:t>de</a:t>
                      </a:r>
                      <a:r>
                        <a:rPr sz="1600" spc="5" dirty="0">
                          <a:latin typeface="Arial MT"/>
                          <a:cs typeface="Arial MT"/>
                        </a:rPr>
                        <a:t> </a:t>
                      </a:r>
                      <a:r>
                        <a:rPr sz="1600" spc="-5" dirty="0">
                          <a:latin typeface="Arial MT"/>
                          <a:cs typeface="Arial MT"/>
                        </a:rPr>
                        <a:t>l’environnement</a:t>
                      </a:r>
                      <a:r>
                        <a:rPr sz="1600" dirty="0">
                          <a:latin typeface="Arial MT"/>
                          <a:cs typeface="Arial MT"/>
                        </a:rPr>
                        <a:t> </a:t>
                      </a:r>
                      <a:r>
                        <a:rPr sz="1600" spc="-5" dirty="0">
                          <a:latin typeface="Arial MT"/>
                          <a:cs typeface="Arial MT"/>
                        </a:rPr>
                        <a:t>proche</a:t>
                      </a:r>
                      <a:r>
                        <a:rPr sz="1600" dirty="0">
                          <a:latin typeface="Arial MT"/>
                          <a:cs typeface="Arial MT"/>
                        </a:rPr>
                        <a:t> </a:t>
                      </a:r>
                      <a:r>
                        <a:rPr sz="1600" spc="-5" dirty="0">
                          <a:latin typeface="Arial MT"/>
                          <a:cs typeface="Arial MT"/>
                        </a:rPr>
                        <a:t>de</a:t>
                      </a:r>
                      <a:r>
                        <a:rPr sz="1600" spc="15" dirty="0">
                          <a:latin typeface="Arial MT"/>
                          <a:cs typeface="Arial MT"/>
                        </a:rPr>
                        <a:t> </a:t>
                      </a:r>
                      <a:r>
                        <a:rPr sz="1600" spc="-5" dirty="0">
                          <a:latin typeface="Arial MT"/>
                          <a:cs typeface="Arial MT"/>
                        </a:rPr>
                        <a:t>la </a:t>
                      </a:r>
                      <a:r>
                        <a:rPr sz="1600" spc="-10" dirty="0">
                          <a:latin typeface="Arial MT"/>
                          <a:cs typeface="Arial MT"/>
                        </a:rPr>
                        <a:t>personne</a:t>
                      </a:r>
                      <a:r>
                        <a:rPr sz="1600" spc="10" dirty="0">
                          <a:latin typeface="Arial MT"/>
                          <a:cs typeface="Arial MT"/>
                        </a:rPr>
                        <a:t> </a:t>
                      </a:r>
                      <a:r>
                        <a:rPr sz="1600" spc="-5" dirty="0">
                          <a:latin typeface="Arial MT"/>
                          <a:cs typeface="Arial MT"/>
                        </a:rPr>
                        <a:t>et</a:t>
                      </a:r>
                      <a:r>
                        <a:rPr sz="1600" spc="10" dirty="0">
                          <a:latin typeface="Arial MT"/>
                          <a:cs typeface="Arial MT"/>
                        </a:rPr>
                        <a:t> </a:t>
                      </a:r>
                      <a:r>
                        <a:rPr sz="1600" spc="-5" dirty="0">
                          <a:latin typeface="Arial MT"/>
                          <a:cs typeface="Arial MT"/>
                        </a:rPr>
                        <a:t>veiller</a:t>
                      </a:r>
                      <a:r>
                        <a:rPr sz="1600" spc="-25" dirty="0">
                          <a:latin typeface="Arial MT"/>
                          <a:cs typeface="Arial MT"/>
                        </a:rPr>
                        <a:t> </a:t>
                      </a:r>
                      <a:r>
                        <a:rPr sz="1600" spc="-10" dirty="0">
                          <a:latin typeface="Arial MT"/>
                          <a:cs typeface="Arial MT"/>
                        </a:rPr>
                        <a:t>au </a:t>
                      </a:r>
                      <a:r>
                        <a:rPr sz="1600" spc="-430" dirty="0">
                          <a:latin typeface="Arial MT"/>
                          <a:cs typeface="Arial MT"/>
                        </a:rPr>
                        <a:t> </a:t>
                      </a:r>
                      <a:r>
                        <a:rPr sz="1600" spc="-5" dirty="0">
                          <a:latin typeface="Arial MT"/>
                          <a:cs typeface="Arial MT"/>
                        </a:rPr>
                        <a:t>bon</a:t>
                      </a:r>
                      <a:r>
                        <a:rPr sz="1600" spc="-10" dirty="0">
                          <a:latin typeface="Arial MT"/>
                          <a:cs typeface="Arial MT"/>
                        </a:rPr>
                        <a:t> </a:t>
                      </a:r>
                      <a:r>
                        <a:rPr sz="1600" spc="-5" dirty="0">
                          <a:latin typeface="Arial MT"/>
                          <a:cs typeface="Arial MT"/>
                        </a:rPr>
                        <a:t>état</a:t>
                      </a:r>
                      <a:r>
                        <a:rPr sz="1600" spc="20" dirty="0">
                          <a:latin typeface="Arial MT"/>
                          <a:cs typeface="Arial MT"/>
                        </a:rPr>
                        <a:t> </a:t>
                      </a:r>
                      <a:r>
                        <a:rPr sz="1600" spc="-5" dirty="0">
                          <a:latin typeface="Arial MT"/>
                          <a:cs typeface="Arial MT"/>
                        </a:rPr>
                        <a:t>de fonctionnement</a:t>
                      </a:r>
                      <a:r>
                        <a:rPr sz="1600" spc="5" dirty="0">
                          <a:latin typeface="Arial MT"/>
                          <a:cs typeface="Arial MT"/>
                        </a:rPr>
                        <a:t> </a:t>
                      </a:r>
                      <a:r>
                        <a:rPr sz="1600" spc="-5" dirty="0">
                          <a:latin typeface="Arial MT"/>
                          <a:cs typeface="Arial MT"/>
                        </a:rPr>
                        <a:t>du</a:t>
                      </a:r>
                      <a:r>
                        <a:rPr sz="1600" spc="5" dirty="0">
                          <a:latin typeface="Arial MT"/>
                          <a:cs typeface="Arial MT"/>
                        </a:rPr>
                        <a:t> </a:t>
                      </a:r>
                      <a:r>
                        <a:rPr sz="1600" spc="-5" dirty="0">
                          <a:latin typeface="Arial MT"/>
                          <a:cs typeface="Arial MT"/>
                        </a:rPr>
                        <a:t>lit,</a:t>
                      </a:r>
                      <a:r>
                        <a:rPr sz="1600" spc="-15" dirty="0">
                          <a:latin typeface="Arial MT"/>
                          <a:cs typeface="Arial MT"/>
                        </a:rPr>
                        <a:t> </a:t>
                      </a:r>
                      <a:r>
                        <a:rPr sz="1600" spc="-5" dirty="0">
                          <a:latin typeface="Arial MT"/>
                          <a:cs typeface="Arial MT"/>
                        </a:rPr>
                        <a:t>des</a:t>
                      </a:r>
                      <a:r>
                        <a:rPr sz="1600" spc="5" dirty="0">
                          <a:latin typeface="Arial MT"/>
                          <a:cs typeface="Arial MT"/>
                        </a:rPr>
                        <a:t> </a:t>
                      </a:r>
                      <a:r>
                        <a:rPr sz="1600" spc="-5" dirty="0">
                          <a:latin typeface="Arial MT"/>
                          <a:cs typeface="Arial MT"/>
                        </a:rPr>
                        <a:t>aides</a:t>
                      </a:r>
                      <a:r>
                        <a:rPr sz="1600" spc="-10" dirty="0">
                          <a:latin typeface="Arial MT"/>
                          <a:cs typeface="Arial MT"/>
                        </a:rPr>
                        <a:t> </a:t>
                      </a:r>
                      <a:r>
                        <a:rPr sz="1600" spc="-5" dirty="0">
                          <a:latin typeface="Arial MT"/>
                          <a:cs typeface="Arial MT"/>
                        </a:rPr>
                        <a:t>techniques,</a:t>
                      </a:r>
                      <a:r>
                        <a:rPr sz="1600" spc="-15" dirty="0">
                          <a:latin typeface="Arial MT"/>
                          <a:cs typeface="Arial MT"/>
                        </a:rPr>
                        <a:t> </a:t>
                      </a:r>
                      <a:r>
                        <a:rPr sz="1600" spc="-5" dirty="0">
                          <a:latin typeface="Arial MT"/>
                          <a:cs typeface="Arial MT"/>
                        </a:rPr>
                        <a:t>des</a:t>
                      </a:r>
                      <a:r>
                        <a:rPr sz="1600" spc="5" dirty="0">
                          <a:latin typeface="Arial MT"/>
                          <a:cs typeface="Arial MT"/>
                        </a:rPr>
                        <a:t> </a:t>
                      </a:r>
                      <a:r>
                        <a:rPr sz="1600" spc="-5" dirty="0">
                          <a:latin typeface="Arial MT"/>
                          <a:cs typeface="Arial MT"/>
                        </a:rPr>
                        <a:t>dispositifs </a:t>
                      </a:r>
                      <a:r>
                        <a:rPr sz="1600" dirty="0">
                          <a:latin typeface="Arial MT"/>
                          <a:cs typeface="Arial MT"/>
                        </a:rPr>
                        <a:t> </a:t>
                      </a:r>
                      <a:r>
                        <a:rPr sz="1600" spc="-5" dirty="0">
                          <a:latin typeface="Arial MT"/>
                          <a:cs typeface="Arial MT"/>
                        </a:rPr>
                        <a:t>médicaux </a:t>
                      </a:r>
                      <a:r>
                        <a:rPr sz="1600" spc="-10" dirty="0">
                          <a:latin typeface="Arial MT"/>
                          <a:cs typeface="Arial MT"/>
                        </a:rPr>
                        <a:t>dans</a:t>
                      </a:r>
                      <a:r>
                        <a:rPr sz="1600" spc="-5" dirty="0">
                          <a:latin typeface="Arial MT"/>
                          <a:cs typeface="Arial MT"/>
                        </a:rPr>
                        <a:t> l’environnement</a:t>
                      </a:r>
                      <a:r>
                        <a:rPr sz="1600" spc="-10" dirty="0">
                          <a:latin typeface="Arial MT"/>
                          <a:cs typeface="Arial MT"/>
                        </a:rPr>
                        <a:t> </a:t>
                      </a:r>
                      <a:r>
                        <a:rPr sz="1600" spc="-5" dirty="0">
                          <a:latin typeface="Arial MT"/>
                          <a:cs typeface="Arial MT"/>
                        </a:rPr>
                        <a:t>de</a:t>
                      </a:r>
                      <a:r>
                        <a:rPr sz="1600" spc="5" dirty="0">
                          <a:latin typeface="Arial MT"/>
                          <a:cs typeface="Arial MT"/>
                        </a:rPr>
                        <a:t> </a:t>
                      </a:r>
                      <a:r>
                        <a:rPr sz="1600" spc="-5" dirty="0">
                          <a:latin typeface="Arial MT"/>
                          <a:cs typeface="Arial MT"/>
                        </a:rPr>
                        <a:t>la</a:t>
                      </a:r>
                      <a:r>
                        <a:rPr sz="1600" spc="-15" dirty="0">
                          <a:latin typeface="Arial MT"/>
                          <a:cs typeface="Arial MT"/>
                        </a:rPr>
                        <a:t> </a:t>
                      </a:r>
                      <a:r>
                        <a:rPr sz="1600" spc="-10" dirty="0">
                          <a:latin typeface="Arial MT"/>
                          <a:cs typeface="Arial MT"/>
                        </a:rPr>
                        <a:t>personne</a:t>
                      </a:r>
                      <a:endParaRPr sz="1600">
                        <a:latin typeface="Arial MT"/>
                        <a:cs typeface="Arial MT"/>
                      </a:endParaRPr>
                    </a:p>
                  </a:txBody>
                  <a:tcPr marL="0" marR="0" marT="19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18669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578813">
                <a:tc vMerge="1">
                  <a:txBody>
                    <a:bodyPr/>
                    <a:lstStyle/>
                    <a:p>
                      <a:endParaRPr/>
                    </a:p>
                  </a:txBody>
                  <a:tcPr marL="0" marR="0" marT="381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45"/>
                        </a:spcBef>
                      </a:pPr>
                      <a:endParaRPr sz="2000">
                        <a:latin typeface="Times New Roman"/>
                        <a:cs typeface="Times New Roman"/>
                      </a:endParaRPr>
                    </a:p>
                    <a:p>
                      <a:pPr marL="57150" marR="289560" algn="just">
                        <a:lnSpc>
                          <a:spcPct val="100000"/>
                        </a:lnSpc>
                      </a:pPr>
                      <a:r>
                        <a:rPr sz="1600" spc="-10" dirty="0">
                          <a:latin typeface="Arial MT"/>
                          <a:cs typeface="Arial MT"/>
                        </a:rPr>
                        <a:t>C2.4 </a:t>
                      </a:r>
                      <a:r>
                        <a:rPr sz="1600" spc="-5" dirty="0">
                          <a:latin typeface="Arial MT"/>
                          <a:cs typeface="Arial MT"/>
                        </a:rPr>
                        <a:t>- Distribuer des repas équilibrés conformes aux besoins de </a:t>
                      </a:r>
                      <a:r>
                        <a:rPr sz="1600" dirty="0">
                          <a:latin typeface="Arial MT"/>
                          <a:cs typeface="Arial MT"/>
                        </a:rPr>
                        <a:t>la </a:t>
                      </a:r>
                      <a:r>
                        <a:rPr sz="1600" spc="-5" dirty="0">
                          <a:latin typeface="Arial MT"/>
                          <a:cs typeface="Arial MT"/>
                        </a:rPr>
                        <a:t>personne </a:t>
                      </a:r>
                      <a:r>
                        <a:rPr sz="1600" dirty="0">
                          <a:latin typeface="Arial MT"/>
                          <a:cs typeface="Arial MT"/>
                        </a:rPr>
                        <a:t> </a:t>
                      </a:r>
                      <a:r>
                        <a:rPr sz="1600" spc="-5" dirty="0">
                          <a:latin typeface="Arial MT"/>
                          <a:cs typeface="Arial MT"/>
                        </a:rPr>
                        <a:t>(régimes, allergies, texture …), installer </a:t>
                      </a:r>
                      <a:r>
                        <a:rPr sz="1600" dirty="0">
                          <a:latin typeface="Arial MT"/>
                          <a:cs typeface="Arial MT"/>
                        </a:rPr>
                        <a:t>la </a:t>
                      </a:r>
                      <a:r>
                        <a:rPr sz="1600" spc="-5" dirty="0">
                          <a:latin typeface="Arial MT"/>
                          <a:cs typeface="Arial MT"/>
                        </a:rPr>
                        <a:t>personne et accompagner </a:t>
                      </a:r>
                      <a:r>
                        <a:rPr sz="1600" dirty="0">
                          <a:latin typeface="Arial MT"/>
                          <a:cs typeface="Arial MT"/>
                        </a:rPr>
                        <a:t>la </a:t>
                      </a:r>
                      <a:r>
                        <a:rPr sz="1600" spc="-5" dirty="0">
                          <a:latin typeface="Arial MT"/>
                          <a:cs typeface="Arial MT"/>
                        </a:rPr>
                        <a:t>prise </a:t>
                      </a:r>
                      <a:r>
                        <a:rPr sz="1600" dirty="0">
                          <a:latin typeface="Arial MT"/>
                          <a:cs typeface="Arial MT"/>
                        </a:rPr>
                        <a:t> </a:t>
                      </a:r>
                      <a:r>
                        <a:rPr sz="1600" spc="-5" dirty="0">
                          <a:latin typeface="Arial MT"/>
                          <a:cs typeface="Arial MT"/>
                        </a:rPr>
                        <a:t>des</a:t>
                      </a:r>
                      <a:r>
                        <a:rPr sz="1600" spc="95" dirty="0">
                          <a:latin typeface="Arial MT"/>
                          <a:cs typeface="Arial MT"/>
                        </a:rPr>
                        <a:t> </a:t>
                      </a:r>
                      <a:r>
                        <a:rPr sz="1600" spc="-5" dirty="0">
                          <a:latin typeface="Arial MT"/>
                          <a:cs typeface="Arial MT"/>
                        </a:rPr>
                        <a:t>repas</a:t>
                      </a:r>
                      <a:endParaRPr sz="1600">
                        <a:latin typeface="Arial MT"/>
                        <a:cs typeface="Arial MT"/>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18669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sp>
        <p:nvSpPr>
          <p:cNvPr id="8" name="object 8"/>
          <p:cNvSpPr txBox="1">
            <a:spLocks noGrp="1"/>
          </p:cNvSpPr>
          <p:nvPr>
            <p:ph type="title"/>
          </p:nvPr>
        </p:nvSpPr>
        <p:spPr>
          <a:xfrm>
            <a:off x="2712466" y="164084"/>
            <a:ext cx="7236459" cy="574675"/>
          </a:xfrm>
          <a:prstGeom prst="rect">
            <a:avLst/>
          </a:prstGeom>
        </p:spPr>
        <p:txBody>
          <a:bodyPr vert="horz" wrap="square" lIns="0" tIns="12700" rIns="0" bIns="0" rtlCol="0">
            <a:spAutoFit/>
          </a:bodyPr>
          <a:lstStyle/>
          <a:p>
            <a:pPr marL="12700" marR="5080">
              <a:lnSpc>
                <a:spcPct val="100000"/>
              </a:lnSpc>
              <a:spcBef>
                <a:spcPts val="100"/>
              </a:spcBef>
            </a:pPr>
            <a:r>
              <a:rPr sz="1800" spc="-5" dirty="0">
                <a:solidFill>
                  <a:srgbClr val="000000"/>
                </a:solidFill>
              </a:rPr>
              <a:t>Bloc </a:t>
            </a:r>
            <a:r>
              <a:rPr sz="1800" dirty="0">
                <a:solidFill>
                  <a:srgbClr val="000000"/>
                </a:solidFill>
              </a:rPr>
              <a:t>2</a:t>
            </a:r>
            <a:r>
              <a:rPr sz="1800" spc="-5" dirty="0">
                <a:solidFill>
                  <a:srgbClr val="000000"/>
                </a:solidFill>
              </a:rPr>
              <a:t> </a:t>
            </a:r>
            <a:r>
              <a:rPr sz="1800" dirty="0">
                <a:solidFill>
                  <a:srgbClr val="000000"/>
                </a:solidFill>
              </a:rPr>
              <a:t>:</a:t>
            </a:r>
            <a:r>
              <a:rPr sz="1800" spc="-10" dirty="0">
                <a:solidFill>
                  <a:srgbClr val="000000"/>
                </a:solidFill>
              </a:rPr>
              <a:t> intervenir</a:t>
            </a:r>
            <a:r>
              <a:rPr sz="1800" spc="35" dirty="0">
                <a:solidFill>
                  <a:srgbClr val="000000"/>
                </a:solidFill>
              </a:rPr>
              <a:t> </a:t>
            </a:r>
            <a:r>
              <a:rPr sz="1800" spc="-5" dirty="0">
                <a:solidFill>
                  <a:srgbClr val="000000"/>
                </a:solidFill>
              </a:rPr>
              <a:t>auprès</a:t>
            </a:r>
            <a:r>
              <a:rPr sz="1800" spc="5" dirty="0">
                <a:solidFill>
                  <a:srgbClr val="000000"/>
                </a:solidFill>
              </a:rPr>
              <a:t> </a:t>
            </a:r>
            <a:r>
              <a:rPr sz="1800" dirty="0">
                <a:solidFill>
                  <a:srgbClr val="000000"/>
                </a:solidFill>
              </a:rPr>
              <a:t>de</a:t>
            </a:r>
            <a:r>
              <a:rPr sz="1800" spc="-10" dirty="0">
                <a:solidFill>
                  <a:srgbClr val="000000"/>
                </a:solidFill>
              </a:rPr>
              <a:t> </a:t>
            </a:r>
            <a:r>
              <a:rPr sz="1800" dirty="0">
                <a:solidFill>
                  <a:srgbClr val="000000"/>
                </a:solidFill>
              </a:rPr>
              <a:t>la </a:t>
            </a:r>
            <a:r>
              <a:rPr sz="1800" spc="-5" dirty="0">
                <a:solidFill>
                  <a:srgbClr val="000000"/>
                </a:solidFill>
              </a:rPr>
              <a:t>personne </a:t>
            </a:r>
            <a:r>
              <a:rPr sz="1800" dirty="0">
                <a:solidFill>
                  <a:srgbClr val="000000"/>
                </a:solidFill>
              </a:rPr>
              <a:t>lors</a:t>
            </a:r>
            <a:r>
              <a:rPr sz="1800" spc="-20" dirty="0">
                <a:solidFill>
                  <a:srgbClr val="000000"/>
                </a:solidFill>
              </a:rPr>
              <a:t> </a:t>
            </a:r>
            <a:r>
              <a:rPr sz="1800" dirty="0">
                <a:solidFill>
                  <a:srgbClr val="000000"/>
                </a:solidFill>
              </a:rPr>
              <a:t>des</a:t>
            </a:r>
            <a:r>
              <a:rPr sz="1800" spc="-5" dirty="0">
                <a:solidFill>
                  <a:srgbClr val="000000"/>
                </a:solidFill>
              </a:rPr>
              <a:t> soins</a:t>
            </a:r>
            <a:r>
              <a:rPr sz="1800" dirty="0">
                <a:solidFill>
                  <a:srgbClr val="000000"/>
                </a:solidFill>
              </a:rPr>
              <a:t> </a:t>
            </a:r>
            <a:r>
              <a:rPr sz="1800" spc="-5" dirty="0">
                <a:solidFill>
                  <a:srgbClr val="000000"/>
                </a:solidFill>
              </a:rPr>
              <a:t>d’hygiène, </a:t>
            </a:r>
            <a:r>
              <a:rPr sz="1800" spc="-484" dirty="0">
                <a:solidFill>
                  <a:srgbClr val="000000"/>
                </a:solidFill>
              </a:rPr>
              <a:t> </a:t>
            </a:r>
            <a:r>
              <a:rPr sz="1800" dirty="0">
                <a:solidFill>
                  <a:srgbClr val="000000"/>
                </a:solidFill>
              </a:rPr>
              <a:t>de confort</a:t>
            </a:r>
            <a:r>
              <a:rPr sz="1800" spc="-10" dirty="0">
                <a:solidFill>
                  <a:srgbClr val="000000"/>
                </a:solidFill>
              </a:rPr>
              <a:t> </a:t>
            </a:r>
            <a:r>
              <a:rPr sz="1800" spc="-5" dirty="0">
                <a:solidFill>
                  <a:srgbClr val="000000"/>
                </a:solidFill>
              </a:rPr>
              <a:t>et</a:t>
            </a:r>
            <a:r>
              <a:rPr sz="1800" spc="5" dirty="0">
                <a:solidFill>
                  <a:srgbClr val="000000"/>
                </a:solidFill>
              </a:rPr>
              <a:t> </a:t>
            </a:r>
            <a:r>
              <a:rPr sz="1800" dirty="0">
                <a:solidFill>
                  <a:srgbClr val="000000"/>
                </a:solidFill>
              </a:rPr>
              <a:t>de </a:t>
            </a:r>
            <a:r>
              <a:rPr sz="1800" spc="-5" dirty="0">
                <a:solidFill>
                  <a:srgbClr val="000000"/>
                </a:solidFill>
              </a:rPr>
              <a:t>sécurité,</a:t>
            </a:r>
            <a:r>
              <a:rPr sz="1800" spc="10" dirty="0">
                <a:solidFill>
                  <a:srgbClr val="000000"/>
                </a:solidFill>
              </a:rPr>
              <a:t> </a:t>
            </a:r>
            <a:r>
              <a:rPr sz="1800" dirty="0">
                <a:solidFill>
                  <a:srgbClr val="000000"/>
                </a:solidFill>
              </a:rPr>
              <a:t>dans </a:t>
            </a:r>
            <a:r>
              <a:rPr sz="1800" spc="-5" dirty="0">
                <a:solidFill>
                  <a:srgbClr val="000000"/>
                </a:solidFill>
              </a:rPr>
              <a:t>les</a:t>
            </a:r>
            <a:r>
              <a:rPr sz="1800" spc="-10" dirty="0">
                <a:solidFill>
                  <a:srgbClr val="000000"/>
                </a:solidFill>
              </a:rPr>
              <a:t> activités</a:t>
            </a:r>
            <a:r>
              <a:rPr sz="1800" spc="35" dirty="0">
                <a:solidFill>
                  <a:srgbClr val="000000"/>
                </a:solidFill>
              </a:rPr>
              <a:t> </a:t>
            </a:r>
            <a:r>
              <a:rPr sz="1800" dirty="0">
                <a:solidFill>
                  <a:srgbClr val="000000"/>
                </a:solidFill>
              </a:rPr>
              <a:t>de la</a:t>
            </a:r>
            <a:r>
              <a:rPr sz="1800" spc="5" dirty="0">
                <a:solidFill>
                  <a:srgbClr val="000000"/>
                </a:solidFill>
              </a:rPr>
              <a:t> </a:t>
            </a:r>
            <a:r>
              <a:rPr sz="1800" spc="-20" dirty="0">
                <a:solidFill>
                  <a:srgbClr val="000000"/>
                </a:solidFill>
              </a:rPr>
              <a:t>vie</a:t>
            </a:r>
            <a:r>
              <a:rPr sz="1800" spc="35" dirty="0">
                <a:solidFill>
                  <a:srgbClr val="000000"/>
                </a:solidFill>
              </a:rPr>
              <a:t> </a:t>
            </a:r>
            <a:r>
              <a:rPr sz="1800" dirty="0">
                <a:solidFill>
                  <a:srgbClr val="000000"/>
                </a:solidFill>
              </a:rPr>
              <a:t>quotidienne</a:t>
            </a:r>
            <a:endParaRPr sz="1800"/>
          </a:p>
        </p:txBody>
      </p:sp>
      <p:sp>
        <p:nvSpPr>
          <p:cNvPr id="9" name="Espace réservé du pied de page 8">
            <a:extLst>
              <a:ext uri="{FF2B5EF4-FFF2-40B4-BE49-F238E27FC236}">
                <a16:creationId xmlns:a16="http://schemas.microsoft.com/office/drawing/2014/main" id="{B2B77FAA-7FE0-4A8C-A38C-192DEE26A7BA}"/>
              </a:ext>
            </a:extLst>
          </p:cNvPr>
          <p:cNvSpPr>
            <a:spLocks noGrp="1"/>
          </p:cNvSpPr>
          <p:nvPr>
            <p:ph type="ftr" sz="quarter" idx="5"/>
          </p:nvPr>
        </p:nvSpPr>
        <p:spPr/>
        <p:txBody>
          <a:bodyPr/>
          <a:lstStyle/>
          <a:p>
            <a:r>
              <a:rPr lang="fr-FR"/>
              <a:t>Formation rénovation bac pro ASSP - Mai 2022 -  GRD - académie de Lyon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0822" y="6380226"/>
            <a:ext cx="11232515" cy="0"/>
          </a:xfrm>
          <a:custGeom>
            <a:avLst/>
            <a:gdLst/>
            <a:ahLst/>
            <a:cxnLst/>
            <a:rect l="l" t="t" r="r" b="b"/>
            <a:pathLst>
              <a:path w="11232515">
                <a:moveTo>
                  <a:pt x="0" y="0"/>
                </a:moveTo>
                <a:lnTo>
                  <a:pt x="11232007" y="0"/>
                </a:lnTo>
              </a:path>
            </a:pathLst>
          </a:custGeom>
          <a:ln w="10668">
            <a:solidFill>
              <a:srgbClr val="000000"/>
            </a:solidFill>
          </a:ln>
        </p:spPr>
        <p:txBody>
          <a:bodyPr wrap="square" lIns="0" tIns="0" rIns="0" bIns="0" rtlCol="0"/>
          <a:lstStyle/>
          <a:p>
            <a:endParaRPr/>
          </a:p>
        </p:txBody>
      </p:sp>
      <p:pic>
        <p:nvPicPr>
          <p:cNvPr id="4" name="object 4"/>
          <p:cNvPicPr/>
          <p:nvPr/>
        </p:nvPicPr>
        <p:blipFill>
          <a:blip r:embed="rId2" cstate="print"/>
          <a:stretch>
            <a:fillRect/>
          </a:stretch>
        </p:blipFill>
        <p:spPr>
          <a:xfrm>
            <a:off x="453053" y="212305"/>
            <a:ext cx="593451" cy="520174"/>
          </a:xfrm>
          <a:prstGeom prst="rect">
            <a:avLst/>
          </a:prstGeom>
        </p:spPr>
      </p:pic>
      <p:graphicFrame>
        <p:nvGraphicFramePr>
          <p:cNvPr id="5" name="object 5"/>
          <p:cNvGraphicFramePr>
            <a:graphicFrameLocks noGrp="1"/>
          </p:cNvGraphicFramePr>
          <p:nvPr/>
        </p:nvGraphicFramePr>
        <p:xfrm>
          <a:off x="580504" y="1060450"/>
          <a:ext cx="9666605" cy="4765965"/>
        </p:xfrm>
        <a:graphic>
          <a:graphicData uri="http://schemas.openxmlformats.org/drawingml/2006/table">
            <a:tbl>
              <a:tblPr firstRow="1" bandRow="1">
                <a:tableStyleId>{2D5ABB26-0587-4C30-8999-92F81FD0307C}</a:tableStyleId>
              </a:tblPr>
              <a:tblGrid>
                <a:gridCol w="941705">
                  <a:extLst>
                    <a:ext uri="{9D8B030D-6E8A-4147-A177-3AD203B41FA5}">
                      <a16:colId xmlns:a16="http://schemas.microsoft.com/office/drawing/2014/main" val="20000"/>
                    </a:ext>
                  </a:extLst>
                </a:gridCol>
                <a:gridCol w="7950200">
                  <a:extLst>
                    <a:ext uri="{9D8B030D-6E8A-4147-A177-3AD203B41FA5}">
                      <a16:colId xmlns:a16="http://schemas.microsoft.com/office/drawing/2014/main" val="20001"/>
                    </a:ext>
                  </a:extLst>
                </a:gridCol>
                <a:gridCol w="774700">
                  <a:extLst>
                    <a:ext uri="{9D8B030D-6E8A-4147-A177-3AD203B41FA5}">
                      <a16:colId xmlns:a16="http://schemas.microsoft.com/office/drawing/2014/main" val="20002"/>
                    </a:ext>
                  </a:extLst>
                </a:gridCol>
              </a:tblGrid>
              <a:tr h="370332">
                <a:tc gridSpan="3">
                  <a:txBody>
                    <a:bodyPr/>
                    <a:lstStyle/>
                    <a:p>
                      <a:pPr marL="12065" algn="ctr">
                        <a:lnSpc>
                          <a:spcPct val="100000"/>
                        </a:lnSpc>
                        <a:spcBef>
                          <a:spcPts val="110"/>
                        </a:spcBef>
                      </a:pPr>
                      <a:r>
                        <a:rPr sz="2000" b="1" dirty="0">
                          <a:latin typeface="Arial"/>
                          <a:cs typeface="Arial"/>
                        </a:rPr>
                        <a:t>BLOC</a:t>
                      </a:r>
                      <a:r>
                        <a:rPr sz="2000" b="1" spc="-105" dirty="0">
                          <a:latin typeface="Arial"/>
                          <a:cs typeface="Arial"/>
                        </a:rPr>
                        <a:t> </a:t>
                      </a:r>
                      <a:r>
                        <a:rPr sz="1800" b="1" spc="-5" dirty="0">
                          <a:latin typeface="Arial"/>
                          <a:cs typeface="Arial"/>
                        </a:rPr>
                        <a:t>3</a:t>
                      </a:r>
                      <a:endParaRPr sz="1800">
                        <a:latin typeface="Arial"/>
                        <a:cs typeface="Arial"/>
                      </a:endParaRPr>
                    </a:p>
                  </a:txBody>
                  <a:tcPr marL="0" marR="0" marT="139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816355">
                <a:tc rowSpan="5">
                  <a:txBody>
                    <a:bodyPr/>
                    <a:lstStyle/>
                    <a:p>
                      <a:pPr>
                        <a:lnSpc>
                          <a:spcPct val="100000"/>
                        </a:lnSpc>
                        <a:spcBef>
                          <a:spcPts val="5"/>
                        </a:spcBef>
                      </a:pPr>
                      <a:endParaRPr sz="2150">
                        <a:latin typeface="Times New Roman"/>
                        <a:cs typeface="Times New Roman"/>
                      </a:endParaRPr>
                    </a:p>
                    <a:p>
                      <a:pPr algn="ctr">
                        <a:lnSpc>
                          <a:spcPct val="100000"/>
                        </a:lnSpc>
                      </a:pPr>
                      <a:r>
                        <a:rPr sz="1800" b="1" dirty="0">
                          <a:latin typeface="Arial"/>
                          <a:cs typeface="Arial"/>
                        </a:rPr>
                        <a:t>COMPETENCES</a:t>
                      </a:r>
                      <a:r>
                        <a:rPr sz="1800" b="1" spc="-30" dirty="0">
                          <a:latin typeface="Arial"/>
                          <a:cs typeface="Arial"/>
                        </a:rPr>
                        <a:t> </a:t>
                      </a:r>
                      <a:r>
                        <a:rPr sz="1800" b="1" spc="-10" dirty="0">
                          <a:latin typeface="Arial"/>
                          <a:cs typeface="Arial"/>
                        </a:rPr>
                        <a:t>TERMINALES</a:t>
                      </a:r>
                      <a:endParaRPr sz="1800">
                        <a:latin typeface="Arial"/>
                        <a:cs typeface="Arial"/>
                      </a:endParaRPr>
                    </a:p>
                  </a:txBody>
                  <a:tcPr marL="0" marR="0" marT="635"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3664" marR="315595">
                        <a:lnSpc>
                          <a:spcPts val="1820"/>
                        </a:lnSpc>
                        <a:spcBef>
                          <a:spcPts val="1400"/>
                        </a:spcBef>
                      </a:pPr>
                      <a:r>
                        <a:rPr sz="1600" spc="-10" dirty="0">
                          <a:latin typeface="Arial MT"/>
                          <a:cs typeface="Arial MT"/>
                        </a:rPr>
                        <a:t>C3.1</a:t>
                      </a:r>
                      <a:r>
                        <a:rPr sz="1600" spc="105" dirty="0">
                          <a:latin typeface="Arial MT"/>
                          <a:cs typeface="Arial MT"/>
                        </a:rPr>
                        <a:t> </a:t>
                      </a:r>
                      <a:r>
                        <a:rPr sz="1600" spc="-5" dirty="0">
                          <a:latin typeface="Arial MT"/>
                          <a:cs typeface="Arial MT"/>
                        </a:rPr>
                        <a:t>-</a:t>
                      </a:r>
                      <a:r>
                        <a:rPr sz="1600" spc="110" dirty="0">
                          <a:latin typeface="Arial MT"/>
                          <a:cs typeface="Arial MT"/>
                        </a:rPr>
                        <a:t> </a:t>
                      </a:r>
                      <a:r>
                        <a:rPr sz="1600" spc="-5" dirty="0">
                          <a:latin typeface="Arial MT"/>
                          <a:cs typeface="Arial MT"/>
                        </a:rPr>
                        <a:t>Gérer</a:t>
                      </a:r>
                      <a:r>
                        <a:rPr sz="1600" spc="135" dirty="0">
                          <a:latin typeface="Arial MT"/>
                          <a:cs typeface="Arial MT"/>
                        </a:rPr>
                        <a:t> </a:t>
                      </a:r>
                      <a:r>
                        <a:rPr sz="1600" spc="-5" dirty="0">
                          <a:latin typeface="Arial MT"/>
                          <a:cs typeface="Arial MT"/>
                        </a:rPr>
                        <a:t>ses</a:t>
                      </a:r>
                      <a:r>
                        <a:rPr sz="1600" spc="100" dirty="0">
                          <a:latin typeface="Arial MT"/>
                          <a:cs typeface="Arial MT"/>
                        </a:rPr>
                        <a:t> </a:t>
                      </a:r>
                      <a:r>
                        <a:rPr sz="1600" spc="-5" dirty="0">
                          <a:latin typeface="Arial MT"/>
                          <a:cs typeface="Arial MT"/>
                        </a:rPr>
                        <a:t>activités</a:t>
                      </a:r>
                      <a:r>
                        <a:rPr sz="1600" spc="105" dirty="0">
                          <a:latin typeface="Arial MT"/>
                          <a:cs typeface="Arial MT"/>
                        </a:rPr>
                        <a:t> </a:t>
                      </a:r>
                      <a:r>
                        <a:rPr sz="1600" spc="-5" dirty="0">
                          <a:latin typeface="Arial MT"/>
                          <a:cs typeface="Arial MT"/>
                        </a:rPr>
                        <a:t>en</a:t>
                      </a:r>
                      <a:r>
                        <a:rPr sz="1600" spc="105" dirty="0">
                          <a:latin typeface="Arial MT"/>
                          <a:cs typeface="Arial MT"/>
                        </a:rPr>
                        <a:t> </a:t>
                      </a:r>
                      <a:r>
                        <a:rPr sz="1600" spc="-5" dirty="0">
                          <a:latin typeface="Arial MT"/>
                          <a:cs typeface="Arial MT"/>
                        </a:rPr>
                        <a:t>inter</a:t>
                      </a:r>
                      <a:r>
                        <a:rPr sz="1600" spc="100" dirty="0">
                          <a:latin typeface="Arial MT"/>
                          <a:cs typeface="Arial MT"/>
                        </a:rPr>
                        <a:t> </a:t>
                      </a:r>
                      <a:r>
                        <a:rPr sz="1600" spc="-5" dirty="0">
                          <a:latin typeface="Arial MT"/>
                          <a:cs typeface="Arial MT"/>
                        </a:rPr>
                        <a:t>agissant</a:t>
                      </a:r>
                      <a:r>
                        <a:rPr sz="1600" spc="90" dirty="0">
                          <a:latin typeface="Arial MT"/>
                          <a:cs typeface="Arial MT"/>
                        </a:rPr>
                        <a:t> </a:t>
                      </a:r>
                      <a:r>
                        <a:rPr sz="1600" spc="-5" dirty="0">
                          <a:latin typeface="Arial MT"/>
                          <a:cs typeface="Arial MT"/>
                        </a:rPr>
                        <a:t>avec</a:t>
                      </a:r>
                      <a:r>
                        <a:rPr sz="1600" spc="100" dirty="0">
                          <a:latin typeface="Arial MT"/>
                          <a:cs typeface="Arial MT"/>
                        </a:rPr>
                        <a:t> </a:t>
                      </a:r>
                      <a:r>
                        <a:rPr sz="1600" spc="-5" dirty="0">
                          <a:latin typeface="Arial MT"/>
                          <a:cs typeface="Arial MT"/>
                        </a:rPr>
                        <a:t>l’équipe</a:t>
                      </a:r>
                      <a:r>
                        <a:rPr sz="1600" spc="95" dirty="0">
                          <a:latin typeface="Arial MT"/>
                          <a:cs typeface="Arial MT"/>
                        </a:rPr>
                        <a:t> </a:t>
                      </a:r>
                      <a:r>
                        <a:rPr sz="1600" spc="-5" dirty="0">
                          <a:latin typeface="Arial MT"/>
                          <a:cs typeface="Arial MT"/>
                        </a:rPr>
                        <a:t>pluriprofessionnelle</a:t>
                      </a:r>
                      <a:r>
                        <a:rPr sz="1600" spc="75" dirty="0">
                          <a:latin typeface="Arial MT"/>
                          <a:cs typeface="Arial MT"/>
                        </a:rPr>
                        <a:t> </a:t>
                      </a:r>
                      <a:r>
                        <a:rPr sz="1600" spc="-5" dirty="0">
                          <a:latin typeface="Arial MT"/>
                          <a:cs typeface="Arial MT"/>
                        </a:rPr>
                        <a:t>dans </a:t>
                      </a:r>
                      <a:r>
                        <a:rPr sz="1600" spc="-430" dirty="0">
                          <a:latin typeface="Arial MT"/>
                          <a:cs typeface="Arial MT"/>
                        </a:rPr>
                        <a:t> </a:t>
                      </a:r>
                      <a:r>
                        <a:rPr sz="1600" spc="-5" dirty="0">
                          <a:latin typeface="Arial MT"/>
                          <a:cs typeface="Arial MT"/>
                        </a:rPr>
                        <a:t>une</a:t>
                      </a:r>
                      <a:r>
                        <a:rPr sz="1600" spc="110" dirty="0">
                          <a:latin typeface="Arial MT"/>
                          <a:cs typeface="Arial MT"/>
                        </a:rPr>
                        <a:t> </a:t>
                      </a:r>
                      <a:r>
                        <a:rPr sz="1600" spc="-5" dirty="0">
                          <a:latin typeface="Arial MT"/>
                          <a:cs typeface="Arial MT"/>
                        </a:rPr>
                        <a:t>posture</a:t>
                      </a:r>
                      <a:r>
                        <a:rPr sz="1600" spc="90" dirty="0">
                          <a:latin typeface="Arial MT"/>
                          <a:cs typeface="Arial MT"/>
                        </a:rPr>
                        <a:t> </a:t>
                      </a:r>
                      <a:r>
                        <a:rPr sz="1600" spc="-5" dirty="0">
                          <a:latin typeface="Arial MT"/>
                          <a:cs typeface="Arial MT"/>
                        </a:rPr>
                        <a:t>professionnelle</a:t>
                      </a:r>
                      <a:r>
                        <a:rPr sz="1600" spc="75" dirty="0">
                          <a:latin typeface="Arial MT"/>
                          <a:cs typeface="Arial MT"/>
                        </a:rPr>
                        <a:t> </a:t>
                      </a:r>
                      <a:r>
                        <a:rPr sz="1600" spc="-5" dirty="0">
                          <a:latin typeface="Arial MT"/>
                          <a:cs typeface="Arial MT"/>
                        </a:rPr>
                        <a:t>adaptée</a:t>
                      </a:r>
                      <a:endParaRPr sz="1600">
                        <a:latin typeface="Arial MT"/>
                        <a:cs typeface="Arial MT"/>
                      </a:endParaRPr>
                    </a:p>
                  </a:txBody>
                  <a:tcPr marL="0" marR="0" marT="1778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5">
                  <a:txBody>
                    <a:bodyPr/>
                    <a:lstStyle/>
                    <a:p>
                      <a:pPr>
                        <a:lnSpc>
                          <a:spcPct val="100000"/>
                        </a:lnSpc>
                        <a:spcBef>
                          <a:spcPts val="45"/>
                        </a:spcBef>
                      </a:pPr>
                      <a:endParaRPr sz="1550">
                        <a:latin typeface="Times New Roman"/>
                        <a:cs typeface="Times New Roman"/>
                      </a:endParaRPr>
                    </a:p>
                    <a:p>
                      <a:pPr marL="441325" algn="ctr">
                        <a:lnSpc>
                          <a:spcPct val="100000"/>
                        </a:lnSpc>
                        <a:spcBef>
                          <a:spcPts val="5"/>
                        </a:spcBef>
                      </a:pPr>
                      <a:r>
                        <a:rPr sz="1800" spc="-5" dirty="0">
                          <a:latin typeface="Arial MT"/>
                          <a:cs typeface="Arial MT"/>
                        </a:rPr>
                        <a:t>Savoirs</a:t>
                      </a:r>
                      <a:r>
                        <a:rPr sz="1800" dirty="0">
                          <a:latin typeface="Arial MT"/>
                          <a:cs typeface="Arial MT"/>
                        </a:rPr>
                        <a:t> </a:t>
                      </a:r>
                      <a:r>
                        <a:rPr sz="1800" spc="-5" dirty="0">
                          <a:latin typeface="Arial MT"/>
                          <a:cs typeface="Arial MT"/>
                        </a:rPr>
                        <a:t>associés</a:t>
                      </a:r>
                      <a:r>
                        <a:rPr sz="1800" spc="10" dirty="0">
                          <a:latin typeface="Arial MT"/>
                          <a:cs typeface="Arial MT"/>
                        </a:rPr>
                        <a:t> </a:t>
                      </a:r>
                      <a:r>
                        <a:rPr sz="1800" spc="-5" dirty="0">
                          <a:latin typeface="Arial MT"/>
                          <a:cs typeface="Arial MT"/>
                        </a:rPr>
                        <a:t>du</a:t>
                      </a:r>
                      <a:r>
                        <a:rPr sz="1800" spc="-20" dirty="0">
                          <a:latin typeface="Arial MT"/>
                          <a:cs typeface="Arial MT"/>
                        </a:rPr>
                        <a:t> </a:t>
                      </a:r>
                      <a:r>
                        <a:rPr sz="1800" spc="-5" dirty="0">
                          <a:latin typeface="Arial MT"/>
                          <a:cs typeface="Arial MT"/>
                        </a:rPr>
                        <a:t>bloc</a:t>
                      </a:r>
                      <a:r>
                        <a:rPr sz="1800" spc="5" dirty="0">
                          <a:latin typeface="Arial MT"/>
                          <a:cs typeface="Arial MT"/>
                        </a:rPr>
                        <a:t> </a:t>
                      </a:r>
                      <a:r>
                        <a:rPr sz="1800" spc="-5" dirty="0">
                          <a:latin typeface="Arial MT"/>
                          <a:cs typeface="Arial MT"/>
                        </a:rPr>
                        <a:t>3</a:t>
                      </a:r>
                      <a:endParaRPr sz="1800">
                        <a:latin typeface="Arial MT"/>
                        <a:cs typeface="Arial MT"/>
                      </a:endParaRPr>
                    </a:p>
                  </a:txBody>
                  <a:tcPr marL="0" marR="0" marT="5715"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694563">
                <a:tc vMerge="1">
                  <a:txBody>
                    <a:bodyPr/>
                    <a:lstStyle/>
                    <a:p>
                      <a:endParaRPr/>
                    </a:p>
                  </a:txBody>
                  <a:tcPr marL="0" marR="0" marT="635"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6355" marR="983615">
                        <a:lnSpc>
                          <a:spcPct val="107500"/>
                        </a:lnSpc>
                        <a:spcBef>
                          <a:spcPts val="475"/>
                        </a:spcBef>
                      </a:pPr>
                      <a:r>
                        <a:rPr sz="1600" spc="-10" dirty="0">
                          <a:latin typeface="Arial MT"/>
                          <a:cs typeface="Arial MT"/>
                        </a:rPr>
                        <a:t>C3.2</a:t>
                      </a:r>
                      <a:r>
                        <a:rPr sz="1600" spc="10" dirty="0">
                          <a:latin typeface="Arial MT"/>
                          <a:cs typeface="Arial MT"/>
                        </a:rPr>
                        <a:t> </a:t>
                      </a:r>
                      <a:r>
                        <a:rPr sz="1600" spc="-5" dirty="0">
                          <a:latin typeface="Arial MT"/>
                          <a:cs typeface="Arial MT"/>
                        </a:rPr>
                        <a:t>-</a:t>
                      </a:r>
                      <a:r>
                        <a:rPr sz="1600" spc="-15" dirty="0">
                          <a:latin typeface="Arial MT"/>
                          <a:cs typeface="Arial MT"/>
                        </a:rPr>
                        <a:t> Traiter</a:t>
                      </a:r>
                      <a:r>
                        <a:rPr sz="1600" spc="25" dirty="0">
                          <a:latin typeface="Arial MT"/>
                          <a:cs typeface="Arial MT"/>
                        </a:rPr>
                        <a:t> </a:t>
                      </a:r>
                      <a:r>
                        <a:rPr sz="1600" spc="-5" dirty="0">
                          <a:latin typeface="Arial MT"/>
                          <a:cs typeface="Arial MT"/>
                        </a:rPr>
                        <a:t>et</a:t>
                      </a:r>
                      <a:r>
                        <a:rPr sz="1600" spc="20" dirty="0">
                          <a:latin typeface="Arial MT"/>
                          <a:cs typeface="Arial MT"/>
                        </a:rPr>
                        <a:t> </a:t>
                      </a:r>
                      <a:r>
                        <a:rPr sz="1600" spc="-5" dirty="0">
                          <a:latin typeface="Arial MT"/>
                          <a:cs typeface="Arial MT"/>
                        </a:rPr>
                        <a:t>transmettre</a:t>
                      </a:r>
                      <a:r>
                        <a:rPr sz="1600" spc="45" dirty="0">
                          <a:latin typeface="Arial MT"/>
                          <a:cs typeface="Arial MT"/>
                        </a:rPr>
                        <a:t> </a:t>
                      </a:r>
                      <a:r>
                        <a:rPr sz="1600" spc="-5" dirty="0">
                          <a:latin typeface="Arial MT"/>
                          <a:cs typeface="Arial MT"/>
                        </a:rPr>
                        <a:t>des</a:t>
                      </a:r>
                      <a:r>
                        <a:rPr sz="1600" spc="15" dirty="0">
                          <a:latin typeface="Arial MT"/>
                          <a:cs typeface="Arial MT"/>
                        </a:rPr>
                        <a:t> </a:t>
                      </a:r>
                      <a:r>
                        <a:rPr sz="1600" spc="-5" dirty="0">
                          <a:latin typeface="Arial MT"/>
                          <a:cs typeface="Arial MT"/>
                        </a:rPr>
                        <a:t>informations</a:t>
                      </a:r>
                      <a:r>
                        <a:rPr sz="1600" spc="15" dirty="0">
                          <a:latin typeface="Arial MT"/>
                          <a:cs typeface="Arial MT"/>
                        </a:rPr>
                        <a:t> </a:t>
                      </a:r>
                      <a:r>
                        <a:rPr sz="1600" spc="-5" dirty="0">
                          <a:latin typeface="Arial MT"/>
                          <a:cs typeface="Arial MT"/>
                        </a:rPr>
                        <a:t>en</a:t>
                      </a:r>
                      <a:r>
                        <a:rPr sz="1600" spc="10" dirty="0">
                          <a:latin typeface="Arial MT"/>
                          <a:cs typeface="Arial MT"/>
                        </a:rPr>
                        <a:t> </a:t>
                      </a:r>
                      <a:r>
                        <a:rPr sz="1600" spc="-5" dirty="0">
                          <a:latin typeface="Arial MT"/>
                          <a:cs typeface="Arial MT"/>
                        </a:rPr>
                        <a:t>intégrant</a:t>
                      </a:r>
                      <a:r>
                        <a:rPr sz="1600" spc="20" dirty="0">
                          <a:latin typeface="Arial MT"/>
                          <a:cs typeface="Arial MT"/>
                        </a:rPr>
                        <a:t> </a:t>
                      </a:r>
                      <a:r>
                        <a:rPr sz="1600" spc="-5" dirty="0">
                          <a:latin typeface="Arial MT"/>
                          <a:cs typeface="Arial MT"/>
                        </a:rPr>
                        <a:t>les</a:t>
                      </a:r>
                      <a:r>
                        <a:rPr sz="1600" spc="-10" dirty="0">
                          <a:latin typeface="Arial MT"/>
                          <a:cs typeface="Arial MT"/>
                        </a:rPr>
                        <a:t> </a:t>
                      </a:r>
                      <a:r>
                        <a:rPr sz="1600" spc="-5" dirty="0">
                          <a:latin typeface="Arial MT"/>
                          <a:cs typeface="Arial MT"/>
                        </a:rPr>
                        <a:t>différents</a:t>
                      </a:r>
                      <a:r>
                        <a:rPr sz="1600" spc="25" dirty="0">
                          <a:latin typeface="Arial MT"/>
                          <a:cs typeface="Arial MT"/>
                        </a:rPr>
                        <a:t> </a:t>
                      </a:r>
                      <a:r>
                        <a:rPr sz="1600" spc="-5" dirty="0">
                          <a:latin typeface="Arial MT"/>
                          <a:cs typeface="Arial MT"/>
                        </a:rPr>
                        <a:t>outils </a:t>
                      </a:r>
                      <a:r>
                        <a:rPr sz="1600" spc="-430" dirty="0">
                          <a:latin typeface="Arial MT"/>
                          <a:cs typeface="Arial MT"/>
                        </a:rPr>
                        <a:t> </a:t>
                      </a:r>
                      <a:r>
                        <a:rPr sz="1600" spc="-5" dirty="0">
                          <a:latin typeface="Arial MT"/>
                          <a:cs typeface="Arial MT"/>
                        </a:rPr>
                        <a:t>numériques</a:t>
                      </a:r>
                      <a:endParaRPr sz="1600">
                        <a:latin typeface="Arial MT"/>
                        <a:cs typeface="Arial MT"/>
                      </a:endParaRPr>
                    </a:p>
                  </a:txBody>
                  <a:tcPr marL="0" marR="0" marT="603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5715"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994918">
                <a:tc vMerge="1">
                  <a:txBody>
                    <a:bodyPr/>
                    <a:lstStyle/>
                    <a:p>
                      <a:endParaRPr/>
                    </a:p>
                  </a:txBody>
                  <a:tcPr marL="0" marR="0" marT="635"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50"/>
                        </a:spcBef>
                      </a:pPr>
                      <a:endParaRPr sz="1400">
                        <a:latin typeface="Times New Roman"/>
                        <a:cs typeface="Times New Roman"/>
                      </a:endParaRPr>
                    </a:p>
                    <a:p>
                      <a:pPr marL="46355" marR="243204">
                        <a:lnSpc>
                          <a:spcPct val="107500"/>
                        </a:lnSpc>
                      </a:pPr>
                      <a:r>
                        <a:rPr sz="1600" spc="-10" dirty="0">
                          <a:latin typeface="Arial MT"/>
                          <a:cs typeface="Arial MT"/>
                        </a:rPr>
                        <a:t>C3.3</a:t>
                      </a:r>
                      <a:r>
                        <a:rPr sz="1600" spc="85" dirty="0">
                          <a:latin typeface="Arial MT"/>
                          <a:cs typeface="Arial MT"/>
                        </a:rPr>
                        <a:t> </a:t>
                      </a:r>
                      <a:r>
                        <a:rPr sz="1600" spc="-5" dirty="0">
                          <a:latin typeface="Arial MT"/>
                          <a:cs typeface="Arial MT"/>
                        </a:rPr>
                        <a:t>-</a:t>
                      </a:r>
                      <a:r>
                        <a:rPr sz="1600" spc="70" dirty="0">
                          <a:latin typeface="Arial MT"/>
                          <a:cs typeface="Arial MT"/>
                        </a:rPr>
                        <a:t> </a:t>
                      </a:r>
                      <a:r>
                        <a:rPr sz="1600" spc="-5" dirty="0">
                          <a:latin typeface="Arial MT"/>
                          <a:cs typeface="Arial MT"/>
                        </a:rPr>
                        <a:t>Participer</a:t>
                      </a:r>
                      <a:r>
                        <a:rPr sz="1600" spc="80" dirty="0">
                          <a:latin typeface="Arial MT"/>
                          <a:cs typeface="Arial MT"/>
                        </a:rPr>
                        <a:t> </a:t>
                      </a:r>
                      <a:r>
                        <a:rPr sz="1600" spc="-5" dirty="0">
                          <a:latin typeface="Arial MT"/>
                          <a:cs typeface="Arial MT"/>
                        </a:rPr>
                        <a:t>à</a:t>
                      </a:r>
                      <a:r>
                        <a:rPr sz="1600" spc="80" dirty="0">
                          <a:latin typeface="Arial MT"/>
                          <a:cs typeface="Arial MT"/>
                        </a:rPr>
                        <a:t> </a:t>
                      </a:r>
                      <a:r>
                        <a:rPr sz="1600" dirty="0">
                          <a:latin typeface="Arial MT"/>
                          <a:cs typeface="Arial MT"/>
                        </a:rPr>
                        <a:t>la</a:t>
                      </a:r>
                      <a:r>
                        <a:rPr sz="1600" spc="55" dirty="0">
                          <a:latin typeface="Arial MT"/>
                          <a:cs typeface="Arial MT"/>
                        </a:rPr>
                        <a:t> </a:t>
                      </a:r>
                      <a:r>
                        <a:rPr sz="1600" spc="-5" dirty="0">
                          <a:latin typeface="Arial MT"/>
                          <a:cs typeface="Arial MT"/>
                        </a:rPr>
                        <a:t>démarche</a:t>
                      </a:r>
                      <a:r>
                        <a:rPr sz="1600" spc="95" dirty="0">
                          <a:latin typeface="Arial MT"/>
                          <a:cs typeface="Arial MT"/>
                        </a:rPr>
                        <a:t> </a:t>
                      </a:r>
                      <a:r>
                        <a:rPr sz="1600" spc="-5" dirty="0">
                          <a:latin typeface="Arial MT"/>
                          <a:cs typeface="Arial MT"/>
                        </a:rPr>
                        <a:t>qualité</a:t>
                      </a:r>
                      <a:r>
                        <a:rPr sz="1600" spc="70" dirty="0">
                          <a:latin typeface="Arial MT"/>
                          <a:cs typeface="Arial MT"/>
                        </a:rPr>
                        <a:t> </a:t>
                      </a:r>
                      <a:r>
                        <a:rPr sz="1600" spc="-5" dirty="0">
                          <a:latin typeface="Arial MT"/>
                          <a:cs typeface="Arial MT"/>
                        </a:rPr>
                        <a:t>et</a:t>
                      </a:r>
                      <a:r>
                        <a:rPr sz="1600" spc="80" dirty="0">
                          <a:latin typeface="Arial MT"/>
                          <a:cs typeface="Arial MT"/>
                        </a:rPr>
                        <a:t> </a:t>
                      </a:r>
                      <a:r>
                        <a:rPr sz="1600" spc="-5" dirty="0">
                          <a:latin typeface="Arial MT"/>
                          <a:cs typeface="Arial MT"/>
                        </a:rPr>
                        <a:t>à</a:t>
                      </a:r>
                      <a:r>
                        <a:rPr sz="1600" spc="70" dirty="0">
                          <a:latin typeface="Arial MT"/>
                          <a:cs typeface="Arial MT"/>
                        </a:rPr>
                        <a:t> </a:t>
                      </a:r>
                      <a:r>
                        <a:rPr sz="1600" dirty="0">
                          <a:latin typeface="Arial MT"/>
                          <a:cs typeface="Arial MT"/>
                        </a:rPr>
                        <a:t>la</a:t>
                      </a:r>
                      <a:r>
                        <a:rPr sz="1600" spc="80" dirty="0">
                          <a:latin typeface="Arial MT"/>
                          <a:cs typeface="Arial MT"/>
                        </a:rPr>
                        <a:t> </a:t>
                      </a:r>
                      <a:r>
                        <a:rPr sz="1600" spc="-5" dirty="0">
                          <a:latin typeface="Arial MT"/>
                          <a:cs typeface="Arial MT"/>
                        </a:rPr>
                        <a:t>prévention</a:t>
                      </a:r>
                      <a:r>
                        <a:rPr sz="1600" spc="85" dirty="0">
                          <a:latin typeface="Arial MT"/>
                          <a:cs typeface="Arial MT"/>
                        </a:rPr>
                        <a:t> </a:t>
                      </a:r>
                      <a:r>
                        <a:rPr sz="1600" spc="-5" dirty="0">
                          <a:latin typeface="Arial MT"/>
                          <a:cs typeface="Arial MT"/>
                        </a:rPr>
                        <a:t>des</a:t>
                      </a:r>
                      <a:r>
                        <a:rPr sz="1600" spc="75" dirty="0">
                          <a:latin typeface="Arial MT"/>
                          <a:cs typeface="Arial MT"/>
                        </a:rPr>
                        <a:t> </a:t>
                      </a:r>
                      <a:r>
                        <a:rPr sz="1600" spc="-5" dirty="0">
                          <a:latin typeface="Arial MT"/>
                          <a:cs typeface="Arial MT"/>
                        </a:rPr>
                        <a:t>risques</a:t>
                      </a:r>
                      <a:r>
                        <a:rPr sz="1600" spc="75" dirty="0">
                          <a:latin typeface="Arial MT"/>
                          <a:cs typeface="Arial MT"/>
                        </a:rPr>
                        <a:t> </a:t>
                      </a:r>
                      <a:r>
                        <a:rPr sz="1600" spc="-5" dirty="0">
                          <a:latin typeface="Arial MT"/>
                          <a:cs typeface="Arial MT"/>
                        </a:rPr>
                        <a:t>professionnels </a:t>
                      </a:r>
                      <a:r>
                        <a:rPr sz="1600" spc="-430" dirty="0">
                          <a:latin typeface="Arial MT"/>
                          <a:cs typeface="Arial MT"/>
                        </a:rPr>
                        <a:t> </a:t>
                      </a:r>
                      <a:r>
                        <a:rPr sz="1600" spc="-10" dirty="0">
                          <a:latin typeface="Arial MT"/>
                          <a:cs typeface="Arial MT"/>
                        </a:rPr>
                        <a:t>C3.4</a:t>
                      </a:r>
                      <a:r>
                        <a:rPr sz="1600" spc="15" dirty="0">
                          <a:latin typeface="Arial MT"/>
                          <a:cs typeface="Arial MT"/>
                        </a:rPr>
                        <a:t> </a:t>
                      </a:r>
                      <a:r>
                        <a:rPr sz="1600" spc="-5" dirty="0">
                          <a:latin typeface="Arial MT"/>
                          <a:cs typeface="Arial MT"/>
                        </a:rPr>
                        <a:t>-</a:t>
                      </a:r>
                      <a:r>
                        <a:rPr sz="1600" spc="20" dirty="0">
                          <a:latin typeface="Arial MT"/>
                          <a:cs typeface="Arial MT"/>
                        </a:rPr>
                        <a:t> </a:t>
                      </a:r>
                      <a:r>
                        <a:rPr sz="1600" spc="-5" dirty="0">
                          <a:latin typeface="Arial MT"/>
                          <a:cs typeface="Arial MT"/>
                        </a:rPr>
                        <a:t>Coordonner</a:t>
                      </a:r>
                      <a:r>
                        <a:rPr sz="1600" spc="20" dirty="0">
                          <a:latin typeface="Arial MT"/>
                          <a:cs typeface="Arial MT"/>
                        </a:rPr>
                        <a:t> </a:t>
                      </a:r>
                      <a:r>
                        <a:rPr sz="1600" spc="-5" dirty="0">
                          <a:latin typeface="Arial MT"/>
                          <a:cs typeface="Arial MT"/>
                        </a:rPr>
                        <a:t>et</a:t>
                      </a:r>
                      <a:r>
                        <a:rPr sz="1600" spc="20" dirty="0">
                          <a:latin typeface="Arial MT"/>
                          <a:cs typeface="Arial MT"/>
                        </a:rPr>
                        <a:t> </a:t>
                      </a:r>
                      <a:r>
                        <a:rPr sz="1600" spc="-5" dirty="0">
                          <a:latin typeface="Arial MT"/>
                          <a:cs typeface="Arial MT"/>
                        </a:rPr>
                        <a:t>conduire</a:t>
                      </a:r>
                      <a:r>
                        <a:rPr sz="1600" dirty="0">
                          <a:latin typeface="Arial MT"/>
                          <a:cs typeface="Arial MT"/>
                        </a:rPr>
                        <a:t> </a:t>
                      </a:r>
                      <a:r>
                        <a:rPr sz="1600" spc="-5" dirty="0">
                          <a:latin typeface="Arial MT"/>
                          <a:cs typeface="Arial MT"/>
                        </a:rPr>
                        <a:t>une</a:t>
                      </a:r>
                      <a:r>
                        <a:rPr sz="1600" spc="20" dirty="0">
                          <a:latin typeface="Arial MT"/>
                          <a:cs typeface="Arial MT"/>
                        </a:rPr>
                        <a:t> </a:t>
                      </a:r>
                      <a:r>
                        <a:rPr sz="1600" spc="-5" dirty="0">
                          <a:latin typeface="Arial MT"/>
                          <a:cs typeface="Arial MT"/>
                        </a:rPr>
                        <a:t>équipe</a:t>
                      </a:r>
                      <a:r>
                        <a:rPr sz="1600" spc="5" dirty="0">
                          <a:latin typeface="Arial MT"/>
                          <a:cs typeface="Arial MT"/>
                        </a:rPr>
                        <a:t> </a:t>
                      </a:r>
                      <a:r>
                        <a:rPr sz="1600" spc="-5" dirty="0">
                          <a:latin typeface="Arial MT"/>
                          <a:cs typeface="Arial MT"/>
                        </a:rPr>
                        <a:t>de</a:t>
                      </a:r>
                      <a:r>
                        <a:rPr sz="1600" spc="10" dirty="0">
                          <a:latin typeface="Arial MT"/>
                          <a:cs typeface="Arial MT"/>
                        </a:rPr>
                        <a:t> </a:t>
                      </a:r>
                      <a:r>
                        <a:rPr sz="1600" spc="-5" dirty="0">
                          <a:latin typeface="Arial MT"/>
                          <a:cs typeface="Arial MT"/>
                        </a:rPr>
                        <a:t>bionettoyage</a:t>
                      </a:r>
                      <a:endParaRPr sz="1600">
                        <a:latin typeface="Arial MT"/>
                        <a:cs typeface="Arial MT"/>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5715"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517270">
                <a:tc vMerge="1">
                  <a:txBody>
                    <a:bodyPr/>
                    <a:lstStyle/>
                    <a:p>
                      <a:endParaRPr/>
                    </a:p>
                  </a:txBody>
                  <a:tcPr marL="0" marR="0" marT="635"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3664">
                        <a:lnSpc>
                          <a:spcPct val="100000"/>
                        </a:lnSpc>
                        <a:spcBef>
                          <a:spcPts val="994"/>
                        </a:spcBef>
                      </a:pPr>
                      <a:r>
                        <a:rPr sz="1600" spc="-10" dirty="0">
                          <a:latin typeface="Arial MT"/>
                          <a:cs typeface="Arial MT"/>
                        </a:rPr>
                        <a:t>C3.4</a:t>
                      </a:r>
                      <a:r>
                        <a:rPr sz="1600" spc="15" dirty="0">
                          <a:latin typeface="Arial MT"/>
                          <a:cs typeface="Arial MT"/>
                        </a:rPr>
                        <a:t> </a:t>
                      </a:r>
                      <a:r>
                        <a:rPr sz="1600" spc="-5" dirty="0">
                          <a:latin typeface="Arial MT"/>
                          <a:cs typeface="Arial MT"/>
                        </a:rPr>
                        <a:t>-</a:t>
                      </a:r>
                      <a:r>
                        <a:rPr sz="1600" spc="25" dirty="0">
                          <a:latin typeface="Arial MT"/>
                          <a:cs typeface="Arial MT"/>
                        </a:rPr>
                        <a:t> </a:t>
                      </a:r>
                      <a:r>
                        <a:rPr sz="1600" spc="-5" dirty="0">
                          <a:latin typeface="Arial MT"/>
                          <a:cs typeface="Arial MT"/>
                        </a:rPr>
                        <a:t>Coordonner</a:t>
                      </a:r>
                      <a:r>
                        <a:rPr sz="1600" spc="25" dirty="0">
                          <a:latin typeface="Arial MT"/>
                          <a:cs typeface="Arial MT"/>
                        </a:rPr>
                        <a:t> </a:t>
                      </a:r>
                      <a:r>
                        <a:rPr sz="1600" spc="-5" dirty="0">
                          <a:latin typeface="Arial MT"/>
                          <a:cs typeface="Arial MT"/>
                        </a:rPr>
                        <a:t>et</a:t>
                      </a:r>
                      <a:r>
                        <a:rPr sz="1600" spc="25" dirty="0">
                          <a:latin typeface="Arial MT"/>
                          <a:cs typeface="Arial MT"/>
                        </a:rPr>
                        <a:t> </a:t>
                      </a:r>
                      <a:r>
                        <a:rPr sz="1600" spc="-5" dirty="0">
                          <a:latin typeface="Arial MT"/>
                          <a:cs typeface="Arial MT"/>
                        </a:rPr>
                        <a:t>conduire</a:t>
                      </a:r>
                      <a:r>
                        <a:rPr sz="1600" dirty="0">
                          <a:latin typeface="Arial MT"/>
                          <a:cs typeface="Arial MT"/>
                        </a:rPr>
                        <a:t> </a:t>
                      </a:r>
                      <a:r>
                        <a:rPr sz="1600" spc="-5" dirty="0">
                          <a:latin typeface="Arial MT"/>
                          <a:cs typeface="Arial MT"/>
                        </a:rPr>
                        <a:t>une</a:t>
                      </a:r>
                      <a:r>
                        <a:rPr sz="1600" spc="25" dirty="0">
                          <a:latin typeface="Arial MT"/>
                          <a:cs typeface="Arial MT"/>
                        </a:rPr>
                        <a:t> </a:t>
                      </a:r>
                      <a:r>
                        <a:rPr sz="1600" spc="-5" dirty="0">
                          <a:latin typeface="Arial MT"/>
                          <a:cs typeface="Arial MT"/>
                        </a:rPr>
                        <a:t>équipe</a:t>
                      </a:r>
                      <a:r>
                        <a:rPr sz="1600" spc="5" dirty="0">
                          <a:latin typeface="Arial MT"/>
                          <a:cs typeface="Arial MT"/>
                        </a:rPr>
                        <a:t> </a:t>
                      </a:r>
                      <a:r>
                        <a:rPr sz="1600" spc="-5" dirty="0">
                          <a:latin typeface="Arial MT"/>
                          <a:cs typeface="Arial MT"/>
                        </a:rPr>
                        <a:t>de</a:t>
                      </a:r>
                      <a:r>
                        <a:rPr sz="1600" spc="15" dirty="0">
                          <a:latin typeface="Arial MT"/>
                          <a:cs typeface="Arial MT"/>
                        </a:rPr>
                        <a:t> </a:t>
                      </a:r>
                      <a:r>
                        <a:rPr sz="1600" spc="-5" dirty="0">
                          <a:latin typeface="Arial MT"/>
                          <a:cs typeface="Arial MT"/>
                        </a:rPr>
                        <a:t>bionettoyage</a:t>
                      </a:r>
                      <a:endParaRPr sz="1600">
                        <a:latin typeface="Arial MT"/>
                        <a:cs typeface="Arial MT"/>
                      </a:endParaRPr>
                    </a:p>
                  </a:txBody>
                  <a:tcPr marL="0" marR="0" marT="12636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5715"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372527">
                <a:tc vMerge="1">
                  <a:txBody>
                    <a:bodyPr/>
                    <a:lstStyle/>
                    <a:p>
                      <a:endParaRPr/>
                    </a:p>
                  </a:txBody>
                  <a:tcPr marL="0" marR="0" marT="635"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800">
                        <a:latin typeface="Times New Roman"/>
                        <a:cs typeface="Times New Roman"/>
                      </a:endParaRPr>
                    </a:p>
                    <a:p>
                      <a:pPr marL="46355" marR="85725">
                        <a:lnSpc>
                          <a:spcPct val="107500"/>
                        </a:lnSpc>
                        <a:spcBef>
                          <a:spcPts val="1080"/>
                        </a:spcBef>
                      </a:pPr>
                      <a:r>
                        <a:rPr sz="1600" spc="-10" dirty="0">
                          <a:latin typeface="Arial MT"/>
                          <a:cs typeface="Arial MT"/>
                        </a:rPr>
                        <a:t>C3.5</a:t>
                      </a:r>
                      <a:r>
                        <a:rPr sz="1600" spc="60" dirty="0">
                          <a:latin typeface="Arial MT"/>
                          <a:cs typeface="Arial MT"/>
                        </a:rPr>
                        <a:t> </a:t>
                      </a:r>
                      <a:r>
                        <a:rPr sz="1600" spc="-5" dirty="0">
                          <a:latin typeface="Arial MT"/>
                          <a:cs typeface="Arial MT"/>
                        </a:rPr>
                        <a:t>-</a:t>
                      </a:r>
                      <a:r>
                        <a:rPr sz="1600" spc="85" dirty="0">
                          <a:latin typeface="Arial MT"/>
                          <a:cs typeface="Arial MT"/>
                        </a:rPr>
                        <a:t> </a:t>
                      </a:r>
                      <a:r>
                        <a:rPr sz="1600" spc="-5" dirty="0">
                          <a:latin typeface="Arial MT"/>
                          <a:cs typeface="Arial MT"/>
                        </a:rPr>
                        <a:t>Participer</a:t>
                      </a:r>
                      <a:r>
                        <a:rPr sz="1600" spc="65" dirty="0">
                          <a:latin typeface="Arial MT"/>
                          <a:cs typeface="Arial MT"/>
                        </a:rPr>
                        <a:t> </a:t>
                      </a:r>
                      <a:r>
                        <a:rPr sz="1600" spc="-5" dirty="0">
                          <a:latin typeface="Arial MT"/>
                          <a:cs typeface="Arial MT"/>
                        </a:rPr>
                        <a:t>à</a:t>
                      </a:r>
                      <a:r>
                        <a:rPr sz="1600" spc="65" dirty="0">
                          <a:latin typeface="Arial MT"/>
                          <a:cs typeface="Arial MT"/>
                        </a:rPr>
                        <a:t> </a:t>
                      </a:r>
                      <a:r>
                        <a:rPr sz="1600" spc="-5" dirty="0">
                          <a:latin typeface="Arial MT"/>
                          <a:cs typeface="Arial MT"/>
                        </a:rPr>
                        <a:t>l’accueil,</a:t>
                      </a:r>
                      <a:r>
                        <a:rPr sz="1600" spc="50" dirty="0">
                          <a:latin typeface="Arial MT"/>
                          <a:cs typeface="Arial MT"/>
                        </a:rPr>
                        <a:t> </a:t>
                      </a:r>
                      <a:r>
                        <a:rPr sz="1600" spc="-5" dirty="0">
                          <a:latin typeface="Arial MT"/>
                          <a:cs typeface="Arial MT"/>
                        </a:rPr>
                        <a:t>à</a:t>
                      </a:r>
                      <a:r>
                        <a:rPr sz="1600" spc="65" dirty="0">
                          <a:latin typeface="Arial MT"/>
                          <a:cs typeface="Arial MT"/>
                        </a:rPr>
                        <a:t> </a:t>
                      </a:r>
                      <a:r>
                        <a:rPr sz="1600" spc="-5" dirty="0">
                          <a:latin typeface="Arial MT"/>
                          <a:cs typeface="Arial MT"/>
                        </a:rPr>
                        <a:t>l’encadrement</a:t>
                      </a:r>
                      <a:r>
                        <a:rPr sz="1600" spc="70" dirty="0">
                          <a:latin typeface="Arial MT"/>
                          <a:cs typeface="Arial MT"/>
                        </a:rPr>
                        <a:t> </a:t>
                      </a:r>
                      <a:r>
                        <a:rPr sz="1600" spc="-5" dirty="0">
                          <a:latin typeface="Arial MT"/>
                          <a:cs typeface="Arial MT"/>
                        </a:rPr>
                        <a:t>et</a:t>
                      </a:r>
                      <a:r>
                        <a:rPr sz="1600" spc="75" dirty="0">
                          <a:latin typeface="Arial MT"/>
                          <a:cs typeface="Arial MT"/>
                        </a:rPr>
                        <a:t> </a:t>
                      </a:r>
                      <a:r>
                        <a:rPr sz="1600" spc="-5" dirty="0">
                          <a:latin typeface="Arial MT"/>
                          <a:cs typeface="Arial MT"/>
                        </a:rPr>
                        <a:t>à</a:t>
                      </a:r>
                      <a:r>
                        <a:rPr sz="1600" spc="65" dirty="0">
                          <a:latin typeface="Arial MT"/>
                          <a:cs typeface="Arial MT"/>
                        </a:rPr>
                        <a:t> </a:t>
                      </a:r>
                      <a:r>
                        <a:rPr sz="1600" dirty="0">
                          <a:latin typeface="Arial MT"/>
                          <a:cs typeface="Arial MT"/>
                        </a:rPr>
                        <a:t>la</a:t>
                      </a:r>
                      <a:r>
                        <a:rPr sz="1600" spc="50" dirty="0">
                          <a:latin typeface="Arial MT"/>
                          <a:cs typeface="Arial MT"/>
                        </a:rPr>
                        <a:t> </a:t>
                      </a:r>
                      <a:r>
                        <a:rPr sz="1600" spc="-5" dirty="0">
                          <a:latin typeface="Arial MT"/>
                          <a:cs typeface="Arial MT"/>
                        </a:rPr>
                        <a:t>formation</a:t>
                      </a:r>
                      <a:r>
                        <a:rPr sz="1600" spc="90" dirty="0">
                          <a:latin typeface="Arial MT"/>
                          <a:cs typeface="Arial MT"/>
                        </a:rPr>
                        <a:t> </a:t>
                      </a:r>
                      <a:r>
                        <a:rPr sz="1600" spc="-5" dirty="0">
                          <a:latin typeface="Arial MT"/>
                          <a:cs typeface="Arial MT"/>
                        </a:rPr>
                        <a:t>de</a:t>
                      </a:r>
                      <a:r>
                        <a:rPr sz="1600" spc="65" dirty="0">
                          <a:latin typeface="Arial MT"/>
                          <a:cs typeface="Arial MT"/>
                        </a:rPr>
                        <a:t> </a:t>
                      </a:r>
                      <a:r>
                        <a:rPr sz="1600" spc="-5" dirty="0">
                          <a:latin typeface="Arial MT"/>
                          <a:cs typeface="Arial MT"/>
                        </a:rPr>
                        <a:t>stagiaires,</a:t>
                      </a:r>
                      <a:r>
                        <a:rPr sz="1600" spc="55" dirty="0">
                          <a:latin typeface="Arial MT"/>
                          <a:cs typeface="Arial MT"/>
                        </a:rPr>
                        <a:t> </a:t>
                      </a:r>
                      <a:r>
                        <a:rPr sz="1600" spc="-5" dirty="0">
                          <a:latin typeface="Arial MT"/>
                          <a:cs typeface="Arial MT"/>
                        </a:rPr>
                        <a:t>à</a:t>
                      </a:r>
                      <a:r>
                        <a:rPr sz="1600" spc="80" dirty="0">
                          <a:latin typeface="Arial MT"/>
                          <a:cs typeface="Arial MT"/>
                        </a:rPr>
                        <a:t> </a:t>
                      </a:r>
                      <a:r>
                        <a:rPr sz="1600" spc="-5" dirty="0">
                          <a:latin typeface="Arial MT"/>
                          <a:cs typeface="Arial MT"/>
                        </a:rPr>
                        <a:t>l’accueil </a:t>
                      </a:r>
                      <a:r>
                        <a:rPr sz="1600" spc="-430" dirty="0">
                          <a:latin typeface="Arial MT"/>
                          <a:cs typeface="Arial MT"/>
                        </a:rPr>
                        <a:t> </a:t>
                      </a:r>
                      <a:r>
                        <a:rPr sz="1600" spc="-5" dirty="0">
                          <a:latin typeface="Arial MT"/>
                          <a:cs typeface="Arial MT"/>
                        </a:rPr>
                        <a:t>des</a:t>
                      </a:r>
                      <a:r>
                        <a:rPr sz="1600" spc="65" dirty="0">
                          <a:latin typeface="Arial MT"/>
                          <a:cs typeface="Arial MT"/>
                        </a:rPr>
                        <a:t> </a:t>
                      </a:r>
                      <a:r>
                        <a:rPr sz="1600" spc="-5" dirty="0">
                          <a:latin typeface="Arial MT"/>
                          <a:cs typeface="Arial MT"/>
                        </a:rPr>
                        <a:t>nouveaux</a:t>
                      </a:r>
                      <a:r>
                        <a:rPr sz="1600" spc="55" dirty="0">
                          <a:latin typeface="Arial MT"/>
                          <a:cs typeface="Arial MT"/>
                        </a:rPr>
                        <a:t> </a:t>
                      </a:r>
                      <a:r>
                        <a:rPr sz="1600" spc="-5" dirty="0">
                          <a:latin typeface="Arial MT"/>
                          <a:cs typeface="Arial MT"/>
                        </a:rPr>
                        <a:t>agents,</a:t>
                      </a:r>
                      <a:r>
                        <a:rPr sz="1600" spc="70" dirty="0">
                          <a:latin typeface="Arial MT"/>
                          <a:cs typeface="Arial MT"/>
                        </a:rPr>
                        <a:t> </a:t>
                      </a:r>
                      <a:r>
                        <a:rPr sz="1600" spc="-5" dirty="0">
                          <a:latin typeface="Arial MT"/>
                          <a:cs typeface="Arial MT"/>
                        </a:rPr>
                        <a:t>des</a:t>
                      </a:r>
                      <a:r>
                        <a:rPr sz="1600" spc="60" dirty="0">
                          <a:latin typeface="Arial MT"/>
                          <a:cs typeface="Arial MT"/>
                        </a:rPr>
                        <a:t> </a:t>
                      </a:r>
                      <a:r>
                        <a:rPr sz="1600" spc="-5" dirty="0">
                          <a:latin typeface="Arial MT"/>
                          <a:cs typeface="Arial MT"/>
                        </a:rPr>
                        <a:t>bénévoles</a:t>
                      </a:r>
                      <a:endParaRPr sz="160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5715"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bl>
          </a:graphicData>
        </a:graphic>
      </p:graphicFrame>
      <p:sp>
        <p:nvSpPr>
          <p:cNvPr id="6" name="object 6"/>
          <p:cNvSpPr txBox="1">
            <a:spLocks noGrp="1"/>
          </p:cNvSpPr>
          <p:nvPr>
            <p:ph type="title"/>
          </p:nvPr>
        </p:nvSpPr>
        <p:spPr>
          <a:xfrm>
            <a:off x="2562860" y="272237"/>
            <a:ext cx="7087870" cy="300355"/>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0000"/>
                </a:solidFill>
              </a:rPr>
              <a:t>Bloc</a:t>
            </a:r>
            <a:r>
              <a:rPr sz="1800" spc="5" dirty="0">
                <a:solidFill>
                  <a:srgbClr val="000000"/>
                </a:solidFill>
              </a:rPr>
              <a:t> </a:t>
            </a:r>
            <a:r>
              <a:rPr sz="1800" dirty="0">
                <a:solidFill>
                  <a:srgbClr val="000000"/>
                </a:solidFill>
              </a:rPr>
              <a:t>3</a:t>
            </a:r>
            <a:r>
              <a:rPr sz="1800" spc="15" dirty="0">
                <a:solidFill>
                  <a:srgbClr val="000000"/>
                </a:solidFill>
              </a:rPr>
              <a:t> </a:t>
            </a:r>
            <a:r>
              <a:rPr sz="1800" dirty="0">
                <a:solidFill>
                  <a:srgbClr val="000000"/>
                </a:solidFill>
              </a:rPr>
              <a:t>:</a:t>
            </a:r>
            <a:r>
              <a:rPr sz="1800" spc="5" dirty="0">
                <a:solidFill>
                  <a:srgbClr val="000000"/>
                </a:solidFill>
              </a:rPr>
              <a:t> </a:t>
            </a:r>
            <a:r>
              <a:rPr sz="1800" spc="-10" dirty="0">
                <a:solidFill>
                  <a:srgbClr val="000000"/>
                </a:solidFill>
              </a:rPr>
              <a:t>travailler</a:t>
            </a:r>
            <a:r>
              <a:rPr sz="1800" spc="55" dirty="0">
                <a:solidFill>
                  <a:srgbClr val="000000"/>
                </a:solidFill>
              </a:rPr>
              <a:t> </a:t>
            </a:r>
            <a:r>
              <a:rPr sz="1800" spc="-5" dirty="0">
                <a:solidFill>
                  <a:srgbClr val="000000"/>
                </a:solidFill>
              </a:rPr>
              <a:t>et</a:t>
            </a:r>
            <a:r>
              <a:rPr sz="1800" spc="10" dirty="0">
                <a:solidFill>
                  <a:srgbClr val="000000"/>
                </a:solidFill>
              </a:rPr>
              <a:t> </a:t>
            </a:r>
            <a:r>
              <a:rPr sz="1800" spc="-5" dirty="0">
                <a:solidFill>
                  <a:srgbClr val="000000"/>
                </a:solidFill>
              </a:rPr>
              <a:t>communiquer en</a:t>
            </a:r>
            <a:r>
              <a:rPr sz="1800" spc="15" dirty="0">
                <a:solidFill>
                  <a:srgbClr val="000000"/>
                </a:solidFill>
              </a:rPr>
              <a:t> </a:t>
            </a:r>
            <a:r>
              <a:rPr sz="1800" spc="-5" dirty="0">
                <a:solidFill>
                  <a:srgbClr val="000000"/>
                </a:solidFill>
              </a:rPr>
              <a:t>équipe pluriprofessionnelle</a:t>
            </a:r>
            <a:endParaRPr sz="1800"/>
          </a:p>
        </p:txBody>
      </p:sp>
      <p:sp>
        <p:nvSpPr>
          <p:cNvPr id="10" name="Espace réservé du pied de page 9">
            <a:extLst>
              <a:ext uri="{FF2B5EF4-FFF2-40B4-BE49-F238E27FC236}">
                <a16:creationId xmlns:a16="http://schemas.microsoft.com/office/drawing/2014/main" id="{6E5A9805-107D-4E66-98C8-5E0161E74306}"/>
              </a:ext>
            </a:extLst>
          </p:cNvPr>
          <p:cNvSpPr>
            <a:spLocks noGrp="1"/>
          </p:cNvSpPr>
          <p:nvPr>
            <p:ph type="ftr" sz="quarter" idx="5"/>
          </p:nvPr>
        </p:nvSpPr>
        <p:spPr/>
        <p:txBody>
          <a:bodyPr/>
          <a:lstStyle/>
          <a:p>
            <a:r>
              <a:rPr lang="fr-FR"/>
              <a:t>Formation rénovation bac pro ASSP - Mai 2022 -  GRD - académie de Lyon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0822" y="6380226"/>
            <a:ext cx="11232515" cy="0"/>
          </a:xfrm>
          <a:custGeom>
            <a:avLst/>
            <a:gdLst/>
            <a:ahLst/>
            <a:cxnLst/>
            <a:rect l="l" t="t" r="r" b="b"/>
            <a:pathLst>
              <a:path w="11232515">
                <a:moveTo>
                  <a:pt x="0" y="0"/>
                </a:moveTo>
                <a:lnTo>
                  <a:pt x="11232007" y="0"/>
                </a:lnTo>
              </a:path>
            </a:pathLst>
          </a:custGeom>
          <a:ln w="10668">
            <a:solidFill>
              <a:srgbClr val="000000"/>
            </a:solidFill>
          </a:ln>
        </p:spPr>
        <p:txBody>
          <a:bodyPr wrap="square" lIns="0" tIns="0" rIns="0" bIns="0" rtlCol="0"/>
          <a:lstStyle/>
          <a:p>
            <a:endParaRPr/>
          </a:p>
        </p:txBody>
      </p:sp>
      <p:pic>
        <p:nvPicPr>
          <p:cNvPr id="4" name="object 4"/>
          <p:cNvPicPr/>
          <p:nvPr/>
        </p:nvPicPr>
        <p:blipFill>
          <a:blip r:embed="rId2" cstate="print"/>
          <a:stretch>
            <a:fillRect/>
          </a:stretch>
        </p:blipFill>
        <p:spPr>
          <a:xfrm>
            <a:off x="453053" y="212305"/>
            <a:ext cx="593451" cy="520174"/>
          </a:xfrm>
          <a:prstGeom prst="rect">
            <a:avLst/>
          </a:prstGeom>
        </p:spPr>
      </p:pic>
      <p:graphicFrame>
        <p:nvGraphicFramePr>
          <p:cNvPr id="5" name="object 5"/>
          <p:cNvGraphicFramePr>
            <a:graphicFrameLocks noGrp="1"/>
          </p:cNvGraphicFramePr>
          <p:nvPr/>
        </p:nvGraphicFramePr>
        <p:xfrm>
          <a:off x="1048016" y="1234566"/>
          <a:ext cx="9392283" cy="4074666"/>
        </p:xfrm>
        <a:graphic>
          <a:graphicData uri="http://schemas.openxmlformats.org/drawingml/2006/table">
            <a:tbl>
              <a:tblPr firstRow="1" bandRow="1">
                <a:tableStyleId>{2D5ABB26-0587-4C30-8999-92F81FD0307C}</a:tableStyleId>
              </a:tblPr>
              <a:tblGrid>
                <a:gridCol w="1099820">
                  <a:extLst>
                    <a:ext uri="{9D8B030D-6E8A-4147-A177-3AD203B41FA5}">
                      <a16:colId xmlns:a16="http://schemas.microsoft.com/office/drawing/2014/main" val="20000"/>
                    </a:ext>
                  </a:extLst>
                </a:gridCol>
                <a:gridCol w="7290434">
                  <a:extLst>
                    <a:ext uri="{9D8B030D-6E8A-4147-A177-3AD203B41FA5}">
                      <a16:colId xmlns:a16="http://schemas.microsoft.com/office/drawing/2014/main" val="20001"/>
                    </a:ext>
                  </a:extLst>
                </a:gridCol>
                <a:gridCol w="1002029">
                  <a:extLst>
                    <a:ext uri="{9D8B030D-6E8A-4147-A177-3AD203B41FA5}">
                      <a16:colId xmlns:a16="http://schemas.microsoft.com/office/drawing/2014/main" val="20002"/>
                    </a:ext>
                  </a:extLst>
                </a:gridCol>
              </a:tblGrid>
              <a:tr h="616966">
                <a:tc gridSpan="3">
                  <a:txBody>
                    <a:bodyPr/>
                    <a:lstStyle/>
                    <a:p>
                      <a:pPr marL="139700" algn="ctr">
                        <a:lnSpc>
                          <a:spcPct val="100000"/>
                        </a:lnSpc>
                        <a:spcBef>
                          <a:spcPts val="1080"/>
                        </a:spcBef>
                      </a:pPr>
                      <a:r>
                        <a:rPr sz="2000" b="1" dirty="0">
                          <a:latin typeface="Arial"/>
                          <a:cs typeface="Arial"/>
                        </a:rPr>
                        <a:t>BLOC</a:t>
                      </a:r>
                      <a:r>
                        <a:rPr sz="2000" b="1" spc="-65" dirty="0">
                          <a:latin typeface="Arial"/>
                          <a:cs typeface="Arial"/>
                        </a:rPr>
                        <a:t> </a:t>
                      </a:r>
                      <a:r>
                        <a:rPr sz="2000" b="1" dirty="0">
                          <a:latin typeface="Arial"/>
                          <a:cs typeface="Arial"/>
                        </a:rPr>
                        <a:t>4</a:t>
                      </a:r>
                      <a:endParaRPr sz="2000" dirty="0">
                        <a:latin typeface="Arial"/>
                        <a:cs typeface="Arial"/>
                      </a:endParaRPr>
                    </a:p>
                  </a:txBody>
                  <a:tcPr marL="0" marR="0" marT="1371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012570">
                <a:tc rowSpan="3">
                  <a:txBody>
                    <a:bodyPr/>
                    <a:lstStyle/>
                    <a:p>
                      <a:pPr>
                        <a:lnSpc>
                          <a:spcPct val="100000"/>
                        </a:lnSpc>
                      </a:pPr>
                      <a:endParaRPr sz="2700">
                        <a:latin typeface="Times New Roman"/>
                        <a:cs typeface="Times New Roman"/>
                      </a:endParaRPr>
                    </a:p>
                    <a:p>
                      <a:pPr>
                        <a:lnSpc>
                          <a:spcPct val="100000"/>
                        </a:lnSpc>
                      </a:pPr>
                      <a:r>
                        <a:rPr sz="1800" b="1" dirty="0">
                          <a:latin typeface="Arial"/>
                          <a:cs typeface="Arial"/>
                        </a:rPr>
                        <a:t>COMPETENCES</a:t>
                      </a:r>
                      <a:r>
                        <a:rPr sz="1800" b="1" spc="-30" dirty="0">
                          <a:latin typeface="Arial"/>
                          <a:cs typeface="Arial"/>
                        </a:rPr>
                        <a:t> </a:t>
                      </a:r>
                      <a:r>
                        <a:rPr sz="1800" b="1" spc="-10" dirty="0">
                          <a:latin typeface="Arial"/>
                          <a:cs typeface="Arial"/>
                        </a:rPr>
                        <a:t>TERMINALES</a:t>
                      </a:r>
                      <a:endParaRPr sz="1800">
                        <a:latin typeface="Arial"/>
                        <a:cs typeface="Arial"/>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40"/>
                        </a:spcBef>
                      </a:pPr>
                      <a:endParaRPr sz="2450">
                        <a:latin typeface="Times New Roman"/>
                        <a:cs typeface="Times New Roman"/>
                      </a:endParaRPr>
                    </a:p>
                    <a:p>
                      <a:pPr marL="135890">
                        <a:lnSpc>
                          <a:spcPct val="100000"/>
                        </a:lnSpc>
                        <a:spcBef>
                          <a:spcPts val="5"/>
                        </a:spcBef>
                      </a:pPr>
                      <a:r>
                        <a:rPr sz="1800" spc="-5" dirty="0">
                          <a:latin typeface="Arial MT"/>
                          <a:cs typeface="Arial MT"/>
                        </a:rPr>
                        <a:t>C4.1</a:t>
                      </a:r>
                      <a:r>
                        <a:rPr sz="1800" spc="-15" dirty="0">
                          <a:latin typeface="Arial MT"/>
                          <a:cs typeface="Arial MT"/>
                        </a:rPr>
                        <a:t> </a:t>
                      </a:r>
                      <a:r>
                        <a:rPr sz="1800" dirty="0">
                          <a:latin typeface="Arial MT"/>
                          <a:cs typeface="Arial MT"/>
                        </a:rPr>
                        <a:t>-</a:t>
                      </a:r>
                      <a:r>
                        <a:rPr sz="1800" spc="-110" dirty="0">
                          <a:latin typeface="Arial MT"/>
                          <a:cs typeface="Arial MT"/>
                        </a:rPr>
                        <a:t> </a:t>
                      </a:r>
                      <a:r>
                        <a:rPr sz="1800" spc="-10" dirty="0">
                          <a:latin typeface="Arial MT"/>
                          <a:cs typeface="Arial MT"/>
                        </a:rPr>
                        <a:t>Analyser</a:t>
                      </a:r>
                      <a:r>
                        <a:rPr sz="1800" spc="25" dirty="0">
                          <a:latin typeface="Arial MT"/>
                          <a:cs typeface="Arial MT"/>
                        </a:rPr>
                        <a:t> </a:t>
                      </a:r>
                      <a:r>
                        <a:rPr sz="1800" spc="-5" dirty="0">
                          <a:latin typeface="Arial MT"/>
                          <a:cs typeface="Arial MT"/>
                        </a:rPr>
                        <a:t>les</a:t>
                      </a:r>
                      <a:r>
                        <a:rPr sz="1800" dirty="0">
                          <a:latin typeface="Arial MT"/>
                          <a:cs typeface="Arial MT"/>
                        </a:rPr>
                        <a:t> </a:t>
                      </a:r>
                      <a:r>
                        <a:rPr sz="1800" spc="-10" dirty="0">
                          <a:latin typeface="Arial MT"/>
                          <a:cs typeface="Arial MT"/>
                        </a:rPr>
                        <a:t>besoins</a:t>
                      </a:r>
                      <a:r>
                        <a:rPr sz="1800" spc="15" dirty="0">
                          <a:latin typeface="Arial MT"/>
                          <a:cs typeface="Arial MT"/>
                        </a:rPr>
                        <a:t> </a:t>
                      </a:r>
                      <a:r>
                        <a:rPr sz="1800" spc="-5" dirty="0">
                          <a:latin typeface="Arial MT"/>
                          <a:cs typeface="Arial MT"/>
                        </a:rPr>
                        <a:t>du </a:t>
                      </a:r>
                      <a:r>
                        <a:rPr sz="1800" spc="-10" dirty="0">
                          <a:latin typeface="Arial MT"/>
                          <a:cs typeface="Arial MT"/>
                        </a:rPr>
                        <a:t>public</a:t>
                      </a:r>
                      <a:endParaRPr sz="1800">
                        <a:latin typeface="Arial MT"/>
                        <a:cs typeface="Arial MT"/>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3">
                  <a:txBody>
                    <a:bodyPr/>
                    <a:lstStyle/>
                    <a:p>
                      <a:pPr>
                        <a:lnSpc>
                          <a:spcPct val="100000"/>
                        </a:lnSpc>
                        <a:spcBef>
                          <a:spcPts val="25"/>
                        </a:spcBef>
                      </a:pPr>
                      <a:endParaRPr sz="2350">
                        <a:latin typeface="Times New Roman"/>
                        <a:cs typeface="Times New Roman"/>
                      </a:endParaRPr>
                    </a:p>
                    <a:p>
                      <a:pPr marL="123825" algn="ctr">
                        <a:lnSpc>
                          <a:spcPct val="100000"/>
                        </a:lnSpc>
                      </a:pPr>
                      <a:r>
                        <a:rPr sz="1800" spc="-5" dirty="0">
                          <a:latin typeface="Arial MT"/>
                          <a:cs typeface="Arial MT"/>
                        </a:rPr>
                        <a:t>Savoirs</a:t>
                      </a:r>
                      <a:r>
                        <a:rPr sz="1800" dirty="0">
                          <a:latin typeface="Arial MT"/>
                          <a:cs typeface="Arial MT"/>
                        </a:rPr>
                        <a:t> </a:t>
                      </a:r>
                      <a:r>
                        <a:rPr sz="1800" spc="-5" dirty="0">
                          <a:latin typeface="Arial MT"/>
                          <a:cs typeface="Arial MT"/>
                        </a:rPr>
                        <a:t>associés</a:t>
                      </a:r>
                      <a:r>
                        <a:rPr sz="1800" spc="10" dirty="0">
                          <a:latin typeface="Arial MT"/>
                          <a:cs typeface="Arial MT"/>
                        </a:rPr>
                        <a:t> </a:t>
                      </a:r>
                      <a:r>
                        <a:rPr sz="1800" spc="-5" dirty="0">
                          <a:latin typeface="Arial MT"/>
                          <a:cs typeface="Arial MT"/>
                        </a:rPr>
                        <a:t>du</a:t>
                      </a:r>
                      <a:r>
                        <a:rPr sz="1800" spc="-20" dirty="0">
                          <a:latin typeface="Arial MT"/>
                          <a:cs typeface="Arial MT"/>
                        </a:rPr>
                        <a:t> </a:t>
                      </a:r>
                      <a:r>
                        <a:rPr sz="1800" spc="-5" dirty="0">
                          <a:latin typeface="Arial MT"/>
                          <a:cs typeface="Arial MT"/>
                        </a:rPr>
                        <a:t>bloc</a:t>
                      </a:r>
                      <a:r>
                        <a:rPr sz="1800" spc="5" dirty="0">
                          <a:latin typeface="Arial MT"/>
                          <a:cs typeface="Arial MT"/>
                        </a:rPr>
                        <a:t> </a:t>
                      </a:r>
                      <a:r>
                        <a:rPr sz="1800" spc="-5" dirty="0">
                          <a:latin typeface="Arial MT"/>
                          <a:cs typeface="Arial MT"/>
                        </a:rPr>
                        <a:t>4</a:t>
                      </a:r>
                      <a:endParaRPr sz="1800">
                        <a:latin typeface="Arial MT"/>
                        <a:cs typeface="Arial MT"/>
                      </a:endParaRPr>
                    </a:p>
                  </a:txBody>
                  <a:tcPr marL="0" marR="0" marT="3175"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1153287">
                <a:tc vMerge="1">
                  <a:txBody>
                    <a:bodyPr/>
                    <a:lstStyle/>
                    <a:p>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35"/>
                        </a:spcBef>
                      </a:pPr>
                      <a:endParaRPr sz="2000">
                        <a:latin typeface="Times New Roman"/>
                        <a:cs typeface="Times New Roman"/>
                      </a:endParaRPr>
                    </a:p>
                    <a:p>
                      <a:pPr marL="135890">
                        <a:lnSpc>
                          <a:spcPct val="100000"/>
                        </a:lnSpc>
                        <a:spcBef>
                          <a:spcPts val="5"/>
                        </a:spcBef>
                      </a:pPr>
                      <a:r>
                        <a:rPr sz="1800" spc="-5" dirty="0">
                          <a:latin typeface="Arial MT"/>
                          <a:cs typeface="Arial MT"/>
                        </a:rPr>
                        <a:t>C4.2</a:t>
                      </a:r>
                      <a:r>
                        <a:rPr sz="1800" spc="70" dirty="0">
                          <a:latin typeface="Arial MT"/>
                          <a:cs typeface="Arial MT"/>
                        </a:rPr>
                        <a:t> </a:t>
                      </a:r>
                      <a:r>
                        <a:rPr sz="1800" dirty="0">
                          <a:latin typeface="Arial MT"/>
                          <a:cs typeface="Arial MT"/>
                        </a:rPr>
                        <a:t>-</a:t>
                      </a:r>
                      <a:r>
                        <a:rPr sz="1800" spc="70" dirty="0">
                          <a:latin typeface="Arial MT"/>
                          <a:cs typeface="Arial MT"/>
                        </a:rPr>
                        <a:t> </a:t>
                      </a:r>
                      <a:r>
                        <a:rPr sz="1800" spc="-5" dirty="0">
                          <a:latin typeface="Arial MT"/>
                          <a:cs typeface="Arial MT"/>
                        </a:rPr>
                        <a:t>Concevoir</a:t>
                      </a:r>
                      <a:r>
                        <a:rPr sz="1800" spc="100" dirty="0">
                          <a:latin typeface="Arial MT"/>
                          <a:cs typeface="Arial MT"/>
                        </a:rPr>
                        <a:t> </a:t>
                      </a:r>
                      <a:r>
                        <a:rPr sz="1800" spc="-5" dirty="0">
                          <a:latin typeface="Arial MT"/>
                          <a:cs typeface="Arial MT"/>
                        </a:rPr>
                        <a:t>une</a:t>
                      </a:r>
                      <a:r>
                        <a:rPr sz="1800" spc="80" dirty="0">
                          <a:latin typeface="Arial MT"/>
                          <a:cs typeface="Arial MT"/>
                        </a:rPr>
                        <a:t> </a:t>
                      </a:r>
                      <a:r>
                        <a:rPr sz="1800" spc="-5" dirty="0">
                          <a:latin typeface="Arial MT"/>
                          <a:cs typeface="Arial MT"/>
                        </a:rPr>
                        <a:t>action</a:t>
                      </a:r>
                      <a:r>
                        <a:rPr sz="1800" spc="70" dirty="0">
                          <a:latin typeface="Arial MT"/>
                          <a:cs typeface="Arial MT"/>
                        </a:rPr>
                        <a:t> </a:t>
                      </a:r>
                      <a:r>
                        <a:rPr sz="1800" spc="-5" dirty="0">
                          <a:latin typeface="Arial MT"/>
                          <a:cs typeface="Arial MT"/>
                        </a:rPr>
                        <a:t>d’éducation</a:t>
                      </a:r>
                      <a:r>
                        <a:rPr sz="1800" spc="95" dirty="0">
                          <a:latin typeface="Arial MT"/>
                          <a:cs typeface="Arial MT"/>
                        </a:rPr>
                        <a:t> </a:t>
                      </a:r>
                      <a:r>
                        <a:rPr sz="1800" spc="-5" dirty="0">
                          <a:latin typeface="Arial MT"/>
                          <a:cs typeface="Arial MT"/>
                        </a:rPr>
                        <a:t>à</a:t>
                      </a:r>
                      <a:r>
                        <a:rPr sz="1800" spc="70" dirty="0">
                          <a:latin typeface="Arial MT"/>
                          <a:cs typeface="Arial MT"/>
                        </a:rPr>
                        <a:t> </a:t>
                      </a:r>
                      <a:r>
                        <a:rPr sz="1800" spc="-5" dirty="0">
                          <a:latin typeface="Arial MT"/>
                          <a:cs typeface="Arial MT"/>
                        </a:rPr>
                        <a:t>la</a:t>
                      </a:r>
                      <a:r>
                        <a:rPr sz="1800" spc="75" dirty="0">
                          <a:latin typeface="Arial MT"/>
                          <a:cs typeface="Arial MT"/>
                        </a:rPr>
                        <a:t> </a:t>
                      </a:r>
                      <a:r>
                        <a:rPr sz="1800" spc="-5" dirty="0">
                          <a:latin typeface="Arial MT"/>
                          <a:cs typeface="Arial MT"/>
                        </a:rPr>
                        <a:t>santé</a:t>
                      </a:r>
                      <a:endParaRPr sz="1800">
                        <a:latin typeface="Arial MT"/>
                        <a:cs typeface="Arial MT"/>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3175"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291843">
                <a:tc vMerge="1">
                  <a:txBody>
                    <a:bodyPr/>
                    <a:lstStyle/>
                    <a:p>
                      <a:endParaRPr/>
                    </a:p>
                  </a:txBody>
                  <a:tcPr marL="0" marR="0" marT="0"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000" dirty="0">
                        <a:latin typeface="Times New Roman"/>
                        <a:cs typeface="Times New Roman"/>
                      </a:endParaRPr>
                    </a:p>
                    <a:p>
                      <a:pPr marL="68580">
                        <a:lnSpc>
                          <a:spcPct val="100000"/>
                        </a:lnSpc>
                        <a:spcBef>
                          <a:spcPts val="1664"/>
                        </a:spcBef>
                      </a:pPr>
                      <a:r>
                        <a:rPr sz="1800" spc="-5" dirty="0">
                          <a:latin typeface="Arial MT"/>
                          <a:cs typeface="Arial MT"/>
                        </a:rPr>
                        <a:t>C4.3</a:t>
                      </a:r>
                      <a:r>
                        <a:rPr sz="1800" spc="55" dirty="0">
                          <a:latin typeface="Arial MT"/>
                          <a:cs typeface="Arial MT"/>
                        </a:rPr>
                        <a:t> </a:t>
                      </a:r>
                      <a:r>
                        <a:rPr sz="1800" dirty="0">
                          <a:latin typeface="Arial MT"/>
                          <a:cs typeface="Arial MT"/>
                        </a:rPr>
                        <a:t>-</a:t>
                      </a:r>
                      <a:r>
                        <a:rPr sz="1800" spc="50" dirty="0">
                          <a:latin typeface="Arial MT"/>
                          <a:cs typeface="Arial MT"/>
                        </a:rPr>
                        <a:t> </a:t>
                      </a:r>
                      <a:r>
                        <a:rPr sz="1800" dirty="0">
                          <a:latin typeface="Arial MT"/>
                          <a:cs typeface="Arial MT"/>
                        </a:rPr>
                        <a:t>Mettre</a:t>
                      </a:r>
                      <a:r>
                        <a:rPr sz="1800" spc="50" dirty="0">
                          <a:latin typeface="Arial MT"/>
                          <a:cs typeface="Arial MT"/>
                        </a:rPr>
                        <a:t> </a:t>
                      </a:r>
                      <a:r>
                        <a:rPr sz="1800" spc="-5" dirty="0">
                          <a:latin typeface="Arial MT"/>
                          <a:cs typeface="Arial MT"/>
                        </a:rPr>
                        <a:t>en</a:t>
                      </a:r>
                      <a:r>
                        <a:rPr sz="1800" spc="55" dirty="0">
                          <a:latin typeface="Arial MT"/>
                          <a:cs typeface="Arial MT"/>
                        </a:rPr>
                        <a:t> </a:t>
                      </a:r>
                      <a:r>
                        <a:rPr sz="1800" dirty="0">
                          <a:latin typeface="Arial MT"/>
                          <a:cs typeface="Arial MT"/>
                        </a:rPr>
                        <a:t>œuvre</a:t>
                      </a:r>
                      <a:r>
                        <a:rPr sz="1800" spc="60" dirty="0">
                          <a:latin typeface="Arial MT"/>
                          <a:cs typeface="Arial MT"/>
                        </a:rPr>
                        <a:t> </a:t>
                      </a:r>
                      <a:r>
                        <a:rPr sz="1800" spc="-5" dirty="0">
                          <a:latin typeface="Arial MT"/>
                          <a:cs typeface="Arial MT"/>
                        </a:rPr>
                        <a:t>et</a:t>
                      </a:r>
                      <a:r>
                        <a:rPr sz="1800" spc="55" dirty="0">
                          <a:latin typeface="Arial MT"/>
                          <a:cs typeface="Arial MT"/>
                        </a:rPr>
                        <a:t> </a:t>
                      </a:r>
                      <a:r>
                        <a:rPr sz="1800" spc="-5" dirty="0">
                          <a:latin typeface="Arial MT"/>
                          <a:cs typeface="Arial MT"/>
                        </a:rPr>
                        <a:t>évaluer</a:t>
                      </a:r>
                      <a:r>
                        <a:rPr sz="1800" spc="70" dirty="0">
                          <a:latin typeface="Arial MT"/>
                          <a:cs typeface="Arial MT"/>
                        </a:rPr>
                        <a:t> </a:t>
                      </a:r>
                      <a:r>
                        <a:rPr sz="1800" spc="-10" dirty="0">
                          <a:latin typeface="Arial MT"/>
                          <a:cs typeface="Arial MT"/>
                        </a:rPr>
                        <a:t>l’action</a:t>
                      </a:r>
                      <a:r>
                        <a:rPr sz="1800" spc="70" dirty="0">
                          <a:latin typeface="Arial MT"/>
                          <a:cs typeface="Arial MT"/>
                        </a:rPr>
                        <a:t> </a:t>
                      </a:r>
                      <a:r>
                        <a:rPr sz="1800" spc="-5" dirty="0">
                          <a:latin typeface="Arial MT"/>
                          <a:cs typeface="Arial MT"/>
                        </a:rPr>
                        <a:t>d’éducation</a:t>
                      </a:r>
                      <a:r>
                        <a:rPr sz="1800" spc="75" dirty="0">
                          <a:latin typeface="Arial MT"/>
                          <a:cs typeface="Arial MT"/>
                        </a:rPr>
                        <a:t> </a:t>
                      </a:r>
                      <a:r>
                        <a:rPr sz="1800" spc="-5" dirty="0">
                          <a:latin typeface="Arial MT"/>
                          <a:cs typeface="Arial MT"/>
                        </a:rPr>
                        <a:t>à</a:t>
                      </a:r>
                      <a:r>
                        <a:rPr sz="1800" spc="45" dirty="0">
                          <a:latin typeface="Arial MT"/>
                          <a:cs typeface="Arial MT"/>
                        </a:rPr>
                        <a:t> </a:t>
                      </a:r>
                      <a:r>
                        <a:rPr sz="1800" spc="-5" dirty="0">
                          <a:latin typeface="Arial MT"/>
                          <a:cs typeface="Arial MT"/>
                        </a:rPr>
                        <a:t>la</a:t>
                      </a:r>
                      <a:r>
                        <a:rPr sz="1800" spc="55" dirty="0">
                          <a:latin typeface="Arial MT"/>
                          <a:cs typeface="Arial MT"/>
                        </a:rPr>
                        <a:t> </a:t>
                      </a:r>
                      <a:r>
                        <a:rPr sz="1800" spc="-5" dirty="0">
                          <a:latin typeface="Arial MT"/>
                          <a:cs typeface="Arial MT"/>
                        </a:rPr>
                        <a:t>santé</a:t>
                      </a:r>
                      <a:endParaRPr sz="1800" dirty="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3175" marB="0" vert="vert27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sp>
        <p:nvSpPr>
          <p:cNvPr id="6" name="object 6"/>
          <p:cNvSpPr txBox="1">
            <a:spLocks noGrp="1"/>
          </p:cNvSpPr>
          <p:nvPr>
            <p:ph type="title"/>
          </p:nvPr>
        </p:nvSpPr>
        <p:spPr>
          <a:xfrm>
            <a:off x="2738373" y="231775"/>
            <a:ext cx="7797165" cy="574040"/>
          </a:xfrm>
          <a:prstGeom prst="rect">
            <a:avLst/>
          </a:prstGeom>
        </p:spPr>
        <p:txBody>
          <a:bodyPr vert="horz" wrap="square" lIns="0" tIns="12700" rIns="0" bIns="0" rtlCol="0">
            <a:spAutoFit/>
          </a:bodyPr>
          <a:lstStyle/>
          <a:p>
            <a:pPr marL="12700" marR="5080">
              <a:lnSpc>
                <a:spcPct val="100000"/>
              </a:lnSpc>
              <a:spcBef>
                <a:spcPts val="100"/>
              </a:spcBef>
            </a:pPr>
            <a:r>
              <a:rPr sz="1800" spc="-5" dirty="0">
                <a:solidFill>
                  <a:srgbClr val="000000"/>
                </a:solidFill>
              </a:rPr>
              <a:t>Bloc </a:t>
            </a:r>
            <a:r>
              <a:rPr sz="1800" dirty="0">
                <a:solidFill>
                  <a:srgbClr val="000000"/>
                </a:solidFill>
              </a:rPr>
              <a:t>4 : </a:t>
            </a:r>
            <a:r>
              <a:rPr sz="1800" spc="-10" dirty="0">
                <a:solidFill>
                  <a:srgbClr val="000000"/>
                </a:solidFill>
              </a:rPr>
              <a:t>réaliser </a:t>
            </a:r>
            <a:r>
              <a:rPr sz="1800" dirty="0">
                <a:solidFill>
                  <a:srgbClr val="000000"/>
                </a:solidFill>
              </a:rPr>
              <a:t>des </a:t>
            </a:r>
            <a:r>
              <a:rPr sz="1800" spc="-5" dirty="0">
                <a:solidFill>
                  <a:srgbClr val="000000"/>
                </a:solidFill>
              </a:rPr>
              <a:t>actions </a:t>
            </a:r>
            <a:r>
              <a:rPr sz="1800" dirty="0">
                <a:solidFill>
                  <a:srgbClr val="000000"/>
                </a:solidFill>
              </a:rPr>
              <a:t>d’éducation à la </a:t>
            </a:r>
            <a:r>
              <a:rPr sz="1800" spc="-5" dirty="0">
                <a:solidFill>
                  <a:srgbClr val="000000"/>
                </a:solidFill>
              </a:rPr>
              <a:t>santé </a:t>
            </a:r>
            <a:r>
              <a:rPr sz="1800" dirty="0">
                <a:solidFill>
                  <a:srgbClr val="000000"/>
                </a:solidFill>
              </a:rPr>
              <a:t>pour un public </a:t>
            </a:r>
            <a:r>
              <a:rPr sz="1800" spc="-5" dirty="0">
                <a:solidFill>
                  <a:srgbClr val="000000"/>
                </a:solidFill>
              </a:rPr>
              <a:t>ciblé, </a:t>
            </a:r>
            <a:r>
              <a:rPr sz="1800" spc="-490" dirty="0">
                <a:solidFill>
                  <a:srgbClr val="000000"/>
                </a:solidFill>
              </a:rPr>
              <a:t> </a:t>
            </a:r>
            <a:r>
              <a:rPr sz="1800" dirty="0">
                <a:solidFill>
                  <a:srgbClr val="000000"/>
                </a:solidFill>
              </a:rPr>
              <a:t>dans</a:t>
            </a:r>
            <a:r>
              <a:rPr sz="1800" spc="-5" dirty="0">
                <a:solidFill>
                  <a:srgbClr val="000000"/>
                </a:solidFill>
              </a:rPr>
              <a:t> </a:t>
            </a:r>
            <a:r>
              <a:rPr sz="1800" dirty="0">
                <a:solidFill>
                  <a:srgbClr val="000000"/>
                </a:solidFill>
              </a:rPr>
              <a:t>un </a:t>
            </a:r>
            <a:r>
              <a:rPr sz="1800" spc="-5" dirty="0">
                <a:solidFill>
                  <a:srgbClr val="000000"/>
                </a:solidFill>
              </a:rPr>
              <a:t>contexte</a:t>
            </a:r>
            <a:r>
              <a:rPr sz="1800" dirty="0">
                <a:solidFill>
                  <a:srgbClr val="000000"/>
                </a:solidFill>
              </a:rPr>
              <a:t> donné</a:t>
            </a:r>
            <a:endParaRPr sz="1800"/>
          </a:p>
        </p:txBody>
      </p:sp>
      <p:sp>
        <p:nvSpPr>
          <p:cNvPr id="10" name="Espace réservé du pied de page 9">
            <a:extLst>
              <a:ext uri="{FF2B5EF4-FFF2-40B4-BE49-F238E27FC236}">
                <a16:creationId xmlns:a16="http://schemas.microsoft.com/office/drawing/2014/main" id="{AF92A164-08F8-4762-889D-099ED96C5461}"/>
              </a:ext>
            </a:extLst>
          </p:cNvPr>
          <p:cNvSpPr>
            <a:spLocks noGrp="1"/>
          </p:cNvSpPr>
          <p:nvPr>
            <p:ph type="ftr" sz="quarter" idx="5"/>
          </p:nvPr>
        </p:nvSpPr>
        <p:spPr/>
        <p:txBody>
          <a:bodyPr/>
          <a:lstStyle/>
          <a:p>
            <a:r>
              <a:rPr lang="fr-FR"/>
              <a:t>Formation rénovation bac pro ASSP - Mai 2022 -  GRD - académie de Lyon</a:t>
            </a:r>
            <a:endParaRPr lang="fr-F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453053" y="212305"/>
            <a:ext cx="593451" cy="520174"/>
          </a:xfrm>
          <a:prstGeom prst="rect">
            <a:avLst/>
          </a:prstGeom>
        </p:spPr>
      </p:pic>
      <p:sp>
        <p:nvSpPr>
          <p:cNvPr id="4" name="object 4"/>
          <p:cNvSpPr txBox="1"/>
          <p:nvPr/>
        </p:nvSpPr>
        <p:spPr>
          <a:xfrm>
            <a:off x="10011409" y="6552380"/>
            <a:ext cx="1236980" cy="141605"/>
          </a:xfrm>
          <a:prstGeom prst="rect">
            <a:avLst/>
          </a:prstGeom>
        </p:spPr>
        <p:txBody>
          <a:bodyPr vert="horz" wrap="square" lIns="0" tIns="0" rIns="0" bIns="0" rtlCol="0">
            <a:spAutoFit/>
          </a:bodyPr>
          <a:lstStyle/>
          <a:p>
            <a:pPr>
              <a:lnSpc>
                <a:spcPts val="1100"/>
              </a:lnSpc>
              <a:tabLst>
                <a:tab pos="605790" algn="l"/>
              </a:tabLst>
            </a:pPr>
            <a:r>
              <a:rPr sz="1000" b="1" spc="-10" dirty="0">
                <a:latin typeface="Arial"/>
                <a:cs typeface="Arial"/>
              </a:rPr>
              <a:t>8</a:t>
            </a:r>
            <a:r>
              <a:rPr sz="1000" b="1" spc="-5" dirty="0">
                <a:latin typeface="Arial"/>
                <a:cs typeface="Arial"/>
              </a:rPr>
              <a:t>8</a:t>
            </a:r>
            <a:r>
              <a:rPr sz="1000" b="1" dirty="0">
                <a:latin typeface="Arial"/>
                <a:cs typeface="Arial"/>
              </a:rPr>
              <a:t>	</a:t>
            </a:r>
            <a:r>
              <a:rPr sz="1000" b="1" spc="-10" dirty="0">
                <a:latin typeface="Arial"/>
                <a:cs typeface="Arial"/>
              </a:rPr>
              <a:t>30/03/2022</a:t>
            </a:r>
            <a:endParaRPr sz="1000">
              <a:latin typeface="Arial"/>
              <a:cs typeface="Arial"/>
            </a:endParaRPr>
          </a:p>
        </p:txBody>
      </p:sp>
      <p:sp>
        <p:nvSpPr>
          <p:cNvPr id="5" name="object 5"/>
          <p:cNvSpPr txBox="1"/>
          <p:nvPr/>
        </p:nvSpPr>
        <p:spPr>
          <a:xfrm>
            <a:off x="2718307" y="315925"/>
            <a:ext cx="5797550" cy="300355"/>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Arial"/>
                <a:cs typeface="Arial"/>
              </a:rPr>
              <a:t>COMPETENCES </a:t>
            </a:r>
            <a:r>
              <a:rPr sz="1800" b="1" dirty="0">
                <a:latin typeface="Arial"/>
                <a:cs typeface="Arial"/>
              </a:rPr>
              <a:t>PROFESSIONNELLES</a:t>
            </a:r>
            <a:r>
              <a:rPr sz="1800" b="1" spc="-25" dirty="0">
                <a:latin typeface="Arial"/>
                <a:cs typeface="Arial"/>
              </a:rPr>
              <a:t> </a:t>
            </a:r>
            <a:r>
              <a:rPr sz="1800" b="1" spc="-10" dirty="0">
                <a:latin typeface="Arial"/>
                <a:cs typeface="Arial"/>
              </a:rPr>
              <a:t>TERMINALES</a:t>
            </a:r>
            <a:endParaRPr sz="1800">
              <a:latin typeface="Arial"/>
              <a:cs typeface="Arial"/>
            </a:endParaRPr>
          </a:p>
        </p:txBody>
      </p:sp>
      <p:graphicFrame>
        <p:nvGraphicFramePr>
          <p:cNvPr id="6" name="object 6"/>
          <p:cNvGraphicFramePr>
            <a:graphicFrameLocks noGrp="1"/>
          </p:cNvGraphicFramePr>
          <p:nvPr/>
        </p:nvGraphicFramePr>
        <p:xfrm>
          <a:off x="155638" y="658494"/>
          <a:ext cx="11556364" cy="6059073"/>
        </p:xfrm>
        <a:graphic>
          <a:graphicData uri="http://schemas.openxmlformats.org/drawingml/2006/table">
            <a:tbl>
              <a:tblPr firstRow="1" bandRow="1">
                <a:tableStyleId>{2D5ABB26-0587-4C30-8999-92F81FD0307C}</a:tableStyleId>
              </a:tblPr>
              <a:tblGrid>
                <a:gridCol w="2723515">
                  <a:extLst>
                    <a:ext uri="{9D8B030D-6E8A-4147-A177-3AD203B41FA5}">
                      <a16:colId xmlns:a16="http://schemas.microsoft.com/office/drawing/2014/main" val="20000"/>
                    </a:ext>
                  </a:extLst>
                </a:gridCol>
                <a:gridCol w="700404">
                  <a:extLst>
                    <a:ext uri="{9D8B030D-6E8A-4147-A177-3AD203B41FA5}">
                      <a16:colId xmlns:a16="http://schemas.microsoft.com/office/drawing/2014/main" val="20001"/>
                    </a:ext>
                  </a:extLst>
                </a:gridCol>
                <a:gridCol w="8132445">
                  <a:extLst>
                    <a:ext uri="{9D8B030D-6E8A-4147-A177-3AD203B41FA5}">
                      <a16:colId xmlns:a16="http://schemas.microsoft.com/office/drawing/2014/main" val="20002"/>
                    </a:ext>
                  </a:extLst>
                </a:gridCol>
              </a:tblGrid>
              <a:tr h="206229">
                <a:tc>
                  <a:txBody>
                    <a:bodyPr/>
                    <a:lstStyle/>
                    <a:p>
                      <a:pPr>
                        <a:lnSpc>
                          <a:spcPct val="100000"/>
                        </a:lnSpc>
                      </a:pPr>
                      <a:endParaRPr sz="1200">
                        <a:latin typeface="Times New Roman"/>
                        <a:cs typeface="Times New Roman"/>
                      </a:endParaRPr>
                    </a:p>
                  </a:txBody>
                  <a:tcPr marL="0" marR="0" marT="0" marB="0">
                    <a:solidFill>
                      <a:srgbClr val="FFF7CC"/>
                    </a:solidFill>
                  </a:tcPr>
                </a:tc>
                <a:tc>
                  <a:txBody>
                    <a:bodyPr/>
                    <a:lstStyle/>
                    <a:p>
                      <a:pPr algn="ctr">
                        <a:lnSpc>
                          <a:spcPts val="1525"/>
                        </a:lnSpc>
                      </a:pPr>
                      <a:r>
                        <a:rPr sz="1400" b="1" spc="-5" dirty="0">
                          <a:latin typeface="Arial"/>
                          <a:cs typeface="Arial"/>
                        </a:rPr>
                        <a:t>C1.0</a:t>
                      </a:r>
                      <a:endParaRPr sz="1400">
                        <a:latin typeface="Arial"/>
                        <a:cs typeface="Arial"/>
                      </a:endParaRPr>
                    </a:p>
                  </a:txBody>
                  <a:tcPr marL="0" marR="0" marT="0" marB="0">
                    <a:solidFill>
                      <a:srgbClr val="FFF7CC"/>
                    </a:solidFill>
                  </a:tcPr>
                </a:tc>
                <a:tc>
                  <a:txBody>
                    <a:bodyPr/>
                    <a:lstStyle/>
                    <a:p>
                      <a:pPr marL="4445">
                        <a:lnSpc>
                          <a:spcPts val="1525"/>
                        </a:lnSpc>
                      </a:pPr>
                      <a:r>
                        <a:rPr sz="1400" b="1" spc="-10" dirty="0">
                          <a:latin typeface="Arial"/>
                          <a:cs typeface="Arial"/>
                        </a:rPr>
                        <a:t>Adopter</a:t>
                      </a:r>
                      <a:r>
                        <a:rPr sz="1400" b="1" spc="140" dirty="0">
                          <a:latin typeface="Arial"/>
                          <a:cs typeface="Arial"/>
                        </a:rPr>
                        <a:t> </a:t>
                      </a:r>
                      <a:r>
                        <a:rPr sz="1400" b="1" spc="-5" dirty="0">
                          <a:latin typeface="Arial"/>
                          <a:cs typeface="Arial"/>
                        </a:rPr>
                        <a:t>une</a:t>
                      </a:r>
                      <a:r>
                        <a:rPr sz="1400" b="1" spc="100" dirty="0">
                          <a:latin typeface="Arial"/>
                          <a:cs typeface="Arial"/>
                        </a:rPr>
                        <a:t> </a:t>
                      </a:r>
                      <a:r>
                        <a:rPr sz="1400" b="1" spc="-5" dirty="0">
                          <a:latin typeface="Arial"/>
                          <a:cs typeface="Arial"/>
                        </a:rPr>
                        <a:t>posture</a:t>
                      </a:r>
                      <a:r>
                        <a:rPr sz="1400" b="1" spc="90" dirty="0">
                          <a:latin typeface="Arial"/>
                          <a:cs typeface="Arial"/>
                        </a:rPr>
                        <a:t> </a:t>
                      </a:r>
                      <a:r>
                        <a:rPr sz="1400" b="1" spc="-5" dirty="0">
                          <a:latin typeface="Arial"/>
                          <a:cs typeface="Arial"/>
                        </a:rPr>
                        <a:t>professionnelle</a:t>
                      </a:r>
                      <a:r>
                        <a:rPr sz="1400" b="1" spc="70" dirty="0">
                          <a:latin typeface="Arial"/>
                          <a:cs typeface="Arial"/>
                        </a:rPr>
                        <a:t> </a:t>
                      </a:r>
                      <a:r>
                        <a:rPr sz="1400" b="1" spc="-5" dirty="0">
                          <a:latin typeface="Arial"/>
                          <a:cs typeface="Arial"/>
                        </a:rPr>
                        <a:t>adaptée*</a:t>
                      </a:r>
                      <a:endParaRPr sz="1400">
                        <a:latin typeface="Arial"/>
                        <a:cs typeface="Arial"/>
                      </a:endParaRPr>
                    </a:p>
                  </a:txBody>
                  <a:tcPr marL="0" marR="0" marT="0" marB="0">
                    <a:solidFill>
                      <a:srgbClr val="FFF7CC"/>
                    </a:solidFill>
                  </a:tcPr>
                </a:tc>
                <a:extLst>
                  <a:ext uri="{0D108BD9-81ED-4DB2-BD59-A6C34878D82A}">
                    <a16:rowId xmlns:a16="http://schemas.microsoft.com/office/drawing/2014/main" val="10000"/>
                  </a:ext>
                </a:extLst>
              </a:tr>
              <a:tr h="284460">
                <a:tc rowSpan="3">
                  <a:txBody>
                    <a:bodyPr/>
                    <a:lstStyle/>
                    <a:p>
                      <a:pPr marL="60960" algn="just">
                        <a:lnSpc>
                          <a:spcPts val="1705"/>
                        </a:lnSpc>
                      </a:pPr>
                      <a:r>
                        <a:rPr sz="1600" b="1" spc="-10" dirty="0">
                          <a:latin typeface="Arial"/>
                          <a:cs typeface="Arial"/>
                        </a:rPr>
                        <a:t>BLOC</a:t>
                      </a:r>
                      <a:r>
                        <a:rPr sz="1600" b="1" spc="-20" dirty="0">
                          <a:latin typeface="Arial"/>
                          <a:cs typeface="Arial"/>
                        </a:rPr>
                        <a:t> </a:t>
                      </a:r>
                      <a:r>
                        <a:rPr sz="1600" b="1" spc="-5" dirty="0">
                          <a:latin typeface="Arial"/>
                          <a:cs typeface="Arial"/>
                        </a:rPr>
                        <a:t>1</a:t>
                      </a:r>
                      <a:endParaRPr sz="1600">
                        <a:latin typeface="Arial"/>
                        <a:cs typeface="Arial"/>
                      </a:endParaRPr>
                    </a:p>
                    <a:p>
                      <a:pPr marL="4445" marR="66675" indent="48260" algn="just">
                        <a:lnSpc>
                          <a:spcPct val="106900"/>
                        </a:lnSpc>
                        <a:spcBef>
                          <a:spcPts val="10"/>
                        </a:spcBef>
                      </a:pPr>
                      <a:r>
                        <a:rPr sz="1600" b="1" spc="-10" dirty="0">
                          <a:latin typeface="Arial"/>
                          <a:cs typeface="Arial"/>
                        </a:rPr>
                        <a:t>Accompagner </a:t>
                      </a:r>
                      <a:r>
                        <a:rPr sz="1600" b="1" spc="-5" dirty="0">
                          <a:latin typeface="Arial"/>
                          <a:cs typeface="Arial"/>
                        </a:rPr>
                        <a:t>la personne </a:t>
                      </a:r>
                      <a:r>
                        <a:rPr sz="1600" b="1" spc="-430" dirty="0">
                          <a:latin typeface="Arial"/>
                          <a:cs typeface="Arial"/>
                        </a:rPr>
                        <a:t> </a:t>
                      </a:r>
                      <a:r>
                        <a:rPr sz="1600" b="1" spc="-5" dirty="0">
                          <a:latin typeface="Arial"/>
                          <a:cs typeface="Arial"/>
                        </a:rPr>
                        <a:t>dans </a:t>
                      </a:r>
                      <a:r>
                        <a:rPr sz="1600" b="1" spc="-10" dirty="0">
                          <a:latin typeface="Arial"/>
                          <a:cs typeface="Arial"/>
                        </a:rPr>
                        <a:t>une </a:t>
                      </a:r>
                      <a:r>
                        <a:rPr sz="1600" b="1" spc="-5" dirty="0">
                          <a:latin typeface="Arial"/>
                          <a:cs typeface="Arial"/>
                        </a:rPr>
                        <a:t>approche globale </a:t>
                      </a:r>
                      <a:r>
                        <a:rPr sz="1600" b="1" spc="-430" dirty="0">
                          <a:latin typeface="Arial"/>
                          <a:cs typeface="Arial"/>
                        </a:rPr>
                        <a:t> </a:t>
                      </a:r>
                      <a:r>
                        <a:rPr sz="1600" b="1" spc="-5" dirty="0">
                          <a:latin typeface="Arial"/>
                          <a:cs typeface="Arial"/>
                        </a:rPr>
                        <a:t>et</a:t>
                      </a:r>
                      <a:r>
                        <a:rPr sz="1600" b="1" spc="50" dirty="0">
                          <a:latin typeface="Arial"/>
                          <a:cs typeface="Arial"/>
                        </a:rPr>
                        <a:t> </a:t>
                      </a:r>
                      <a:r>
                        <a:rPr sz="1600" b="1" spc="-10" dirty="0">
                          <a:latin typeface="Arial"/>
                          <a:cs typeface="Arial"/>
                        </a:rPr>
                        <a:t>individualisée</a:t>
                      </a:r>
                      <a:endParaRPr sz="1600">
                        <a:latin typeface="Arial"/>
                        <a:cs typeface="Arial"/>
                      </a:endParaRPr>
                    </a:p>
                  </a:txBody>
                  <a:tcPr marL="0" marR="0" marT="0" marB="0">
                    <a:solidFill>
                      <a:srgbClr val="FFF7CC"/>
                    </a:solidFill>
                  </a:tcPr>
                </a:tc>
                <a:tc>
                  <a:txBody>
                    <a:bodyPr/>
                    <a:lstStyle/>
                    <a:p>
                      <a:pPr algn="ctr">
                        <a:lnSpc>
                          <a:spcPct val="100000"/>
                        </a:lnSpc>
                        <a:spcBef>
                          <a:spcPts val="290"/>
                        </a:spcBef>
                      </a:pPr>
                      <a:r>
                        <a:rPr sz="1400" spc="-5" dirty="0">
                          <a:latin typeface="Arial MT"/>
                          <a:cs typeface="Arial MT"/>
                        </a:rPr>
                        <a:t>C1.1</a:t>
                      </a:r>
                      <a:endParaRPr sz="1400">
                        <a:latin typeface="Arial MT"/>
                        <a:cs typeface="Arial MT"/>
                      </a:endParaRPr>
                    </a:p>
                  </a:txBody>
                  <a:tcPr marL="0" marR="0" marT="36830" marB="0">
                    <a:solidFill>
                      <a:srgbClr val="FFF7CC"/>
                    </a:solidFill>
                  </a:tcPr>
                </a:tc>
                <a:tc>
                  <a:txBody>
                    <a:bodyPr/>
                    <a:lstStyle/>
                    <a:p>
                      <a:pPr marL="4445">
                        <a:lnSpc>
                          <a:spcPct val="100000"/>
                        </a:lnSpc>
                        <a:spcBef>
                          <a:spcPts val="290"/>
                        </a:spcBef>
                      </a:pPr>
                      <a:r>
                        <a:rPr sz="1400" b="1" spc="-10" dirty="0">
                          <a:latin typeface="Arial"/>
                          <a:cs typeface="Arial"/>
                        </a:rPr>
                        <a:t>Accueillir,</a:t>
                      </a:r>
                      <a:r>
                        <a:rPr sz="1400" b="1" spc="80" dirty="0">
                          <a:latin typeface="Arial"/>
                          <a:cs typeface="Arial"/>
                        </a:rPr>
                        <a:t> </a:t>
                      </a:r>
                      <a:r>
                        <a:rPr sz="1400" b="1" spc="-5" dirty="0">
                          <a:latin typeface="Arial"/>
                          <a:cs typeface="Arial"/>
                        </a:rPr>
                        <a:t>communiquer</a:t>
                      </a:r>
                      <a:r>
                        <a:rPr sz="1400" b="1" spc="75" dirty="0">
                          <a:latin typeface="Arial"/>
                          <a:cs typeface="Arial"/>
                        </a:rPr>
                        <a:t> </a:t>
                      </a:r>
                      <a:r>
                        <a:rPr sz="1400" b="1" spc="-5" dirty="0">
                          <a:latin typeface="Arial"/>
                          <a:cs typeface="Arial"/>
                        </a:rPr>
                        <a:t>avec</a:t>
                      </a:r>
                      <a:r>
                        <a:rPr sz="1400" b="1" spc="95" dirty="0">
                          <a:latin typeface="Arial"/>
                          <a:cs typeface="Arial"/>
                        </a:rPr>
                        <a:t> </a:t>
                      </a:r>
                      <a:r>
                        <a:rPr sz="1400" b="1" dirty="0">
                          <a:latin typeface="Arial"/>
                          <a:cs typeface="Arial"/>
                        </a:rPr>
                        <a:t>la</a:t>
                      </a:r>
                      <a:r>
                        <a:rPr sz="1400" b="1" spc="80" dirty="0">
                          <a:latin typeface="Arial"/>
                          <a:cs typeface="Arial"/>
                        </a:rPr>
                        <a:t> </a:t>
                      </a:r>
                      <a:r>
                        <a:rPr sz="1400" b="1" spc="-5" dirty="0">
                          <a:latin typeface="Arial"/>
                          <a:cs typeface="Arial"/>
                        </a:rPr>
                        <a:t>personne,</a:t>
                      </a:r>
                      <a:r>
                        <a:rPr sz="1400" b="1" spc="75" dirty="0">
                          <a:latin typeface="Arial"/>
                          <a:cs typeface="Arial"/>
                        </a:rPr>
                        <a:t> </a:t>
                      </a:r>
                      <a:r>
                        <a:rPr sz="1400" b="1" spc="-5" dirty="0">
                          <a:latin typeface="Arial"/>
                          <a:cs typeface="Arial"/>
                        </a:rPr>
                        <a:t>sa</a:t>
                      </a:r>
                      <a:r>
                        <a:rPr sz="1400" b="1" spc="80" dirty="0">
                          <a:latin typeface="Arial"/>
                          <a:cs typeface="Arial"/>
                        </a:rPr>
                        <a:t> </a:t>
                      </a:r>
                      <a:r>
                        <a:rPr sz="1400" b="1" dirty="0">
                          <a:latin typeface="Arial"/>
                          <a:cs typeface="Arial"/>
                        </a:rPr>
                        <a:t>famille,</a:t>
                      </a:r>
                      <a:r>
                        <a:rPr sz="1400" b="1" spc="55" dirty="0">
                          <a:latin typeface="Arial"/>
                          <a:cs typeface="Arial"/>
                        </a:rPr>
                        <a:t> </a:t>
                      </a:r>
                      <a:r>
                        <a:rPr sz="1400" b="1" spc="-5" dirty="0">
                          <a:latin typeface="Arial"/>
                          <a:cs typeface="Arial"/>
                        </a:rPr>
                        <a:t>son</a:t>
                      </a:r>
                      <a:r>
                        <a:rPr sz="1400" b="1" spc="90" dirty="0">
                          <a:latin typeface="Arial"/>
                          <a:cs typeface="Arial"/>
                        </a:rPr>
                        <a:t> </a:t>
                      </a:r>
                      <a:r>
                        <a:rPr sz="1400" b="1" spc="-5" dirty="0">
                          <a:latin typeface="Arial"/>
                          <a:cs typeface="Arial"/>
                        </a:rPr>
                        <a:t>entourage</a:t>
                      </a:r>
                      <a:endParaRPr sz="1400">
                        <a:latin typeface="Arial"/>
                        <a:cs typeface="Arial"/>
                      </a:endParaRPr>
                    </a:p>
                  </a:txBody>
                  <a:tcPr marL="0" marR="0" marT="36830" marB="0">
                    <a:solidFill>
                      <a:srgbClr val="FFEECA"/>
                    </a:solidFill>
                  </a:tcPr>
                </a:tc>
                <a:extLst>
                  <a:ext uri="{0D108BD9-81ED-4DB2-BD59-A6C34878D82A}">
                    <a16:rowId xmlns:a16="http://schemas.microsoft.com/office/drawing/2014/main" val="10001"/>
                  </a:ext>
                </a:extLst>
              </a:tr>
              <a:tr h="461175">
                <a:tc vMerge="1">
                  <a:txBody>
                    <a:bodyPr/>
                    <a:lstStyle/>
                    <a:p>
                      <a:endParaRPr/>
                    </a:p>
                  </a:txBody>
                  <a:tcPr marL="0" marR="0" marT="0" marB="0">
                    <a:solidFill>
                      <a:srgbClr val="FFF7CC"/>
                    </a:solidFill>
                  </a:tcPr>
                </a:tc>
                <a:tc>
                  <a:txBody>
                    <a:bodyPr/>
                    <a:lstStyle/>
                    <a:p>
                      <a:pPr algn="ctr">
                        <a:lnSpc>
                          <a:spcPct val="100000"/>
                        </a:lnSpc>
                        <a:spcBef>
                          <a:spcPts val="880"/>
                        </a:spcBef>
                      </a:pPr>
                      <a:r>
                        <a:rPr sz="1400" spc="-5" dirty="0">
                          <a:latin typeface="Arial MT"/>
                          <a:cs typeface="Arial MT"/>
                        </a:rPr>
                        <a:t>C1.2</a:t>
                      </a:r>
                      <a:endParaRPr sz="1400">
                        <a:latin typeface="Arial MT"/>
                        <a:cs typeface="Arial MT"/>
                      </a:endParaRPr>
                    </a:p>
                  </a:txBody>
                  <a:tcPr marL="0" marR="0" marT="111760" marB="0">
                    <a:solidFill>
                      <a:srgbClr val="FFF7CC"/>
                    </a:solidFill>
                  </a:tcPr>
                </a:tc>
                <a:tc>
                  <a:txBody>
                    <a:bodyPr/>
                    <a:lstStyle/>
                    <a:p>
                      <a:pPr marL="4445">
                        <a:lnSpc>
                          <a:spcPts val="1664"/>
                        </a:lnSpc>
                      </a:pPr>
                      <a:r>
                        <a:rPr sz="1400" b="1" dirty="0">
                          <a:latin typeface="Arial"/>
                          <a:cs typeface="Arial"/>
                        </a:rPr>
                        <a:t>Participer</a:t>
                      </a:r>
                      <a:r>
                        <a:rPr sz="1400" b="1" spc="20" dirty="0">
                          <a:latin typeface="Arial"/>
                          <a:cs typeface="Arial"/>
                        </a:rPr>
                        <a:t> </a:t>
                      </a:r>
                      <a:r>
                        <a:rPr sz="1400" b="1" dirty="0">
                          <a:latin typeface="Arial"/>
                          <a:cs typeface="Arial"/>
                        </a:rPr>
                        <a:t>à</a:t>
                      </a:r>
                      <a:r>
                        <a:rPr sz="1400" b="1" spc="55" dirty="0">
                          <a:latin typeface="Arial"/>
                          <a:cs typeface="Arial"/>
                        </a:rPr>
                        <a:t> </a:t>
                      </a:r>
                      <a:r>
                        <a:rPr sz="1400" b="1" dirty="0">
                          <a:latin typeface="Arial"/>
                          <a:cs typeface="Arial"/>
                        </a:rPr>
                        <a:t>la</a:t>
                      </a:r>
                      <a:r>
                        <a:rPr sz="1400" b="1" spc="35" dirty="0">
                          <a:latin typeface="Arial"/>
                          <a:cs typeface="Arial"/>
                        </a:rPr>
                        <a:t> </a:t>
                      </a:r>
                      <a:r>
                        <a:rPr sz="1400" b="1" spc="-5" dirty="0">
                          <a:latin typeface="Arial"/>
                          <a:cs typeface="Arial"/>
                        </a:rPr>
                        <a:t>conception,</a:t>
                      </a:r>
                      <a:r>
                        <a:rPr sz="1400" b="1" spc="15" dirty="0">
                          <a:latin typeface="Arial"/>
                          <a:cs typeface="Arial"/>
                        </a:rPr>
                        <a:t> </a:t>
                      </a:r>
                      <a:r>
                        <a:rPr sz="1400" b="1" spc="-5" dirty="0">
                          <a:latin typeface="Arial"/>
                          <a:cs typeface="Arial"/>
                        </a:rPr>
                        <a:t>au</a:t>
                      </a:r>
                      <a:r>
                        <a:rPr sz="1400" b="1" spc="55" dirty="0">
                          <a:latin typeface="Arial"/>
                          <a:cs typeface="Arial"/>
                        </a:rPr>
                        <a:t> </a:t>
                      </a:r>
                      <a:r>
                        <a:rPr sz="1400" b="1" spc="-5" dirty="0">
                          <a:latin typeface="Arial"/>
                          <a:cs typeface="Arial"/>
                        </a:rPr>
                        <a:t>suivi,</a:t>
                      </a:r>
                      <a:r>
                        <a:rPr sz="1400" b="1" spc="45" dirty="0">
                          <a:latin typeface="Arial"/>
                          <a:cs typeface="Arial"/>
                        </a:rPr>
                        <a:t> </a:t>
                      </a:r>
                      <a:r>
                        <a:rPr sz="1400" b="1" dirty="0">
                          <a:latin typeface="Arial"/>
                          <a:cs typeface="Arial"/>
                        </a:rPr>
                        <a:t>à</a:t>
                      </a:r>
                      <a:r>
                        <a:rPr sz="1400" b="1" spc="45" dirty="0">
                          <a:latin typeface="Arial"/>
                          <a:cs typeface="Arial"/>
                        </a:rPr>
                        <a:t> </a:t>
                      </a:r>
                      <a:r>
                        <a:rPr sz="1400" b="1" dirty="0">
                          <a:latin typeface="Arial"/>
                          <a:cs typeface="Arial"/>
                        </a:rPr>
                        <a:t>la</a:t>
                      </a:r>
                      <a:r>
                        <a:rPr sz="1400" b="1" spc="35" dirty="0">
                          <a:latin typeface="Arial"/>
                          <a:cs typeface="Arial"/>
                        </a:rPr>
                        <a:t> </a:t>
                      </a:r>
                      <a:r>
                        <a:rPr sz="1400" b="1" dirty="0">
                          <a:latin typeface="Arial"/>
                          <a:cs typeface="Arial"/>
                        </a:rPr>
                        <a:t>mise</a:t>
                      </a:r>
                      <a:r>
                        <a:rPr sz="1400" b="1" spc="45" dirty="0">
                          <a:latin typeface="Arial"/>
                          <a:cs typeface="Arial"/>
                        </a:rPr>
                        <a:t> </a:t>
                      </a:r>
                      <a:r>
                        <a:rPr sz="1400" b="1" spc="-5" dirty="0">
                          <a:latin typeface="Arial"/>
                          <a:cs typeface="Arial"/>
                        </a:rPr>
                        <a:t>en</a:t>
                      </a:r>
                      <a:r>
                        <a:rPr sz="1400" b="1" spc="40" dirty="0">
                          <a:latin typeface="Arial"/>
                          <a:cs typeface="Arial"/>
                        </a:rPr>
                        <a:t> </a:t>
                      </a:r>
                      <a:r>
                        <a:rPr sz="1400" b="1" spc="-5" dirty="0">
                          <a:latin typeface="Arial"/>
                          <a:cs typeface="Arial"/>
                        </a:rPr>
                        <a:t>œuvre</a:t>
                      </a:r>
                      <a:r>
                        <a:rPr sz="1400" b="1" spc="75" dirty="0">
                          <a:latin typeface="Arial"/>
                          <a:cs typeface="Arial"/>
                        </a:rPr>
                        <a:t> </a:t>
                      </a:r>
                      <a:r>
                        <a:rPr sz="1400" b="1" spc="-5" dirty="0">
                          <a:latin typeface="Arial"/>
                          <a:cs typeface="Arial"/>
                        </a:rPr>
                        <a:t>et</a:t>
                      </a:r>
                      <a:r>
                        <a:rPr sz="1400" b="1" spc="45" dirty="0">
                          <a:latin typeface="Arial"/>
                          <a:cs typeface="Arial"/>
                        </a:rPr>
                        <a:t> </a:t>
                      </a:r>
                      <a:r>
                        <a:rPr sz="1400" b="1" dirty="0">
                          <a:latin typeface="Arial"/>
                          <a:cs typeface="Arial"/>
                        </a:rPr>
                        <a:t>à</a:t>
                      </a:r>
                      <a:r>
                        <a:rPr sz="1400" b="1" spc="45" dirty="0">
                          <a:latin typeface="Arial"/>
                          <a:cs typeface="Arial"/>
                        </a:rPr>
                        <a:t> </a:t>
                      </a:r>
                      <a:r>
                        <a:rPr sz="1400" b="1" spc="-5" dirty="0">
                          <a:latin typeface="Arial"/>
                          <a:cs typeface="Arial"/>
                        </a:rPr>
                        <a:t>l’évaluation</a:t>
                      </a:r>
                      <a:r>
                        <a:rPr sz="1400" b="1" spc="20" dirty="0">
                          <a:latin typeface="Arial"/>
                          <a:cs typeface="Arial"/>
                        </a:rPr>
                        <a:t> </a:t>
                      </a:r>
                      <a:r>
                        <a:rPr sz="1400" b="1" spc="-5" dirty="0">
                          <a:latin typeface="Arial"/>
                          <a:cs typeface="Arial"/>
                        </a:rPr>
                        <a:t>du</a:t>
                      </a:r>
                      <a:r>
                        <a:rPr sz="1400" b="1" spc="40" dirty="0">
                          <a:latin typeface="Arial"/>
                          <a:cs typeface="Arial"/>
                        </a:rPr>
                        <a:t> </a:t>
                      </a:r>
                      <a:r>
                        <a:rPr sz="1400" b="1" spc="-5" dirty="0">
                          <a:latin typeface="Arial"/>
                          <a:cs typeface="Arial"/>
                        </a:rPr>
                        <a:t>projet</a:t>
                      </a:r>
                      <a:r>
                        <a:rPr sz="1400" b="1" spc="25" dirty="0">
                          <a:latin typeface="Arial"/>
                          <a:cs typeface="Arial"/>
                        </a:rPr>
                        <a:t> </a:t>
                      </a:r>
                      <a:r>
                        <a:rPr sz="1400" b="1" spc="-5" dirty="0">
                          <a:latin typeface="Arial"/>
                          <a:cs typeface="Arial"/>
                        </a:rPr>
                        <a:t>individualisé,</a:t>
                      </a:r>
                      <a:endParaRPr sz="1400">
                        <a:latin typeface="Arial"/>
                        <a:cs typeface="Arial"/>
                      </a:endParaRPr>
                    </a:p>
                    <a:p>
                      <a:pPr marL="4445">
                        <a:lnSpc>
                          <a:spcPct val="100000"/>
                        </a:lnSpc>
                        <a:spcBef>
                          <a:spcPts val="120"/>
                        </a:spcBef>
                      </a:pPr>
                      <a:r>
                        <a:rPr sz="1400" b="1" spc="-5" dirty="0">
                          <a:latin typeface="Arial"/>
                          <a:cs typeface="Arial"/>
                        </a:rPr>
                        <a:t>du</a:t>
                      </a:r>
                      <a:r>
                        <a:rPr sz="1400" b="1" spc="50" dirty="0">
                          <a:latin typeface="Arial"/>
                          <a:cs typeface="Arial"/>
                        </a:rPr>
                        <a:t> </a:t>
                      </a:r>
                      <a:r>
                        <a:rPr sz="1400" b="1" spc="-5" dirty="0">
                          <a:latin typeface="Arial"/>
                          <a:cs typeface="Arial"/>
                        </a:rPr>
                        <a:t>projet</a:t>
                      </a:r>
                      <a:r>
                        <a:rPr sz="1400" b="1" spc="20" dirty="0">
                          <a:latin typeface="Arial"/>
                          <a:cs typeface="Arial"/>
                        </a:rPr>
                        <a:t> </a:t>
                      </a:r>
                      <a:r>
                        <a:rPr sz="1400" b="1" spc="-5" dirty="0">
                          <a:latin typeface="Arial"/>
                          <a:cs typeface="Arial"/>
                        </a:rPr>
                        <a:t>de</a:t>
                      </a:r>
                      <a:r>
                        <a:rPr sz="1400" b="1" spc="40" dirty="0">
                          <a:latin typeface="Arial"/>
                          <a:cs typeface="Arial"/>
                        </a:rPr>
                        <a:t> </a:t>
                      </a:r>
                      <a:r>
                        <a:rPr sz="1400" b="1" spc="-5" dirty="0">
                          <a:latin typeface="Arial"/>
                          <a:cs typeface="Arial"/>
                        </a:rPr>
                        <a:t>vie</a:t>
                      </a:r>
                      <a:r>
                        <a:rPr sz="1400" b="1" spc="60" dirty="0">
                          <a:latin typeface="Arial"/>
                          <a:cs typeface="Arial"/>
                        </a:rPr>
                        <a:t> </a:t>
                      </a:r>
                      <a:r>
                        <a:rPr sz="1400" b="1" spc="-5" dirty="0">
                          <a:latin typeface="Arial"/>
                          <a:cs typeface="Arial"/>
                        </a:rPr>
                        <a:t>en</a:t>
                      </a:r>
                      <a:r>
                        <a:rPr sz="1400" b="1" spc="35" dirty="0">
                          <a:latin typeface="Arial"/>
                          <a:cs typeface="Arial"/>
                        </a:rPr>
                        <a:t> </a:t>
                      </a:r>
                      <a:r>
                        <a:rPr sz="1400" b="1" dirty="0">
                          <a:latin typeface="Arial"/>
                          <a:cs typeface="Arial"/>
                        </a:rPr>
                        <a:t>lien</a:t>
                      </a:r>
                      <a:r>
                        <a:rPr sz="1400" b="1" spc="25" dirty="0">
                          <a:latin typeface="Arial"/>
                          <a:cs typeface="Arial"/>
                        </a:rPr>
                        <a:t> </a:t>
                      </a:r>
                      <a:r>
                        <a:rPr sz="1400" b="1" spc="-5" dirty="0">
                          <a:latin typeface="Arial"/>
                          <a:cs typeface="Arial"/>
                        </a:rPr>
                        <a:t>avec</a:t>
                      </a:r>
                      <a:r>
                        <a:rPr sz="1400" b="1" spc="40" dirty="0">
                          <a:latin typeface="Arial"/>
                          <a:cs typeface="Arial"/>
                        </a:rPr>
                        <a:t> </a:t>
                      </a:r>
                      <a:r>
                        <a:rPr sz="1400" b="1" spc="-5" dirty="0">
                          <a:latin typeface="Arial"/>
                          <a:cs typeface="Arial"/>
                        </a:rPr>
                        <a:t>l’équipe</a:t>
                      </a:r>
                      <a:r>
                        <a:rPr sz="1400" b="1" spc="15" dirty="0">
                          <a:latin typeface="Arial"/>
                          <a:cs typeface="Arial"/>
                        </a:rPr>
                        <a:t> </a:t>
                      </a:r>
                      <a:r>
                        <a:rPr sz="1400" b="1" spc="-5" dirty="0">
                          <a:latin typeface="Arial"/>
                          <a:cs typeface="Arial"/>
                        </a:rPr>
                        <a:t>pluriprofessionnelle</a:t>
                      </a:r>
                      <a:endParaRPr sz="1400">
                        <a:latin typeface="Arial"/>
                        <a:cs typeface="Arial"/>
                      </a:endParaRPr>
                    </a:p>
                  </a:txBody>
                  <a:tcPr marL="0" marR="0" marT="0" marB="0">
                    <a:solidFill>
                      <a:srgbClr val="FFF7E7"/>
                    </a:solidFill>
                  </a:tcPr>
                </a:tc>
                <a:extLst>
                  <a:ext uri="{0D108BD9-81ED-4DB2-BD59-A6C34878D82A}">
                    <a16:rowId xmlns:a16="http://schemas.microsoft.com/office/drawing/2014/main" val="10002"/>
                  </a:ext>
                </a:extLst>
              </a:tr>
              <a:tr h="461175">
                <a:tc vMerge="1">
                  <a:txBody>
                    <a:bodyPr/>
                    <a:lstStyle/>
                    <a:p>
                      <a:endParaRPr/>
                    </a:p>
                  </a:txBody>
                  <a:tcPr marL="0" marR="0" marT="0" marB="0">
                    <a:solidFill>
                      <a:srgbClr val="FFF7CC"/>
                    </a:solidFill>
                  </a:tcPr>
                </a:tc>
                <a:tc>
                  <a:txBody>
                    <a:bodyPr/>
                    <a:lstStyle/>
                    <a:p>
                      <a:pPr algn="ctr">
                        <a:lnSpc>
                          <a:spcPct val="100000"/>
                        </a:lnSpc>
                        <a:spcBef>
                          <a:spcPts val="885"/>
                        </a:spcBef>
                      </a:pPr>
                      <a:r>
                        <a:rPr sz="1400" spc="-5" dirty="0">
                          <a:latin typeface="Arial MT"/>
                          <a:cs typeface="Arial MT"/>
                        </a:rPr>
                        <a:t>C1.3</a:t>
                      </a:r>
                      <a:endParaRPr sz="1400">
                        <a:latin typeface="Arial MT"/>
                        <a:cs typeface="Arial MT"/>
                      </a:endParaRPr>
                    </a:p>
                  </a:txBody>
                  <a:tcPr marL="0" marR="0" marT="112395" marB="0">
                    <a:solidFill>
                      <a:srgbClr val="FFF7CC"/>
                    </a:solidFill>
                  </a:tcPr>
                </a:tc>
                <a:tc>
                  <a:txBody>
                    <a:bodyPr/>
                    <a:lstStyle/>
                    <a:p>
                      <a:pPr marL="4445">
                        <a:lnSpc>
                          <a:spcPts val="1664"/>
                        </a:lnSpc>
                      </a:pPr>
                      <a:r>
                        <a:rPr sz="1400" b="1" spc="-5" dirty="0">
                          <a:latin typeface="Arial"/>
                          <a:cs typeface="Arial"/>
                        </a:rPr>
                        <a:t>Concevoir</a:t>
                      </a:r>
                      <a:r>
                        <a:rPr sz="1400" b="1" spc="-15" dirty="0">
                          <a:latin typeface="Arial"/>
                          <a:cs typeface="Arial"/>
                        </a:rPr>
                        <a:t> </a:t>
                      </a:r>
                      <a:r>
                        <a:rPr sz="1400" b="1" dirty="0">
                          <a:latin typeface="Arial"/>
                          <a:cs typeface="Arial"/>
                        </a:rPr>
                        <a:t>et</a:t>
                      </a:r>
                      <a:r>
                        <a:rPr sz="1400" b="1" spc="-15" dirty="0">
                          <a:latin typeface="Arial"/>
                          <a:cs typeface="Arial"/>
                        </a:rPr>
                        <a:t> </a:t>
                      </a:r>
                      <a:r>
                        <a:rPr sz="1400" b="1" dirty="0">
                          <a:latin typeface="Arial"/>
                          <a:cs typeface="Arial"/>
                        </a:rPr>
                        <a:t>mettre</a:t>
                      </a:r>
                      <a:r>
                        <a:rPr sz="1400" b="1" spc="-30" dirty="0">
                          <a:latin typeface="Arial"/>
                          <a:cs typeface="Arial"/>
                        </a:rPr>
                        <a:t> </a:t>
                      </a:r>
                      <a:r>
                        <a:rPr sz="1400" b="1" spc="-5" dirty="0">
                          <a:latin typeface="Arial"/>
                          <a:cs typeface="Arial"/>
                        </a:rPr>
                        <a:t>en</a:t>
                      </a:r>
                      <a:r>
                        <a:rPr sz="1400" b="1" spc="-25" dirty="0">
                          <a:latin typeface="Arial"/>
                          <a:cs typeface="Arial"/>
                        </a:rPr>
                        <a:t> </a:t>
                      </a:r>
                      <a:r>
                        <a:rPr sz="1400" b="1" spc="-5" dirty="0">
                          <a:latin typeface="Arial"/>
                          <a:cs typeface="Arial"/>
                        </a:rPr>
                        <a:t>œuvre des</a:t>
                      </a:r>
                      <a:r>
                        <a:rPr sz="1400" b="1" spc="-15" dirty="0">
                          <a:latin typeface="Arial"/>
                          <a:cs typeface="Arial"/>
                        </a:rPr>
                        <a:t> </a:t>
                      </a:r>
                      <a:r>
                        <a:rPr sz="1400" b="1" dirty="0">
                          <a:latin typeface="Arial"/>
                          <a:cs typeface="Arial"/>
                        </a:rPr>
                        <a:t>activités</a:t>
                      </a:r>
                      <a:r>
                        <a:rPr sz="1400" b="1" spc="-40" dirty="0">
                          <a:latin typeface="Arial"/>
                          <a:cs typeface="Arial"/>
                        </a:rPr>
                        <a:t> </a:t>
                      </a:r>
                      <a:r>
                        <a:rPr sz="1400" b="1" spc="-5" dirty="0">
                          <a:latin typeface="Arial"/>
                          <a:cs typeface="Arial"/>
                        </a:rPr>
                        <a:t>d’acquisition</a:t>
                      </a:r>
                      <a:r>
                        <a:rPr sz="1400" b="1" spc="-45" dirty="0">
                          <a:latin typeface="Arial"/>
                          <a:cs typeface="Arial"/>
                        </a:rPr>
                        <a:t> </a:t>
                      </a:r>
                      <a:r>
                        <a:rPr sz="1400" b="1" spc="-5" dirty="0">
                          <a:latin typeface="Arial"/>
                          <a:cs typeface="Arial"/>
                        </a:rPr>
                        <a:t>ou</a:t>
                      </a:r>
                      <a:r>
                        <a:rPr sz="1400" b="1" spc="-15" dirty="0">
                          <a:latin typeface="Arial"/>
                          <a:cs typeface="Arial"/>
                        </a:rPr>
                        <a:t> </a:t>
                      </a:r>
                      <a:r>
                        <a:rPr sz="1400" b="1" spc="-5" dirty="0">
                          <a:latin typeface="Arial"/>
                          <a:cs typeface="Arial"/>
                        </a:rPr>
                        <a:t>de</a:t>
                      </a:r>
                      <a:r>
                        <a:rPr sz="1400" b="1" spc="-20" dirty="0">
                          <a:latin typeface="Arial"/>
                          <a:cs typeface="Arial"/>
                        </a:rPr>
                        <a:t> </a:t>
                      </a:r>
                      <a:r>
                        <a:rPr sz="1400" b="1" dirty="0">
                          <a:latin typeface="Arial"/>
                          <a:cs typeface="Arial"/>
                        </a:rPr>
                        <a:t>maintien</a:t>
                      </a:r>
                      <a:r>
                        <a:rPr sz="1400" b="1" spc="-45" dirty="0">
                          <a:latin typeface="Arial"/>
                          <a:cs typeface="Arial"/>
                        </a:rPr>
                        <a:t> </a:t>
                      </a:r>
                      <a:r>
                        <a:rPr sz="1400" b="1" spc="-5" dirty="0">
                          <a:latin typeface="Arial"/>
                          <a:cs typeface="Arial"/>
                        </a:rPr>
                        <a:t>de</a:t>
                      </a:r>
                      <a:r>
                        <a:rPr sz="1400" b="1" spc="-20" dirty="0">
                          <a:latin typeface="Arial"/>
                          <a:cs typeface="Arial"/>
                        </a:rPr>
                        <a:t> </a:t>
                      </a:r>
                      <a:r>
                        <a:rPr sz="1400" b="1" spc="-5" dirty="0">
                          <a:latin typeface="Arial"/>
                          <a:cs typeface="Arial"/>
                        </a:rPr>
                        <a:t>l’autonomie</a:t>
                      </a:r>
                      <a:r>
                        <a:rPr sz="1400" b="1" spc="-40" dirty="0">
                          <a:latin typeface="Arial"/>
                          <a:cs typeface="Arial"/>
                        </a:rPr>
                        <a:t> </a:t>
                      </a:r>
                      <a:r>
                        <a:rPr sz="1400" b="1" spc="-5" dirty="0">
                          <a:latin typeface="Arial"/>
                          <a:cs typeface="Arial"/>
                        </a:rPr>
                        <a:t>et</a:t>
                      </a:r>
                      <a:r>
                        <a:rPr sz="1400" b="1" spc="-25" dirty="0">
                          <a:latin typeface="Arial"/>
                          <a:cs typeface="Arial"/>
                        </a:rPr>
                        <a:t> </a:t>
                      </a:r>
                      <a:r>
                        <a:rPr sz="1400" b="1" spc="-5" dirty="0">
                          <a:latin typeface="Arial"/>
                          <a:cs typeface="Arial"/>
                        </a:rPr>
                        <a:t>de</a:t>
                      </a:r>
                      <a:r>
                        <a:rPr sz="1400" b="1" spc="-20" dirty="0">
                          <a:latin typeface="Arial"/>
                          <a:cs typeface="Arial"/>
                        </a:rPr>
                        <a:t> </a:t>
                      </a:r>
                      <a:r>
                        <a:rPr sz="1400" b="1" dirty="0">
                          <a:latin typeface="Arial"/>
                          <a:cs typeface="Arial"/>
                        </a:rPr>
                        <a:t>la</a:t>
                      </a:r>
                      <a:endParaRPr sz="1400">
                        <a:latin typeface="Arial"/>
                        <a:cs typeface="Arial"/>
                      </a:endParaRPr>
                    </a:p>
                    <a:p>
                      <a:pPr marL="4445">
                        <a:lnSpc>
                          <a:spcPct val="100000"/>
                        </a:lnSpc>
                        <a:spcBef>
                          <a:spcPts val="120"/>
                        </a:spcBef>
                      </a:pPr>
                      <a:r>
                        <a:rPr sz="1400" b="1" spc="-5" dirty="0">
                          <a:latin typeface="Arial"/>
                          <a:cs typeface="Arial"/>
                        </a:rPr>
                        <a:t>vie</a:t>
                      </a:r>
                      <a:r>
                        <a:rPr sz="1400" b="1" spc="-20" dirty="0">
                          <a:latin typeface="Arial"/>
                          <a:cs typeface="Arial"/>
                        </a:rPr>
                        <a:t> </a:t>
                      </a:r>
                      <a:r>
                        <a:rPr sz="1400" b="1" dirty="0">
                          <a:latin typeface="Arial"/>
                          <a:cs typeface="Arial"/>
                        </a:rPr>
                        <a:t>sociale</a:t>
                      </a:r>
                      <a:r>
                        <a:rPr sz="1400" b="1" spc="-50" dirty="0">
                          <a:latin typeface="Arial"/>
                          <a:cs typeface="Arial"/>
                        </a:rPr>
                        <a:t> </a:t>
                      </a:r>
                      <a:r>
                        <a:rPr sz="1400" b="1" spc="-10" dirty="0">
                          <a:latin typeface="Arial"/>
                          <a:cs typeface="Arial"/>
                        </a:rPr>
                        <a:t>pour</a:t>
                      </a:r>
                      <a:r>
                        <a:rPr sz="1400" b="1" spc="-15" dirty="0">
                          <a:latin typeface="Arial"/>
                          <a:cs typeface="Arial"/>
                        </a:rPr>
                        <a:t> </a:t>
                      </a:r>
                      <a:r>
                        <a:rPr sz="1400" b="1" spc="-5" dirty="0">
                          <a:latin typeface="Arial"/>
                          <a:cs typeface="Arial"/>
                        </a:rPr>
                        <a:t>une</a:t>
                      </a:r>
                      <a:r>
                        <a:rPr sz="1400" b="1" spc="-25" dirty="0">
                          <a:latin typeface="Arial"/>
                          <a:cs typeface="Arial"/>
                        </a:rPr>
                        <a:t> </a:t>
                      </a:r>
                      <a:r>
                        <a:rPr sz="1400" b="1" spc="-5" dirty="0">
                          <a:latin typeface="Arial"/>
                          <a:cs typeface="Arial"/>
                        </a:rPr>
                        <a:t>personne</a:t>
                      </a:r>
                      <a:r>
                        <a:rPr sz="1400" b="1" spc="-35" dirty="0">
                          <a:latin typeface="Arial"/>
                          <a:cs typeface="Arial"/>
                        </a:rPr>
                        <a:t> </a:t>
                      </a:r>
                      <a:r>
                        <a:rPr sz="1400" b="1" spc="-5" dirty="0">
                          <a:latin typeface="Arial"/>
                          <a:cs typeface="Arial"/>
                        </a:rPr>
                        <a:t>ou</a:t>
                      </a:r>
                      <a:r>
                        <a:rPr sz="1400" b="1" spc="-20" dirty="0">
                          <a:latin typeface="Arial"/>
                          <a:cs typeface="Arial"/>
                        </a:rPr>
                        <a:t> </a:t>
                      </a:r>
                      <a:r>
                        <a:rPr sz="1400" b="1" spc="-5" dirty="0">
                          <a:latin typeface="Arial"/>
                          <a:cs typeface="Arial"/>
                        </a:rPr>
                        <a:t>un</a:t>
                      </a:r>
                      <a:r>
                        <a:rPr sz="1400" b="1" spc="-30" dirty="0">
                          <a:latin typeface="Arial"/>
                          <a:cs typeface="Arial"/>
                        </a:rPr>
                        <a:t> </a:t>
                      </a:r>
                      <a:r>
                        <a:rPr sz="1400" b="1" spc="-5" dirty="0">
                          <a:latin typeface="Arial"/>
                          <a:cs typeface="Arial"/>
                        </a:rPr>
                        <a:t>groupe</a:t>
                      </a:r>
                      <a:endParaRPr sz="1400">
                        <a:latin typeface="Arial"/>
                        <a:cs typeface="Arial"/>
                      </a:endParaRPr>
                    </a:p>
                  </a:txBody>
                  <a:tcPr marL="0" marR="0" marT="0" marB="0">
                    <a:solidFill>
                      <a:srgbClr val="FFEECA"/>
                    </a:solidFill>
                  </a:tcPr>
                </a:tc>
                <a:extLst>
                  <a:ext uri="{0D108BD9-81ED-4DB2-BD59-A6C34878D82A}">
                    <a16:rowId xmlns:a16="http://schemas.microsoft.com/office/drawing/2014/main" val="10003"/>
                  </a:ext>
                </a:extLst>
              </a:tr>
              <a:tr h="257771">
                <a:tc rowSpan="4">
                  <a:txBody>
                    <a:bodyPr/>
                    <a:lstStyle/>
                    <a:p>
                      <a:pPr marL="4445" algn="just">
                        <a:lnSpc>
                          <a:spcPct val="100000"/>
                        </a:lnSpc>
                        <a:spcBef>
                          <a:spcPts val="355"/>
                        </a:spcBef>
                      </a:pPr>
                      <a:r>
                        <a:rPr sz="1600" b="1" spc="-10" dirty="0">
                          <a:latin typeface="Arial"/>
                          <a:cs typeface="Arial"/>
                        </a:rPr>
                        <a:t>BLOC</a:t>
                      </a:r>
                      <a:r>
                        <a:rPr sz="1600" b="1" spc="-20" dirty="0">
                          <a:latin typeface="Arial"/>
                          <a:cs typeface="Arial"/>
                        </a:rPr>
                        <a:t> </a:t>
                      </a:r>
                      <a:r>
                        <a:rPr sz="1600" b="1" spc="-5" dirty="0">
                          <a:latin typeface="Arial"/>
                          <a:cs typeface="Arial"/>
                        </a:rPr>
                        <a:t>2</a:t>
                      </a:r>
                      <a:endParaRPr sz="1600">
                        <a:latin typeface="Arial"/>
                        <a:cs typeface="Arial"/>
                      </a:endParaRPr>
                    </a:p>
                    <a:p>
                      <a:pPr marL="4445" marR="257175" indent="48260" algn="just">
                        <a:lnSpc>
                          <a:spcPct val="106900"/>
                        </a:lnSpc>
                        <a:spcBef>
                          <a:spcPts val="10"/>
                        </a:spcBef>
                      </a:pPr>
                      <a:r>
                        <a:rPr sz="1600" b="1" spc="-5" dirty="0">
                          <a:latin typeface="Arial"/>
                          <a:cs typeface="Arial"/>
                        </a:rPr>
                        <a:t>Intervention auprès de la </a:t>
                      </a:r>
                      <a:r>
                        <a:rPr sz="1600" b="1" spc="-430" dirty="0">
                          <a:latin typeface="Arial"/>
                          <a:cs typeface="Arial"/>
                        </a:rPr>
                        <a:t> </a:t>
                      </a:r>
                      <a:r>
                        <a:rPr sz="1600" b="1" spc="-5" dirty="0">
                          <a:latin typeface="Arial"/>
                          <a:cs typeface="Arial"/>
                        </a:rPr>
                        <a:t>personne</a:t>
                      </a:r>
                      <a:r>
                        <a:rPr sz="1600" b="1" spc="-10" dirty="0">
                          <a:latin typeface="Arial"/>
                          <a:cs typeface="Arial"/>
                        </a:rPr>
                        <a:t> </a:t>
                      </a:r>
                      <a:r>
                        <a:rPr sz="1600" b="1" spc="-5" dirty="0">
                          <a:latin typeface="Arial"/>
                          <a:cs typeface="Arial"/>
                        </a:rPr>
                        <a:t>lors</a:t>
                      </a:r>
                      <a:r>
                        <a:rPr sz="1600" b="1" spc="10" dirty="0">
                          <a:latin typeface="Arial"/>
                          <a:cs typeface="Arial"/>
                        </a:rPr>
                        <a:t> </a:t>
                      </a:r>
                      <a:r>
                        <a:rPr sz="1600" b="1" spc="-5" dirty="0">
                          <a:latin typeface="Arial"/>
                          <a:cs typeface="Arial"/>
                        </a:rPr>
                        <a:t>des</a:t>
                      </a:r>
                      <a:r>
                        <a:rPr sz="1600" b="1" spc="-15" dirty="0">
                          <a:latin typeface="Arial"/>
                          <a:cs typeface="Arial"/>
                        </a:rPr>
                        <a:t> </a:t>
                      </a:r>
                      <a:r>
                        <a:rPr sz="1600" b="1" spc="-5" dirty="0">
                          <a:latin typeface="Arial"/>
                          <a:cs typeface="Arial"/>
                        </a:rPr>
                        <a:t>soins</a:t>
                      </a:r>
                      <a:endParaRPr sz="1600">
                        <a:latin typeface="Arial"/>
                        <a:cs typeface="Arial"/>
                      </a:endParaRPr>
                    </a:p>
                    <a:p>
                      <a:pPr marL="4445" marR="123825" algn="just">
                        <a:lnSpc>
                          <a:spcPct val="106900"/>
                        </a:lnSpc>
                      </a:pPr>
                      <a:r>
                        <a:rPr sz="1600" b="1" spc="-10" dirty="0">
                          <a:latin typeface="Arial"/>
                          <a:cs typeface="Arial"/>
                        </a:rPr>
                        <a:t>d’hygiène, </a:t>
                      </a:r>
                      <a:r>
                        <a:rPr sz="1600" b="1" spc="-5" dirty="0">
                          <a:latin typeface="Arial"/>
                          <a:cs typeface="Arial"/>
                        </a:rPr>
                        <a:t>de </a:t>
                      </a:r>
                      <a:r>
                        <a:rPr sz="1600" b="1" spc="-10" dirty="0">
                          <a:latin typeface="Arial"/>
                          <a:cs typeface="Arial"/>
                        </a:rPr>
                        <a:t>confort </a:t>
                      </a:r>
                      <a:r>
                        <a:rPr sz="1600" b="1" spc="-5" dirty="0">
                          <a:latin typeface="Arial"/>
                          <a:cs typeface="Arial"/>
                        </a:rPr>
                        <a:t>et de </a:t>
                      </a:r>
                      <a:r>
                        <a:rPr sz="1600" b="1" spc="-430" dirty="0">
                          <a:latin typeface="Arial"/>
                          <a:cs typeface="Arial"/>
                        </a:rPr>
                        <a:t> </a:t>
                      </a:r>
                      <a:r>
                        <a:rPr sz="1600" b="1" spc="-5" dirty="0">
                          <a:latin typeface="Arial"/>
                          <a:cs typeface="Arial"/>
                        </a:rPr>
                        <a:t>sécurité, dans les </a:t>
                      </a:r>
                      <a:r>
                        <a:rPr sz="1600" b="1" spc="-10" dirty="0">
                          <a:latin typeface="Arial"/>
                          <a:cs typeface="Arial"/>
                        </a:rPr>
                        <a:t>activités </a:t>
                      </a:r>
                      <a:r>
                        <a:rPr sz="1600" b="1" spc="-430" dirty="0">
                          <a:latin typeface="Arial"/>
                          <a:cs typeface="Arial"/>
                        </a:rPr>
                        <a:t> </a:t>
                      </a:r>
                      <a:r>
                        <a:rPr sz="1600" b="1" spc="-5" dirty="0">
                          <a:latin typeface="Arial"/>
                          <a:cs typeface="Arial"/>
                        </a:rPr>
                        <a:t>de</a:t>
                      </a:r>
                      <a:r>
                        <a:rPr sz="1600" b="1" dirty="0">
                          <a:latin typeface="Arial"/>
                          <a:cs typeface="Arial"/>
                        </a:rPr>
                        <a:t> </a:t>
                      </a:r>
                      <a:r>
                        <a:rPr sz="1600" b="1" spc="-5" dirty="0">
                          <a:latin typeface="Arial"/>
                          <a:cs typeface="Arial"/>
                        </a:rPr>
                        <a:t>la</a:t>
                      </a:r>
                      <a:r>
                        <a:rPr sz="1600" b="1" spc="5" dirty="0">
                          <a:latin typeface="Arial"/>
                          <a:cs typeface="Arial"/>
                        </a:rPr>
                        <a:t> </a:t>
                      </a:r>
                      <a:r>
                        <a:rPr sz="1600" b="1" spc="-20" dirty="0">
                          <a:latin typeface="Arial"/>
                          <a:cs typeface="Arial"/>
                        </a:rPr>
                        <a:t>vie</a:t>
                      </a:r>
                      <a:r>
                        <a:rPr sz="1600" b="1" spc="40" dirty="0">
                          <a:latin typeface="Arial"/>
                          <a:cs typeface="Arial"/>
                        </a:rPr>
                        <a:t> </a:t>
                      </a:r>
                      <a:r>
                        <a:rPr sz="1600" b="1" spc="-5" dirty="0">
                          <a:latin typeface="Arial"/>
                          <a:cs typeface="Arial"/>
                        </a:rPr>
                        <a:t>quotidienne</a:t>
                      </a:r>
                      <a:endParaRPr sz="1600">
                        <a:latin typeface="Arial"/>
                        <a:cs typeface="Arial"/>
                      </a:endParaRPr>
                    </a:p>
                  </a:txBody>
                  <a:tcPr marL="0" marR="0" marT="45085" marB="0">
                    <a:solidFill>
                      <a:srgbClr val="FFF7E7"/>
                    </a:solidFill>
                  </a:tcPr>
                </a:tc>
                <a:tc>
                  <a:txBody>
                    <a:bodyPr/>
                    <a:lstStyle/>
                    <a:p>
                      <a:pPr algn="ctr">
                        <a:lnSpc>
                          <a:spcPct val="100000"/>
                        </a:lnSpc>
                        <a:spcBef>
                          <a:spcPts val="80"/>
                        </a:spcBef>
                      </a:pPr>
                      <a:r>
                        <a:rPr sz="1400" spc="-5" dirty="0">
                          <a:latin typeface="Arial MT"/>
                          <a:cs typeface="Arial MT"/>
                        </a:rPr>
                        <a:t>C2.1</a:t>
                      </a:r>
                      <a:endParaRPr sz="1400">
                        <a:latin typeface="Arial MT"/>
                        <a:cs typeface="Arial MT"/>
                      </a:endParaRPr>
                    </a:p>
                  </a:txBody>
                  <a:tcPr marL="0" marR="0" marT="10160" marB="0">
                    <a:solidFill>
                      <a:srgbClr val="FFF7CC"/>
                    </a:solidFill>
                  </a:tcPr>
                </a:tc>
                <a:tc>
                  <a:txBody>
                    <a:bodyPr/>
                    <a:lstStyle/>
                    <a:p>
                      <a:pPr marL="4445">
                        <a:lnSpc>
                          <a:spcPct val="100000"/>
                        </a:lnSpc>
                        <a:spcBef>
                          <a:spcPts val="80"/>
                        </a:spcBef>
                      </a:pPr>
                      <a:r>
                        <a:rPr sz="1400" b="1" dirty="0">
                          <a:latin typeface="Arial"/>
                          <a:cs typeface="Arial"/>
                        </a:rPr>
                        <a:t>Réaliser</a:t>
                      </a:r>
                      <a:r>
                        <a:rPr sz="1400" b="1" spc="30" dirty="0">
                          <a:latin typeface="Arial"/>
                          <a:cs typeface="Arial"/>
                        </a:rPr>
                        <a:t> </a:t>
                      </a:r>
                      <a:r>
                        <a:rPr sz="1400" b="1" dirty="0">
                          <a:latin typeface="Arial"/>
                          <a:cs typeface="Arial"/>
                        </a:rPr>
                        <a:t>les</a:t>
                      </a:r>
                      <a:r>
                        <a:rPr sz="1400" b="1" spc="35" dirty="0">
                          <a:latin typeface="Arial"/>
                          <a:cs typeface="Arial"/>
                        </a:rPr>
                        <a:t> </a:t>
                      </a:r>
                      <a:r>
                        <a:rPr sz="1400" b="1" dirty="0">
                          <a:latin typeface="Arial"/>
                          <a:cs typeface="Arial"/>
                        </a:rPr>
                        <a:t>activités</a:t>
                      </a:r>
                      <a:r>
                        <a:rPr sz="1400" b="1" spc="10" dirty="0">
                          <a:latin typeface="Arial"/>
                          <a:cs typeface="Arial"/>
                        </a:rPr>
                        <a:t> </a:t>
                      </a:r>
                      <a:r>
                        <a:rPr sz="1400" b="1" dirty="0">
                          <a:latin typeface="Arial"/>
                          <a:cs typeface="Arial"/>
                        </a:rPr>
                        <a:t>liées</a:t>
                      </a:r>
                      <a:r>
                        <a:rPr sz="1400" b="1" spc="35" dirty="0">
                          <a:latin typeface="Arial"/>
                          <a:cs typeface="Arial"/>
                        </a:rPr>
                        <a:t> </a:t>
                      </a:r>
                      <a:r>
                        <a:rPr sz="1400" b="1" dirty="0">
                          <a:latin typeface="Arial"/>
                          <a:cs typeface="Arial"/>
                        </a:rPr>
                        <a:t>à</a:t>
                      </a:r>
                      <a:r>
                        <a:rPr sz="1400" b="1" spc="45" dirty="0">
                          <a:latin typeface="Arial"/>
                          <a:cs typeface="Arial"/>
                        </a:rPr>
                        <a:t> </a:t>
                      </a:r>
                      <a:r>
                        <a:rPr sz="1400" b="1" spc="-10" dirty="0">
                          <a:latin typeface="Arial"/>
                          <a:cs typeface="Arial"/>
                        </a:rPr>
                        <a:t>l’hygiène,</a:t>
                      </a:r>
                      <a:r>
                        <a:rPr sz="1400" b="1" spc="70" dirty="0">
                          <a:latin typeface="Arial"/>
                          <a:cs typeface="Arial"/>
                        </a:rPr>
                        <a:t> </a:t>
                      </a:r>
                      <a:r>
                        <a:rPr sz="1400" b="1" spc="-5" dirty="0">
                          <a:latin typeface="Arial"/>
                          <a:cs typeface="Arial"/>
                        </a:rPr>
                        <a:t>au</a:t>
                      </a:r>
                      <a:r>
                        <a:rPr sz="1400" b="1" spc="40" dirty="0">
                          <a:latin typeface="Arial"/>
                          <a:cs typeface="Arial"/>
                        </a:rPr>
                        <a:t> </a:t>
                      </a:r>
                      <a:r>
                        <a:rPr sz="1400" b="1" spc="-5" dirty="0">
                          <a:latin typeface="Arial"/>
                          <a:cs typeface="Arial"/>
                        </a:rPr>
                        <a:t>confort</a:t>
                      </a:r>
                      <a:r>
                        <a:rPr sz="1400" b="1" spc="35" dirty="0">
                          <a:latin typeface="Arial"/>
                          <a:cs typeface="Arial"/>
                        </a:rPr>
                        <a:t> </a:t>
                      </a:r>
                      <a:r>
                        <a:rPr sz="1400" b="1" spc="-5" dirty="0">
                          <a:latin typeface="Arial"/>
                          <a:cs typeface="Arial"/>
                        </a:rPr>
                        <a:t>de</a:t>
                      </a:r>
                      <a:r>
                        <a:rPr sz="1400" b="1" spc="45" dirty="0">
                          <a:latin typeface="Arial"/>
                          <a:cs typeface="Arial"/>
                        </a:rPr>
                        <a:t> </a:t>
                      </a:r>
                      <a:r>
                        <a:rPr sz="1400" b="1" dirty="0">
                          <a:latin typeface="Arial"/>
                          <a:cs typeface="Arial"/>
                        </a:rPr>
                        <a:t>la</a:t>
                      </a:r>
                      <a:r>
                        <a:rPr sz="1400" b="1" spc="50" dirty="0">
                          <a:latin typeface="Arial"/>
                          <a:cs typeface="Arial"/>
                        </a:rPr>
                        <a:t> </a:t>
                      </a:r>
                      <a:r>
                        <a:rPr sz="1400" b="1" spc="-5" dirty="0">
                          <a:latin typeface="Arial"/>
                          <a:cs typeface="Arial"/>
                        </a:rPr>
                        <a:t>personne</a:t>
                      </a:r>
                      <a:r>
                        <a:rPr sz="1400" b="1" spc="20" dirty="0">
                          <a:latin typeface="Arial"/>
                          <a:cs typeface="Arial"/>
                        </a:rPr>
                        <a:t> </a:t>
                      </a:r>
                      <a:r>
                        <a:rPr sz="1400" b="1" spc="-5" dirty="0">
                          <a:latin typeface="Arial"/>
                          <a:cs typeface="Arial"/>
                        </a:rPr>
                        <a:t>et</a:t>
                      </a:r>
                      <a:r>
                        <a:rPr sz="1400" b="1" spc="45" dirty="0">
                          <a:latin typeface="Arial"/>
                          <a:cs typeface="Arial"/>
                        </a:rPr>
                        <a:t> </a:t>
                      </a:r>
                      <a:r>
                        <a:rPr sz="1400" b="1" dirty="0">
                          <a:latin typeface="Arial"/>
                          <a:cs typeface="Arial"/>
                        </a:rPr>
                        <a:t>à</a:t>
                      </a:r>
                      <a:r>
                        <a:rPr sz="1400" b="1" spc="60" dirty="0">
                          <a:latin typeface="Arial"/>
                          <a:cs typeface="Arial"/>
                        </a:rPr>
                        <a:t> </a:t>
                      </a:r>
                      <a:r>
                        <a:rPr sz="1400" b="1" dirty="0">
                          <a:latin typeface="Arial"/>
                          <a:cs typeface="Arial"/>
                        </a:rPr>
                        <a:t>la</a:t>
                      </a:r>
                      <a:r>
                        <a:rPr sz="1400" b="1" spc="35" dirty="0">
                          <a:latin typeface="Arial"/>
                          <a:cs typeface="Arial"/>
                        </a:rPr>
                        <a:t> </a:t>
                      </a:r>
                      <a:r>
                        <a:rPr sz="1400" b="1" spc="-5" dirty="0">
                          <a:latin typeface="Arial"/>
                          <a:cs typeface="Arial"/>
                        </a:rPr>
                        <a:t>sécurisation</a:t>
                      </a:r>
                      <a:endParaRPr sz="1400">
                        <a:latin typeface="Arial"/>
                        <a:cs typeface="Arial"/>
                      </a:endParaRPr>
                    </a:p>
                  </a:txBody>
                  <a:tcPr marL="0" marR="0" marT="10160" marB="0">
                    <a:solidFill>
                      <a:srgbClr val="FFF7E7"/>
                    </a:solidFill>
                  </a:tcPr>
                </a:tc>
                <a:extLst>
                  <a:ext uri="{0D108BD9-81ED-4DB2-BD59-A6C34878D82A}">
                    <a16:rowId xmlns:a16="http://schemas.microsoft.com/office/drawing/2014/main" val="10004"/>
                  </a:ext>
                </a:extLst>
              </a:tr>
              <a:tr h="257708">
                <a:tc vMerge="1">
                  <a:txBody>
                    <a:bodyPr/>
                    <a:lstStyle/>
                    <a:p>
                      <a:endParaRPr/>
                    </a:p>
                  </a:txBody>
                  <a:tcPr marL="0" marR="0" marT="45085" marB="0">
                    <a:solidFill>
                      <a:srgbClr val="FFF7E7"/>
                    </a:solidFill>
                  </a:tcPr>
                </a:tc>
                <a:tc>
                  <a:txBody>
                    <a:bodyPr/>
                    <a:lstStyle/>
                    <a:p>
                      <a:pPr algn="ctr">
                        <a:lnSpc>
                          <a:spcPct val="100000"/>
                        </a:lnSpc>
                        <a:spcBef>
                          <a:spcPts val="80"/>
                        </a:spcBef>
                      </a:pPr>
                      <a:r>
                        <a:rPr sz="1400" spc="-5" dirty="0">
                          <a:latin typeface="Arial MT"/>
                          <a:cs typeface="Arial MT"/>
                        </a:rPr>
                        <a:t>C2.2</a:t>
                      </a:r>
                      <a:endParaRPr sz="1400">
                        <a:latin typeface="Arial MT"/>
                        <a:cs typeface="Arial MT"/>
                      </a:endParaRPr>
                    </a:p>
                  </a:txBody>
                  <a:tcPr marL="0" marR="0" marT="10160" marB="0">
                    <a:solidFill>
                      <a:srgbClr val="FFF7CC"/>
                    </a:solidFill>
                  </a:tcPr>
                </a:tc>
                <a:tc>
                  <a:txBody>
                    <a:bodyPr/>
                    <a:lstStyle/>
                    <a:p>
                      <a:pPr marL="4445">
                        <a:lnSpc>
                          <a:spcPct val="100000"/>
                        </a:lnSpc>
                        <a:spcBef>
                          <a:spcPts val="80"/>
                        </a:spcBef>
                      </a:pPr>
                      <a:r>
                        <a:rPr sz="1400" b="1" spc="-5" dirty="0">
                          <a:latin typeface="Arial"/>
                          <a:cs typeface="Arial"/>
                        </a:rPr>
                        <a:t>Surveiller</a:t>
                      </a:r>
                      <a:r>
                        <a:rPr sz="1400" b="1" spc="-25" dirty="0">
                          <a:latin typeface="Arial"/>
                          <a:cs typeface="Arial"/>
                        </a:rPr>
                        <a:t> </a:t>
                      </a:r>
                      <a:r>
                        <a:rPr sz="1400" b="1" spc="-5" dirty="0">
                          <a:latin typeface="Arial"/>
                          <a:cs typeface="Arial"/>
                        </a:rPr>
                        <a:t>l’état</a:t>
                      </a:r>
                      <a:r>
                        <a:rPr sz="1400" b="1" spc="-35" dirty="0">
                          <a:latin typeface="Arial"/>
                          <a:cs typeface="Arial"/>
                        </a:rPr>
                        <a:t> </a:t>
                      </a:r>
                      <a:r>
                        <a:rPr sz="1400" b="1" spc="-5" dirty="0">
                          <a:latin typeface="Arial"/>
                          <a:cs typeface="Arial"/>
                        </a:rPr>
                        <a:t>de</a:t>
                      </a:r>
                      <a:r>
                        <a:rPr sz="1400" b="1" spc="-10" dirty="0">
                          <a:latin typeface="Arial"/>
                          <a:cs typeface="Arial"/>
                        </a:rPr>
                        <a:t> </a:t>
                      </a:r>
                      <a:r>
                        <a:rPr sz="1400" b="1" dirty="0">
                          <a:latin typeface="Arial"/>
                          <a:cs typeface="Arial"/>
                        </a:rPr>
                        <a:t>santé</a:t>
                      </a:r>
                      <a:r>
                        <a:rPr sz="1400" b="1" spc="-25" dirty="0">
                          <a:latin typeface="Arial"/>
                          <a:cs typeface="Arial"/>
                        </a:rPr>
                        <a:t> </a:t>
                      </a:r>
                      <a:r>
                        <a:rPr sz="1400" b="1" spc="-5" dirty="0">
                          <a:latin typeface="Arial"/>
                          <a:cs typeface="Arial"/>
                        </a:rPr>
                        <a:t>de</a:t>
                      </a:r>
                      <a:r>
                        <a:rPr sz="1400" b="1" spc="-10" dirty="0">
                          <a:latin typeface="Arial"/>
                          <a:cs typeface="Arial"/>
                        </a:rPr>
                        <a:t> </a:t>
                      </a:r>
                      <a:r>
                        <a:rPr sz="1400" b="1" dirty="0">
                          <a:latin typeface="Arial"/>
                          <a:cs typeface="Arial"/>
                        </a:rPr>
                        <a:t>la</a:t>
                      </a:r>
                      <a:r>
                        <a:rPr sz="1400" b="1" spc="-25" dirty="0">
                          <a:latin typeface="Arial"/>
                          <a:cs typeface="Arial"/>
                        </a:rPr>
                        <a:t> </a:t>
                      </a:r>
                      <a:r>
                        <a:rPr sz="1400" b="1" spc="-5" dirty="0">
                          <a:latin typeface="Arial"/>
                          <a:cs typeface="Arial"/>
                        </a:rPr>
                        <a:t>personne</a:t>
                      </a:r>
                      <a:r>
                        <a:rPr sz="1400" b="1" spc="-20" dirty="0">
                          <a:latin typeface="Arial"/>
                          <a:cs typeface="Arial"/>
                        </a:rPr>
                        <a:t> </a:t>
                      </a:r>
                      <a:r>
                        <a:rPr sz="1400" b="1" spc="-5" dirty="0">
                          <a:latin typeface="Arial"/>
                          <a:cs typeface="Arial"/>
                        </a:rPr>
                        <a:t>et</a:t>
                      </a:r>
                      <a:r>
                        <a:rPr sz="1400" b="1" spc="-10" dirty="0">
                          <a:latin typeface="Arial"/>
                          <a:cs typeface="Arial"/>
                        </a:rPr>
                        <a:t> </a:t>
                      </a:r>
                      <a:r>
                        <a:rPr sz="1400" b="1" spc="-5" dirty="0">
                          <a:latin typeface="Arial"/>
                          <a:cs typeface="Arial"/>
                        </a:rPr>
                        <a:t>intervenir</a:t>
                      </a:r>
                      <a:r>
                        <a:rPr sz="1400" b="1" spc="-30" dirty="0">
                          <a:latin typeface="Arial"/>
                          <a:cs typeface="Arial"/>
                        </a:rPr>
                        <a:t> </a:t>
                      </a:r>
                      <a:r>
                        <a:rPr sz="1400" b="1" spc="-5" dirty="0">
                          <a:latin typeface="Arial"/>
                          <a:cs typeface="Arial"/>
                        </a:rPr>
                        <a:t>en</a:t>
                      </a:r>
                      <a:r>
                        <a:rPr sz="1400" b="1" spc="-10" dirty="0">
                          <a:latin typeface="Arial"/>
                          <a:cs typeface="Arial"/>
                        </a:rPr>
                        <a:t> </a:t>
                      </a:r>
                      <a:r>
                        <a:rPr sz="1400" b="1" spc="-5" dirty="0">
                          <a:latin typeface="Arial"/>
                          <a:cs typeface="Arial"/>
                        </a:rPr>
                        <a:t>conséquence</a:t>
                      </a:r>
                      <a:endParaRPr sz="1400">
                        <a:latin typeface="Arial"/>
                        <a:cs typeface="Arial"/>
                      </a:endParaRPr>
                    </a:p>
                  </a:txBody>
                  <a:tcPr marL="0" marR="0" marT="10160" marB="0">
                    <a:solidFill>
                      <a:srgbClr val="FFEECA"/>
                    </a:solidFill>
                  </a:tcPr>
                </a:tc>
                <a:extLst>
                  <a:ext uri="{0D108BD9-81ED-4DB2-BD59-A6C34878D82A}">
                    <a16:rowId xmlns:a16="http://schemas.microsoft.com/office/drawing/2014/main" val="10005"/>
                  </a:ext>
                </a:extLst>
              </a:tr>
              <a:tr h="689457">
                <a:tc vMerge="1">
                  <a:txBody>
                    <a:bodyPr/>
                    <a:lstStyle/>
                    <a:p>
                      <a:endParaRPr/>
                    </a:p>
                  </a:txBody>
                  <a:tcPr marL="0" marR="0" marT="45085" marB="0">
                    <a:solidFill>
                      <a:srgbClr val="FFF7E7"/>
                    </a:solidFill>
                  </a:tcPr>
                </a:tc>
                <a:tc>
                  <a:txBody>
                    <a:bodyPr/>
                    <a:lstStyle/>
                    <a:p>
                      <a:pPr>
                        <a:lnSpc>
                          <a:spcPct val="100000"/>
                        </a:lnSpc>
                      </a:pPr>
                      <a:endParaRPr sz="1550">
                        <a:latin typeface="Times New Roman"/>
                        <a:cs typeface="Times New Roman"/>
                      </a:endParaRPr>
                    </a:p>
                    <a:p>
                      <a:pPr algn="ctr">
                        <a:lnSpc>
                          <a:spcPct val="100000"/>
                        </a:lnSpc>
                      </a:pPr>
                      <a:r>
                        <a:rPr sz="1400" spc="-5" dirty="0">
                          <a:latin typeface="Arial MT"/>
                          <a:cs typeface="Arial MT"/>
                        </a:rPr>
                        <a:t>C2.3</a:t>
                      </a:r>
                      <a:endParaRPr sz="1400">
                        <a:latin typeface="Arial MT"/>
                        <a:cs typeface="Arial MT"/>
                      </a:endParaRPr>
                    </a:p>
                  </a:txBody>
                  <a:tcPr marL="0" marR="0" marT="0" marB="0">
                    <a:solidFill>
                      <a:srgbClr val="FFF7CC"/>
                    </a:solidFill>
                  </a:tcPr>
                </a:tc>
                <a:tc>
                  <a:txBody>
                    <a:bodyPr/>
                    <a:lstStyle/>
                    <a:p>
                      <a:pPr marL="4445">
                        <a:lnSpc>
                          <a:spcPts val="1664"/>
                        </a:lnSpc>
                      </a:pPr>
                      <a:r>
                        <a:rPr sz="1400" b="1" spc="-10" dirty="0">
                          <a:latin typeface="Arial"/>
                          <a:cs typeface="Arial"/>
                        </a:rPr>
                        <a:t>Assurer</a:t>
                      </a:r>
                      <a:r>
                        <a:rPr sz="1400" b="1" spc="130" dirty="0">
                          <a:latin typeface="Arial"/>
                          <a:cs typeface="Arial"/>
                        </a:rPr>
                        <a:t> </a:t>
                      </a:r>
                      <a:r>
                        <a:rPr sz="1400" b="1" spc="-10" dirty="0">
                          <a:latin typeface="Arial"/>
                          <a:cs typeface="Arial"/>
                        </a:rPr>
                        <a:t>l’hygiène</a:t>
                      </a:r>
                      <a:r>
                        <a:rPr sz="1400" b="1" spc="110" dirty="0">
                          <a:latin typeface="Arial"/>
                          <a:cs typeface="Arial"/>
                        </a:rPr>
                        <a:t> </a:t>
                      </a:r>
                      <a:r>
                        <a:rPr sz="1400" b="1" spc="-5" dirty="0">
                          <a:latin typeface="Arial"/>
                          <a:cs typeface="Arial"/>
                        </a:rPr>
                        <a:t>de</a:t>
                      </a:r>
                      <a:r>
                        <a:rPr sz="1400" b="1" spc="95" dirty="0">
                          <a:latin typeface="Arial"/>
                          <a:cs typeface="Arial"/>
                        </a:rPr>
                        <a:t> </a:t>
                      </a:r>
                      <a:r>
                        <a:rPr sz="1400" b="1" spc="-5" dirty="0">
                          <a:latin typeface="Arial"/>
                          <a:cs typeface="Arial"/>
                        </a:rPr>
                        <a:t>l’environnement</a:t>
                      </a:r>
                      <a:r>
                        <a:rPr sz="1400" b="1" spc="65" dirty="0">
                          <a:latin typeface="Arial"/>
                          <a:cs typeface="Arial"/>
                        </a:rPr>
                        <a:t> </a:t>
                      </a:r>
                      <a:r>
                        <a:rPr sz="1400" b="1" spc="-5" dirty="0">
                          <a:latin typeface="Arial"/>
                          <a:cs typeface="Arial"/>
                        </a:rPr>
                        <a:t>proche</a:t>
                      </a:r>
                      <a:r>
                        <a:rPr sz="1400" b="1" spc="95" dirty="0">
                          <a:latin typeface="Arial"/>
                          <a:cs typeface="Arial"/>
                        </a:rPr>
                        <a:t> </a:t>
                      </a:r>
                      <a:r>
                        <a:rPr sz="1400" b="1" spc="-5" dirty="0">
                          <a:latin typeface="Arial"/>
                          <a:cs typeface="Arial"/>
                        </a:rPr>
                        <a:t>de</a:t>
                      </a:r>
                      <a:r>
                        <a:rPr sz="1400" b="1" spc="95" dirty="0">
                          <a:latin typeface="Arial"/>
                          <a:cs typeface="Arial"/>
                        </a:rPr>
                        <a:t> </a:t>
                      </a:r>
                      <a:r>
                        <a:rPr sz="1400" b="1" dirty="0">
                          <a:latin typeface="Arial"/>
                          <a:cs typeface="Arial"/>
                        </a:rPr>
                        <a:t>la</a:t>
                      </a:r>
                      <a:r>
                        <a:rPr sz="1400" b="1" spc="70" dirty="0">
                          <a:latin typeface="Arial"/>
                          <a:cs typeface="Arial"/>
                        </a:rPr>
                        <a:t> </a:t>
                      </a:r>
                      <a:r>
                        <a:rPr sz="1400" b="1" spc="-5" dirty="0">
                          <a:latin typeface="Arial"/>
                          <a:cs typeface="Arial"/>
                        </a:rPr>
                        <a:t>personne</a:t>
                      </a:r>
                      <a:r>
                        <a:rPr sz="1400" b="1" spc="85" dirty="0">
                          <a:latin typeface="Arial"/>
                          <a:cs typeface="Arial"/>
                        </a:rPr>
                        <a:t> </a:t>
                      </a:r>
                      <a:r>
                        <a:rPr sz="1400" b="1" spc="-5" dirty="0">
                          <a:latin typeface="Arial"/>
                          <a:cs typeface="Arial"/>
                        </a:rPr>
                        <a:t>et</a:t>
                      </a:r>
                      <a:r>
                        <a:rPr sz="1400" b="1" spc="80" dirty="0">
                          <a:latin typeface="Arial"/>
                          <a:cs typeface="Arial"/>
                        </a:rPr>
                        <a:t> </a:t>
                      </a:r>
                      <a:r>
                        <a:rPr sz="1400" b="1" spc="-5" dirty="0">
                          <a:latin typeface="Arial"/>
                          <a:cs typeface="Arial"/>
                        </a:rPr>
                        <a:t>veiller</a:t>
                      </a:r>
                      <a:r>
                        <a:rPr sz="1400" b="1" spc="80" dirty="0">
                          <a:latin typeface="Arial"/>
                          <a:cs typeface="Arial"/>
                        </a:rPr>
                        <a:t> </a:t>
                      </a:r>
                      <a:r>
                        <a:rPr sz="1400" b="1" spc="-5" dirty="0">
                          <a:latin typeface="Arial"/>
                          <a:cs typeface="Arial"/>
                        </a:rPr>
                        <a:t>au</a:t>
                      </a:r>
                      <a:r>
                        <a:rPr sz="1400" b="1" spc="90" dirty="0">
                          <a:latin typeface="Arial"/>
                          <a:cs typeface="Arial"/>
                        </a:rPr>
                        <a:t> </a:t>
                      </a:r>
                      <a:r>
                        <a:rPr sz="1400" b="1" spc="-5" dirty="0">
                          <a:latin typeface="Arial"/>
                          <a:cs typeface="Arial"/>
                        </a:rPr>
                        <a:t>bon</a:t>
                      </a:r>
                      <a:r>
                        <a:rPr sz="1400" b="1" spc="90" dirty="0">
                          <a:latin typeface="Arial"/>
                          <a:cs typeface="Arial"/>
                        </a:rPr>
                        <a:t> </a:t>
                      </a:r>
                      <a:r>
                        <a:rPr sz="1400" b="1" dirty="0">
                          <a:latin typeface="Arial"/>
                          <a:cs typeface="Arial"/>
                        </a:rPr>
                        <a:t>état</a:t>
                      </a:r>
                      <a:r>
                        <a:rPr sz="1400" b="1" spc="85" dirty="0">
                          <a:latin typeface="Arial"/>
                          <a:cs typeface="Arial"/>
                        </a:rPr>
                        <a:t> </a:t>
                      </a:r>
                      <a:r>
                        <a:rPr sz="1400" b="1" spc="-10" dirty="0">
                          <a:latin typeface="Arial"/>
                          <a:cs typeface="Arial"/>
                        </a:rPr>
                        <a:t>de</a:t>
                      </a:r>
                      <a:endParaRPr sz="1400">
                        <a:latin typeface="Arial"/>
                        <a:cs typeface="Arial"/>
                      </a:endParaRPr>
                    </a:p>
                    <a:p>
                      <a:pPr marL="4445" marR="174625">
                        <a:lnSpc>
                          <a:spcPct val="107100"/>
                        </a:lnSpc>
                      </a:pPr>
                      <a:r>
                        <a:rPr sz="1400" b="1" spc="-5" dirty="0">
                          <a:latin typeface="Arial"/>
                          <a:cs typeface="Arial"/>
                        </a:rPr>
                        <a:t>fonctionnement</a:t>
                      </a:r>
                      <a:r>
                        <a:rPr sz="1400" b="1" spc="60" dirty="0">
                          <a:latin typeface="Arial"/>
                          <a:cs typeface="Arial"/>
                        </a:rPr>
                        <a:t> </a:t>
                      </a:r>
                      <a:r>
                        <a:rPr sz="1400" b="1" spc="-5" dirty="0">
                          <a:latin typeface="Arial"/>
                          <a:cs typeface="Arial"/>
                        </a:rPr>
                        <a:t>du</a:t>
                      </a:r>
                      <a:r>
                        <a:rPr sz="1400" b="1" spc="100" dirty="0">
                          <a:latin typeface="Arial"/>
                          <a:cs typeface="Arial"/>
                        </a:rPr>
                        <a:t> </a:t>
                      </a:r>
                      <a:r>
                        <a:rPr sz="1400" b="1" dirty="0">
                          <a:latin typeface="Arial"/>
                          <a:cs typeface="Arial"/>
                        </a:rPr>
                        <a:t>lit,</a:t>
                      </a:r>
                      <a:r>
                        <a:rPr sz="1400" b="1" spc="80" dirty="0">
                          <a:latin typeface="Arial"/>
                          <a:cs typeface="Arial"/>
                        </a:rPr>
                        <a:t> </a:t>
                      </a:r>
                      <a:r>
                        <a:rPr sz="1400" b="1" spc="-5" dirty="0">
                          <a:latin typeface="Arial"/>
                          <a:cs typeface="Arial"/>
                        </a:rPr>
                        <a:t>des</a:t>
                      </a:r>
                      <a:r>
                        <a:rPr sz="1400" b="1" spc="80" dirty="0">
                          <a:latin typeface="Arial"/>
                          <a:cs typeface="Arial"/>
                        </a:rPr>
                        <a:t> </a:t>
                      </a:r>
                      <a:r>
                        <a:rPr sz="1400" b="1" dirty="0">
                          <a:latin typeface="Arial"/>
                          <a:cs typeface="Arial"/>
                        </a:rPr>
                        <a:t>aides</a:t>
                      </a:r>
                      <a:r>
                        <a:rPr sz="1400" b="1" spc="85" dirty="0">
                          <a:latin typeface="Arial"/>
                          <a:cs typeface="Arial"/>
                        </a:rPr>
                        <a:t> </a:t>
                      </a:r>
                      <a:r>
                        <a:rPr sz="1400" b="1" spc="-5" dirty="0">
                          <a:latin typeface="Arial"/>
                          <a:cs typeface="Arial"/>
                        </a:rPr>
                        <a:t>techniques,</a:t>
                      </a:r>
                      <a:r>
                        <a:rPr sz="1400" b="1" spc="70" dirty="0">
                          <a:latin typeface="Arial"/>
                          <a:cs typeface="Arial"/>
                        </a:rPr>
                        <a:t> </a:t>
                      </a:r>
                      <a:r>
                        <a:rPr sz="1400" b="1" spc="-5" dirty="0">
                          <a:latin typeface="Arial"/>
                          <a:cs typeface="Arial"/>
                        </a:rPr>
                        <a:t>des</a:t>
                      </a:r>
                      <a:r>
                        <a:rPr sz="1400" b="1" spc="90" dirty="0">
                          <a:latin typeface="Arial"/>
                          <a:cs typeface="Arial"/>
                        </a:rPr>
                        <a:t> </a:t>
                      </a:r>
                      <a:r>
                        <a:rPr sz="1400" b="1" spc="-5" dirty="0">
                          <a:latin typeface="Arial"/>
                          <a:cs typeface="Arial"/>
                        </a:rPr>
                        <a:t>dispositifs</a:t>
                      </a:r>
                      <a:r>
                        <a:rPr sz="1400" b="1" spc="65" dirty="0">
                          <a:latin typeface="Arial"/>
                          <a:cs typeface="Arial"/>
                        </a:rPr>
                        <a:t> </a:t>
                      </a:r>
                      <a:r>
                        <a:rPr sz="1400" b="1" spc="-5" dirty="0">
                          <a:latin typeface="Arial"/>
                          <a:cs typeface="Arial"/>
                        </a:rPr>
                        <a:t>médicaux</a:t>
                      </a:r>
                      <a:r>
                        <a:rPr sz="1400" b="1" spc="70" dirty="0">
                          <a:latin typeface="Arial"/>
                          <a:cs typeface="Arial"/>
                        </a:rPr>
                        <a:t> </a:t>
                      </a:r>
                      <a:r>
                        <a:rPr sz="1400" b="1" spc="-5" dirty="0">
                          <a:latin typeface="Arial"/>
                          <a:cs typeface="Arial"/>
                        </a:rPr>
                        <a:t>dans</a:t>
                      </a:r>
                      <a:r>
                        <a:rPr sz="1400" b="1" spc="55" dirty="0">
                          <a:latin typeface="Arial"/>
                          <a:cs typeface="Arial"/>
                        </a:rPr>
                        <a:t> </a:t>
                      </a:r>
                      <a:r>
                        <a:rPr sz="1400" b="1" spc="-5" dirty="0">
                          <a:latin typeface="Arial"/>
                          <a:cs typeface="Arial"/>
                        </a:rPr>
                        <a:t>l’environnement </a:t>
                      </a:r>
                      <a:r>
                        <a:rPr sz="1400" b="1" spc="-375" dirty="0">
                          <a:latin typeface="Arial"/>
                          <a:cs typeface="Arial"/>
                        </a:rPr>
                        <a:t> </a:t>
                      </a:r>
                      <a:r>
                        <a:rPr sz="1400" b="1" spc="-5" dirty="0">
                          <a:latin typeface="Arial"/>
                          <a:cs typeface="Arial"/>
                        </a:rPr>
                        <a:t>de</a:t>
                      </a:r>
                      <a:r>
                        <a:rPr sz="1400" b="1" spc="-35" dirty="0">
                          <a:latin typeface="Arial"/>
                          <a:cs typeface="Arial"/>
                        </a:rPr>
                        <a:t> </a:t>
                      </a:r>
                      <a:r>
                        <a:rPr sz="1400" b="1" dirty="0">
                          <a:latin typeface="Arial"/>
                          <a:cs typeface="Arial"/>
                        </a:rPr>
                        <a:t>la</a:t>
                      </a:r>
                      <a:r>
                        <a:rPr sz="1400" b="1" spc="-30" dirty="0">
                          <a:latin typeface="Arial"/>
                          <a:cs typeface="Arial"/>
                        </a:rPr>
                        <a:t> </a:t>
                      </a:r>
                      <a:r>
                        <a:rPr sz="1400" b="1" spc="-5" dirty="0">
                          <a:latin typeface="Arial"/>
                          <a:cs typeface="Arial"/>
                        </a:rPr>
                        <a:t>personne</a:t>
                      </a:r>
                      <a:endParaRPr sz="1400">
                        <a:latin typeface="Arial"/>
                        <a:cs typeface="Arial"/>
                      </a:endParaRPr>
                    </a:p>
                  </a:txBody>
                  <a:tcPr marL="0" marR="0" marT="0" marB="0">
                    <a:solidFill>
                      <a:srgbClr val="FFF7E7"/>
                    </a:solidFill>
                  </a:tcPr>
                </a:tc>
                <a:extLst>
                  <a:ext uri="{0D108BD9-81ED-4DB2-BD59-A6C34878D82A}">
                    <a16:rowId xmlns:a16="http://schemas.microsoft.com/office/drawing/2014/main" val="10006"/>
                  </a:ext>
                </a:extLst>
              </a:tr>
              <a:tr h="461213">
                <a:tc vMerge="1">
                  <a:txBody>
                    <a:bodyPr/>
                    <a:lstStyle/>
                    <a:p>
                      <a:endParaRPr/>
                    </a:p>
                  </a:txBody>
                  <a:tcPr marL="0" marR="0" marT="45085" marB="0">
                    <a:solidFill>
                      <a:srgbClr val="FFF7E7"/>
                    </a:solidFill>
                  </a:tcPr>
                </a:tc>
                <a:tc>
                  <a:txBody>
                    <a:bodyPr/>
                    <a:lstStyle/>
                    <a:p>
                      <a:pPr algn="ctr">
                        <a:lnSpc>
                          <a:spcPct val="100000"/>
                        </a:lnSpc>
                        <a:spcBef>
                          <a:spcPts val="885"/>
                        </a:spcBef>
                      </a:pPr>
                      <a:r>
                        <a:rPr sz="1400" spc="-5" dirty="0">
                          <a:latin typeface="Arial MT"/>
                          <a:cs typeface="Arial MT"/>
                        </a:rPr>
                        <a:t>C2.4</a:t>
                      </a:r>
                      <a:endParaRPr sz="1400">
                        <a:latin typeface="Arial MT"/>
                        <a:cs typeface="Arial MT"/>
                      </a:endParaRPr>
                    </a:p>
                  </a:txBody>
                  <a:tcPr marL="0" marR="0" marT="112395" marB="0">
                    <a:solidFill>
                      <a:srgbClr val="FFF7CC"/>
                    </a:solidFill>
                  </a:tcPr>
                </a:tc>
                <a:tc>
                  <a:txBody>
                    <a:bodyPr/>
                    <a:lstStyle/>
                    <a:p>
                      <a:pPr marL="4445">
                        <a:lnSpc>
                          <a:spcPts val="1670"/>
                        </a:lnSpc>
                      </a:pPr>
                      <a:r>
                        <a:rPr sz="1400" b="1" spc="-5" dirty="0">
                          <a:latin typeface="Arial"/>
                          <a:cs typeface="Arial"/>
                        </a:rPr>
                        <a:t>Distribuer</a:t>
                      </a:r>
                      <a:r>
                        <a:rPr sz="1400" b="1" spc="65" dirty="0">
                          <a:latin typeface="Arial"/>
                          <a:cs typeface="Arial"/>
                        </a:rPr>
                        <a:t> </a:t>
                      </a:r>
                      <a:r>
                        <a:rPr sz="1400" b="1" spc="-5" dirty="0">
                          <a:latin typeface="Arial"/>
                          <a:cs typeface="Arial"/>
                        </a:rPr>
                        <a:t>des</a:t>
                      </a:r>
                      <a:r>
                        <a:rPr sz="1400" b="1" spc="85" dirty="0">
                          <a:latin typeface="Arial"/>
                          <a:cs typeface="Arial"/>
                        </a:rPr>
                        <a:t> </a:t>
                      </a:r>
                      <a:r>
                        <a:rPr sz="1400" b="1" dirty="0">
                          <a:latin typeface="Arial"/>
                          <a:cs typeface="Arial"/>
                        </a:rPr>
                        <a:t>repas</a:t>
                      </a:r>
                      <a:r>
                        <a:rPr sz="1400" b="1" spc="75" dirty="0">
                          <a:latin typeface="Arial"/>
                          <a:cs typeface="Arial"/>
                        </a:rPr>
                        <a:t> </a:t>
                      </a:r>
                      <a:r>
                        <a:rPr sz="1400" b="1" spc="-5" dirty="0">
                          <a:latin typeface="Arial"/>
                          <a:cs typeface="Arial"/>
                        </a:rPr>
                        <a:t>équilibrés</a:t>
                      </a:r>
                      <a:r>
                        <a:rPr sz="1400" b="1" spc="70" dirty="0">
                          <a:latin typeface="Arial"/>
                          <a:cs typeface="Arial"/>
                        </a:rPr>
                        <a:t> </a:t>
                      </a:r>
                      <a:r>
                        <a:rPr sz="1400" b="1" spc="-5" dirty="0">
                          <a:latin typeface="Arial"/>
                          <a:cs typeface="Arial"/>
                        </a:rPr>
                        <a:t>conformes</a:t>
                      </a:r>
                      <a:r>
                        <a:rPr sz="1400" b="1" spc="65" dirty="0">
                          <a:latin typeface="Arial"/>
                          <a:cs typeface="Arial"/>
                        </a:rPr>
                        <a:t> </a:t>
                      </a:r>
                      <a:r>
                        <a:rPr sz="1400" b="1" spc="-5" dirty="0">
                          <a:latin typeface="Arial"/>
                          <a:cs typeface="Arial"/>
                        </a:rPr>
                        <a:t>aux</a:t>
                      </a:r>
                      <a:r>
                        <a:rPr sz="1400" b="1" spc="85" dirty="0">
                          <a:latin typeface="Arial"/>
                          <a:cs typeface="Arial"/>
                        </a:rPr>
                        <a:t> </a:t>
                      </a:r>
                      <a:r>
                        <a:rPr sz="1400" b="1" spc="-5" dirty="0">
                          <a:latin typeface="Arial"/>
                          <a:cs typeface="Arial"/>
                        </a:rPr>
                        <a:t>besoins</a:t>
                      </a:r>
                      <a:r>
                        <a:rPr sz="1400" b="1" spc="65" dirty="0">
                          <a:latin typeface="Arial"/>
                          <a:cs typeface="Arial"/>
                        </a:rPr>
                        <a:t> </a:t>
                      </a:r>
                      <a:r>
                        <a:rPr sz="1400" b="1" spc="-5" dirty="0">
                          <a:latin typeface="Arial"/>
                          <a:cs typeface="Arial"/>
                        </a:rPr>
                        <a:t>de</a:t>
                      </a:r>
                      <a:r>
                        <a:rPr sz="1400" b="1" spc="105" dirty="0">
                          <a:latin typeface="Arial"/>
                          <a:cs typeface="Arial"/>
                        </a:rPr>
                        <a:t> </a:t>
                      </a:r>
                      <a:r>
                        <a:rPr sz="1400" b="1" dirty="0">
                          <a:latin typeface="Arial"/>
                          <a:cs typeface="Arial"/>
                        </a:rPr>
                        <a:t>la</a:t>
                      </a:r>
                      <a:r>
                        <a:rPr sz="1400" b="1" spc="75" dirty="0">
                          <a:latin typeface="Arial"/>
                          <a:cs typeface="Arial"/>
                        </a:rPr>
                        <a:t> </a:t>
                      </a:r>
                      <a:r>
                        <a:rPr sz="1400" b="1" spc="-5" dirty="0">
                          <a:latin typeface="Arial"/>
                          <a:cs typeface="Arial"/>
                        </a:rPr>
                        <a:t>personne</a:t>
                      </a:r>
                      <a:r>
                        <a:rPr sz="1400" b="1" spc="65" dirty="0">
                          <a:latin typeface="Arial"/>
                          <a:cs typeface="Arial"/>
                        </a:rPr>
                        <a:t> </a:t>
                      </a:r>
                      <a:r>
                        <a:rPr sz="1400" b="1" dirty="0">
                          <a:latin typeface="Arial"/>
                          <a:cs typeface="Arial"/>
                        </a:rPr>
                        <a:t>(régimes,</a:t>
                      </a:r>
                      <a:r>
                        <a:rPr sz="1400" b="1" spc="75" dirty="0">
                          <a:latin typeface="Arial"/>
                          <a:cs typeface="Arial"/>
                        </a:rPr>
                        <a:t> </a:t>
                      </a:r>
                      <a:r>
                        <a:rPr sz="1400" b="1" spc="-5" dirty="0">
                          <a:latin typeface="Arial"/>
                          <a:cs typeface="Arial"/>
                        </a:rPr>
                        <a:t>allergies,</a:t>
                      </a:r>
                      <a:endParaRPr sz="1400">
                        <a:latin typeface="Arial"/>
                        <a:cs typeface="Arial"/>
                      </a:endParaRPr>
                    </a:p>
                    <a:p>
                      <a:pPr marL="4445">
                        <a:lnSpc>
                          <a:spcPct val="100000"/>
                        </a:lnSpc>
                        <a:spcBef>
                          <a:spcPts val="120"/>
                        </a:spcBef>
                      </a:pPr>
                      <a:r>
                        <a:rPr sz="1400" b="1" dirty="0">
                          <a:latin typeface="Arial"/>
                          <a:cs typeface="Arial"/>
                        </a:rPr>
                        <a:t>texture</a:t>
                      </a:r>
                      <a:r>
                        <a:rPr sz="1400" b="1" spc="60" dirty="0">
                          <a:latin typeface="Arial"/>
                          <a:cs typeface="Arial"/>
                        </a:rPr>
                        <a:t> </a:t>
                      </a:r>
                      <a:r>
                        <a:rPr sz="1400" b="1" dirty="0">
                          <a:latin typeface="Arial"/>
                          <a:cs typeface="Arial"/>
                        </a:rPr>
                        <a:t>…),</a:t>
                      </a:r>
                      <a:r>
                        <a:rPr sz="1400" b="1" spc="75" dirty="0">
                          <a:latin typeface="Arial"/>
                          <a:cs typeface="Arial"/>
                        </a:rPr>
                        <a:t> </a:t>
                      </a:r>
                      <a:r>
                        <a:rPr sz="1400" b="1" spc="-5" dirty="0">
                          <a:latin typeface="Arial"/>
                          <a:cs typeface="Arial"/>
                        </a:rPr>
                        <a:t>installer</a:t>
                      </a:r>
                      <a:r>
                        <a:rPr sz="1400" b="1" spc="70" dirty="0">
                          <a:latin typeface="Arial"/>
                          <a:cs typeface="Arial"/>
                        </a:rPr>
                        <a:t> </a:t>
                      </a:r>
                      <a:r>
                        <a:rPr sz="1400" b="1" dirty="0">
                          <a:latin typeface="Arial"/>
                          <a:cs typeface="Arial"/>
                        </a:rPr>
                        <a:t>la</a:t>
                      </a:r>
                      <a:r>
                        <a:rPr sz="1400" b="1" spc="70" dirty="0">
                          <a:latin typeface="Arial"/>
                          <a:cs typeface="Arial"/>
                        </a:rPr>
                        <a:t> </a:t>
                      </a:r>
                      <a:r>
                        <a:rPr sz="1400" b="1" spc="-5" dirty="0">
                          <a:latin typeface="Arial"/>
                          <a:cs typeface="Arial"/>
                        </a:rPr>
                        <a:t>personne</a:t>
                      </a:r>
                      <a:r>
                        <a:rPr sz="1400" b="1" spc="60" dirty="0">
                          <a:latin typeface="Arial"/>
                          <a:cs typeface="Arial"/>
                        </a:rPr>
                        <a:t> </a:t>
                      </a:r>
                      <a:r>
                        <a:rPr sz="1400" b="1" spc="-5" dirty="0">
                          <a:latin typeface="Arial"/>
                          <a:cs typeface="Arial"/>
                        </a:rPr>
                        <a:t>et</a:t>
                      </a:r>
                      <a:r>
                        <a:rPr sz="1400" b="1" spc="80" dirty="0">
                          <a:latin typeface="Arial"/>
                          <a:cs typeface="Arial"/>
                        </a:rPr>
                        <a:t> </a:t>
                      </a:r>
                      <a:r>
                        <a:rPr sz="1400" b="1" spc="-5" dirty="0">
                          <a:latin typeface="Arial"/>
                          <a:cs typeface="Arial"/>
                        </a:rPr>
                        <a:t>accompagner</a:t>
                      </a:r>
                      <a:r>
                        <a:rPr sz="1400" b="1" spc="65" dirty="0">
                          <a:latin typeface="Arial"/>
                          <a:cs typeface="Arial"/>
                        </a:rPr>
                        <a:t> </a:t>
                      </a:r>
                      <a:r>
                        <a:rPr sz="1400" b="1" dirty="0">
                          <a:latin typeface="Arial"/>
                          <a:cs typeface="Arial"/>
                        </a:rPr>
                        <a:t>la</a:t>
                      </a:r>
                      <a:r>
                        <a:rPr sz="1400" b="1" spc="70" dirty="0">
                          <a:latin typeface="Arial"/>
                          <a:cs typeface="Arial"/>
                        </a:rPr>
                        <a:t> </a:t>
                      </a:r>
                      <a:r>
                        <a:rPr sz="1400" b="1" spc="-5" dirty="0">
                          <a:latin typeface="Arial"/>
                          <a:cs typeface="Arial"/>
                        </a:rPr>
                        <a:t>prise</a:t>
                      </a:r>
                      <a:r>
                        <a:rPr sz="1400" b="1" spc="75" dirty="0">
                          <a:latin typeface="Arial"/>
                          <a:cs typeface="Arial"/>
                        </a:rPr>
                        <a:t> </a:t>
                      </a:r>
                      <a:r>
                        <a:rPr sz="1400" b="1" spc="-5" dirty="0">
                          <a:latin typeface="Arial"/>
                          <a:cs typeface="Arial"/>
                        </a:rPr>
                        <a:t>des</a:t>
                      </a:r>
                      <a:r>
                        <a:rPr sz="1400" b="1" spc="80" dirty="0">
                          <a:latin typeface="Arial"/>
                          <a:cs typeface="Arial"/>
                        </a:rPr>
                        <a:t> </a:t>
                      </a:r>
                      <a:r>
                        <a:rPr sz="1400" b="1" dirty="0">
                          <a:latin typeface="Arial"/>
                          <a:cs typeface="Arial"/>
                        </a:rPr>
                        <a:t>repas</a:t>
                      </a:r>
                      <a:endParaRPr sz="1400">
                        <a:latin typeface="Arial"/>
                        <a:cs typeface="Arial"/>
                      </a:endParaRPr>
                    </a:p>
                  </a:txBody>
                  <a:tcPr marL="0" marR="0" marT="0" marB="0">
                    <a:solidFill>
                      <a:srgbClr val="FFEECA"/>
                    </a:solidFill>
                  </a:tcPr>
                </a:tc>
                <a:extLst>
                  <a:ext uri="{0D108BD9-81ED-4DB2-BD59-A6C34878D82A}">
                    <a16:rowId xmlns:a16="http://schemas.microsoft.com/office/drawing/2014/main" val="10007"/>
                  </a:ext>
                </a:extLst>
              </a:tr>
              <a:tr h="461187">
                <a:tc rowSpan="4">
                  <a:txBody>
                    <a:bodyPr/>
                    <a:lstStyle/>
                    <a:p>
                      <a:pPr marL="4445">
                        <a:lnSpc>
                          <a:spcPct val="100000"/>
                        </a:lnSpc>
                        <a:spcBef>
                          <a:spcPts val="1400"/>
                        </a:spcBef>
                      </a:pPr>
                      <a:r>
                        <a:rPr sz="1600" b="1" spc="-10" dirty="0">
                          <a:latin typeface="Arial"/>
                          <a:cs typeface="Arial"/>
                        </a:rPr>
                        <a:t>BLOC</a:t>
                      </a:r>
                      <a:r>
                        <a:rPr sz="1600" b="1" spc="-20" dirty="0">
                          <a:latin typeface="Arial"/>
                          <a:cs typeface="Arial"/>
                        </a:rPr>
                        <a:t> </a:t>
                      </a:r>
                      <a:r>
                        <a:rPr sz="1600" b="1" spc="-5" dirty="0">
                          <a:latin typeface="Arial"/>
                          <a:cs typeface="Arial"/>
                        </a:rPr>
                        <a:t>3</a:t>
                      </a:r>
                      <a:endParaRPr sz="1600">
                        <a:latin typeface="Arial"/>
                        <a:cs typeface="Arial"/>
                      </a:endParaRPr>
                    </a:p>
                    <a:p>
                      <a:pPr marL="4445" marR="200660" indent="48260">
                        <a:lnSpc>
                          <a:spcPct val="106900"/>
                        </a:lnSpc>
                      </a:pPr>
                      <a:r>
                        <a:rPr sz="1600" b="1" spc="-15" dirty="0">
                          <a:latin typeface="Arial"/>
                          <a:cs typeface="Arial"/>
                        </a:rPr>
                        <a:t>Travailler</a:t>
                      </a:r>
                      <a:r>
                        <a:rPr sz="1600" b="1" spc="80" dirty="0">
                          <a:latin typeface="Arial"/>
                          <a:cs typeface="Arial"/>
                        </a:rPr>
                        <a:t> </a:t>
                      </a:r>
                      <a:r>
                        <a:rPr sz="1600" b="1" spc="-5" dirty="0">
                          <a:latin typeface="Arial"/>
                          <a:cs typeface="Arial"/>
                        </a:rPr>
                        <a:t>et </a:t>
                      </a:r>
                      <a:r>
                        <a:rPr sz="1600" b="1" dirty="0">
                          <a:latin typeface="Arial"/>
                          <a:cs typeface="Arial"/>
                        </a:rPr>
                        <a:t> </a:t>
                      </a:r>
                      <a:r>
                        <a:rPr sz="1600" b="1" spc="-5" dirty="0">
                          <a:latin typeface="Arial"/>
                          <a:cs typeface="Arial"/>
                        </a:rPr>
                        <a:t>communication</a:t>
                      </a:r>
                      <a:r>
                        <a:rPr sz="1600" b="1" spc="35" dirty="0">
                          <a:latin typeface="Arial"/>
                          <a:cs typeface="Arial"/>
                        </a:rPr>
                        <a:t> </a:t>
                      </a:r>
                      <a:r>
                        <a:rPr sz="1600" b="1" spc="-5" dirty="0">
                          <a:latin typeface="Arial"/>
                          <a:cs typeface="Arial"/>
                        </a:rPr>
                        <a:t>en</a:t>
                      </a:r>
                      <a:r>
                        <a:rPr sz="1600" b="1" spc="-10" dirty="0">
                          <a:latin typeface="Arial"/>
                          <a:cs typeface="Arial"/>
                        </a:rPr>
                        <a:t> </a:t>
                      </a:r>
                      <a:r>
                        <a:rPr sz="1600" b="1" spc="-5" dirty="0">
                          <a:latin typeface="Arial"/>
                          <a:cs typeface="Arial"/>
                        </a:rPr>
                        <a:t>équipe </a:t>
                      </a:r>
                      <a:r>
                        <a:rPr sz="1600" b="1" spc="-430" dirty="0">
                          <a:latin typeface="Arial"/>
                          <a:cs typeface="Arial"/>
                        </a:rPr>
                        <a:t> </a:t>
                      </a:r>
                      <a:r>
                        <a:rPr sz="1600" b="1" spc="-5" dirty="0">
                          <a:latin typeface="Arial"/>
                          <a:cs typeface="Arial"/>
                        </a:rPr>
                        <a:t>pluriprofessionnelle</a:t>
                      </a:r>
                      <a:endParaRPr sz="1600">
                        <a:latin typeface="Arial"/>
                        <a:cs typeface="Arial"/>
                      </a:endParaRPr>
                    </a:p>
                  </a:txBody>
                  <a:tcPr marL="0" marR="0" marT="177800" marB="0">
                    <a:solidFill>
                      <a:srgbClr val="FFF7CC"/>
                    </a:solidFill>
                  </a:tcPr>
                </a:tc>
                <a:tc>
                  <a:txBody>
                    <a:bodyPr/>
                    <a:lstStyle/>
                    <a:p>
                      <a:pPr algn="ctr">
                        <a:lnSpc>
                          <a:spcPct val="100000"/>
                        </a:lnSpc>
                        <a:spcBef>
                          <a:spcPts val="885"/>
                        </a:spcBef>
                      </a:pPr>
                      <a:r>
                        <a:rPr sz="1400" spc="-5" dirty="0">
                          <a:latin typeface="Arial MT"/>
                          <a:cs typeface="Arial MT"/>
                        </a:rPr>
                        <a:t>C3.1</a:t>
                      </a:r>
                      <a:endParaRPr sz="1400">
                        <a:latin typeface="Arial MT"/>
                        <a:cs typeface="Arial MT"/>
                      </a:endParaRPr>
                    </a:p>
                  </a:txBody>
                  <a:tcPr marL="0" marR="0" marT="112395" marB="0">
                    <a:solidFill>
                      <a:srgbClr val="FFF7CC"/>
                    </a:solidFill>
                  </a:tcPr>
                </a:tc>
                <a:tc>
                  <a:txBody>
                    <a:bodyPr/>
                    <a:lstStyle/>
                    <a:p>
                      <a:pPr marL="4445">
                        <a:lnSpc>
                          <a:spcPts val="1664"/>
                        </a:lnSpc>
                      </a:pPr>
                      <a:r>
                        <a:rPr sz="1400" b="1" dirty="0">
                          <a:latin typeface="Arial"/>
                          <a:cs typeface="Arial"/>
                        </a:rPr>
                        <a:t>Gérer</a:t>
                      </a:r>
                      <a:r>
                        <a:rPr sz="1400" b="1" spc="80" dirty="0">
                          <a:latin typeface="Arial"/>
                          <a:cs typeface="Arial"/>
                        </a:rPr>
                        <a:t> </a:t>
                      </a:r>
                      <a:r>
                        <a:rPr sz="1400" b="1" spc="-5" dirty="0">
                          <a:latin typeface="Arial"/>
                          <a:cs typeface="Arial"/>
                        </a:rPr>
                        <a:t>ses</a:t>
                      </a:r>
                      <a:r>
                        <a:rPr sz="1400" b="1" spc="80" dirty="0">
                          <a:latin typeface="Arial"/>
                          <a:cs typeface="Arial"/>
                        </a:rPr>
                        <a:t> </a:t>
                      </a:r>
                      <a:r>
                        <a:rPr sz="1400" b="1" dirty="0">
                          <a:latin typeface="Arial"/>
                          <a:cs typeface="Arial"/>
                        </a:rPr>
                        <a:t>activités</a:t>
                      </a:r>
                      <a:r>
                        <a:rPr sz="1400" b="1" spc="60" dirty="0">
                          <a:latin typeface="Arial"/>
                          <a:cs typeface="Arial"/>
                        </a:rPr>
                        <a:t> </a:t>
                      </a:r>
                      <a:r>
                        <a:rPr sz="1400" b="1" spc="-5" dirty="0">
                          <a:latin typeface="Arial"/>
                          <a:cs typeface="Arial"/>
                        </a:rPr>
                        <a:t>en</a:t>
                      </a:r>
                      <a:r>
                        <a:rPr sz="1400" b="1" spc="80" dirty="0">
                          <a:latin typeface="Arial"/>
                          <a:cs typeface="Arial"/>
                        </a:rPr>
                        <a:t> </a:t>
                      </a:r>
                      <a:r>
                        <a:rPr sz="1400" b="1" spc="-5" dirty="0">
                          <a:latin typeface="Arial"/>
                          <a:cs typeface="Arial"/>
                        </a:rPr>
                        <a:t>inter</a:t>
                      </a:r>
                      <a:r>
                        <a:rPr sz="1400" b="1" spc="75" dirty="0">
                          <a:latin typeface="Arial"/>
                          <a:cs typeface="Arial"/>
                        </a:rPr>
                        <a:t> </a:t>
                      </a:r>
                      <a:r>
                        <a:rPr sz="1400" b="1" spc="-5" dirty="0">
                          <a:latin typeface="Arial"/>
                          <a:cs typeface="Arial"/>
                        </a:rPr>
                        <a:t>agissant</a:t>
                      </a:r>
                      <a:r>
                        <a:rPr sz="1400" b="1" spc="60" dirty="0">
                          <a:latin typeface="Arial"/>
                          <a:cs typeface="Arial"/>
                        </a:rPr>
                        <a:t> </a:t>
                      </a:r>
                      <a:r>
                        <a:rPr sz="1400" b="1" spc="-5" dirty="0">
                          <a:latin typeface="Arial"/>
                          <a:cs typeface="Arial"/>
                        </a:rPr>
                        <a:t>avec</a:t>
                      </a:r>
                      <a:r>
                        <a:rPr sz="1400" b="1" spc="80" dirty="0">
                          <a:latin typeface="Arial"/>
                          <a:cs typeface="Arial"/>
                        </a:rPr>
                        <a:t> </a:t>
                      </a:r>
                      <a:r>
                        <a:rPr sz="1400" b="1" spc="-5" dirty="0">
                          <a:latin typeface="Arial"/>
                          <a:cs typeface="Arial"/>
                        </a:rPr>
                        <a:t>l’équipe</a:t>
                      </a:r>
                      <a:r>
                        <a:rPr sz="1400" b="1" spc="60" dirty="0">
                          <a:latin typeface="Arial"/>
                          <a:cs typeface="Arial"/>
                        </a:rPr>
                        <a:t> </a:t>
                      </a:r>
                      <a:r>
                        <a:rPr sz="1400" b="1" spc="-5" dirty="0">
                          <a:latin typeface="Arial"/>
                          <a:cs typeface="Arial"/>
                        </a:rPr>
                        <a:t>pluriprofessionnelle</a:t>
                      </a:r>
                      <a:r>
                        <a:rPr sz="1400" b="1" spc="60" dirty="0">
                          <a:latin typeface="Arial"/>
                          <a:cs typeface="Arial"/>
                        </a:rPr>
                        <a:t> </a:t>
                      </a:r>
                      <a:r>
                        <a:rPr sz="1400" b="1" spc="-5" dirty="0">
                          <a:latin typeface="Arial"/>
                          <a:cs typeface="Arial"/>
                        </a:rPr>
                        <a:t>dans</a:t>
                      </a:r>
                      <a:r>
                        <a:rPr sz="1400" b="1" spc="70" dirty="0">
                          <a:latin typeface="Arial"/>
                          <a:cs typeface="Arial"/>
                        </a:rPr>
                        <a:t> </a:t>
                      </a:r>
                      <a:r>
                        <a:rPr sz="1400" b="1" spc="-5" dirty="0">
                          <a:latin typeface="Arial"/>
                          <a:cs typeface="Arial"/>
                        </a:rPr>
                        <a:t>une</a:t>
                      </a:r>
                      <a:r>
                        <a:rPr sz="1400" b="1" spc="95" dirty="0">
                          <a:latin typeface="Arial"/>
                          <a:cs typeface="Arial"/>
                        </a:rPr>
                        <a:t> </a:t>
                      </a:r>
                      <a:r>
                        <a:rPr sz="1400" b="1" spc="-5" dirty="0">
                          <a:latin typeface="Arial"/>
                          <a:cs typeface="Arial"/>
                        </a:rPr>
                        <a:t>posture</a:t>
                      </a:r>
                      <a:endParaRPr sz="1400">
                        <a:latin typeface="Arial"/>
                        <a:cs typeface="Arial"/>
                      </a:endParaRPr>
                    </a:p>
                    <a:p>
                      <a:pPr marL="4445">
                        <a:lnSpc>
                          <a:spcPct val="100000"/>
                        </a:lnSpc>
                        <a:spcBef>
                          <a:spcPts val="120"/>
                        </a:spcBef>
                      </a:pPr>
                      <a:r>
                        <a:rPr sz="1400" b="1" spc="-5" dirty="0">
                          <a:latin typeface="Arial"/>
                          <a:cs typeface="Arial"/>
                        </a:rPr>
                        <a:t>professionnelle</a:t>
                      </a:r>
                      <a:r>
                        <a:rPr sz="1400" b="1" spc="25" dirty="0">
                          <a:latin typeface="Arial"/>
                          <a:cs typeface="Arial"/>
                        </a:rPr>
                        <a:t> </a:t>
                      </a:r>
                      <a:r>
                        <a:rPr sz="1400" b="1" spc="-5" dirty="0">
                          <a:latin typeface="Arial"/>
                          <a:cs typeface="Arial"/>
                        </a:rPr>
                        <a:t>adaptée</a:t>
                      </a:r>
                      <a:endParaRPr sz="1400">
                        <a:latin typeface="Arial"/>
                        <a:cs typeface="Arial"/>
                      </a:endParaRPr>
                    </a:p>
                  </a:txBody>
                  <a:tcPr marL="0" marR="0" marT="0" marB="0">
                    <a:solidFill>
                      <a:srgbClr val="FFF7E7"/>
                    </a:solidFill>
                  </a:tcPr>
                </a:tc>
                <a:extLst>
                  <a:ext uri="{0D108BD9-81ED-4DB2-BD59-A6C34878D82A}">
                    <a16:rowId xmlns:a16="http://schemas.microsoft.com/office/drawing/2014/main" val="10008"/>
                  </a:ext>
                </a:extLst>
              </a:tr>
              <a:tr h="257632">
                <a:tc vMerge="1">
                  <a:txBody>
                    <a:bodyPr/>
                    <a:lstStyle/>
                    <a:p>
                      <a:endParaRPr/>
                    </a:p>
                  </a:txBody>
                  <a:tcPr marL="0" marR="0" marT="177800" marB="0">
                    <a:solidFill>
                      <a:srgbClr val="FFF7CC"/>
                    </a:solidFill>
                  </a:tcPr>
                </a:tc>
                <a:tc>
                  <a:txBody>
                    <a:bodyPr/>
                    <a:lstStyle/>
                    <a:p>
                      <a:pPr algn="ctr">
                        <a:lnSpc>
                          <a:spcPct val="100000"/>
                        </a:lnSpc>
                        <a:spcBef>
                          <a:spcPts val="85"/>
                        </a:spcBef>
                      </a:pPr>
                      <a:r>
                        <a:rPr sz="1400" spc="-5" dirty="0">
                          <a:latin typeface="Arial MT"/>
                          <a:cs typeface="Arial MT"/>
                        </a:rPr>
                        <a:t>C3.2</a:t>
                      </a:r>
                      <a:endParaRPr sz="1400">
                        <a:latin typeface="Arial MT"/>
                        <a:cs typeface="Arial MT"/>
                      </a:endParaRPr>
                    </a:p>
                  </a:txBody>
                  <a:tcPr marL="0" marR="0" marT="10795" marB="0">
                    <a:solidFill>
                      <a:srgbClr val="FFF7CC"/>
                    </a:solidFill>
                  </a:tcPr>
                </a:tc>
                <a:tc>
                  <a:txBody>
                    <a:bodyPr/>
                    <a:lstStyle/>
                    <a:p>
                      <a:pPr marL="4445">
                        <a:lnSpc>
                          <a:spcPct val="100000"/>
                        </a:lnSpc>
                        <a:spcBef>
                          <a:spcPts val="85"/>
                        </a:spcBef>
                      </a:pPr>
                      <a:r>
                        <a:rPr sz="1400" b="1" spc="-10" dirty="0">
                          <a:latin typeface="Arial"/>
                          <a:cs typeface="Arial"/>
                        </a:rPr>
                        <a:t>Traiter</a:t>
                      </a:r>
                      <a:r>
                        <a:rPr sz="1400" b="1" spc="-25" dirty="0">
                          <a:latin typeface="Arial"/>
                          <a:cs typeface="Arial"/>
                        </a:rPr>
                        <a:t> </a:t>
                      </a:r>
                      <a:r>
                        <a:rPr sz="1400" b="1" spc="-5" dirty="0">
                          <a:latin typeface="Arial"/>
                          <a:cs typeface="Arial"/>
                        </a:rPr>
                        <a:t>et</a:t>
                      </a:r>
                      <a:r>
                        <a:rPr sz="1400" b="1" spc="-10" dirty="0">
                          <a:latin typeface="Arial"/>
                          <a:cs typeface="Arial"/>
                        </a:rPr>
                        <a:t> </a:t>
                      </a:r>
                      <a:r>
                        <a:rPr sz="1400" b="1" dirty="0">
                          <a:latin typeface="Arial"/>
                          <a:cs typeface="Arial"/>
                        </a:rPr>
                        <a:t>transmettre</a:t>
                      </a:r>
                      <a:r>
                        <a:rPr sz="1400" b="1" spc="-40" dirty="0">
                          <a:latin typeface="Arial"/>
                          <a:cs typeface="Arial"/>
                        </a:rPr>
                        <a:t> </a:t>
                      </a:r>
                      <a:r>
                        <a:rPr sz="1400" b="1" spc="-5" dirty="0">
                          <a:latin typeface="Arial"/>
                          <a:cs typeface="Arial"/>
                        </a:rPr>
                        <a:t>des informations</a:t>
                      </a:r>
                      <a:r>
                        <a:rPr sz="1400" b="1" spc="-40" dirty="0">
                          <a:latin typeface="Arial"/>
                          <a:cs typeface="Arial"/>
                        </a:rPr>
                        <a:t> </a:t>
                      </a:r>
                      <a:r>
                        <a:rPr sz="1400" b="1" spc="-5" dirty="0">
                          <a:latin typeface="Arial"/>
                          <a:cs typeface="Arial"/>
                        </a:rPr>
                        <a:t>en intégrant</a:t>
                      </a:r>
                      <a:r>
                        <a:rPr sz="1400" b="1" spc="-40" dirty="0">
                          <a:latin typeface="Arial"/>
                          <a:cs typeface="Arial"/>
                        </a:rPr>
                        <a:t> </a:t>
                      </a:r>
                      <a:r>
                        <a:rPr sz="1400" b="1" dirty="0">
                          <a:latin typeface="Arial"/>
                          <a:cs typeface="Arial"/>
                        </a:rPr>
                        <a:t>les</a:t>
                      </a:r>
                      <a:r>
                        <a:rPr sz="1400" b="1" spc="-15" dirty="0">
                          <a:latin typeface="Arial"/>
                          <a:cs typeface="Arial"/>
                        </a:rPr>
                        <a:t> </a:t>
                      </a:r>
                      <a:r>
                        <a:rPr sz="1400" b="1" spc="-5" dirty="0">
                          <a:latin typeface="Arial"/>
                          <a:cs typeface="Arial"/>
                        </a:rPr>
                        <a:t>différents</a:t>
                      </a:r>
                      <a:r>
                        <a:rPr sz="1400" b="1" spc="-40" dirty="0">
                          <a:latin typeface="Arial"/>
                          <a:cs typeface="Arial"/>
                        </a:rPr>
                        <a:t> </a:t>
                      </a:r>
                      <a:r>
                        <a:rPr sz="1400" b="1" spc="-5" dirty="0">
                          <a:latin typeface="Arial"/>
                          <a:cs typeface="Arial"/>
                        </a:rPr>
                        <a:t>outils</a:t>
                      </a:r>
                      <a:r>
                        <a:rPr sz="1400" b="1" spc="-20" dirty="0">
                          <a:latin typeface="Arial"/>
                          <a:cs typeface="Arial"/>
                        </a:rPr>
                        <a:t> </a:t>
                      </a:r>
                      <a:r>
                        <a:rPr sz="1400" b="1" spc="-5" dirty="0">
                          <a:latin typeface="Arial"/>
                          <a:cs typeface="Arial"/>
                        </a:rPr>
                        <a:t>numériques</a:t>
                      </a:r>
                      <a:endParaRPr sz="1400">
                        <a:latin typeface="Arial"/>
                        <a:cs typeface="Arial"/>
                      </a:endParaRPr>
                    </a:p>
                  </a:txBody>
                  <a:tcPr marL="0" marR="0" marT="10795" marB="0">
                    <a:solidFill>
                      <a:srgbClr val="FFEECA"/>
                    </a:solidFill>
                  </a:tcPr>
                </a:tc>
                <a:extLst>
                  <a:ext uri="{0D108BD9-81ED-4DB2-BD59-A6C34878D82A}">
                    <a16:rowId xmlns:a16="http://schemas.microsoft.com/office/drawing/2014/main" val="10009"/>
                  </a:ext>
                </a:extLst>
              </a:tr>
              <a:tr h="257733">
                <a:tc vMerge="1">
                  <a:txBody>
                    <a:bodyPr/>
                    <a:lstStyle/>
                    <a:p>
                      <a:endParaRPr/>
                    </a:p>
                  </a:txBody>
                  <a:tcPr marL="0" marR="0" marT="177800" marB="0">
                    <a:solidFill>
                      <a:srgbClr val="FFF7CC"/>
                    </a:solidFill>
                  </a:tcPr>
                </a:tc>
                <a:tc>
                  <a:txBody>
                    <a:bodyPr/>
                    <a:lstStyle/>
                    <a:p>
                      <a:pPr algn="ctr">
                        <a:lnSpc>
                          <a:spcPct val="100000"/>
                        </a:lnSpc>
                        <a:spcBef>
                          <a:spcPts val="85"/>
                        </a:spcBef>
                      </a:pPr>
                      <a:r>
                        <a:rPr sz="1400" spc="-5" dirty="0">
                          <a:latin typeface="Arial MT"/>
                          <a:cs typeface="Arial MT"/>
                        </a:rPr>
                        <a:t>C3.3</a:t>
                      </a:r>
                      <a:endParaRPr sz="1400">
                        <a:latin typeface="Arial MT"/>
                        <a:cs typeface="Arial MT"/>
                      </a:endParaRPr>
                    </a:p>
                  </a:txBody>
                  <a:tcPr marL="0" marR="0" marT="10795" marB="0">
                    <a:solidFill>
                      <a:srgbClr val="FFF7CC"/>
                    </a:solidFill>
                  </a:tcPr>
                </a:tc>
                <a:tc>
                  <a:txBody>
                    <a:bodyPr/>
                    <a:lstStyle/>
                    <a:p>
                      <a:pPr marL="4445">
                        <a:lnSpc>
                          <a:spcPct val="100000"/>
                        </a:lnSpc>
                        <a:spcBef>
                          <a:spcPts val="85"/>
                        </a:spcBef>
                      </a:pPr>
                      <a:r>
                        <a:rPr sz="1400" b="1" dirty="0">
                          <a:latin typeface="Arial"/>
                          <a:cs typeface="Arial"/>
                        </a:rPr>
                        <a:t>Participer</a:t>
                      </a:r>
                      <a:r>
                        <a:rPr sz="1400" b="1" spc="35" dirty="0">
                          <a:latin typeface="Arial"/>
                          <a:cs typeface="Arial"/>
                        </a:rPr>
                        <a:t> </a:t>
                      </a:r>
                      <a:r>
                        <a:rPr sz="1400" b="1" dirty="0">
                          <a:latin typeface="Arial"/>
                          <a:cs typeface="Arial"/>
                        </a:rPr>
                        <a:t>à</a:t>
                      </a:r>
                      <a:r>
                        <a:rPr sz="1400" b="1" spc="60" dirty="0">
                          <a:latin typeface="Arial"/>
                          <a:cs typeface="Arial"/>
                        </a:rPr>
                        <a:t> </a:t>
                      </a:r>
                      <a:r>
                        <a:rPr sz="1400" b="1" dirty="0">
                          <a:latin typeface="Arial"/>
                          <a:cs typeface="Arial"/>
                        </a:rPr>
                        <a:t>la</a:t>
                      </a:r>
                      <a:r>
                        <a:rPr sz="1400" b="1" spc="60" dirty="0">
                          <a:latin typeface="Arial"/>
                          <a:cs typeface="Arial"/>
                        </a:rPr>
                        <a:t> </a:t>
                      </a:r>
                      <a:r>
                        <a:rPr sz="1400" b="1" spc="-5" dirty="0">
                          <a:latin typeface="Arial"/>
                          <a:cs typeface="Arial"/>
                        </a:rPr>
                        <a:t>démarche</a:t>
                      </a:r>
                      <a:r>
                        <a:rPr sz="1400" b="1" spc="45" dirty="0">
                          <a:latin typeface="Arial"/>
                          <a:cs typeface="Arial"/>
                        </a:rPr>
                        <a:t> </a:t>
                      </a:r>
                      <a:r>
                        <a:rPr sz="1400" b="1" spc="-5" dirty="0">
                          <a:latin typeface="Arial"/>
                          <a:cs typeface="Arial"/>
                        </a:rPr>
                        <a:t>qualité</a:t>
                      </a:r>
                      <a:r>
                        <a:rPr sz="1400" b="1" spc="30" dirty="0">
                          <a:latin typeface="Arial"/>
                          <a:cs typeface="Arial"/>
                        </a:rPr>
                        <a:t> </a:t>
                      </a:r>
                      <a:r>
                        <a:rPr sz="1400" b="1" spc="-5" dirty="0">
                          <a:latin typeface="Arial"/>
                          <a:cs typeface="Arial"/>
                        </a:rPr>
                        <a:t>et</a:t>
                      </a:r>
                      <a:r>
                        <a:rPr sz="1400" b="1" spc="65" dirty="0">
                          <a:latin typeface="Arial"/>
                          <a:cs typeface="Arial"/>
                        </a:rPr>
                        <a:t> </a:t>
                      </a:r>
                      <a:r>
                        <a:rPr sz="1400" b="1" dirty="0">
                          <a:latin typeface="Arial"/>
                          <a:cs typeface="Arial"/>
                        </a:rPr>
                        <a:t>à</a:t>
                      </a:r>
                      <a:r>
                        <a:rPr sz="1400" b="1" spc="60" dirty="0">
                          <a:latin typeface="Arial"/>
                          <a:cs typeface="Arial"/>
                        </a:rPr>
                        <a:t> </a:t>
                      </a:r>
                      <a:r>
                        <a:rPr sz="1400" b="1" dirty="0">
                          <a:latin typeface="Arial"/>
                          <a:cs typeface="Arial"/>
                        </a:rPr>
                        <a:t>la</a:t>
                      </a:r>
                      <a:r>
                        <a:rPr sz="1400" b="1" spc="55" dirty="0">
                          <a:latin typeface="Arial"/>
                          <a:cs typeface="Arial"/>
                        </a:rPr>
                        <a:t> </a:t>
                      </a:r>
                      <a:r>
                        <a:rPr sz="1400" b="1" spc="-5" dirty="0">
                          <a:latin typeface="Arial"/>
                          <a:cs typeface="Arial"/>
                        </a:rPr>
                        <a:t>prévention</a:t>
                      </a:r>
                      <a:r>
                        <a:rPr sz="1400" b="1" spc="35" dirty="0">
                          <a:latin typeface="Arial"/>
                          <a:cs typeface="Arial"/>
                        </a:rPr>
                        <a:t> </a:t>
                      </a:r>
                      <a:r>
                        <a:rPr sz="1400" b="1" spc="-5" dirty="0">
                          <a:latin typeface="Arial"/>
                          <a:cs typeface="Arial"/>
                        </a:rPr>
                        <a:t>des</a:t>
                      </a:r>
                      <a:r>
                        <a:rPr sz="1400" b="1" spc="60" dirty="0">
                          <a:latin typeface="Arial"/>
                          <a:cs typeface="Arial"/>
                        </a:rPr>
                        <a:t> </a:t>
                      </a:r>
                      <a:r>
                        <a:rPr sz="1400" b="1" spc="-5" dirty="0">
                          <a:latin typeface="Arial"/>
                          <a:cs typeface="Arial"/>
                        </a:rPr>
                        <a:t>risques</a:t>
                      </a:r>
                      <a:r>
                        <a:rPr sz="1400" b="1" spc="40" dirty="0">
                          <a:latin typeface="Arial"/>
                          <a:cs typeface="Arial"/>
                        </a:rPr>
                        <a:t> </a:t>
                      </a:r>
                      <a:r>
                        <a:rPr sz="1400" b="1" spc="-5" dirty="0">
                          <a:latin typeface="Arial"/>
                          <a:cs typeface="Arial"/>
                        </a:rPr>
                        <a:t>professionnels</a:t>
                      </a:r>
                      <a:endParaRPr sz="1400">
                        <a:latin typeface="Arial"/>
                        <a:cs typeface="Arial"/>
                      </a:endParaRPr>
                    </a:p>
                  </a:txBody>
                  <a:tcPr marL="0" marR="0" marT="10795" marB="0">
                    <a:solidFill>
                      <a:srgbClr val="FFF7E7"/>
                    </a:solidFill>
                  </a:tcPr>
                </a:tc>
                <a:extLst>
                  <a:ext uri="{0D108BD9-81ED-4DB2-BD59-A6C34878D82A}">
                    <a16:rowId xmlns:a16="http://schemas.microsoft.com/office/drawing/2014/main" val="10010"/>
                  </a:ext>
                </a:extLst>
              </a:tr>
              <a:tr h="233006">
                <a:tc vMerge="1">
                  <a:txBody>
                    <a:bodyPr/>
                    <a:lstStyle/>
                    <a:p>
                      <a:endParaRPr/>
                    </a:p>
                  </a:txBody>
                  <a:tcPr marL="0" marR="0" marT="177800" marB="0">
                    <a:solidFill>
                      <a:srgbClr val="FFF7CC"/>
                    </a:solidFill>
                  </a:tcPr>
                </a:tc>
                <a:tc>
                  <a:txBody>
                    <a:bodyPr/>
                    <a:lstStyle/>
                    <a:p>
                      <a:pPr algn="ctr">
                        <a:lnSpc>
                          <a:spcPts val="1670"/>
                        </a:lnSpc>
                      </a:pPr>
                      <a:r>
                        <a:rPr sz="1400" spc="-5" dirty="0">
                          <a:latin typeface="Arial MT"/>
                          <a:cs typeface="Arial MT"/>
                        </a:rPr>
                        <a:t>C3.4</a:t>
                      </a:r>
                      <a:endParaRPr sz="1400">
                        <a:latin typeface="Arial MT"/>
                        <a:cs typeface="Arial MT"/>
                      </a:endParaRPr>
                    </a:p>
                  </a:txBody>
                  <a:tcPr marL="0" marR="0" marT="0" marB="0">
                    <a:solidFill>
                      <a:srgbClr val="FFF7CC"/>
                    </a:solidFill>
                  </a:tcPr>
                </a:tc>
                <a:tc>
                  <a:txBody>
                    <a:bodyPr/>
                    <a:lstStyle/>
                    <a:p>
                      <a:pPr marL="4445">
                        <a:lnSpc>
                          <a:spcPts val="1670"/>
                        </a:lnSpc>
                      </a:pPr>
                      <a:r>
                        <a:rPr sz="1400" b="1" spc="-5" dirty="0">
                          <a:latin typeface="Arial"/>
                          <a:cs typeface="Arial"/>
                        </a:rPr>
                        <a:t>Coordonner</a:t>
                      </a:r>
                      <a:r>
                        <a:rPr sz="1400" b="1" spc="-15" dirty="0">
                          <a:latin typeface="Arial"/>
                          <a:cs typeface="Arial"/>
                        </a:rPr>
                        <a:t> </a:t>
                      </a:r>
                      <a:r>
                        <a:rPr sz="1400" b="1" spc="-5" dirty="0">
                          <a:latin typeface="Arial"/>
                          <a:cs typeface="Arial"/>
                        </a:rPr>
                        <a:t>et</a:t>
                      </a:r>
                      <a:r>
                        <a:rPr sz="1400" b="1" spc="5" dirty="0">
                          <a:latin typeface="Arial"/>
                          <a:cs typeface="Arial"/>
                        </a:rPr>
                        <a:t> </a:t>
                      </a:r>
                      <a:r>
                        <a:rPr sz="1400" b="1" spc="-5" dirty="0">
                          <a:latin typeface="Arial"/>
                          <a:cs typeface="Arial"/>
                        </a:rPr>
                        <a:t>conduire</a:t>
                      </a:r>
                      <a:r>
                        <a:rPr sz="1400" b="1" spc="-30" dirty="0">
                          <a:latin typeface="Arial"/>
                          <a:cs typeface="Arial"/>
                        </a:rPr>
                        <a:t> </a:t>
                      </a:r>
                      <a:r>
                        <a:rPr sz="1400" b="1" spc="-5" dirty="0">
                          <a:latin typeface="Arial"/>
                          <a:cs typeface="Arial"/>
                        </a:rPr>
                        <a:t>une équipe</a:t>
                      </a:r>
                      <a:r>
                        <a:rPr sz="1400" b="1" spc="-20" dirty="0">
                          <a:latin typeface="Arial"/>
                          <a:cs typeface="Arial"/>
                        </a:rPr>
                        <a:t> </a:t>
                      </a:r>
                      <a:r>
                        <a:rPr sz="1400" b="1" spc="-5" dirty="0">
                          <a:latin typeface="Arial"/>
                          <a:cs typeface="Arial"/>
                        </a:rPr>
                        <a:t>de</a:t>
                      </a:r>
                      <a:r>
                        <a:rPr sz="1400" b="1" spc="5" dirty="0">
                          <a:latin typeface="Arial"/>
                          <a:cs typeface="Arial"/>
                        </a:rPr>
                        <a:t> </a:t>
                      </a:r>
                      <a:r>
                        <a:rPr sz="1400" b="1" spc="-10" dirty="0">
                          <a:latin typeface="Arial"/>
                          <a:cs typeface="Arial"/>
                        </a:rPr>
                        <a:t>bionettoyage</a:t>
                      </a:r>
                      <a:endParaRPr sz="1400">
                        <a:latin typeface="Arial"/>
                        <a:cs typeface="Arial"/>
                      </a:endParaRPr>
                    </a:p>
                  </a:txBody>
                  <a:tcPr marL="0" marR="0" marT="0" marB="0">
                    <a:solidFill>
                      <a:srgbClr val="FFEECA"/>
                    </a:solidFill>
                  </a:tcPr>
                </a:tc>
                <a:extLst>
                  <a:ext uri="{0D108BD9-81ED-4DB2-BD59-A6C34878D82A}">
                    <a16:rowId xmlns:a16="http://schemas.microsoft.com/office/drawing/2014/main" val="10011"/>
                  </a:ext>
                </a:extLst>
              </a:tr>
              <a:tr h="461162">
                <a:tc>
                  <a:txBody>
                    <a:bodyPr/>
                    <a:lstStyle/>
                    <a:p>
                      <a:pPr>
                        <a:lnSpc>
                          <a:spcPct val="100000"/>
                        </a:lnSpc>
                      </a:pPr>
                      <a:endParaRPr sz="1400">
                        <a:latin typeface="Times New Roman"/>
                        <a:cs typeface="Times New Roman"/>
                      </a:endParaRPr>
                    </a:p>
                  </a:txBody>
                  <a:tcPr marL="0" marR="0" marT="0" marB="0">
                    <a:solidFill>
                      <a:srgbClr val="FFF7CC"/>
                    </a:solidFill>
                  </a:tcPr>
                </a:tc>
                <a:tc>
                  <a:txBody>
                    <a:bodyPr/>
                    <a:lstStyle/>
                    <a:p>
                      <a:pPr algn="ctr">
                        <a:lnSpc>
                          <a:spcPct val="100000"/>
                        </a:lnSpc>
                        <a:spcBef>
                          <a:spcPts val="890"/>
                        </a:spcBef>
                      </a:pPr>
                      <a:r>
                        <a:rPr sz="1400" spc="-5" dirty="0">
                          <a:latin typeface="Arial MT"/>
                          <a:cs typeface="Arial MT"/>
                        </a:rPr>
                        <a:t>C3.5</a:t>
                      </a:r>
                      <a:endParaRPr sz="1400">
                        <a:latin typeface="Arial MT"/>
                        <a:cs typeface="Arial MT"/>
                      </a:endParaRPr>
                    </a:p>
                  </a:txBody>
                  <a:tcPr marL="0" marR="0" marT="113030" marB="0">
                    <a:solidFill>
                      <a:srgbClr val="FFF7CC"/>
                    </a:solidFill>
                  </a:tcPr>
                </a:tc>
                <a:tc>
                  <a:txBody>
                    <a:bodyPr/>
                    <a:lstStyle/>
                    <a:p>
                      <a:pPr marL="4445">
                        <a:lnSpc>
                          <a:spcPts val="1670"/>
                        </a:lnSpc>
                      </a:pPr>
                      <a:r>
                        <a:rPr sz="1400" b="1" dirty="0">
                          <a:latin typeface="Arial"/>
                          <a:cs typeface="Arial"/>
                        </a:rPr>
                        <a:t>Participer</a:t>
                      </a:r>
                      <a:r>
                        <a:rPr sz="1400" b="1" spc="35" dirty="0">
                          <a:latin typeface="Arial"/>
                          <a:cs typeface="Arial"/>
                        </a:rPr>
                        <a:t> </a:t>
                      </a:r>
                      <a:r>
                        <a:rPr sz="1400" b="1" dirty="0">
                          <a:latin typeface="Arial"/>
                          <a:cs typeface="Arial"/>
                        </a:rPr>
                        <a:t>à</a:t>
                      </a:r>
                      <a:r>
                        <a:rPr sz="1400" b="1" spc="55" dirty="0">
                          <a:latin typeface="Arial"/>
                          <a:cs typeface="Arial"/>
                        </a:rPr>
                        <a:t> </a:t>
                      </a:r>
                      <a:r>
                        <a:rPr sz="1400" b="1" spc="-5" dirty="0">
                          <a:latin typeface="Arial"/>
                          <a:cs typeface="Arial"/>
                        </a:rPr>
                        <a:t>l’accueil,</a:t>
                      </a:r>
                      <a:r>
                        <a:rPr sz="1400" b="1" spc="20" dirty="0">
                          <a:latin typeface="Arial"/>
                          <a:cs typeface="Arial"/>
                        </a:rPr>
                        <a:t> </a:t>
                      </a:r>
                      <a:r>
                        <a:rPr sz="1400" b="1" dirty="0">
                          <a:latin typeface="Arial"/>
                          <a:cs typeface="Arial"/>
                        </a:rPr>
                        <a:t>à</a:t>
                      </a:r>
                      <a:r>
                        <a:rPr sz="1400" b="1" spc="60" dirty="0">
                          <a:latin typeface="Arial"/>
                          <a:cs typeface="Arial"/>
                        </a:rPr>
                        <a:t> </a:t>
                      </a:r>
                      <a:r>
                        <a:rPr sz="1400" b="1" spc="-5" dirty="0">
                          <a:latin typeface="Arial"/>
                          <a:cs typeface="Arial"/>
                        </a:rPr>
                        <a:t>l’encadrement</a:t>
                      </a:r>
                      <a:r>
                        <a:rPr sz="1400" b="1" spc="20" dirty="0">
                          <a:latin typeface="Arial"/>
                          <a:cs typeface="Arial"/>
                        </a:rPr>
                        <a:t> </a:t>
                      </a:r>
                      <a:r>
                        <a:rPr sz="1400" b="1" spc="-5" dirty="0">
                          <a:latin typeface="Arial"/>
                          <a:cs typeface="Arial"/>
                        </a:rPr>
                        <a:t>et</a:t>
                      </a:r>
                      <a:r>
                        <a:rPr sz="1400" b="1" spc="60" dirty="0">
                          <a:latin typeface="Arial"/>
                          <a:cs typeface="Arial"/>
                        </a:rPr>
                        <a:t> </a:t>
                      </a:r>
                      <a:r>
                        <a:rPr sz="1400" b="1" dirty="0">
                          <a:latin typeface="Arial"/>
                          <a:cs typeface="Arial"/>
                        </a:rPr>
                        <a:t>à</a:t>
                      </a:r>
                      <a:r>
                        <a:rPr sz="1400" b="1" spc="45" dirty="0">
                          <a:latin typeface="Arial"/>
                          <a:cs typeface="Arial"/>
                        </a:rPr>
                        <a:t> </a:t>
                      </a:r>
                      <a:r>
                        <a:rPr sz="1400" b="1" dirty="0">
                          <a:latin typeface="Arial"/>
                          <a:cs typeface="Arial"/>
                        </a:rPr>
                        <a:t>la</a:t>
                      </a:r>
                      <a:r>
                        <a:rPr sz="1400" b="1" spc="50" dirty="0">
                          <a:latin typeface="Arial"/>
                          <a:cs typeface="Arial"/>
                        </a:rPr>
                        <a:t> </a:t>
                      </a:r>
                      <a:r>
                        <a:rPr sz="1400" b="1" spc="-5" dirty="0">
                          <a:latin typeface="Arial"/>
                          <a:cs typeface="Arial"/>
                        </a:rPr>
                        <a:t>formation</a:t>
                      </a:r>
                      <a:r>
                        <a:rPr sz="1400" b="1" spc="35" dirty="0">
                          <a:latin typeface="Arial"/>
                          <a:cs typeface="Arial"/>
                        </a:rPr>
                        <a:t> </a:t>
                      </a:r>
                      <a:r>
                        <a:rPr sz="1400" b="1" spc="-5" dirty="0">
                          <a:latin typeface="Arial"/>
                          <a:cs typeface="Arial"/>
                        </a:rPr>
                        <a:t>de</a:t>
                      </a:r>
                      <a:r>
                        <a:rPr sz="1400" b="1" spc="55" dirty="0">
                          <a:latin typeface="Arial"/>
                          <a:cs typeface="Arial"/>
                        </a:rPr>
                        <a:t> </a:t>
                      </a:r>
                      <a:r>
                        <a:rPr sz="1400" b="1" spc="-5" dirty="0">
                          <a:latin typeface="Arial"/>
                          <a:cs typeface="Arial"/>
                        </a:rPr>
                        <a:t>stagiaires,</a:t>
                      </a:r>
                      <a:r>
                        <a:rPr sz="1400" b="1" spc="20" dirty="0">
                          <a:latin typeface="Arial"/>
                          <a:cs typeface="Arial"/>
                        </a:rPr>
                        <a:t> </a:t>
                      </a:r>
                      <a:r>
                        <a:rPr sz="1400" b="1" dirty="0">
                          <a:latin typeface="Arial"/>
                          <a:cs typeface="Arial"/>
                        </a:rPr>
                        <a:t>à</a:t>
                      </a:r>
                      <a:r>
                        <a:rPr sz="1400" b="1" spc="60" dirty="0">
                          <a:latin typeface="Arial"/>
                          <a:cs typeface="Arial"/>
                        </a:rPr>
                        <a:t> </a:t>
                      </a:r>
                      <a:r>
                        <a:rPr sz="1400" b="1" spc="-5" dirty="0">
                          <a:latin typeface="Arial"/>
                          <a:cs typeface="Arial"/>
                        </a:rPr>
                        <a:t>l’accueil</a:t>
                      </a:r>
                      <a:r>
                        <a:rPr sz="1400" b="1" spc="30" dirty="0">
                          <a:latin typeface="Arial"/>
                          <a:cs typeface="Arial"/>
                        </a:rPr>
                        <a:t> </a:t>
                      </a:r>
                      <a:r>
                        <a:rPr sz="1400" b="1" spc="-5" dirty="0">
                          <a:latin typeface="Arial"/>
                          <a:cs typeface="Arial"/>
                        </a:rPr>
                        <a:t>des</a:t>
                      </a:r>
                      <a:r>
                        <a:rPr sz="1400" b="1" spc="45" dirty="0">
                          <a:latin typeface="Arial"/>
                          <a:cs typeface="Arial"/>
                        </a:rPr>
                        <a:t> </a:t>
                      </a:r>
                      <a:r>
                        <a:rPr sz="1400" b="1" spc="-5" dirty="0">
                          <a:latin typeface="Arial"/>
                          <a:cs typeface="Arial"/>
                        </a:rPr>
                        <a:t>nouveaux</a:t>
                      </a:r>
                      <a:endParaRPr sz="1400">
                        <a:latin typeface="Arial"/>
                        <a:cs typeface="Arial"/>
                      </a:endParaRPr>
                    </a:p>
                    <a:p>
                      <a:pPr marL="4445">
                        <a:lnSpc>
                          <a:spcPct val="100000"/>
                        </a:lnSpc>
                        <a:spcBef>
                          <a:spcPts val="120"/>
                        </a:spcBef>
                      </a:pPr>
                      <a:r>
                        <a:rPr sz="1400" b="1" dirty="0">
                          <a:latin typeface="Arial"/>
                          <a:cs typeface="Arial"/>
                        </a:rPr>
                        <a:t>agents,</a:t>
                      </a:r>
                      <a:r>
                        <a:rPr sz="1400" b="1" spc="10" dirty="0">
                          <a:latin typeface="Arial"/>
                          <a:cs typeface="Arial"/>
                        </a:rPr>
                        <a:t> </a:t>
                      </a:r>
                      <a:r>
                        <a:rPr sz="1400" b="1" dirty="0">
                          <a:latin typeface="Arial"/>
                          <a:cs typeface="Arial"/>
                        </a:rPr>
                        <a:t>des</a:t>
                      </a:r>
                      <a:r>
                        <a:rPr sz="1400" b="1" spc="10" dirty="0">
                          <a:latin typeface="Arial"/>
                          <a:cs typeface="Arial"/>
                        </a:rPr>
                        <a:t> </a:t>
                      </a:r>
                      <a:r>
                        <a:rPr sz="1400" b="1" spc="-5" dirty="0">
                          <a:latin typeface="Arial"/>
                          <a:cs typeface="Arial"/>
                        </a:rPr>
                        <a:t>bénévoles</a:t>
                      </a:r>
                      <a:endParaRPr sz="1400">
                        <a:latin typeface="Arial"/>
                        <a:cs typeface="Arial"/>
                      </a:endParaRPr>
                    </a:p>
                  </a:txBody>
                  <a:tcPr marL="0" marR="0" marT="0" marB="0">
                    <a:solidFill>
                      <a:srgbClr val="FFF7E7"/>
                    </a:solidFill>
                  </a:tcPr>
                </a:tc>
                <a:extLst>
                  <a:ext uri="{0D108BD9-81ED-4DB2-BD59-A6C34878D82A}">
                    <a16:rowId xmlns:a16="http://schemas.microsoft.com/office/drawing/2014/main" val="10012"/>
                  </a:ext>
                </a:extLst>
              </a:tr>
              <a:tr h="232854">
                <a:tc rowSpan="3">
                  <a:txBody>
                    <a:bodyPr/>
                    <a:lstStyle/>
                    <a:p>
                      <a:pPr marL="4445">
                        <a:lnSpc>
                          <a:spcPts val="1905"/>
                        </a:lnSpc>
                      </a:pPr>
                      <a:r>
                        <a:rPr sz="1600" b="1" spc="-10" dirty="0">
                          <a:latin typeface="Arial"/>
                          <a:cs typeface="Arial"/>
                        </a:rPr>
                        <a:t>BLOC</a:t>
                      </a:r>
                      <a:r>
                        <a:rPr sz="1600" b="1" spc="-20" dirty="0">
                          <a:latin typeface="Arial"/>
                          <a:cs typeface="Arial"/>
                        </a:rPr>
                        <a:t> </a:t>
                      </a:r>
                      <a:r>
                        <a:rPr sz="1600" b="1" spc="-5" dirty="0">
                          <a:latin typeface="Arial"/>
                          <a:cs typeface="Arial"/>
                        </a:rPr>
                        <a:t>4</a:t>
                      </a:r>
                      <a:endParaRPr sz="1600">
                        <a:latin typeface="Arial"/>
                        <a:cs typeface="Arial"/>
                      </a:endParaRPr>
                    </a:p>
                    <a:p>
                      <a:pPr marL="4445">
                        <a:lnSpc>
                          <a:spcPct val="100000"/>
                        </a:lnSpc>
                        <a:spcBef>
                          <a:spcPts val="140"/>
                        </a:spcBef>
                      </a:pPr>
                      <a:r>
                        <a:rPr sz="1600" b="1" spc="-10" dirty="0">
                          <a:latin typeface="Arial"/>
                          <a:cs typeface="Arial"/>
                        </a:rPr>
                        <a:t>Réaliser</a:t>
                      </a:r>
                      <a:r>
                        <a:rPr sz="1600" b="1" spc="-5" dirty="0">
                          <a:latin typeface="Arial"/>
                          <a:cs typeface="Arial"/>
                        </a:rPr>
                        <a:t> </a:t>
                      </a:r>
                      <a:r>
                        <a:rPr sz="1600" b="1" spc="-10" dirty="0">
                          <a:latin typeface="Arial"/>
                          <a:cs typeface="Arial"/>
                        </a:rPr>
                        <a:t>des</a:t>
                      </a:r>
                      <a:r>
                        <a:rPr sz="1600" b="1" spc="15" dirty="0">
                          <a:latin typeface="Arial"/>
                          <a:cs typeface="Arial"/>
                        </a:rPr>
                        <a:t> </a:t>
                      </a:r>
                      <a:r>
                        <a:rPr sz="1600" b="1" spc="-5" dirty="0">
                          <a:latin typeface="Arial"/>
                          <a:cs typeface="Arial"/>
                        </a:rPr>
                        <a:t>actions</a:t>
                      </a:r>
                      <a:endParaRPr sz="1600">
                        <a:latin typeface="Arial"/>
                        <a:cs typeface="Arial"/>
                      </a:endParaRPr>
                    </a:p>
                    <a:p>
                      <a:pPr marL="4445" marR="74930">
                        <a:lnSpc>
                          <a:spcPct val="106900"/>
                        </a:lnSpc>
                      </a:pPr>
                      <a:r>
                        <a:rPr sz="1600" b="1" spc="-5" dirty="0">
                          <a:latin typeface="Arial"/>
                          <a:cs typeface="Arial"/>
                        </a:rPr>
                        <a:t>d’éducation</a:t>
                      </a:r>
                      <a:r>
                        <a:rPr sz="1600" b="1" spc="35" dirty="0">
                          <a:latin typeface="Arial"/>
                          <a:cs typeface="Arial"/>
                        </a:rPr>
                        <a:t> </a:t>
                      </a:r>
                      <a:r>
                        <a:rPr sz="1600" b="1" spc="-5" dirty="0">
                          <a:latin typeface="Arial"/>
                          <a:cs typeface="Arial"/>
                        </a:rPr>
                        <a:t>à</a:t>
                      </a:r>
                      <a:r>
                        <a:rPr sz="1600" b="1" dirty="0">
                          <a:latin typeface="Arial"/>
                          <a:cs typeface="Arial"/>
                        </a:rPr>
                        <a:t> </a:t>
                      </a:r>
                      <a:r>
                        <a:rPr sz="1600" b="1" spc="-5" dirty="0">
                          <a:latin typeface="Arial"/>
                          <a:cs typeface="Arial"/>
                        </a:rPr>
                        <a:t>la</a:t>
                      </a:r>
                      <a:r>
                        <a:rPr sz="1600" b="1" spc="10" dirty="0">
                          <a:latin typeface="Arial"/>
                          <a:cs typeface="Arial"/>
                        </a:rPr>
                        <a:t> </a:t>
                      </a:r>
                      <a:r>
                        <a:rPr sz="1600" b="1" spc="-5" dirty="0">
                          <a:latin typeface="Arial"/>
                          <a:cs typeface="Arial"/>
                        </a:rPr>
                        <a:t>santé</a:t>
                      </a:r>
                      <a:r>
                        <a:rPr sz="1600" b="1" spc="10" dirty="0">
                          <a:latin typeface="Arial"/>
                          <a:cs typeface="Arial"/>
                        </a:rPr>
                        <a:t> </a:t>
                      </a:r>
                      <a:r>
                        <a:rPr sz="1600" b="1" spc="-10" dirty="0">
                          <a:latin typeface="Arial"/>
                          <a:cs typeface="Arial"/>
                        </a:rPr>
                        <a:t>pour </a:t>
                      </a:r>
                      <a:r>
                        <a:rPr sz="1600" b="1" spc="-430" dirty="0">
                          <a:latin typeface="Arial"/>
                          <a:cs typeface="Arial"/>
                        </a:rPr>
                        <a:t> </a:t>
                      </a:r>
                      <a:r>
                        <a:rPr sz="1600" b="1" spc="-5" dirty="0">
                          <a:latin typeface="Arial"/>
                          <a:cs typeface="Arial"/>
                        </a:rPr>
                        <a:t>un</a:t>
                      </a:r>
                      <a:r>
                        <a:rPr sz="1600" b="1" spc="10" dirty="0">
                          <a:latin typeface="Arial"/>
                          <a:cs typeface="Arial"/>
                        </a:rPr>
                        <a:t> </a:t>
                      </a:r>
                      <a:r>
                        <a:rPr sz="1600" b="1" spc="-5" dirty="0">
                          <a:latin typeface="Arial"/>
                          <a:cs typeface="Arial"/>
                        </a:rPr>
                        <a:t>public</a:t>
                      </a:r>
                      <a:r>
                        <a:rPr sz="1600" b="1" spc="25" dirty="0">
                          <a:latin typeface="Arial"/>
                          <a:cs typeface="Arial"/>
                        </a:rPr>
                        <a:t> </a:t>
                      </a:r>
                      <a:r>
                        <a:rPr sz="1600" b="1" spc="-5" dirty="0">
                          <a:latin typeface="Arial"/>
                          <a:cs typeface="Arial"/>
                        </a:rPr>
                        <a:t>ciblé,</a:t>
                      </a:r>
                      <a:r>
                        <a:rPr sz="1600" b="1" spc="35" dirty="0">
                          <a:latin typeface="Arial"/>
                          <a:cs typeface="Arial"/>
                        </a:rPr>
                        <a:t> </a:t>
                      </a:r>
                      <a:r>
                        <a:rPr sz="1600" b="1" spc="-5" dirty="0">
                          <a:latin typeface="Arial"/>
                          <a:cs typeface="Arial"/>
                        </a:rPr>
                        <a:t>dans</a:t>
                      </a:r>
                      <a:r>
                        <a:rPr sz="1600" b="1" spc="5" dirty="0">
                          <a:latin typeface="Arial"/>
                          <a:cs typeface="Arial"/>
                        </a:rPr>
                        <a:t> </a:t>
                      </a:r>
                      <a:r>
                        <a:rPr sz="1600" b="1" spc="-10" dirty="0">
                          <a:latin typeface="Arial"/>
                          <a:cs typeface="Arial"/>
                        </a:rPr>
                        <a:t>un </a:t>
                      </a:r>
                      <a:r>
                        <a:rPr sz="1600" b="1" spc="-5" dirty="0">
                          <a:latin typeface="Arial"/>
                          <a:cs typeface="Arial"/>
                        </a:rPr>
                        <a:t> contexte</a:t>
                      </a:r>
                      <a:r>
                        <a:rPr sz="1600" b="1" spc="40" dirty="0">
                          <a:latin typeface="Arial"/>
                          <a:cs typeface="Arial"/>
                        </a:rPr>
                        <a:t> </a:t>
                      </a:r>
                      <a:r>
                        <a:rPr sz="1600" b="1" spc="-5" dirty="0">
                          <a:latin typeface="Arial"/>
                          <a:cs typeface="Arial"/>
                        </a:rPr>
                        <a:t>donné</a:t>
                      </a:r>
                      <a:endParaRPr sz="1600">
                        <a:latin typeface="Arial"/>
                        <a:cs typeface="Arial"/>
                      </a:endParaRPr>
                    </a:p>
                  </a:txBody>
                  <a:tcPr marL="0" marR="0" marT="0" marB="0">
                    <a:solidFill>
                      <a:srgbClr val="FFF7E7"/>
                    </a:solidFill>
                  </a:tcPr>
                </a:tc>
                <a:tc>
                  <a:txBody>
                    <a:bodyPr/>
                    <a:lstStyle/>
                    <a:p>
                      <a:pPr algn="ctr">
                        <a:lnSpc>
                          <a:spcPts val="1670"/>
                        </a:lnSpc>
                      </a:pPr>
                      <a:r>
                        <a:rPr sz="1400" spc="-5" dirty="0">
                          <a:latin typeface="Arial MT"/>
                          <a:cs typeface="Arial MT"/>
                        </a:rPr>
                        <a:t>C4.1</a:t>
                      </a:r>
                      <a:endParaRPr sz="1400">
                        <a:latin typeface="Arial MT"/>
                        <a:cs typeface="Arial MT"/>
                      </a:endParaRPr>
                    </a:p>
                  </a:txBody>
                  <a:tcPr marL="0" marR="0" marT="0" marB="0">
                    <a:solidFill>
                      <a:srgbClr val="FFF7CC"/>
                    </a:solidFill>
                  </a:tcPr>
                </a:tc>
                <a:tc>
                  <a:txBody>
                    <a:bodyPr/>
                    <a:lstStyle/>
                    <a:p>
                      <a:pPr marL="4445">
                        <a:lnSpc>
                          <a:spcPts val="1670"/>
                        </a:lnSpc>
                      </a:pPr>
                      <a:r>
                        <a:rPr sz="1400" b="1" spc="-10" dirty="0">
                          <a:latin typeface="Arial"/>
                          <a:cs typeface="Arial"/>
                        </a:rPr>
                        <a:t>Analyser</a:t>
                      </a:r>
                      <a:r>
                        <a:rPr sz="1400" b="1" spc="25" dirty="0">
                          <a:latin typeface="Arial"/>
                          <a:cs typeface="Arial"/>
                        </a:rPr>
                        <a:t> </a:t>
                      </a:r>
                      <a:r>
                        <a:rPr sz="1400" b="1" dirty="0">
                          <a:latin typeface="Arial"/>
                          <a:cs typeface="Arial"/>
                        </a:rPr>
                        <a:t>les</a:t>
                      </a:r>
                      <a:r>
                        <a:rPr sz="1400" b="1" spc="-35" dirty="0">
                          <a:latin typeface="Arial"/>
                          <a:cs typeface="Arial"/>
                        </a:rPr>
                        <a:t> </a:t>
                      </a:r>
                      <a:r>
                        <a:rPr sz="1400" b="1" spc="-5" dirty="0">
                          <a:latin typeface="Arial"/>
                          <a:cs typeface="Arial"/>
                        </a:rPr>
                        <a:t>besoins</a:t>
                      </a:r>
                      <a:r>
                        <a:rPr sz="1400" b="1" spc="-40" dirty="0">
                          <a:latin typeface="Arial"/>
                          <a:cs typeface="Arial"/>
                        </a:rPr>
                        <a:t> </a:t>
                      </a:r>
                      <a:r>
                        <a:rPr sz="1400" b="1" spc="-5" dirty="0">
                          <a:latin typeface="Arial"/>
                          <a:cs typeface="Arial"/>
                        </a:rPr>
                        <a:t>du</a:t>
                      </a:r>
                      <a:r>
                        <a:rPr sz="1400" b="1" spc="-35" dirty="0">
                          <a:latin typeface="Arial"/>
                          <a:cs typeface="Arial"/>
                        </a:rPr>
                        <a:t> </a:t>
                      </a:r>
                      <a:r>
                        <a:rPr sz="1400" b="1" spc="-5" dirty="0">
                          <a:latin typeface="Arial"/>
                          <a:cs typeface="Arial"/>
                        </a:rPr>
                        <a:t>public</a:t>
                      </a:r>
                      <a:endParaRPr sz="1400">
                        <a:latin typeface="Arial"/>
                        <a:cs typeface="Arial"/>
                      </a:endParaRPr>
                    </a:p>
                  </a:txBody>
                  <a:tcPr marL="0" marR="0" marT="0" marB="0">
                    <a:solidFill>
                      <a:srgbClr val="FFEECA"/>
                    </a:solidFill>
                  </a:tcPr>
                </a:tc>
                <a:extLst>
                  <a:ext uri="{0D108BD9-81ED-4DB2-BD59-A6C34878D82A}">
                    <a16:rowId xmlns:a16="http://schemas.microsoft.com/office/drawing/2014/main" val="10013"/>
                  </a:ext>
                </a:extLst>
              </a:tr>
              <a:tr h="236397">
                <a:tc vMerge="1">
                  <a:txBody>
                    <a:bodyPr/>
                    <a:lstStyle/>
                    <a:p>
                      <a:endParaRPr/>
                    </a:p>
                  </a:txBody>
                  <a:tcPr marL="0" marR="0" marT="0" marB="0">
                    <a:solidFill>
                      <a:srgbClr val="FFF7E7"/>
                    </a:solidFill>
                  </a:tcPr>
                </a:tc>
                <a:tc>
                  <a:txBody>
                    <a:bodyPr/>
                    <a:lstStyle/>
                    <a:p>
                      <a:pPr algn="ctr">
                        <a:lnSpc>
                          <a:spcPct val="100000"/>
                        </a:lnSpc>
                        <a:spcBef>
                          <a:spcPts val="5"/>
                        </a:spcBef>
                      </a:pPr>
                      <a:r>
                        <a:rPr sz="1400" spc="-5" dirty="0">
                          <a:latin typeface="Arial MT"/>
                          <a:cs typeface="Arial MT"/>
                        </a:rPr>
                        <a:t>C4.2</a:t>
                      </a:r>
                      <a:endParaRPr sz="1400">
                        <a:latin typeface="Arial MT"/>
                        <a:cs typeface="Arial MT"/>
                      </a:endParaRPr>
                    </a:p>
                  </a:txBody>
                  <a:tcPr marL="0" marR="0" marT="635" marB="0">
                    <a:solidFill>
                      <a:srgbClr val="FFF7CC"/>
                    </a:solidFill>
                  </a:tcPr>
                </a:tc>
                <a:tc>
                  <a:txBody>
                    <a:bodyPr/>
                    <a:lstStyle/>
                    <a:p>
                      <a:pPr marL="4445">
                        <a:lnSpc>
                          <a:spcPct val="100000"/>
                        </a:lnSpc>
                        <a:spcBef>
                          <a:spcPts val="5"/>
                        </a:spcBef>
                      </a:pPr>
                      <a:r>
                        <a:rPr sz="1400" b="1" spc="-5" dirty="0">
                          <a:latin typeface="Arial"/>
                          <a:cs typeface="Arial"/>
                        </a:rPr>
                        <a:t>Concevoir</a:t>
                      </a:r>
                      <a:r>
                        <a:rPr sz="1400" b="1" spc="60" dirty="0">
                          <a:latin typeface="Arial"/>
                          <a:cs typeface="Arial"/>
                        </a:rPr>
                        <a:t> </a:t>
                      </a:r>
                      <a:r>
                        <a:rPr sz="1400" b="1" spc="-5" dirty="0">
                          <a:latin typeface="Arial"/>
                          <a:cs typeface="Arial"/>
                        </a:rPr>
                        <a:t>une</a:t>
                      </a:r>
                      <a:r>
                        <a:rPr sz="1400" b="1" spc="45" dirty="0">
                          <a:latin typeface="Arial"/>
                          <a:cs typeface="Arial"/>
                        </a:rPr>
                        <a:t> </a:t>
                      </a:r>
                      <a:r>
                        <a:rPr sz="1400" b="1" dirty="0">
                          <a:latin typeface="Arial"/>
                          <a:cs typeface="Arial"/>
                        </a:rPr>
                        <a:t>action</a:t>
                      </a:r>
                      <a:r>
                        <a:rPr sz="1400" b="1" spc="25" dirty="0">
                          <a:latin typeface="Arial"/>
                          <a:cs typeface="Arial"/>
                        </a:rPr>
                        <a:t> </a:t>
                      </a:r>
                      <a:r>
                        <a:rPr sz="1400" b="1" spc="-5" dirty="0">
                          <a:latin typeface="Arial"/>
                          <a:cs typeface="Arial"/>
                        </a:rPr>
                        <a:t>d’éducation</a:t>
                      </a:r>
                      <a:r>
                        <a:rPr sz="1400" b="1" spc="15" dirty="0">
                          <a:latin typeface="Arial"/>
                          <a:cs typeface="Arial"/>
                        </a:rPr>
                        <a:t> </a:t>
                      </a:r>
                      <a:r>
                        <a:rPr sz="1400" b="1" dirty="0">
                          <a:latin typeface="Arial"/>
                          <a:cs typeface="Arial"/>
                        </a:rPr>
                        <a:t>à</a:t>
                      </a:r>
                      <a:r>
                        <a:rPr sz="1400" b="1" spc="55" dirty="0">
                          <a:latin typeface="Arial"/>
                          <a:cs typeface="Arial"/>
                        </a:rPr>
                        <a:t> </a:t>
                      </a:r>
                      <a:r>
                        <a:rPr sz="1400" b="1" dirty="0">
                          <a:latin typeface="Arial"/>
                          <a:cs typeface="Arial"/>
                        </a:rPr>
                        <a:t>la</a:t>
                      </a:r>
                      <a:r>
                        <a:rPr sz="1400" b="1" spc="55" dirty="0">
                          <a:latin typeface="Arial"/>
                          <a:cs typeface="Arial"/>
                        </a:rPr>
                        <a:t> </a:t>
                      </a:r>
                      <a:r>
                        <a:rPr sz="1400" b="1" dirty="0">
                          <a:latin typeface="Arial"/>
                          <a:cs typeface="Arial"/>
                        </a:rPr>
                        <a:t>santé</a:t>
                      </a:r>
                      <a:endParaRPr sz="1400">
                        <a:latin typeface="Arial"/>
                        <a:cs typeface="Arial"/>
                      </a:endParaRPr>
                    </a:p>
                  </a:txBody>
                  <a:tcPr marL="0" marR="0" marT="635" marB="0">
                    <a:solidFill>
                      <a:srgbClr val="FFF7E7"/>
                    </a:solidFill>
                  </a:tcPr>
                </a:tc>
                <a:extLst>
                  <a:ext uri="{0D108BD9-81ED-4DB2-BD59-A6C34878D82A}">
                    <a16:rowId xmlns:a16="http://schemas.microsoft.com/office/drawing/2014/main" val="10014"/>
                  </a:ext>
                </a:extLst>
              </a:tr>
              <a:tr h="839914">
                <a:tc vMerge="1">
                  <a:txBody>
                    <a:bodyPr/>
                    <a:lstStyle/>
                    <a:p>
                      <a:endParaRPr/>
                    </a:p>
                  </a:txBody>
                  <a:tcPr marL="0" marR="0" marT="0" marB="0">
                    <a:solidFill>
                      <a:srgbClr val="FFF7E7"/>
                    </a:solidFill>
                  </a:tcPr>
                </a:tc>
                <a:tc>
                  <a:txBody>
                    <a:bodyPr/>
                    <a:lstStyle/>
                    <a:p>
                      <a:pPr>
                        <a:lnSpc>
                          <a:spcPct val="100000"/>
                        </a:lnSpc>
                        <a:spcBef>
                          <a:spcPts val="25"/>
                        </a:spcBef>
                      </a:pPr>
                      <a:endParaRPr sz="2050">
                        <a:latin typeface="Times New Roman"/>
                        <a:cs typeface="Times New Roman"/>
                      </a:endParaRPr>
                    </a:p>
                    <a:p>
                      <a:pPr algn="ctr">
                        <a:lnSpc>
                          <a:spcPct val="100000"/>
                        </a:lnSpc>
                      </a:pPr>
                      <a:r>
                        <a:rPr sz="1400" spc="-5" dirty="0">
                          <a:latin typeface="Arial MT"/>
                          <a:cs typeface="Arial MT"/>
                        </a:rPr>
                        <a:t>C4.3</a:t>
                      </a:r>
                      <a:endParaRPr sz="1400">
                        <a:latin typeface="Arial MT"/>
                        <a:cs typeface="Arial MT"/>
                      </a:endParaRPr>
                    </a:p>
                  </a:txBody>
                  <a:tcPr marL="0" marR="0" marT="3175" marB="0">
                    <a:solidFill>
                      <a:srgbClr val="FFF7CC"/>
                    </a:solidFill>
                  </a:tcPr>
                </a:tc>
                <a:tc>
                  <a:txBody>
                    <a:bodyPr/>
                    <a:lstStyle/>
                    <a:p>
                      <a:pPr>
                        <a:lnSpc>
                          <a:spcPct val="100000"/>
                        </a:lnSpc>
                        <a:spcBef>
                          <a:spcPts val="25"/>
                        </a:spcBef>
                      </a:pPr>
                      <a:endParaRPr sz="2050">
                        <a:latin typeface="Times New Roman"/>
                        <a:cs typeface="Times New Roman"/>
                      </a:endParaRPr>
                    </a:p>
                    <a:p>
                      <a:pPr marL="4445">
                        <a:lnSpc>
                          <a:spcPct val="100000"/>
                        </a:lnSpc>
                      </a:pPr>
                      <a:r>
                        <a:rPr sz="1400" b="1" dirty="0">
                          <a:latin typeface="Arial"/>
                          <a:cs typeface="Arial"/>
                        </a:rPr>
                        <a:t>Mettre</a:t>
                      </a:r>
                      <a:r>
                        <a:rPr sz="1400" b="1" spc="-50" dirty="0">
                          <a:latin typeface="Arial"/>
                          <a:cs typeface="Arial"/>
                        </a:rPr>
                        <a:t> </a:t>
                      </a:r>
                      <a:r>
                        <a:rPr sz="1400" b="1" spc="-5" dirty="0">
                          <a:latin typeface="Arial"/>
                          <a:cs typeface="Arial"/>
                        </a:rPr>
                        <a:t>en</a:t>
                      </a:r>
                      <a:r>
                        <a:rPr sz="1400" b="1" spc="-15" dirty="0">
                          <a:latin typeface="Arial"/>
                          <a:cs typeface="Arial"/>
                        </a:rPr>
                        <a:t> </a:t>
                      </a:r>
                      <a:r>
                        <a:rPr sz="1400" b="1" spc="-5" dirty="0">
                          <a:latin typeface="Arial"/>
                          <a:cs typeface="Arial"/>
                        </a:rPr>
                        <a:t>œuvre</a:t>
                      </a:r>
                      <a:r>
                        <a:rPr sz="1400" b="1" spc="-15" dirty="0">
                          <a:latin typeface="Arial"/>
                          <a:cs typeface="Arial"/>
                        </a:rPr>
                        <a:t> </a:t>
                      </a:r>
                      <a:r>
                        <a:rPr sz="1400" b="1" spc="-5" dirty="0">
                          <a:latin typeface="Arial"/>
                          <a:cs typeface="Arial"/>
                        </a:rPr>
                        <a:t>et</a:t>
                      </a:r>
                      <a:r>
                        <a:rPr sz="1400" b="1" spc="-10" dirty="0">
                          <a:latin typeface="Arial"/>
                          <a:cs typeface="Arial"/>
                        </a:rPr>
                        <a:t> </a:t>
                      </a:r>
                      <a:r>
                        <a:rPr sz="1400" b="1" spc="-5" dirty="0">
                          <a:latin typeface="Arial"/>
                          <a:cs typeface="Arial"/>
                        </a:rPr>
                        <a:t>évaluer</a:t>
                      </a:r>
                      <a:r>
                        <a:rPr sz="1400" b="1" spc="-20" dirty="0">
                          <a:latin typeface="Arial"/>
                          <a:cs typeface="Arial"/>
                        </a:rPr>
                        <a:t> </a:t>
                      </a:r>
                      <a:r>
                        <a:rPr sz="1400" b="1" spc="-5" dirty="0">
                          <a:latin typeface="Arial"/>
                          <a:cs typeface="Arial"/>
                        </a:rPr>
                        <a:t>l’action</a:t>
                      </a:r>
                      <a:r>
                        <a:rPr sz="1400" b="1" spc="-50" dirty="0">
                          <a:latin typeface="Arial"/>
                          <a:cs typeface="Arial"/>
                        </a:rPr>
                        <a:t> </a:t>
                      </a:r>
                      <a:r>
                        <a:rPr sz="1400" b="1" spc="-5" dirty="0">
                          <a:latin typeface="Arial"/>
                          <a:cs typeface="Arial"/>
                        </a:rPr>
                        <a:t>d’éducation</a:t>
                      </a:r>
                      <a:r>
                        <a:rPr sz="1400" b="1" spc="-50" dirty="0">
                          <a:latin typeface="Arial"/>
                          <a:cs typeface="Arial"/>
                        </a:rPr>
                        <a:t> </a:t>
                      </a:r>
                      <a:r>
                        <a:rPr sz="1400" b="1" dirty="0">
                          <a:latin typeface="Arial"/>
                          <a:cs typeface="Arial"/>
                        </a:rPr>
                        <a:t>à</a:t>
                      </a:r>
                      <a:r>
                        <a:rPr sz="1400" b="1" spc="-15" dirty="0">
                          <a:latin typeface="Arial"/>
                          <a:cs typeface="Arial"/>
                        </a:rPr>
                        <a:t> </a:t>
                      </a:r>
                      <a:r>
                        <a:rPr sz="1400" b="1" dirty="0">
                          <a:latin typeface="Arial"/>
                          <a:cs typeface="Arial"/>
                        </a:rPr>
                        <a:t>la</a:t>
                      </a:r>
                      <a:r>
                        <a:rPr sz="1400" b="1" spc="-20" dirty="0">
                          <a:latin typeface="Arial"/>
                          <a:cs typeface="Arial"/>
                        </a:rPr>
                        <a:t> </a:t>
                      </a:r>
                      <a:r>
                        <a:rPr sz="1400" b="1" spc="-5" dirty="0">
                          <a:latin typeface="Arial"/>
                          <a:cs typeface="Arial"/>
                        </a:rPr>
                        <a:t>santé</a:t>
                      </a:r>
                      <a:endParaRPr sz="1400">
                        <a:latin typeface="Arial"/>
                        <a:cs typeface="Arial"/>
                      </a:endParaRPr>
                    </a:p>
                  </a:txBody>
                  <a:tcPr marL="0" marR="0" marT="3175" marB="0">
                    <a:solidFill>
                      <a:srgbClr val="FFF7CC"/>
                    </a:solidFill>
                  </a:tcPr>
                </a:tc>
                <a:extLst>
                  <a:ext uri="{0D108BD9-81ED-4DB2-BD59-A6C34878D82A}">
                    <a16:rowId xmlns:a16="http://schemas.microsoft.com/office/drawing/2014/main" val="10015"/>
                  </a:ext>
                </a:extLst>
              </a:tr>
            </a:tbl>
          </a:graphicData>
        </a:graphic>
      </p:graphicFrame>
      <p:sp>
        <p:nvSpPr>
          <p:cNvPr id="7" name="Espace réservé du pied de page 6">
            <a:extLst>
              <a:ext uri="{FF2B5EF4-FFF2-40B4-BE49-F238E27FC236}">
                <a16:creationId xmlns:a16="http://schemas.microsoft.com/office/drawing/2014/main" id="{B5F7D4AD-032C-4400-BE50-163F6B534743}"/>
              </a:ext>
            </a:extLst>
          </p:cNvPr>
          <p:cNvSpPr>
            <a:spLocks noGrp="1"/>
          </p:cNvSpPr>
          <p:nvPr>
            <p:ph type="ftr" sz="quarter" idx="5"/>
          </p:nvPr>
        </p:nvSpPr>
        <p:spPr/>
        <p:txBody>
          <a:bodyPr/>
          <a:lstStyle/>
          <a:p>
            <a:r>
              <a:rPr lang="fr-FR"/>
              <a:t>Formation rénovation bac pro ASSP - Mai 2022 -  GRD - académie de Lyon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31FE5B-D8F6-404B-BC2D-443569F55E79}"/>
              </a:ext>
            </a:extLst>
          </p:cNvPr>
          <p:cNvSpPr>
            <a:spLocks noGrp="1"/>
          </p:cNvSpPr>
          <p:nvPr>
            <p:ph type="title"/>
          </p:nvPr>
        </p:nvSpPr>
        <p:spPr>
          <a:xfrm>
            <a:off x="1010793" y="818210"/>
            <a:ext cx="9728835" cy="492443"/>
          </a:xfrm>
        </p:spPr>
        <p:txBody>
          <a:bodyPr/>
          <a:lstStyle/>
          <a:p>
            <a:pPr algn="ctr"/>
            <a:r>
              <a:rPr lang="fr-FR" sz="3200" dirty="0"/>
              <a:t>Définitions : RAPPEL</a:t>
            </a:r>
          </a:p>
        </p:txBody>
      </p:sp>
      <p:sp>
        <p:nvSpPr>
          <p:cNvPr id="3" name="Espace réservé du texte 2">
            <a:extLst>
              <a:ext uri="{FF2B5EF4-FFF2-40B4-BE49-F238E27FC236}">
                <a16:creationId xmlns:a16="http://schemas.microsoft.com/office/drawing/2014/main" id="{BBA353B2-CC01-48F7-A4D5-9FCE7E66E3FC}"/>
              </a:ext>
            </a:extLst>
          </p:cNvPr>
          <p:cNvSpPr>
            <a:spLocks noGrp="1"/>
          </p:cNvSpPr>
          <p:nvPr>
            <p:ph type="body" idx="1"/>
          </p:nvPr>
        </p:nvSpPr>
        <p:spPr>
          <a:xfrm>
            <a:off x="1232903" y="2153666"/>
            <a:ext cx="9728835" cy="553998"/>
          </a:xfrm>
        </p:spPr>
        <p:txBody>
          <a:bodyPr/>
          <a:lstStyle/>
          <a:p>
            <a:r>
              <a:rPr lang="fr-FR" dirty="0"/>
              <a:t> </a:t>
            </a:r>
          </a:p>
          <a:p>
            <a:endParaRPr lang="fr-FR" dirty="0"/>
          </a:p>
        </p:txBody>
      </p:sp>
      <p:sp>
        <p:nvSpPr>
          <p:cNvPr id="4" name="Espace réservé du pied de page 3">
            <a:extLst>
              <a:ext uri="{FF2B5EF4-FFF2-40B4-BE49-F238E27FC236}">
                <a16:creationId xmlns:a16="http://schemas.microsoft.com/office/drawing/2014/main" id="{C20768C4-03CF-442A-BE1D-1C9CACDF5128}"/>
              </a:ext>
            </a:extLst>
          </p:cNvPr>
          <p:cNvSpPr>
            <a:spLocks noGrp="1"/>
          </p:cNvSpPr>
          <p:nvPr>
            <p:ph type="ftr" sz="quarter" idx="5"/>
          </p:nvPr>
        </p:nvSpPr>
        <p:spPr/>
        <p:txBody>
          <a:bodyPr/>
          <a:lstStyle/>
          <a:p>
            <a:r>
              <a:rPr lang="fr-FR"/>
              <a:t>Formation rénovation bac pro ASSP - Mai 2022 -  GRD - académie de Lyon</a:t>
            </a:r>
          </a:p>
        </p:txBody>
      </p:sp>
      <p:sp>
        <p:nvSpPr>
          <p:cNvPr id="6" name="ZoneTexte 5">
            <a:extLst>
              <a:ext uri="{FF2B5EF4-FFF2-40B4-BE49-F238E27FC236}">
                <a16:creationId xmlns:a16="http://schemas.microsoft.com/office/drawing/2014/main" id="{AFBF7D82-7BBD-40ED-BCFF-5EDA9CAC535E}"/>
              </a:ext>
            </a:extLst>
          </p:cNvPr>
          <p:cNvSpPr txBox="1"/>
          <p:nvPr/>
        </p:nvSpPr>
        <p:spPr>
          <a:xfrm>
            <a:off x="571500" y="1736229"/>
            <a:ext cx="11049000" cy="3385542"/>
          </a:xfrm>
          <a:prstGeom prst="rect">
            <a:avLst/>
          </a:prstGeom>
          <a:noFill/>
        </p:spPr>
        <p:txBody>
          <a:bodyPr wrap="square">
            <a:spAutoFit/>
          </a:bodyPr>
          <a:lstStyle/>
          <a:p>
            <a:pPr>
              <a:lnSpc>
                <a:spcPct val="107000"/>
              </a:lnSpc>
              <a:spcAft>
                <a:spcPts val="800"/>
              </a:spcAft>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La  compétence  permet  d’agir  et/ou  de  résoudre  des  problèmes  professionnels  de  manière </a:t>
            </a:r>
            <a:br>
              <a:rPr lang="fr-FR" sz="1400" dirty="0">
                <a:effectLst/>
                <a:latin typeface="Arial" panose="020B0604020202020204" pitchFamily="34" charset="0"/>
                <a:ea typeface="Calibri" panose="020F0502020204030204" pitchFamily="34" charset="0"/>
                <a:cs typeface="Times New Roman" panose="02020603050405020304" pitchFamily="18" charset="0"/>
              </a:rPr>
            </a:b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satisfaisante dans un contexte particulier, en mobilisant diverses capacités de manière intégrée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Philippe Carré, Pierre Caspar, Sandra Bélier - Traité des sciences et techniques de la formation Paris, Dun</a:t>
            </a:r>
            <a:br>
              <a:rPr lang="fr-FR" sz="1400" i="1" dirty="0">
                <a:effectLst/>
                <a:latin typeface="Arial" panose="020B0604020202020204" pitchFamily="34" charset="0"/>
                <a:ea typeface="Calibri" panose="020F0502020204030204" pitchFamily="34" charset="0"/>
                <a:cs typeface="Times New Roman" panose="02020603050405020304" pitchFamily="18" charset="0"/>
              </a:rPr>
            </a:br>
            <a:r>
              <a:rPr lang="fr-FR"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1999</a:t>
            </a:r>
          </a:p>
          <a:p>
            <a:pPr>
              <a:lnSpc>
                <a:spcPct val="107000"/>
              </a:lnSpc>
              <a:spcAft>
                <a:spcPts val="800"/>
              </a:spcAft>
            </a:pPr>
            <a:endParaRPr lang="fr-FR"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Définition  du  glossaire  RNCP  :  une  compétence  se  traduit  par  une  capacité  à  combiner  un </a:t>
            </a:r>
            <a:br>
              <a:rPr lang="fr-FR" sz="1400" dirty="0">
                <a:effectLst/>
                <a:latin typeface="Arial" panose="020B0604020202020204" pitchFamily="34" charset="0"/>
                <a:ea typeface="Calibri" panose="020F0502020204030204" pitchFamily="34" charset="0"/>
                <a:cs typeface="Times New Roman" panose="02020603050405020304" pitchFamily="18" charset="0"/>
              </a:rPr>
            </a:b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ensemble de savoirs, savoir-faire et savoir-être en vue de réaliser une tâche ou une activité. Elle a </a:t>
            </a:r>
            <a:br>
              <a:rPr lang="fr-FR" sz="1400" dirty="0">
                <a:effectLst/>
                <a:latin typeface="Arial" panose="020B0604020202020204" pitchFamily="34" charset="0"/>
                <a:ea typeface="Calibri" panose="020F0502020204030204" pitchFamily="34" charset="0"/>
                <a:cs typeface="Times New Roman" panose="02020603050405020304" pitchFamily="18" charset="0"/>
              </a:rPr>
            </a:b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toujours  une  finalité  professionnelle.  Le  résultat  de  sa  mise  en  œuvre  est  évaluable  dans  un </a:t>
            </a:r>
            <a:br>
              <a:rPr lang="fr-FR" sz="1400" dirty="0">
                <a:effectLst/>
                <a:latin typeface="Arial" panose="020B0604020202020204" pitchFamily="34" charset="0"/>
                <a:ea typeface="Calibri" panose="020F0502020204030204" pitchFamily="34" charset="0"/>
                <a:cs typeface="Times New Roman" panose="02020603050405020304" pitchFamily="18" charset="0"/>
              </a:rPr>
            </a:b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contexte donné (compte tenu de l'autonomie, des ressources mises à disposition...).</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0392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3" cstate="print">
            <a:extLst>
              <a:ext uri="{28A0092B-C50C-407E-A947-70E740481C1C}">
                <a14:useLocalDpi xmlns:a14="http://schemas.microsoft.com/office/drawing/2010/main" val="0"/>
              </a:ext>
            </a:extLst>
          </a:blip>
          <a:stretch>
            <a:fillRect/>
          </a:stretch>
        </p:blipFill>
        <p:spPr>
          <a:xfrm>
            <a:off x="318658" y="86590"/>
            <a:ext cx="789707" cy="830172"/>
          </a:xfrm>
          <a:prstGeom prst="rect">
            <a:avLst/>
          </a:prstGeom>
        </p:spPr>
      </p:pic>
      <p:sp>
        <p:nvSpPr>
          <p:cNvPr id="10" name="Espace réservé du texte 3"/>
          <p:cNvSpPr txBox="1">
            <a:spLocks/>
          </p:cNvSpPr>
          <p:nvPr/>
        </p:nvSpPr>
        <p:spPr>
          <a:xfrm>
            <a:off x="1018651" y="753133"/>
            <a:ext cx="9632809" cy="54394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dirty="0"/>
          </a:p>
          <a:p>
            <a:pPr marL="0" indent="0">
              <a:buNone/>
            </a:pPr>
            <a:endParaRPr lang="fr-FR" dirty="0"/>
          </a:p>
          <a:p>
            <a:pPr marL="914400" lvl="2" indent="0" defTabSz="457200">
              <a:lnSpc>
                <a:spcPct val="100000"/>
              </a:lnSpc>
              <a:spcBef>
                <a:spcPts val="0"/>
              </a:spcBef>
              <a:buFont typeface="Wingdings" panose="05000000000000000000" pitchFamily="2" charset="2"/>
              <a:buChar char="§"/>
            </a:pPr>
            <a:endParaRPr lang="fr-FR" sz="700" b="1" dirty="0">
              <a:solidFill>
                <a:srgbClr val="5AA1D8"/>
              </a:solidFill>
              <a:latin typeface="Arial" panose="020B0604020202020204" pitchFamily="34" charset="0"/>
              <a:cs typeface="Arial" panose="020B0604020202020204" pitchFamily="34" charset="0"/>
            </a:endParaRPr>
          </a:p>
          <a:p>
            <a:pPr marL="0" indent="0" defTabSz="457200">
              <a:lnSpc>
                <a:spcPct val="100000"/>
              </a:lnSpc>
              <a:spcBef>
                <a:spcPts val="0"/>
              </a:spcBef>
              <a:buNone/>
            </a:pPr>
            <a:endParaRPr lang="fr-FR" sz="1200" b="1" dirty="0">
              <a:solidFill>
                <a:srgbClr val="5AA1D8"/>
              </a:solidFill>
              <a:latin typeface="Arial" panose="020B0604020202020204" pitchFamily="34" charset="0"/>
              <a:cs typeface="Arial" panose="020B0604020202020204" pitchFamily="34" charset="0"/>
            </a:endParaRPr>
          </a:p>
        </p:txBody>
      </p:sp>
      <p:pic>
        <p:nvPicPr>
          <p:cNvPr id="7" name="Image 6"/>
          <p:cNvPicPr>
            <a:picLocks noChangeAspect="1"/>
          </p:cNvPicPr>
          <p:nvPr/>
        </p:nvPicPr>
        <p:blipFill rotWithShape="1">
          <a:blip r:embed="rId4"/>
          <a:srcRect l="5932" r="5065" b="2754"/>
          <a:stretch/>
        </p:blipFill>
        <p:spPr>
          <a:xfrm>
            <a:off x="240632" y="1583305"/>
            <a:ext cx="6400801" cy="4248861"/>
          </a:xfrm>
          <a:prstGeom prst="rect">
            <a:avLst/>
          </a:prstGeom>
        </p:spPr>
      </p:pic>
      <p:sp>
        <p:nvSpPr>
          <p:cNvPr id="9" name="Rectangle 8"/>
          <p:cNvSpPr/>
          <p:nvPr/>
        </p:nvSpPr>
        <p:spPr>
          <a:xfrm>
            <a:off x="7026442" y="1321087"/>
            <a:ext cx="5086233" cy="5078313"/>
          </a:xfrm>
          <a:prstGeom prst="rect">
            <a:avLst/>
          </a:prstGeom>
        </p:spPr>
        <p:txBody>
          <a:bodyPr wrap="square">
            <a:spAutoFit/>
          </a:bodyPr>
          <a:lstStyle/>
          <a:p>
            <a:r>
              <a:rPr lang="fr-FR" dirty="0">
                <a:latin typeface="Arial" panose="020B0604020202020204" pitchFamily="34" charset="0"/>
                <a:cs typeface="Arial" panose="020B0604020202020204" pitchFamily="34" charset="0"/>
              </a:rPr>
              <a:t>Pour cela l’équipe pédagogique repère, dans le référentiel, des </a:t>
            </a:r>
            <a:r>
              <a:rPr lang="fr-FR" b="1" dirty="0">
                <a:latin typeface="Arial" panose="020B0604020202020204" pitchFamily="34" charset="0"/>
                <a:cs typeface="Arial" panose="020B0604020202020204" pitchFamily="34" charset="0"/>
              </a:rPr>
              <a:t>compétences</a:t>
            </a:r>
            <a:r>
              <a:rPr lang="fr-FR" dirty="0">
                <a:latin typeface="Arial" panose="020B0604020202020204" pitchFamily="34" charset="0"/>
                <a:cs typeface="Arial" panose="020B0604020202020204" pitchFamily="34" charset="0"/>
              </a:rPr>
              <a:t> à développer puis détermine les </a:t>
            </a:r>
            <a:r>
              <a:rPr lang="fr-FR" b="1" dirty="0">
                <a:latin typeface="Arial" panose="020B0604020202020204" pitchFamily="34" charset="0"/>
                <a:cs typeface="Arial" panose="020B0604020202020204" pitchFamily="34" charset="0"/>
              </a:rPr>
              <a:t>savoir-faire et savoirs associés </a:t>
            </a:r>
            <a:r>
              <a:rPr lang="fr-FR" dirty="0">
                <a:latin typeface="Arial" panose="020B0604020202020204" pitchFamily="34" charset="0"/>
                <a:cs typeface="Arial" panose="020B0604020202020204" pitchFamily="34" charset="0"/>
              </a:rPr>
              <a:t>qui seront abordés durant la période.</a:t>
            </a:r>
          </a:p>
          <a:p>
            <a:endParaRPr lang="fr-FR" dirty="0">
              <a:latin typeface="Arial" panose="020B0604020202020204" pitchFamily="34" charset="0"/>
              <a:cs typeface="Arial" panose="020B0604020202020204" pitchFamily="34" charset="0"/>
            </a:endParaRPr>
          </a:p>
          <a:p>
            <a:r>
              <a:rPr lang="fr-FR" b="1" dirty="0">
                <a:latin typeface="Arial" panose="020B0604020202020204" pitchFamily="34" charset="0"/>
                <a:cs typeface="Arial" panose="020B0604020202020204" pitchFamily="34" charset="0"/>
              </a:rPr>
              <a:t>Le contexte professionnel </a:t>
            </a:r>
            <a:r>
              <a:rPr lang="fr-FR" dirty="0">
                <a:latin typeface="Arial" panose="020B0604020202020204" pitchFamily="34" charset="0"/>
                <a:cs typeface="Arial" panose="020B0604020202020204" pitchFamily="34" charset="0"/>
              </a:rPr>
              <a:t>décrit l’environnement dans lequel s’inscrivent les situations professionnelles.</a:t>
            </a:r>
          </a:p>
          <a:p>
            <a:endParaRPr lang="fr-FR" dirty="0">
              <a:latin typeface="Arial" panose="020B0604020202020204" pitchFamily="34" charset="0"/>
              <a:cs typeface="Arial" panose="020B0604020202020204" pitchFamily="34" charset="0"/>
            </a:endParaRPr>
          </a:p>
          <a:p>
            <a:r>
              <a:rPr lang="fr-FR" b="1" dirty="0">
                <a:latin typeface="Arial" panose="020B0604020202020204" pitchFamily="34" charset="0"/>
                <a:cs typeface="Arial" panose="020B0604020202020204" pitchFamily="34" charset="0"/>
              </a:rPr>
              <a:t>La situation professionnelle </a:t>
            </a:r>
            <a:r>
              <a:rPr lang="fr-FR" dirty="0">
                <a:latin typeface="Arial" panose="020B0604020202020204" pitchFamily="34" charset="0"/>
                <a:cs typeface="Arial" panose="020B0604020202020204" pitchFamily="34" charset="0"/>
              </a:rPr>
              <a:t>fournit des informations qui doivent permettre la réalisation de tâches ou</a:t>
            </a:r>
          </a:p>
          <a:p>
            <a:r>
              <a:rPr lang="fr-FR" dirty="0">
                <a:latin typeface="Arial" panose="020B0604020202020204" pitchFamily="34" charset="0"/>
                <a:cs typeface="Arial" panose="020B0604020202020204" pitchFamily="34" charset="0"/>
              </a:rPr>
              <a:t>d’activités.</a:t>
            </a:r>
          </a:p>
          <a:p>
            <a:endParaRPr lang="fr-FR" dirty="0">
              <a:latin typeface="Arial" panose="020B0604020202020204" pitchFamily="34" charset="0"/>
              <a:cs typeface="Arial" panose="020B0604020202020204" pitchFamily="34" charset="0"/>
            </a:endParaRPr>
          </a:p>
          <a:p>
            <a:r>
              <a:rPr lang="fr-FR" b="1" dirty="0">
                <a:latin typeface="Arial" panose="020B0604020202020204" pitchFamily="34" charset="0"/>
                <a:cs typeface="Arial" panose="020B0604020202020204" pitchFamily="34" charset="0"/>
              </a:rPr>
              <a:t>Le suivi de l’acquisition des compétences </a:t>
            </a:r>
            <a:r>
              <a:rPr lang="fr-FR" dirty="0">
                <a:latin typeface="Arial" panose="020B0604020202020204" pitchFamily="34" charset="0"/>
                <a:cs typeface="Arial" panose="020B0604020202020204" pitchFamily="34" charset="0"/>
              </a:rPr>
              <a:t>de chaque élève est indispensable, l’utilisation d’un outil de suivi numérique étant le moyen le mieux adapté</a:t>
            </a:r>
          </a:p>
        </p:txBody>
      </p:sp>
      <p:pic>
        <p:nvPicPr>
          <p:cNvPr id="11" name="Image 10"/>
          <p:cNvPicPr/>
          <p:nvPr/>
        </p:nvPicPr>
        <p:blipFill rotWithShape="1">
          <a:blip r:embed="rId5"/>
          <a:srcRect l="24186" t="33409" r="64750" b="51522"/>
          <a:stretch/>
        </p:blipFill>
        <p:spPr>
          <a:xfrm>
            <a:off x="10511311" y="193966"/>
            <a:ext cx="1250109" cy="942110"/>
          </a:xfrm>
          <a:prstGeom prst="rect">
            <a:avLst/>
          </a:prstGeom>
        </p:spPr>
      </p:pic>
      <p:sp>
        <p:nvSpPr>
          <p:cNvPr id="2" name="Espace réservé du pied de page 1"/>
          <p:cNvSpPr>
            <a:spLocks noGrp="1"/>
          </p:cNvSpPr>
          <p:nvPr>
            <p:ph type="ftr" sz="quarter" idx="11"/>
          </p:nvPr>
        </p:nvSpPr>
        <p:spPr/>
        <p:txBody>
          <a:bodyPr/>
          <a:lstStyle/>
          <a:p>
            <a:r>
              <a:rPr lang="fr-FR"/>
              <a:t>Formation rénovation bac pro ASSP - Mai 2022 -  GRD - académie de Lyon</a:t>
            </a:r>
          </a:p>
        </p:txBody>
      </p:sp>
      <p:sp>
        <p:nvSpPr>
          <p:cNvPr id="3" name="ZoneTexte 2"/>
          <p:cNvSpPr txBox="1"/>
          <p:nvPr/>
        </p:nvSpPr>
        <p:spPr>
          <a:xfrm>
            <a:off x="1828800" y="381000"/>
            <a:ext cx="6858000" cy="523220"/>
          </a:xfrm>
          <a:prstGeom prst="rect">
            <a:avLst/>
          </a:prstGeom>
          <a:noFill/>
        </p:spPr>
        <p:txBody>
          <a:bodyPr wrap="square" rtlCol="0">
            <a:spAutoFit/>
          </a:bodyPr>
          <a:lstStyle/>
          <a:p>
            <a:pPr algn="ctr"/>
            <a:r>
              <a:rPr lang="fr-FR" sz="2800" b="1" dirty="0"/>
              <a:t>Une approche pédagogique par compétence</a:t>
            </a:r>
          </a:p>
        </p:txBody>
      </p:sp>
    </p:spTree>
    <p:extLst>
      <p:ext uri="{BB962C8B-B14F-4D97-AF65-F5344CB8AC3E}">
        <p14:creationId xmlns:p14="http://schemas.microsoft.com/office/powerpoint/2010/main" val="119239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40C068-A528-44EA-9FD0-A48414516F1B}"/>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EB31D322-3780-44D7-9168-FC7E48F21EE0}"/>
              </a:ext>
            </a:extLst>
          </p:cNvPr>
          <p:cNvSpPr>
            <a:spLocks noGrp="1"/>
          </p:cNvSpPr>
          <p:nvPr>
            <p:ph type="body" idx="1"/>
          </p:nvPr>
        </p:nvSpPr>
        <p:spPr/>
        <p:txBody>
          <a:bodyPr/>
          <a:lstStyle/>
          <a:p>
            <a:endParaRPr lang="fr-FR" dirty="0"/>
          </a:p>
        </p:txBody>
      </p:sp>
      <p:sp>
        <p:nvSpPr>
          <p:cNvPr id="4" name="Espace réservé du pied de page 3">
            <a:extLst>
              <a:ext uri="{FF2B5EF4-FFF2-40B4-BE49-F238E27FC236}">
                <a16:creationId xmlns:a16="http://schemas.microsoft.com/office/drawing/2014/main" id="{60256F37-31D4-4A38-B4F5-11128888E79A}"/>
              </a:ext>
            </a:extLst>
          </p:cNvPr>
          <p:cNvSpPr>
            <a:spLocks noGrp="1"/>
          </p:cNvSpPr>
          <p:nvPr>
            <p:ph type="ftr" sz="quarter" idx="5"/>
          </p:nvPr>
        </p:nvSpPr>
        <p:spPr/>
        <p:txBody>
          <a:bodyPr/>
          <a:lstStyle/>
          <a:p>
            <a:r>
              <a:rPr lang="fr-FR"/>
              <a:t>Formation rénovation bac pro ASSP - Mai 2022 -  GRD - académie de Lyon</a:t>
            </a:r>
          </a:p>
        </p:txBody>
      </p:sp>
      <p:sp>
        <p:nvSpPr>
          <p:cNvPr id="6" name="ZoneTexte 5">
            <a:extLst>
              <a:ext uri="{FF2B5EF4-FFF2-40B4-BE49-F238E27FC236}">
                <a16:creationId xmlns:a16="http://schemas.microsoft.com/office/drawing/2014/main" id="{3E126A57-E805-4C41-B12B-65795BDDA587}"/>
              </a:ext>
            </a:extLst>
          </p:cNvPr>
          <p:cNvSpPr txBox="1"/>
          <p:nvPr/>
        </p:nvSpPr>
        <p:spPr>
          <a:xfrm>
            <a:off x="3124200" y="228600"/>
            <a:ext cx="5945256" cy="1200329"/>
          </a:xfrm>
          <a:prstGeom prst="rect">
            <a:avLst/>
          </a:prstGeom>
          <a:noFill/>
        </p:spPr>
        <p:txBody>
          <a:bodyPr wrap="square">
            <a:spAutoFit/>
          </a:bodyPr>
          <a:lstStyle/>
          <a:p>
            <a:pPr algn="ctr"/>
            <a:r>
              <a:rPr lang="fr-FR" sz="3600" spc="-5" dirty="0">
                <a:solidFill>
                  <a:srgbClr val="000000"/>
                </a:solidFill>
              </a:rPr>
              <a:t>Les</a:t>
            </a:r>
            <a:r>
              <a:rPr lang="fr-FR" sz="3600" spc="20" dirty="0">
                <a:solidFill>
                  <a:srgbClr val="000000"/>
                </a:solidFill>
              </a:rPr>
              <a:t> </a:t>
            </a:r>
            <a:r>
              <a:rPr lang="fr-FR" sz="3600" spc="-5" dirty="0">
                <a:solidFill>
                  <a:srgbClr val="000000"/>
                </a:solidFill>
              </a:rPr>
              <a:t>périodes</a:t>
            </a:r>
            <a:r>
              <a:rPr lang="fr-FR" sz="3600" spc="20" dirty="0">
                <a:solidFill>
                  <a:srgbClr val="000000"/>
                </a:solidFill>
              </a:rPr>
              <a:t> </a:t>
            </a:r>
            <a:r>
              <a:rPr lang="fr-FR" sz="3600" spc="-5" dirty="0">
                <a:solidFill>
                  <a:srgbClr val="000000"/>
                </a:solidFill>
              </a:rPr>
              <a:t>de</a:t>
            </a:r>
            <a:r>
              <a:rPr lang="fr-FR" sz="3600" spc="20" dirty="0">
                <a:solidFill>
                  <a:srgbClr val="000000"/>
                </a:solidFill>
              </a:rPr>
              <a:t> </a:t>
            </a:r>
            <a:r>
              <a:rPr lang="fr-FR" sz="3600" spc="-5" dirty="0">
                <a:solidFill>
                  <a:srgbClr val="000000"/>
                </a:solidFill>
              </a:rPr>
              <a:t>formation</a:t>
            </a:r>
            <a:r>
              <a:rPr lang="fr-FR" sz="3600" spc="15" dirty="0">
                <a:solidFill>
                  <a:srgbClr val="000000"/>
                </a:solidFill>
              </a:rPr>
              <a:t> </a:t>
            </a:r>
            <a:r>
              <a:rPr lang="fr-FR" sz="3600" spc="-5" dirty="0">
                <a:solidFill>
                  <a:srgbClr val="000000"/>
                </a:solidFill>
              </a:rPr>
              <a:t>en</a:t>
            </a:r>
            <a:r>
              <a:rPr lang="fr-FR" sz="3600" spc="20" dirty="0">
                <a:solidFill>
                  <a:srgbClr val="000000"/>
                </a:solidFill>
              </a:rPr>
              <a:t> </a:t>
            </a:r>
            <a:r>
              <a:rPr lang="fr-FR" sz="3600" spc="-5" dirty="0">
                <a:solidFill>
                  <a:srgbClr val="000000"/>
                </a:solidFill>
              </a:rPr>
              <a:t>milieu</a:t>
            </a:r>
            <a:r>
              <a:rPr lang="fr-FR" sz="3600" spc="-10" dirty="0">
                <a:solidFill>
                  <a:srgbClr val="000000"/>
                </a:solidFill>
              </a:rPr>
              <a:t> </a:t>
            </a:r>
            <a:r>
              <a:rPr lang="fr-FR" sz="3600" spc="-5" dirty="0">
                <a:solidFill>
                  <a:srgbClr val="000000"/>
                </a:solidFill>
              </a:rPr>
              <a:t>professionnel</a:t>
            </a:r>
            <a:endParaRPr lang="fr-FR" sz="3600" dirty="0"/>
          </a:p>
        </p:txBody>
      </p:sp>
      <p:pic>
        <p:nvPicPr>
          <p:cNvPr id="8" name="Image 7" descr="Une image contenant texte&#10;&#10;Description générée automatiquement">
            <a:extLst>
              <a:ext uri="{FF2B5EF4-FFF2-40B4-BE49-F238E27FC236}">
                <a16:creationId xmlns:a16="http://schemas.microsoft.com/office/drawing/2014/main" id="{2BD56936-78EF-4FFB-947F-3E48BFD3E0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958844"/>
            <a:ext cx="7143750" cy="3810000"/>
          </a:xfrm>
          <a:prstGeom prst="rect">
            <a:avLst/>
          </a:prstGeom>
        </p:spPr>
      </p:pic>
    </p:spTree>
    <p:extLst>
      <p:ext uri="{BB962C8B-B14F-4D97-AF65-F5344CB8AC3E}">
        <p14:creationId xmlns:p14="http://schemas.microsoft.com/office/powerpoint/2010/main" val="2301637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0822" y="6380226"/>
            <a:ext cx="11232515" cy="0"/>
          </a:xfrm>
          <a:custGeom>
            <a:avLst/>
            <a:gdLst/>
            <a:ahLst/>
            <a:cxnLst/>
            <a:rect l="l" t="t" r="r" b="b"/>
            <a:pathLst>
              <a:path w="11232515">
                <a:moveTo>
                  <a:pt x="0" y="0"/>
                </a:moveTo>
                <a:lnTo>
                  <a:pt x="11232007" y="0"/>
                </a:lnTo>
              </a:path>
            </a:pathLst>
          </a:custGeom>
          <a:ln w="10668">
            <a:solidFill>
              <a:srgbClr val="000000"/>
            </a:solidFill>
          </a:ln>
        </p:spPr>
        <p:txBody>
          <a:bodyPr wrap="square" lIns="0" tIns="0" rIns="0" bIns="0" rtlCol="0"/>
          <a:lstStyle/>
          <a:p>
            <a:endParaRPr/>
          </a:p>
        </p:txBody>
      </p:sp>
      <p:pic>
        <p:nvPicPr>
          <p:cNvPr id="4" name="object 4"/>
          <p:cNvPicPr/>
          <p:nvPr/>
        </p:nvPicPr>
        <p:blipFill>
          <a:blip r:embed="rId3" cstate="print"/>
          <a:stretch>
            <a:fillRect/>
          </a:stretch>
        </p:blipFill>
        <p:spPr>
          <a:xfrm>
            <a:off x="453053" y="212305"/>
            <a:ext cx="593451" cy="520174"/>
          </a:xfrm>
          <a:prstGeom prst="rect">
            <a:avLst/>
          </a:prstGeom>
        </p:spPr>
      </p:pic>
      <p:sp>
        <p:nvSpPr>
          <p:cNvPr id="5" name="object 5"/>
          <p:cNvSpPr txBox="1">
            <a:spLocks noGrp="1"/>
          </p:cNvSpPr>
          <p:nvPr>
            <p:ph type="title"/>
          </p:nvPr>
        </p:nvSpPr>
        <p:spPr>
          <a:xfrm>
            <a:off x="2320289" y="280797"/>
            <a:ext cx="8541385" cy="452120"/>
          </a:xfrm>
          <a:prstGeom prst="rect">
            <a:avLst/>
          </a:prstGeom>
        </p:spPr>
        <p:txBody>
          <a:bodyPr vert="horz" wrap="square" lIns="0" tIns="12065" rIns="0" bIns="0" rtlCol="0">
            <a:spAutoFit/>
          </a:bodyPr>
          <a:lstStyle/>
          <a:p>
            <a:pPr marL="12700">
              <a:lnSpc>
                <a:spcPct val="100000"/>
              </a:lnSpc>
              <a:spcBef>
                <a:spcPts val="95"/>
              </a:spcBef>
            </a:pPr>
            <a:endParaRPr sz="2800" dirty="0"/>
          </a:p>
        </p:txBody>
      </p:sp>
      <p:grpSp>
        <p:nvGrpSpPr>
          <p:cNvPr id="6" name="object 6"/>
          <p:cNvGrpSpPr/>
          <p:nvPr/>
        </p:nvGrpSpPr>
        <p:grpSpPr>
          <a:xfrm>
            <a:off x="638531" y="2161011"/>
            <a:ext cx="3383915" cy="1341755"/>
            <a:chOff x="638531" y="2161011"/>
            <a:chExt cx="3383915" cy="1341755"/>
          </a:xfrm>
        </p:grpSpPr>
        <p:pic>
          <p:nvPicPr>
            <p:cNvPr id="7" name="object 7"/>
            <p:cNvPicPr/>
            <p:nvPr/>
          </p:nvPicPr>
          <p:blipFill>
            <a:blip r:embed="rId4" cstate="print"/>
            <a:stretch>
              <a:fillRect/>
            </a:stretch>
          </p:blipFill>
          <p:spPr>
            <a:xfrm>
              <a:off x="638531" y="2161011"/>
              <a:ext cx="3383329" cy="1341160"/>
            </a:xfrm>
            <a:prstGeom prst="rect">
              <a:avLst/>
            </a:prstGeom>
          </p:spPr>
        </p:pic>
        <p:sp>
          <p:nvSpPr>
            <p:cNvPr id="8" name="object 8"/>
            <p:cNvSpPr/>
            <p:nvPr/>
          </p:nvSpPr>
          <p:spPr>
            <a:xfrm>
              <a:off x="676655" y="2179319"/>
              <a:ext cx="3312160" cy="1270000"/>
            </a:xfrm>
            <a:custGeom>
              <a:avLst/>
              <a:gdLst/>
              <a:ahLst/>
              <a:cxnLst/>
              <a:rect l="l" t="t" r="r" b="b"/>
              <a:pathLst>
                <a:path w="3312160" h="1270000">
                  <a:moveTo>
                    <a:pt x="3311652" y="0"/>
                  </a:moveTo>
                  <a:lnTo>
                    <a:pt x="0" y="0"/>
                  </a:lnTo>
                  <a:lnTo>
                    <a:pt x="0" y="1269491"/>
                  </a:lnTo>
                  <a:lnTo>
                    <a:pt x="3311652" y="1269491"/>
                  </a:lnTo>
                  <a:lnTo>
                    <a:pt x="3311652" y="0"/>
                  </a:lnTo>
                  <a:close/>
                </a:path>
              </a:pathLst>
            </a:custGeom>
            <a:solidFill>
              <a:srgbClr val="006FC0"/>
            </a:solidFill>
          </p:spPr>
          <p:txBody>
            <a:bodyPr wrap="square" lIns="0" tIns="0" rIns="0" bIns="0" rtlCol="0"/>
            <a:lstStyle/>
            <a:p>
              <a:endParaRPr/>
            </a:p>
          </p:txBody>
        </p:sp>
        <p:sp>
          <p:nvSpPr>
            <p:cNvPr id="9" name="object 9"/>
            <p:cNvSpPr/>
            <p:nvPr/>
          </p:nvSpPr>
          <p:spPr>
            <a:xfrm>
              <a:off x="676655" y="2179319"/>
              <a:ext cx="3312160" cy="1270000"/>
            </a:xfrm>
            <a:custGeom>
              <a:avLst/>
              <a:gdLst/>
              <a:ahLst/>
              <a:cxnLst/>
              <a:rect l="l" t="t" r="r" b="b"/>
              <a:pathLst>
                <a:path w="3312160" h="1270000">
                  <a:moveTo>
                    <a:pt x="0" y="1269491"/>
                  </a:moveTo>
                  <a:lnTo>
                    <a:pt x="3311652" y="1269491"/>
                  </a:lnTo>
                  <a:lnTo>
                    <a:pt x="3311652" y="0"/>
                  </a:lnTo>
                  <a:lnTo>
                    <a:pt x="0" y="0"/>
                  </a:lnTo>
                  <a:lnTo>
                    <a:pt x="0" y="1269491"/>
                  </a:lnTo>
                  <a:close/>
                </a:path>
              </a:pathLst>
            </a:custGeom>
            <a:ln w="9144">
              <a:solidFill>
                <a:srgbClr val="000000"/>
              </a:solidFill>
            </a:ln>
          </p:spPr>
          <p:txBody>
            <a:bodyPr wrap="square" lIns="0" tIns="0" rIns="0" bIns="0" rtlCol="0"/>
            <a:lstStyle/>
            <a:p>
              <a:endParaRPr/>
            </a:p>
          </p:txBody>
        </p:sp>
      </p:grpSp>
      <p:sp>
        <p:nvSpPr>
          <p:cNvPr id="10" name="object 10"/>
          <p:cNvSpPr txBox="1"/>
          <p:nvPr/>
        </p:nvSpPr>
        <p:spPr>
          <a:xfrm>
            <a:off x="676655" y="2179320"/>
            <a:ext cx="3312160" cy="1270000"/>
          </a:xfrm>
          <a:prstGeom prst="rect">
            <a:avLst/>
          </a:prstGeom>
        </p:spPr>
        <p:txBody>
          <a:bodyPr vert="horz" wrap="square" lIns="0" tIns="380365" rIns="0" bIns="0" rtlCol="0">
            <a:spAutoFit/>
          </a:bodyPr>
          <a:lstStyle/>
          <a:p>
            <a:pPr marL="527050">
              <a:lnSpc>
                <a:spcPct val="100000"/>
              </a:lnSpc>
              <a:spcBef>
                <a:spcPts val="2995"/>
              </a:spcBef>
            </a:pPr>
            <a:r>
              <a:rPr sz="3200" spc="-5" dirty="0">
                <a:solidFill>
                  <a:srgbClr val="FFFFFF"/>
                </a:solidFill>
                <a:latin typeface="Arial MT"/>
                <a:cs typeface="Arial MT"/>
              </a:rPr>
              <a:t>Les</a:t>
            </a:r>
            <a:r>
              <a:rPr sz="3200" spc="-30" dirty="0">
                <a:solidFill>
                  <a:srgbClr val="FFFFFF"/>
                </a:solidFill>
                <a:latin typeface="Arial MT"/>
                <a:cs typeface="Arial MT"/>
              </a:rPr>
              <a:t> </a:t>
            </a:r>
            <a:r>
              <a:rPr sz="3200" spc="-5" dirty="0">
                <a:solidFill>
                  <a:srgbClr val="FFFFFF"/>
                </a:solidFill>
                <a:latin typeface="Arial MT"/>
                <a:cs typeface="Arial MT"/>
              </a:rPr>
              <a:t>objectifs</a:t>
            </a:r>
            <a:endParaRPr sz="3200">
              <a:latin typeface="Arial MT"/>
              <a:cs typeface="Arial MT"/>
            </a:endParaRPr>
          </a:p>
        </p:txBody>
      </p:sp>
      <p:grpSp>
        <p:nvGrpSpPr>
          <p:cNvPr id="11" name="object 11"/>
          <p:cNvGrpSpPr/>
          <p:nvPr/>
        </p:nvGrpSpPr>
        <p:grpSpPr>
          <a:xfrm>
            <a:off x="4082796" y="1409674"/>
            <a:ext cx="7583805" cy="3301365"/>
            <a:chOff x="4082796" y="1409674"/>
            <a:chExt cx="7583805" cy="3301365"/>
          </a:xfrm>
        </p:grpSpPr>
        <p:pic>
          <p:nvPicPr>
            <p:cNvPr id="12" name="object 12"/>
            <p:cNvPicPr/>
            <p:nvPr/>
          </p:nvPicPr>
          <p:blipFill>
            <a:blip r:embed="rId5" cstate="print"/>
            <a:stretch>
              <a:fillRect/>
            </a:stretch>
          </p:blipFill>
          <p:spPr>
            <a:xfrm>
              <a:off x="4227570" y="1409674"/>
              <a:ext cx="7255775" cy="3301034"/>
            </a:xfrm>
            <a:prstGeom prst="rect">
              <a:avLst/>
            </a:prstGeom>
          </p:spPr>
        </p:pic>
        <p:pic>
          <p:nvPicPr>
            <p:cNvPr id="13" name="object 13"/>
            <p:cNvPicPr/>
            <p:nvPr/>
          </p:nvPicPr>
          <p:blipFill>
            <a:blip r:embed="rId6" cstate="print"/>
            <a:stretch>
              <a:fillRect/>
            </a:stretch>
          </p:blipFill>
          <p:spPr>
            <a:xfrm>
              <a:off x="4082796" y="1591056"/>
              <a:ext cx="7583424" cy="3014472"/>
            </a:xfrm>
            <a:prstGeom prst="rect">
              <a:avLst/>
            </a:prstGeom>
          </p:spPr>
        </p:pic>
        <p:pic>
          <p:nvPicPr>
            <p:cNvPr id="14" name="object 14"/>
            <p:cNvPicPr/>
            <p:nvPr/>
          </p:nvPicPr>
          <p:blipFill>
            <a:blip r:embed="rId7" cstate="print"/>
            <a:stretch>
              <a:fillRect/>
            </a:stretch>
          </p:blipFill>
          <p:spPr>
            <a:xfrm>
              <a:off x="4265676" y="1427988"/>
              <a:ext cx="7184135" cy="3229356"/>
            </a:xfrm>
            <a:prstGeom prst="rect">
              <a:avLst/>
            </a:prstGeom>
          </p:spPr>
        </p:pic>
      </p:grpSp>
      <p:sp>
        <p:nvSpPr>
          <p:cNvPr id="15" name="object 15"/>
          <p:cNvSpPr txBox="1"/>
          <p:nvPr/>
        </p:nvSpPr>
        <p:spPr>
          <a:xfrm>
            <a:off x="4265676" y="1427988"/>
            <a:ext cx="7184390" cy="3229610"/>
          </a:xfrm>
          <a:prstGeom prst="rect">
            <a:avLst/>
          </a:prstGeom>
          <a:ln w="9144">
            <a:solidFill>
              <a:srgbClr val="000000"/>
            </a:solidFill>
          </a:ln>
        </p:spPr>
        <p:txBody>
          <a:bodyPr vert="horz" wrap="square" lIns="0" tIns="0" rIns="0" bIns="0" rtlCol="0">
            <a:spAutoFit/>
          </a:bodyPr>
          <a:lstStyle/>
          <a:p>
            <a:pPr>
              <a:lnSpc>
                <a:spcPct val="100000"/>
              </a:lnSpc>
            </a:pPr>
            <a:endParaRPr sz="1750">
              <a:latin typeface="Times New Roman"/>
              <a:cs typeface="Times New Roman"/>
            </a:endParaRPr>
          </a:p>
          <a:p>
            <a:pPr marL="287020" marR="36195" indent="-287020">
              <a:lnSpc>
                <a:spcPct val="100000"/>
              </a:lnSpc>
              <a:buFont typeface="Wingdings"/>
              <a:buChar char=""/>
              <a:tabLst>
                <a:tab pos="287655" algn="l"/>
              </a:tabLst>
            </a:pPr>
            <a:r>
              <a:rPr sz="2000" dirty="0">
                <a:latin typeface="Arial MT"/>
                <a:cs typeface="Arial MT"/>
              </a:rPr>
              <a:t>Mettre </a:t>
            </a:r>
            <a:r>
              <a:rPr sz="2000" spc="-5" dirty="0">
                <a:latin typeface="Arial MT"/>
                <a:cs typeface="Arial MT"/>
              </a:rPr>
              <a:t>en </a:t>
            </a:r>
            <a:r>
              <a:rPr sz="2000" dirty="0">
                <a:latin typeface="Arial MT"/>
                <a:cs typeface="Arial MT"/>
              </a:rPr>
              <a:t>œuvre </a:t>
            </a:r>
            <a:r>
              <a:rPr sz="2000" spc="-5" dirty="0">
                <a:latin typeface="Arial MT"/>
                <a:cs typeface="Arial MT"/>
              </a:rPr>
              <a:t>des </a:t>
            </a:r>
            <a:r>
              <a:rPr sz="2000" dirty="0">
                <a:latin typeface="Arial MT"/>
                <a:cs typeface="Arial MT"/>
              </a:rPr>
              <a:t>compétences </a:t>
            </a:r>
            <a:r>
              <a:rPr sz="2000" spc="-5" dirty="0">
                <a:latin typeface="Arial MT"/>
                <a:cs typeface="Arial MT"/>
              </a:rPr>
              <a:t>et </a:t>
            </a:r>
            <a:r>
              <a:rPr sz="2000" dirty="0">
                <a:latin typeface="Arial MT"/>
                <a:cs typeface="Arial MT"/>
              </a:rPr>
              <a:t>mobiliser </a:t>
            </a:r>
            <a:r>
              <a:rPr sz="2000" spc="-5" dirty="0">
                <a:latin typeface="Arial MT"/>
                <a:cs typeface="Arial MT"/>
              </a:rPr>
              <a:t>les </a:t>
            </a:r>
            <a:r>
              <a:rPr sz="2000" dirty="0">
                <a:latin typeface="Arial MT"/>
                <a:cs typeface="Arial MT"/>
              </a:rPr>
              <a:t>savoirs </a:t>
            </a:r>
            <a:r>
              <a:rPr sz="2000" spc="5" dirty="0">
                <a:latin typeface="Arial MT"/>
                <a:cs typeface="Arial MT"/>
              </a:rPr>
              <a:t> </a:t>
            </a:r>
            <a:r>
              <a:rPr sz="2000" dirty="0">
                <a:latin typeface="Arial MT"/>
                <a:cs typeface="Arial MT"/>
              </a:rPr>
              <a:t>étudiés</a:t>
            </a:r>
            <a:r>
              <a:rPr sz="2000" spc="-30" dirty="0">
                <a:latin typeface="Arial MT"/>
                <a:cs typeface="Arial MT"/>
              </a:rPr>
              <a:t> </a:t>
            </a:r>
            <a:r>
              <a:rPr sz="2000" dirty="0">
                <a:latin typeface="Arial MT"/>
                <a:cs typeface="Arial MT"/>
              </a:rPr>
              <a:t>en formation</a:t>
            </a:r>
            <a:r>
              <a:rPr sz="2000" spc="-45" dirty="0">
                <a:latin typeface="Arial MT"/>
                <a:cs typeface="Arial MT"/>
              </a:rPr>
              <a:t> </a:t>
            </a:r>
            <a:r>
              <a:rPr sz="2000" dirty="0">
                <a:latin typeface="Arial MT"/>
                <a:cs typeface="Arial MT"/>
              </a:rPr>
              <a:t>;</a:t>
            </a:r>
            <a:r>
              <a:rPr sz="2000" spc="-10" dirty="0">
                <a:latin typeface="Arial MT"/>
                <a:cs typeface="Arial MT"/>
              </a:rPr>
              <a:t> </a:t>
            </a:r>
            <a:r>
              <a:rPr sz="2000" dirty="0">
                <a:latin typeface="Arial MT"/>
                <a:cs typeface="Arial MT"/>
              </a:rPr>
              <a:t>acquérir</a:t>
            </a:r>
            <a:r>
              <a:rPr sz="2000" spc="-40" dirty="0">
                <a:latin typeface="Arial MT"/>
                <a:cs typeface="Arial MT"/>
              </a:rPr>
              <a:t> </a:t>
            </a:r>
            <a:r>
              <a:rPr sz="2000" dirty="0">
                <a:latin typeface="Arial MT"/>
                <a:cs typeface="Arial MT"/>
              </a:rPr>
              <a:t>des</a:t>
            </a:r>
            <a:r>
              <a:rPr sz="2000" spc="-25" dirty="0">
                <a:latin typeface="Arial MT"/>
                <a:cs typeface="Arial MT"/>
              </a:rPr>
              <a:t> </a:t>
            </a:r>
            <a:r>
              <a:rPr sz="2000" dirty="0">
                <a:latin typeface="Arial MT"/>
                <a:cs typeface="Arial MT"/>
              </a:rPr>
              <a:t>compétences</a:t>
            </a:r>
            <a:r>
              <a:rPr sz="2000" spc="-45" dirty="0">
                <a:latin typeface="Arial MT"/>
                <a:cs typeface="Arial MT"/>
              </a:rPr>
              <a:t> </a:t>
            </a:r>
            <a:r>
              <a:rPr sz="2000" dirty="0">
                <a:latin typeface="Arial MT"/>
                <a:cs typeface="Arial MT"/>
              </a:rPr>
              <a:t>en</a:t>
            </a:r>
            <a:r>
              <a:rPr sz="2000" spc="-15" dirty="0">
                <a:latin typeface="Arial MT"/>
                <a:cs typeface="Arial MT"/>
              </a:rPr>
              <a:t> </a:t>
            </a:r>
            <a:r>
              <a:rPr sz="2000" dirty="0">
                <a:latin typeface="Arial MT"/>
                <a:cs typeface="Arial MT"/>
              </a:rPr>
              <a:t>situation </a:t>
            </a:r>
            <a:r>
              <a:rPr sz="2000" spc="-540" dirty="0">
                <a:latin typeface="Arial MT"/>
                <a:cs typeface="Arial MT"/>
              </a:rPr>
              <a:t> </a:t>
            </a:r>
            <a:r>
              <a:rPr sz="2000" spc="-5" dirty="0">
                <a:latin typeface="Arial MT"/>
                <a:cs typeface="Arial MT"/>
              </a:rPr>
              <a:t>professionnelle</a:t>
            </a:r>
            <a:r>
              <a:rPr sz="2000" spc="-30" dirty="0">
                <a:latin typeface="Arial MT"/>
                <a:cs typeface="Arial MT"/>
              </a:rPr>
              <a:t> </a:t>
            </a:r>
            <a:r>
              <a:rPr sz="2000" spc="-5" dirty="0">
                <a:latin typeface="Arial MT"/>
                <a:cs typeface="Arial MT"/>
              </a:rPr>
              <a:t>et</a:t>
            </a:r>
            <a:r>
              <a:rPr sz="2000" spc="-20" dirty="0">
                <a:latin typeface="Arial MT"/>
                <a:cs typeface="Arial MT"/>
              </a:rPr>
              <a:t> </a:t>
            </a:r>
            <a:r>
              <a:rPr sz="2000" spc="-5" dirty="0">
                <a:latin typeface="Arial MT"/>
                <a:cs typeface="Arial MT"/>
              </a:rPr>
              <a:t>en</a:t>
            </a:r>
            <a:r>
              <a:rPr sz="2000" spc="-15" dirty="0">
                <a:latin typeface="Arial MT"/>
                <a:cs typeface="Arial MT"/>
              </a:rPr>
              <a:t> </a:t>
            </a:r>
            <a:r>
              <a:rPr sz="2000" dirty="0">
                <a:latin typeface="Arial MT"/>
                <a:cs typeface="Arial MT"/>
              </a:rPr>
              <a:t>présence</a:t>
            </a:r>
            <a:r>
              <a:rPr sz="2000" spc="-40" dirty="0">
                <a:latin typeface="Arial MT"/>
                <a:cs typeface="Arial MT"/>
              </a:rPr>
              <a:t> </a:t>
            </a:r>
            <a:r>
              <a:rPr sz="2000" spc="-5" dirty="0">
                <a:latin typeface="Arial MT"/>
                <a:cs typeface="Arial MT"/>
              </a:rPr>
              <a:t>d’usagers.</a:t>
            </a:r>
            <a:endParaRPr sz="2000">
              <a:latin typeface="Arial MT"/>
              <a:cs typeface="Arial MT"/>
            </a:endParaRPr>
          </a:p>
          <a:p>
            <a:pPr marL="287020" indent="-287020">
              <a:lnSpc>
                <a:spcPct val="100000"/>
              </a:lnSpc>
              <a:spcBef>
                <a:spcPts val="695"/>
              </a:spcBef>
              <a:buFont typeface="Wingdings"/>
              <a:buChar char=""/>
              <a:tabLst>
                <a:tab pos="287655" algn="l"/>
              </a:tabLst>
            </a:pPr>
            <a:r>
              <a:rPr sz="2000" dirty="0">
                <a:latin typeface="Arial MT"/>
                <a:cs typeface="Arial MT"/>
              </a:rPr>
              <a:t>Développer</a:t>
            </a:r>
            <a:r>
              <a:rPr sz="2000" spc="-30" dirty="0">
                <a:latin typeface="Arial MT"/>
                <a:cs typeface="Arial MT"/>
              </a:rPr>
              <a:t> </a:t>
            </a:r>
            <a:r>
              <a:rPr sz="2000" dirty="0">
                <a:latin typeface="Arial MT"/>
                <a:cs typeface="Arial MT"/>
              </a:rPr>
              <a:t>des</a:t>
            </a:r>
            <a:r>
              <a:rPr sz="2000" spc="-10" dirty="0">
                <a:latin typeface="Arial MT"/>
                <a:cs typeface="Arial MT"/>
              </a:rPr>
              <a:t> </a:t>
            </a:r>
            <a:r>
              <a:rPr sz="2000" dirty="0">
                <a:latin typeface="Arial MT"/>
                <a:cs typeface="Arial MT"/>
              </a:rPr>
              <a:t>compétences</a:t>
            </a:r>
            <a:r>
              <a:rPr sz="2000" spc="-60" dirty="0">
                <a:latin typeface="Arial MT"/>
                <a:cs typeface="Arial MT"/>
              </a:rPr>
              <a:t> </a:t>
            </a:r>
            <a:r>
              <a:rPr sz="2000" dirty="0">
                <a:latin typeface="Arial MT"/>
                <a:cs typeface="Arial MT"/>
              </a:rPr>
              <a:t>de</a:t>
            </a:r>
            <a:r>
              <a:rPr sz="2000" spc="-15" dirty="0">
                <a:latin typeface="Arial MT"/>
                <a:cs typeface="Arial MT"/>
              </a:rPr>
              <a:t> </a:t>
            </a:r>
            <a:r>
              <a:rPr sz="2000" dirty="0">
                <a:latin typeface="Arial MT"/>
                <a:cs typeface="Arial MT"/>
              </a:rPr>
              <a:t>communication.</a:t>
            </a:r>
            <a:endParaRPr sz="2000">
              <a:latin typeface="Arial MT"/>
              <a:cs typeface="Arial MT"/>
            </a:endParaRPr>
          </a:p>
          <a:p>
            <a:pPr marL="287020" indent="-287020">
              <a:lnSpc>
                <a:spcPct val="100000"/>
              </a:lnSpc>
              <a:spcBef>
                <a:spcPts val="715"/>
              </a:spcBef>
              <a:buFont typeface="Wingdings"/>
              <a:buChar char=""/>
              <a:tabLst>
                <a:tab pos="287655" algn="l"/>
              </a:tabLst>
            </a:pPr>
            <a:r>
              <a:rPr sz="2000" spc="-5" dirty="0">
                <a:latin typeface="Arial MT"/>
                <a:cs typeface="Arial MT"/>
              </a:rPr>
              <a:t>S’insérer</a:t>
            </a:r>
            <a:r>
              <a:rPr sz="2000" spc="-20" dirty="0">
                <a:latin typeface="Arial MT"/>
                <a:cs typeface="Arial MT"/>
              </a:rPr>
              <a:t> </a:t>
            </a:r>
            <a:r>
              <a:rPr sz="2000" spc="-5" dirty="0">
                <a:latin typeface="Arial MT"/>
                <a:cs typeface="Arial MT"/>
              </a:rPr>
              <a:t>dans</a:t>
            </a:r>
            <a:r>
              <a:rPr sz="2000" spc="-15" dirty="0">
                <a:latin typeface="Arial MT"/>
                <a:cs typeface="Arial MT"/>
              </a:rPr>
              <a:t> </a:t>
            </a:r>
            <a:r>
              <a:rPr sz="2000" spc="-5" dirty="0">
                <a:latin typeface="Arial MT"/>
                <a:cs typeface="Arial MT"/>
              </a:rPr>
              <a:t>des équipes</a:t>
            </a:r>
            <a:r>
              <a:rPr sz="2000" spc="-20" dirty="0">
                <a:latin typeface="Arial MT"/>
                <a:cs typeface="Arial MT"/>
              </a:rPr>
              <a:t> </a:t>
            </a:r>
            <a:r>
              <a:rPr sz="2000" spc="-5" dirty="0">
                <a:latin typeface="Arial MT"/>
                <a:cs typeface="Arial MT"/>
              </a:rPr>
              <a:t>de</a:t>
            </a:r>
            <a:r>
              <a:rPr sz="2000" spc="10" dirty="0">
                <a:latin typeface="Arial MT"/>
                <a:cs typeface="Arial MT"/>
              </a:rPr>
              <a:t> </a:t>
            </a:r>
            <a:r>
              <a:rPr sz="2000" dirty="0">
                <a:latin typeface="Arial MT"/>
                <a:cs typeface="Arial MT"/>
              </a:rPr>
              <a:t>travail</a:t>
            </a:r>
            <a:r>
              <a:rPr sz="2000" spc="-20" dirty="0">
                <a:latin typeface="Arial MT"/>
                <a:cs typeface="Arial MT"/>
              </a:rPr>
              <a:t> </a:t>
            </a:r>
            <a:r>
              <a:rPr sz="2000" spc="-5" dirty="0">
                <a:latin typeface="Arial MT"/>
                <a:cs typeface="Arial MT"/>
              </a:rPr>
              <a:t>pluri</a:t>
            </a:r>
            <a:r>
              <a:rPr sz="2000" spc="5" dirty="0">
                <a:latin typeface="Arial MT"/>
                <a:cs typeface="Arial MT"/>
              </a:rPr>
              <a:t> </a:t>
            </a:r>
            <a:r>
              <a:rPr sz="2000" spc="-5" dirty="0">
                <a:latin typeface="Arial MT"/>
                <a:cs typeface="Arial MT"/>
              </a:rPr>
              <a:t>professionnelle.</a:t>
            </a:r>
            <a:endParaRPr sz="2000">
              <a:latin typeface="Arial MT"/>
              <a:cs typeface="Arial MT"/>
            </a:endParaRPr>
          </a:p>
          <a:p>
            <a:pPr marL="287020" marR="165735" indent="-287020">
              <a:lnSpc>
                <a:spcPct val="100000"/>
              </a:lnSpc>
              <a:spcBef>
                <a:spcPts val="695"/>
              </a:spcBef>
              <a:buFont typeface="Wingdings"/>
              <a:buChar char=""/>
              <a:tabLst>
                <a:tab pos="287655" algn="l"/>
              </a:tabLst>
            </a:pPr>
            <a:r>
              <a:rPr sz="2000" dirty="0">
                <a:latin typeface="Arial MT"/>
                <a:cs typeface="Arial MT"/>
              </a:rPr>
              <a:t>Découvrir</a:t>
            </a:r>
            <a:r>
              <a:rPr sz="2000" spc="-35" dirty="0">
                <a:latin typeface="Arial MT"/>
                <a:cs typeface="Arial MT"/>
              </a:rPr>
              <a:t> </a:t>
            </a:r>
            <a:r>
              <a:rPr sz="2000" spc="-5" dirty="0">
                <a:latin typeface="Arial MT"/>
                <a:cs typeface="Arial MT"/>
              </a:rPr>
              <a:t>différents</a:t>
            </a:r>
            <a:r>
              <a:rPr sz="2000" spc="-25" dirty="0">
                <a:latin typeface="Arial MT"/>
                <a:cs typeface="Arial MT"/>
              </a:rPr>
              <a:t> </a:t>
            </a:r>
            <a:r>
              <a:rPr sz="2000" dirty="0">
                <a:latin typeface="Arial MT"/>
                <a:cs typeface="Arial MT"/>
              </a:rPr>
              <a:t>milieux</a:t>
            </a:r>
            <a:r>
              <a:rPr sz="2000" spc="-5" dirty="0">
                <a:latin typeface="Arial MT"/>
                <a:cs typeface="Arial MT"/>
              </a:rPr>
              <a:t> </a:t>
            </a:r>
            <a:r>
              <a:rPr sz="2000" dirty="0">
                <a:latin typeface="Arial MT"/>
                <a:cs typeface="Arial MT"/>
              </a:rPr>
              <a:t>de</a:t>
            </a:r>
            <a:r>
              <a:rPr sz="2000" spc="-20" dirty="0">
                <a:latin typeface="Arial MT"/>
                <a:cs typeface="Arial MT"/>
              </a:rPr>
              <a:t> </a:t>
            </a:r>
            <a:r>
              <a:rPr sz="2000" dirty="0">
                <a:latin typeface="Arial MT"/>
                <a:cs typeface="Arial MT"/>
              </a:rPr>
              <a:t>travail</a:t>
            </a:r>
            <a:r>
              <a:rPr sz="2000" spc="-5" dirty="0">
                <a:latin typeface="Arial MT"/>
                <a:cs typeface="Arial MT"/>
              </a:rPr>
              <a:t> </a:t>
            </a:r>
            <a:r>
              <a:rPr sz="2000" dirty="0">
                <a:latin typeface="Arial MT"/>
                <a:cs typeface="Arial MT"/>
              </a:rPr>
              <a:t>du</a:t>
            </a:r>
            <a:r>
              <a:rPr sz="2000" spc="-15" dirty="0">
                <a:latin typeface="Arial MT"/>
                <a:cs typeface="Arial MT"/>
              </a:rPr>
              <a:t> </a:t>
            </a:r>
            <a:r>
              <a:rPr sz="2000" dirty="0">
                <a:latin typeface="Arial MT"/>
                <a:cs typeface="Arial MT"/>
              </a:rPr>
              <a:t>secteur</a:t>
            </a:r>
            <a:r>
              <a:rPr sz="2000" spc="-35" dirty="0">
                <a:latin typeface="Arial MT"/>
                <a:cs typeface="Arial MT"/>
              </a:rPr>
              <a:t> </a:t>
            </a:r>
            <a:r>
              <a:rPr sz="2000" dirty="0">
                <a:latin typeface="Arial MT"/>
                <a:cs typeface="Arial MT"/>
              </a:rPr>
              <a:t>sanitaire</a:t>
            </a:r>
            <a:r>
              <a:rPr sz="2000" spc="-25" dirty="0">
                <a:latin typeface="Arial MT"/>
                <a:cs typeface="Arial MT"/>
              </a:rPr>
              <a:t> </a:t>
            </a:r>
            <a:r>
              <a:rPr sz="2000" dirty="0">
                <a:latin typeface="Arial MT"/>
                <a:cs typeface="Arial MT"/>
              </a:rPr>
              <a:t>et </a:t>
            </a:r>
            <a:r>
              <a:rPr sz="2000" spc="-540" dirty="0">
                <a:latin typeface="Arial MT"/>
                <a:cs typeface="Arial MT"/>
              </a:rPr>
              <a:t> </a:t>
            </a:r>
            <a:r>
              <a:rPr sz="2000" dirty="0">
                <a:latin typeface="Arial MT"/>
                <a:cs typeface="Arial MT"/>
              </a:rPr>
              <a:t>médico-social ; </a:t>
            </a:r>
            <a:r>
              <a:rPr sz="2000" spc="-5" dirty="0">
                <a:latin typeface="Arial MT"/>
                <a:cs typeface="Arial MT"/>
              </a:rPr>
              <a:t>en appréhender l’organisation des </a:t>
            </a:r>
            <a:r>
              <a:rPr sz="2000" dirty="0">
                <a:latin typeface="Arial MT"/>
                <a:cs typeface="Arial MT"/>
              </a:rPr>
              <a:t> contraintes</a:t>
            </a:r>
            <a:r>
              <a:rPr sz="1600" dirty="0">
                <a:latin typeface="Arial MT"/>
                <a:cs typeface="Arial MT"/>
              </a:rPr>
              <a:t>.</a:t>
            </a:r>
            <a:endParaRPr sz="1600">
              <a:latin typeface="Arial MT"/>
              <a:cs typeface="Arial MT"/>
            </a:endParaRPr>
          </a:p>
        </p:txBody>
      </p:sp>
      <p:sp>
        <p:nvSpPr>
          <p:cNvPr id="19" name="Espace réservé du pied de page 18">
            <a:extLst>
              <a:ext uri="{FF2B5EF4-FFF2-40B4-BE49-F238E27FC236}">
                <a16:creationId xmlns:a16="http://schemas.microsoft.com/office/drawing/2014/main" id="{AE1B034F-D05C-430F-B57B-2C95B2FBBE68}"/>
              </a:ext>
            </a:extLst>
          </p:cNvPr>
          <p:cNvSpPr>
            <a:spLocks noGrp="1"/>
          </p:cNvSpPr>
          <p:nvPr>
            <p:ph type="ftr" sz="quarter" idx="5"/>
          </p:nvPr>
        </p:nvSpPr>
        <p:spPr/>
        <p:txBody>
          <a:bodyPr/>
          <a:lstStyle/>
          <a:p>
            <a:r>
              <a:rPr lang="fr-FR"/>
              <a:t>Formation rénovation bac pro ASSP - Mai 2022 -  GRD - académie de Lyon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0822" y="6380226"/>
            <a:ext cx="11232515" cy="0"/>
          </a:xfrm>
          <a:custGeom>
            <a:avLst/>
            <a:gdLst/>
            <a:ahLst/>
            <a:cxnLst/>
            <a:rect l="l" t="t" r="r" b="b"/>
            <a:pathLst>
              <a:path w="11232515">
                <a:moveTo>
                  <a:pt x="0" y="0"/>
                </a:moveTo>
                <a:lnTo>
                  <a:pt x="11232007" y="0"/>
                </a:lnTo>
              </a:path>
            </a:pathLst>
          </a:custGeom>
          <a:ln w="10668">
            <a:solidFill>
              <a:srgbClr val="000000"/>
            </a:solidFill>
          </a:ln>
        </p:spPr>
        <p:txBody>
          <a:bodyPr wrap="square" lIns="0" tIns="0" rIns="0" bIns="0" rtlCol="0"/>
          <a:lstStyle/>
          <a:p>
            <a:endParaRPr/>
          </a:p>
        </p:txBody>
      </p:sp>
      <p:pic>
        <p:nvPicPr>
          <p:cNvPr id="4" name="object 4"/>
          <p:cNvPicPr/>
          <p:nvPr/>
        </p:nvPicPr>
        <p:blipFill>
          <a:blip r:embed="rId3" cstate="print"/>
          <a:stretch>
            <a:fillRect/>
          </a:stretch>
        </p:blipFill>
        <p:spPr>
          <a:xfrm>
            <a:off x="453053" y="212305"/>
            <a:ext cx="593451" cy="520174"/>
          </a:xfrm>
          <a:prstGeom prst="rect">
            <a:avLst/>
          </a:prstGeom>
        </p:spPr>
      </p:pic>
      <p:sp>
        <p:nvSpPr>
          <p:cNvPr id="5" name="object 5"/>
          <p:cNvSpPr txBox="1">
            <a:spLocks noGrp="1"/>
          </p:cNvSpPr>
          <p:nvPr>
            <p:ph type="title"/>
          </p:nvPr>
        </p:nvSpPr>
        <p:spPr>
          <a:xfrm>
            <a:off x="2612898" y="117474"/>
            <a:ext cx="854138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000000"/>
                </a:solidFill>
              </a:rPr>
              <a:t>Les</a:t>
            </a:r>
            <a:r>
              <a:rPr sz="2800" spc="20" dirty="0">
                <a:solidFill>
                  <a:srgbClr val="000000"/>
                </a:solidFill>
              </a:rPr>
              <a:t> </a:t>
            </a:r>
            <a:r>
              <a:rPr sz="2800" spc="-5" dirty="0">
                <a:solidFill>
                  <a:srgbClr val="000000"/>
                </a:solidFill>
              </a:rPr>
              <a:t>périodes</a:t>
            </a:r>
            <a:r>
              <a:rPr sz="2800" spc="20" dirty="0">
                <a:solidFill>
                  <a:srgbClr val="000000"/>
                </a:solidFill>
              </a:rPr>
              <a:t> </a:t>
            </a:r>
            <a:r>
              <a:rPr sz="2800" spc="-5" dirty="0">
                <a:solidFill>
                  <a:srgbClr val="000000"/>
                </a:solidFill>
              </a:rPr>
              <a:t>de</a:t>
            </a:r>
            <a:r>
              <a:rPr sz="2800" spc="20" dirty="0">
                <a:solidFill>
                  <a:srgbClr val="000000"/>
                </a:solidFill>
              </a:rPr>
              <a:t> </a:t>
            </a:r>
            <a:r>
              <a:rPr sz="2800" spc="-5" dirty="0">
                <a:solidFill>
                  <a:srgbClr val="000000"/>
                </a:solidFill>
              </a:rPr>
              <a:t>formation</a:t>
            </a:r>
            <a:r>
              <a:rPr sz="2800" spc="15" dirty="0">
                <a:solidFill>
                  <a:srgbClr val="000000"/>
                </a:solidFill>
              </a:rPr>
              <a:t> </a:t>
            </a:r>
            <a:r>
              <a:rPr sz="2800" spc="-5" dirty="0">
                <a:solidFill>
                  <a:srgbClr val="000000"/>
                </a:solidFill>
              </a:rPr>
              <a:t>en</a:t>
            </a:r>
            <a:r>
              <a:rPr sz="2800" spc="20" dirty="0">
                <a:solidFill>
                  <a:srgbClr val="000000"/>
                </a:solidFill>
              </a:rPr>
              <a:t> </a:t>
            </a:r>
            <a:r>
              <a:rPr sz="2800" spc="-5" dirty="0">
                <a:solidFill>
                  <a:srgbClr val="000000"/>
                </a:solidFill>
              </a:rPr>
              <a:t>milieu</a:t>
            </a:r>
            <a:r>
              <a:rPr sz="2800" spc="-10" dirty="0">
                <a:solidFill>
                  <a:srgbClr val="000000"/>
                </a:solidFill>
              </a:rPr>
              <a:t> </a:t>
            </a:r>
            <a:r>
              <a:rPr sz="2800" spc="-5" dirty="0">
                <a:solidFill>
                  <a:srgbClr val="000000"/>
                </a:solidFill>
              </a:rPr>
              <a:t>professionnel</a:t>
            </a:r>
            <a:endParaRPr sz="2800"/>
          </a:p>
        </p:txBody>
      </p:sp>
      <p:grpSp>
        <p:nvGrpSpPr>
          <p:cNvPr id="6" name="object 6"/>
          <p:cNvGrpSpPr/>
          <p:nvPr/>
        </p:nvGrpSpPr>
        <p:grpSpPr>
          <a:xfrm>
            <a:off x="437367" y="1011915"/>
            <a:ext cx="3385185" cy="1341755"/>
            <a:chOff x="437367" y="1011915"/>
            <a:chExt cx="3385185" cy="1341755"/>
          </a:xfrm>
        </p:grpSpPr>
        <p:pic>
          <p:nvPicPr>
            <p:cNvPr id="7" name="object 7"/>
            <p:cNvPicPr/>
            <p:nvPr/>
          </p:nvPicPr>
          <p:blipFill>
            <a:blip r:embed="rId4" cstate="print"/>
            <a:stretch>
              <a:fillRect/>
            </a:stretch>
          </p:blipFill>
          <p:spPr>
            <a:xfrm>
              <a:off x="437367" y="1011915"/>
              <a:ext cx="3384844" cy="1341160"/>
            </a:xfrm>
            <a:prstGeom prst="rect">
              <a:avLst/>
            </a:prstGeom>
          </p:spPr>
        </p:pic>
        <p:sp>
          <p:nvSpPr>
            <p:cNvPr id="8" name="object 8"/>
            <p:cNvSpPr/>
            <p:nvPr/>
          </p:nvSpPr>
          <p:spPr>
            <a:xfrm>
              <a:off x="475488" y="1030224"/>
              <a:ext cx="3313429" cy="1270000"/>
            </a:xfrm>
            <a:custGeom>
              <a:avLst/>
              <a:gdLst/>
              <a:ahLst/>
              <a:cxnLst/>
              <a:rect l="l" t="t" r="r" b="b"/>
              <a:pathLst>
                <a:path w="3313429" h="1270000">
                  <a:moveTo>
                    <a:pt x="3313176" y="0"/>
                  </a:moveTo>
                  <a:lnTo>
                    <a:pt x="0" y="0"/>
                  </a:lnTo>
                  <a:lnTo>
                    <a:pt x="0" y="1269491"/>
                  </a:lnTo>
                  <a:lnTo>
                    <a:pt x="3313176" y="1269491"/>
                  </a:lnTo>
                  <a:lnTo>
                    <a:pt x="3313176" y="0"/>
                  </a:lnTo>
                  <a:close/>
                </a:path>
              </a:pathLst>
            </a:custGeom>
            <a:solidFill>
              <a:srgbClr val="006FC0"/>
            </a:solidFill>
          </p:spPr>
          <p:txBody>
            <a:bodyPr wrap="square" lIns="0" tIns="0" rIns="0" bIns="0" rtlCol="0"/>
            <a:lstStyle/>
            <a:p>
              <a:endParaRPr/>
            </a:p>
          </p:txBody>
        </p:sp>
        <p:sp>
          <p:nvSpPr>
            <p:cNvPr id="9" name="object 9"/>
            <p:cNvSpPr/>
            <p:nvPr/>
          </p:nvSpPr>
          <p:spPr>
            <a:xfrm>
              <a:off x="475488" y="1030224"/>
              <a:ext cx="3313429" cy="1270000"/>
            </a:xfrm>
            <a:custGeom>
              <a:avLst/>
              <a:gdLst/>
              <a:ahLst/>
              <a:cxnLst/>
              <a:rect l="l" t="t" r="r" b="b"/>
              <a:pathLst>
                <a:path w="3313429" h="1270000">
                  <a:moveTo>
                    <a:pt x="0" y="1269491"/>
                  </a:moveTo>
                  <a:lnTo>
                    <a:pt x="3313176" y="1269491"/>
                  </a:lnTo>
                  <a:lnTo>
                    <a:pt x="3313176" y="0"/>
                  </a:lnTo>
                  <a:lnTo>
                    <a:pt x="0" y="0"/>
                  </a:lnTo>
                  <a:lnTo>
                    <a:pt x="0" y="1269491"/>
                  </a:lnTo>
                  <a:close/>
                </a:path>
              </a:pathLst>
            </a:custGeom>
            <a:ln w="9144">
              <a:solidFill>
                <a:srgbClr val="000000"/>
              </a:solidFill>
            </a:ln>
          </p:spPr>
          <p:txBody>
            <a:bodyPr wrap="square" lIns="0" tIns="0" rIns="0" bIns="0" rtlCol="0"/>
            <a:lstStyle/>
            <a:p>
              <a:endParaRPr/>
            </a:p>
          </p:txBody>
        </p:sp>
      </p:grpSp>
      <p:sp>
        <p:nvSpPr>
          <p:cNvPr id="10" name="object 10"/>
          <p:cNvSpPr txBox="1"/>
          <p:nvPr/>
        </p:nvSpPr>
        <p:spPr>
          <a:xfrm>
            <a:off x="475487" y="1030224"/>
            <a:ext cx="3313429" cy="1270000"/>
          </a:xfrm>
          <a:prstGeom prst="rect">
            <a:avLst/>
          </a:prstGeom>
        </p:spPr>
        <p:txBody>
          <a:bodyPr vert="horz" wrap="square" lIns="0" tIns="379730" rIns="0" bIns="0" rtlCol="0">
            <a:spAutoFit/>
          </a:bodyPr>
          <a:lstStyle/>
          <a:p>
            <a:pPr marL="855344">
              <a:lnSpc>
                <a:spcPct val="100000"/>
              </a:lnSpc>
              <a:spcBef>
                <a:spcPts val="2990"/>
              </a:spcBef>
            </a:pPr>
            <a:r>
              <a:rPr sz="3200" spc="-5" dirty="0">
                <a:solidFill>
                  <a:srgbClr val="FFFFFF"/>
                </a:solidFill>
                <a:latin typeface="Arial MT"/>
                <a:cs typeface="Arial MT"/>
              </a:rPr>
              <a:t>Les</a:t>
            </a:r>
            <a:r>
              <a:rPr sz="3200" spc="-45" dirty="0">
                <a:solidFill>
                  <a:srgbClr val="FFFFFF"/>
                </a:solidFill>
                <a:latin typeface="Arial MT"/>
                <a:cs typeface="Arial MT"/>
              </a:rPr>
              <a:t> </a:t>
            </a:r>
            <a:r>
              <a:rPr sz="3200" spc="-5" dirty="0">
                <a:solidFill>
                  <a:srgbClr val="FFFFFF"/>
                </a:solidFill>
                <a:latin typeface="Arial MT"/>
                <a:cs typeface="Arial MT"/>
              </a:rPr>
              <a:t>lieux</a:t>
            </a:r>
            <a:endParaRPr sz="3200">
              <a:latin typeface="Arial MT"/>
              <a:cs typeface="Arial MT"/>
            </a:endParaRPr>
          </a:p>
        </p:txBody>
      </p:sp>
      <p:grpSp>
        <p:nvGrpSpPr>
          <p:cNvPr id="11" name="object 11"/>
          <p:cNvGrpSpPr/>
          <p:nvPr/>
        </p:nvGrpSpPr>
        <p:grpSpPr>
          <a:xfrm>
            <a:off x="4469891" y="1011918"/>
            <a:ext cx="7205980" cy="3979545"/>
            <a:chOff x="4469891" y="1011918"/>
            <a:chExt cx="7205980" cy="3979545"/>
          </a:xfrm>
        </p:grpSpPr>
        <p:pic>
          <p:nvPicPr>
            <p:cNvPr id="12" name="object 12"/>
            <p:cNvPicPr/>
            <p:nvPr/>
          </p:nvPicPr>
          <p:blipFill>
            <a:blip r:embed="rId5" cstate="print"/>
            <a:stretch>
              <a:fillRect/>
            </a:stretch>
          </p:blipFill>
          <p:spPr>
            <a:xfrm>
              <a:off x="4616193" y="1011918"/>
              <a:ext cx="6911344" cy="3979198"/>
            </a:xfrm>
            <a:prstGeom prst="rect">
              <a:avLst/>
            </a:prstGeom>
          </p:spPr>
        </p:pic>
        <p:pic>
          <p:nvPicPr>
            <p:cNvPr id="13" name="object 13"/>
            <p:cNvPicPr/>
            <p:nvPr/>
          </p:nvPicPr>
          <p:blipFill>
            <a:blip r:embed="rId6" cstate="print"/>
            <a:stretch>
              <a:fillRect/>
            </a:stretch>
          </p:blipFill>
          <p:spPr>
            <a:xfrm>
              <a:off x="4469891" y="1182623"/>
              <a:ext cx="7205471" cy="3712464"/>
            </a:xfrm>
            <a:prstGeom prst="rect">
              <a:avLst/>
            </a:prstGeom>
          </p:spPr>
        </p:pic>
        <p:pic>
          <p:nvPicPr>
            <p:cNvPr id="14" name="object 14"/>
            <p:cNvPicPr/>
            <p:nvPr/>
          </p:nvPicPr>
          <p:blipFill>
            <a:blip r:embed="rId7" cstate="print"/>
            <a:stretch>
              <a:fillRect/>
            </a:stretch>
          </p:blipFill>
          <p:spPr>
            <a:xfrm>
              <a:off x="4654295" y="1030223"/>
              <a:ext cx="6839711" cy="3907536"/>
            </a:xfrm>
            <a:prstGeom prst="rect">
              <a:avLst/>
            </a:prstGeom>
          </p:spPr>
        </p:pic>
        <p:sp>
          <p:nvSpPr>
            <p:cNvPr id="15" name="object 15"/>
            <p:cNvSpPr/>
            <p:nvPr/>
          </p:nvSpPr>
          <p:spPr>
            <a:xfrm>
              <a:off x="4654295" y="1030223"/>
              <a:ext cx="6840220" cy="3907790"/>
            </a:xfrm>
            <a:custGeom>
              <a:avLst/>
              <a:gdLst/>
              <a:ahLst/>
              <a:cxnLst/>
              <a:rect l="l" t="t" r="r" b="b"/>
              <a:pathLst>
                <a:path w="6840220" h="3907790">
                  <a:moveTo>
                    <a:pt x="0" y="3907536"/>
                  </a:moveTo>
                  <a:lnTo>
                    <a:pt x="6839711" y="3907536"/>
                  </a:lnTo>
                  <a:lnTo>
                    <a:pt x="6839711" y="0"/>
                  </a:lnTo>
                  <a:lnTo>
                    <a:pt x="0" y="0"/>
                  </a:lnTo>
                  <a:lnTo>
                    <a:pt x="0" y="3907536"/>
                  </a:lnTo>
                  <a:close/>
                </a:path>
              </a:pathLst>
            </a:custGeom>
            <a:ln w="9144">
              <a:solidFill>
                <a:srgbClr val="000000"/>
              </a:solidFill>
            </a:ln>
          </p:spPr>
          <p:txBody>
            <a:bodyPr wrap="square" lIns="0" tIns="0" rIns="0" bIns="0" rtlCol="0"/>
            <a:lstStyle/>
            <a:p>
              <a:endParaRPr/>
            </a:p>
          </p:txBody>
        </p:sp>
      </p:grpSp>
      <p:sp>
        <p:nvSpPr>
          <p:cNvPr id="16" name="object 16"/>
          <p:cNvSpPr txBox="1"/>
          <p:nvPr/>
        </p:nvSpPr>
        <p:spPr>
          <a:xfrm>
            <a:off x="4641850" y="1262252"/>
            <a:ext cx="6787515" cy="330835"/>
          </a:xfrm>
          <a:prstGeom prst="rect">
            <a:avLst/>
          </a:prstGeom>
        </p:spPr>
        <p:txBody>
          <a:bodyPr vert="horz" wrap="square" lIns="0" tIns="13335" rIns="0" bIns="0" rtlCol="0">
            <a:spAutoFit/>
          </a:bodyPr>
          <a:lstStyle/>
          <a:p>
            <a:pPr marL="355600" indent="-342900">
              <a:lnSpc>
                <a:spcPct val="100000"/>
              </a:lnSpc>
              <a:spcBef>
                <a:spcPts val="105"/>
              </a:spcBef>
              <a:buFont typeface="Wingdings"/>
              <a:buChar char=""/>
              <a:tabLst>
                <a:tab pos="354965" algn="l"/>
                <a:tab pos="355600" algn="l"/>
                <a:tab pos="6278880" algn="l"/>
              </a:tabLst>
            </a:pPr>
            <a:r>
              <a:rPr sz="2000" dirty="0">
                <a:latin typeface="Arial MT"/>
                <a:cs typeface="Arial MT"/>
              </a:rPr>
              <a:t>dans</a:t>
            </a:r>
            <a:r>
              <a:rPr sz="2000" spc="-20" dirty="0">
                <a:latin typeface="Arial MT"/>
                <a:cs typeface="Arial MT"/>
              </a:rPr>
              <a:t> </a:t>
            </a:r>
            <a:r>
              <a:rPr sz="2000" dirty="0">
                <a:latin typeface="Arial MT"/>
                <a:cs typeface="Arial MT"/>
              </a:rPr>
              <a:t>les</a:t>
            </a:r>
            <a:r>
              <a:rPr sz="2000" spc="5" dirty="0">
                <a:latin typeface="Arial MT"/>
                <a:cs typeface="Arial MT"/>
              </a:rPr>
              <a:t> </a:t>
            </a:r>
            <a:r>
              <a:rPr sz="2000" dirty="0">
                <a:latin typeface="Arial MT"/>
                <a:cs typeface="Arial MT"/>
              </a:rPr>
              <a:t>é</a:t>
            </a:r>
            <a:r>
              <a:rPr sz="2000" spc="-10" dirty="0">
                <a:latin typeface="Arial MT"/>
                <a:cs typeface="Arial MT"/>
              </a:rPr>
              <a:t>t</a:t>
            </a:r>
            <a:r>
              <a:rPr sz="2000" dirty="0">
                <a:latin typeface="Arial MT"/>
                <a:cs typeface="Arial MT"/>
              </a:rPr>
              <a:t>abli</a:t>
            </a:r>
            <a:r>
              <a:rPr sz="2000" spc="5" dirty="0">
                <a:latin typeface="Arial MT"/>
                <a:cs typeface="Arial MT"/>
              </a:rPr>
              <a:t>s</a:t>
            </a:r>
            <a:r>
              <a:rPr sz="2000" dirty="0">
                <a:latin typeface="Arial MT"/>
                <a:cs typeface="Arial MT"/>
              </a:rPr>
              <a:t>s</a:t>
            </a:r>
            <a:r>
              <a:rPr sz="2000" spc="5" dirty="0">
                <a:latin typeface="Arial MT"/>
                <a:cs typeface="Arial MT"/>
              </a:rPr>
              <a:t>e</a:t>
            </a:r>
            <a:r>
              <a:rPr sz="2000" dirty="0">
                <a:latin typeface="Arial MT"/>
                <a:cs typeface="Arial MT"/>
              </a:rPr>
              <a:t>ments</a:t>
            </a:r>
            <a:r>
              <a:rPr sz="2000" spc="-50" dirty="0">
                <a:latin typeface="Arial MT"/>
                <a:cs typeface="Arial MT"/>
              </a:rPr>
              <a:t> </a:t>
            </a:r>
            <a:r>
              <a:rPr sz="2000" dirty="0">
                <a:latin typeface="Arial MT"/>
                <a:cs typeface="Arial MT"/>
              </a:rPr>
              <a:t>de</a:t>
            </a:r>
            <a:r>
              <a:rPr sz="2000" spc="-15" dirty="0">
                <a:latin typeface="Arial MT"/>
                <a:cs typeface="Arial MT"/>
              </a:rPr>
              <a:t> </a:t>
            </a:r>
            <a:r>
              <a:rPr sz="2000" dirty="0">
                <a:latin typeface="Arial MT"/>
                <a:cs typeface="Arial MT"/>
              </a:rPr>
              <a:t>s</a:t>
            </a:r>
            <a:r>
              <a:rPr sz="2000" spc="5" dirty="0">
                <a:latin typeface="Arial MT"/>
                <a:cs typeface="Arial MT"/>
              </a:rPr>
              <a:t>a</a:t>
            </a:r>
            <a:r>
              <a:rPr sz="2000" dirty="0">
                <a:latin typeface="Arial MT"/>
                <a:cs typeface="Arial MT"/>
              </a:rPr>
              <a:t>nté,</a:t>
            </a:r>
            <a:r>
              <a:rPr sz="2000" spc="-35" dirty="0">
                <a:latin typeface="Arial MT"/>
                <a:cs typeface="Arial MT"/>
              </a:rPr>
              <a:t> </a:t>
            </a:r>
            <a:r>
              <a:rPr sz="2000" dirty="0">
                <a:latin typeface="Arial MT"/>
                <a:cs typeface="Arial MT"/>
              </a:rPr>
              <a:t>publi</a:t>
            </a:r>
            <a:r>
              <a:rPr sz="2000" spc="5" dirty="0">
                <a:latin typeface="Arial MT"/>
                <a:cs typeface="Arial MT"/>
              </a:rPr>
              <a:t>c</a:t>
            </a:r>
            <a:r>
              <a:rPr sz="2000" dirty="0">
                <a:latin typeface="Arial MT"/>
                <a:cs typeface="Arial MT"/>
              </a:rPr>
              <a:t>s</a:t>
            </a:r>
            <a:r>
              <a:rPr sz="2000" spc="-15" dirty="0">
                <a:latin typeface="Arial MT"/>
                <a:cs typeface="Arial MT"/>
              </a:rPr>
              <a:t> </a:t>
            </a:r>
            <a:r>
              <a:rPr sz="2000" dirty="0">
                <a:latin typeface="Arial MT"/>
                <a:cs typeface="Arial MT"/>
              </a:rPr>
              <a:t>ou</a:t>
            </a:r>
            <a:r>
              <a:rPr sz="2000" spc="-15" dirty="0">
                <a:latin typeface="Arial MT"/>
                <a:cs typeface="Arial MT"/>
              </a:rPr>
              <a:t> </a:t>
            </a:r>
            <a:r>
              <a:rPr sz="2000" dirty="0">
                <a:latin typeface="Arial MT"/>
                <a:cs typeface="Arial MT"/>
              </a:rPr>
              <a:t>pri</a:t>
            </a:r>
            <a:r>
              <a:rPr sz="2000" spc="-10" dirty="0">
                <a:latin typeface="Arial MT"/>
                <a:cs typeface="Arial MT"/>
              </a:rPr>
              <a:t>v</a:t>
            </a:r>
            <a:r>
              <a:rPr sz="2000" dirty="0">
                <a:latin typeface="Arial MT"/>
                <a:cs typeface="Arial MT"/>
              </a:rPr>
              <a:t>és	dont</a:t>
            </a:r>
            <a:endParaRPr sz="2000">
              <a:latin typeface="Arial MT"/>
              <a:cs typeface="Arial MT"/>
            </a:endParaRPr>
          </a:p>
        </p:txBody>
      </p:sp>
      <p:sp>
        <p:nvSpPr>
          <p:cNvPr id="17" name="object 17"/>
          <p:cNvSpPr txBox="1"/>
          <p:nvPr/>
        </p:nvSpPr>
        <p:spPr>
          <a:xfrm>
            <a:off x="4984750" y="1567052"/>
            <a:ext cx="5782945" cy="636270"/>
          </a:xfrm>
          <a:prstGeom prst="rect">
            <a:avLst/>
          </a:prstGeom>
        </p:spPr>
        <p:txBody>
          <a:bodyPr vert="horz" wrap="square" lIns="0" tIns="13335" rIns="0" bIns="0" rtlCol="0">
            <a:spAutoFit/>
          </a:bodyPr>
          <a:lstStyle/>
          <a:p>
            <a:pPr marL="12700">
              <a:lnSpc>
                <a:spcPct val="100000"/>
              </a:lnSpc>
              <a:spcBef>
                <a:spcPts val="105"/>
              </a:spcBef>
            </a:pPr>
            <a:r>
              <a:rPr sz="2000" dirty="0">
                <a:latin typeface="Arial MT"/>
                <a:cs typeface="Arial MT"/>
              </a:rPr>
              <a:t>les</a:t>
            </a:r>
            <a:r>
              <a:rPr sz="2000" spc="-20" dirty="0">
                <a:latin typeface="Arial MT"/>
                <a:cs typeface="Arial MT"/>
              </a:rPr>
              <a:t> </a:t>
            </a:r>
            <a:r>
              <a:rPr sz="2000" dirty="0">
                <a:latin typeface="Arial MT"/>
                <a:cs typeface="Arial MT"/>
              </a:rPr>
              <a:t>établissements</a:t>
            </a:r>
            <a:r>
              <a:rPr sz="2000" spc="-35" dirty="0">
                <a:latin typeface="Arial MT"/>
                <a:cs typeface="Arial MT"/>
              </a:rPr>
              <a:t> </a:t>
            </a:r>
            <a:r>
              <a:rPr sz="2000" dirty="0">
                <a:latin typeface="Arial MT"/>
                <a:cs typeface="Arial MT"/>
              </a:rPr>
              <a:t>de</a:t>
            </a:r>
            <a:r>
              <a:rPr sz="2000" spc="-15" dirty="0">
                <a:latin typeface="Arial MT"/>
                <a:cs typeface="Arial MT"/>
              </a:rPr>
              <a:t> </a:t>
            </a:r>
            <a:r>
              <a:rPr sz="2000" dirty="0">
                <a:latin typeface="Arial MT"/>
                <a:cs typeface="Arial MT"/>
              </a:rPr>
              <a:t>rééducation</a:t>
            </a:r>
            <a:r>
              <a:rPr sz="2000" spc="-50" dirty="0">
                <a:latin typeface="Arial MT"/>
                <a:cs typeface="Arial MT"/>
              </a:rPr>
              <a:t> </a:t>
            </a:r>
            <a:r>
              <a:rPr sz="2000" dirty="0">
                <a:latin typeface="Arial MT"/>
                <a:cs typeface="Arial MT"/>
              </a:rPr>
              <a:t>fonctionnelle,</a:t>
            </a:r>
            <a:r>
              <a:rPr sz="2000" spc="-30" dirty="0">
                <a:latin typeface="Arial MT"/>
                <a:cs typeface="Arial MT"/>
              </a:rPr>
              <a:t> </a:t>
            </a:r>
            <a:r>
              <a:rPr sz="2000" dirty="0">
                <a:latin typeface="Arial MT"/>
                <a:cs typeface="Arial MT"/>
              </a:rPr>
              <a:t>de</a:t>
            </a:r>
            <a:endParaRPr sz="2000">
              <a:latin typeface="Arial MT"/>
              <a:cs typeface="Arial MT"/>
            </a:endParaRPr>
          </a:p>
          <a:p>
            <a:pPr marL="12700">
              <a:lnSpc>
                <a:spcPct val="100000"/>
              </a:lnSpc>
            </a:pPr>
            <a:r>
              <a:rPr sz="2000" dirty="0">
                <a:latin typeface="Arial MT"/>
                <a:cs typeface="Arial MT"/>
              </a:rPr>
              <a:t>réadaptation</a:t>
            </a:r>
            <a:endParaRPr sz="2000">
              <a:latin typeface="Arial MT"/>
              <a:cs typeface="Arial MT"/>
            </a:endParaRPr>
          </a:p>
        </p:txBody>
      </p:sp>
      <p:sp>
        <p:nvSpPr>
          <p:cNvPr id="18" name="object 18"/>
          <p:cNvSpPr txBox="1"/>
          <p:nvPr/>
        </p:nvSpPr>
        <p:spPr>
          <a:xfrm>
            <a:off x="1051356" y="2265426"/>
            <a:ext cx="10460990" cy="4093210"/>
          </a:xfrm>
          <a:prstGeom prst="rect">
            <a:avLst/>
          </a:prstGeom>
        </p:spPr>
        <p:txBody>
          <a:bodyPr vert="horz" wrap="square" lIns="0" tIns="13335" rIns="0" bIns="0" rtlCol="0">
            <a:spAutoFit/>
          </a:bodyPr>
          <a:lstStyle/>
          <a:p>
            <a:pPr marL="3945890" marR="184785" indent="-342900">
              <a:lnSpc>
                <a:spcPct val="100000"/>
              </a:lnSpc>
              <a:spcBef>
                <a:spcPts val="105"/>
              </a:spcBef>
              <a:buFont typeface="Wingdings"/>
              <a:buChar char=""/>
              <a:tabLst>
                <a:tab pos="3945890" algn="l"/>
                <a:tab pos="3946525" algn="l"/>
              </a:tabLst>
            </a:pPr>
            <a:r>
              <a:rPr sz="2000" dirty="0">
                <a:latin typeface="Arial MT"/>
                <a:cs typeface="Arial MT"/>
              </a:rPr>
              <a:t>dans les structures médico-sociales accueillant des </a:t>
            </a:r>
            <a:r>
              <a:rPr sz="2000" spc="5" dirty="0">
                <a:latin typeface="Arial MT"/>
                <a:cs typeface="Arial MT"/>
              </a:rPr>
              <a:t> </a:t>
            </a:r>
            <a:r>
              <a:rPr sz="2000" dirty="0">
                <a:latin typeface="Arial MT"/>
                <a:cs typeface="Arial MT"/>
              </a:rPr>
              <a:t>personnes</a:t>
            </a:r>
            <a:r>
              <a:rPr sz="2000" spc="-50" dirty="0">
                <a:latin typeface="Arial MT"/>
                <a:cs typeface="Arial MT"/>
              </a:rPr>
              <a:t> </a:t>
            </a:r>
            <a:r>
              <a:rPr sz="2000" dirty="0">
                <a:latin typeface="Arial MT"/>
                <a:cs typeface="Arial MT"/>
              </a:rPr>
              <a:t>en</a:t>
            </a:r>
            <a:r>
              <a:rPr sz="2000" spc="-15" dirty="0">
                <a:latin typeface="Arial MT"/>
                <a:cs typeface="Arial MT"/>
              </a:rPr>
              <a:t> </a:t>
            </a:r>
            <a:r>
              <a:rPr sz="2000" dirty="0">
                <a:latin typeface="Arial MT"/>
                <a:cs typeface="Arial MT"/>
              </a:rPr>
              <a:t>situation</a:t>
            </a:r>
            <a:r>
              <a:rPr sz="2000" spc="-15" dirty="0">
                <a:latin typeface="Arial MT"/>
                <a:cs typeface="Arial MT"/>
              </a:rPr>
              <a:t> </a:t>
            </a:r>
            <a:r>
              <a:rPr sz="2000" dirty="0">
                <a:latin typeface="Arial MT"/>
                <a:cs typeface="Arial MT"/>
              </a:rPr>
              <a:t>de</a:t>
            </a:r>
            <a:r>
              <a:rPr sz="2000" spc="-15" dirty="0">
                <a:latin typeface="Arial MT"/>
                <a:cs typeface="Arial MT"/>
              </a:rPr>
              <a:t> </a:t>
            </a:r>
            <a:r>
              <a:rPr sz="2000" dirty="0">
                <a:latin typeface="Arial MT"/>
                <a:cs typeface="Arial MT"/>
              </a:rPr>
              <a:t>handicap</a:t>
            </a:r>
            <a:r>
              <a:rPr sz="2000" spc="-30" dirty="0">
                <a:latin typeface="Arial MT"/>
                <a:cs typeface="Arial MT"/>
              </a:rPr>
              <a:t> </a:t>
            </a:r>
            <a:r>
              <a:rPr sz="2000" dirty="0">
                <a:latin typeface="Arial MT"/>
                <a:cs typeface="Arial MT"/>
              </a:rPr>
              <a:t>(adultes</a:t>
            </a:r>
            <a:r>
              <a:rPr sz="2000" spc="-25" dirty="0">
                <a:latin typeface="Arial MT"/>
                <a:cs typeface="Arial MT"/>
              </a:rPr>
              <a:t> </a:t>
            </a:r>
            <a:r>
              <a:rPr sz="2000" dirty="0">
                <a:latin typeface="Arial MT"/>
                <a:cs typeface="Arial MT"/>
              </a:rPr>
              <a:t>ou</a:t>
            </a:r>
            <a:r>
              <a:rPr sz="2000" spc="-15" dirty="0">
                <a:latin typeface="Arial MT"/>
                <a:cs typeface="Arial MT"/>
              </a:rPr>
              <a:t> </a:t>
            </a:r>
            <a:r>
              <a:rPr sz="2000" dirty="0">
                <a:latin typeface="Arial MT"/>
                <a:cs typeface="Arial MT"/>
              </a:rPr>
              <a:t>enfants) </a:t>
            </a:r>
            <a:r>
              <a:rPr sz="2000" spc="-540" dirty="0">
                <a:latin typeface="Arial MT"/>
                <a:cs typeface="Arial MT"/>
              </a:rPr>
              <a:t> </a:t>
            </a:r>
            <a:r>
              <a:rPr sz="2000" dirty="0">
                <a:latin typeface="Arial MT"/>
                <a:cs typeface="Arial MT"/>
              </a:rPr>
              <a:t>ou</a:t>
            </a:r>
            <a:r>
              <a:rPr sz="2000" spc="-20" dirty="0">
                <a:latin typeface="Arial MT"/>
                <a:cs typeface="Arial MT"/>
              </a:rPr>
              <a:t> </a:t>
            </a:r>
            <a:r>
              <a:rPr sz="2000" dirty="0">
                <a:latin typeface="Arial MT"/>
                <a:cs typeface="Arial MT"/>
              </a:rPr>
              <a:t>des</a:t>
            </a:r>
            <a:r>
              <a:rPr sz="2000" spc="-10" dirty="0">
                <a:latin typeface="Arial MT"/>
                <a:cs typeface="Arial MT"/>
              </a:rPr>
              <a:t> </a:t>
            </a:r>
            <a:r>
              <a:rPr sz="2000" dirty="0">
                <a:latin typeface="Arial MT"/>
                <a:cs typeface="Arial MT"/>
              </a:rPr>
              <a:t>personnes</a:t>
            </a:r>
            <a:r>
              <a:rPr sz="2000" spc="-45" dirty="0">
                <a:latin typeface="Arial MT"/>
                <a:cs typeface="Arial MT"/>
              </a:rPr>
              <a:t> </a:t>
            </a:r>
            <a:r>
              <a:rPr sz="2000" dirty="0">
                <a:latin typeface="Arial MT"/>
                <a:cs typeface="Arial MT"/>
              </a:rPr>
              <a:t>âgées</a:t>
            </a:r>
            <a:endParaRPr sz="2000">
              <a:latin typeface="Arial MT"/>
              <a:cs typeface="Arial MT"/>
            </a:endParaRPr>
          </a:p>
          <a:p>
            <a:pPr marL="3945890" indent="-343535">
              <a:lnSpc>
                <a:spcPct val="100000"/>
              </a:lnSpc>
              <a:spcBef>
                <a:spcPts val="705"/>
              </a:spcBef>
              <a:buFont typeface="Wingdings"/>
              <a:buChar char=""/>
              <a:tabLst>
                <a:tab pos="3945890" algn="l"/>
                <a:tab pos="3946525" algn="l"/>
              </a:tabLst>
            </a:pPr>
            <a:r>
              <a:rPr sz="2000" spc="-5" dirty="0">
                <a:latin typeface="Arial MT"/>
                <a:cs typeface="Arial MT"/>
              </a:rPr>
              <a:t>dans</a:t>
            </a:r>
            <a:r>
              <a:rPr sz="2000" spc="-20" dirty="0">
                <a:latin typeface="Arial MT"/>
                <a:cs typeface="Arial MT"/>
              </a:rPr>
              <a:t> </a:t>
            </a:r>
            <a:r>
              <a:rPr sz="2000" spc="-5" dirty="0">
                <a:latin typeface="Arial MT"/>
                <a:cs typeface="Arial MT"/>
              </a:rPr>
              <a:t>les</a:t>
            </a:r>
            <a:r>
              <a:rPr sz="2000" spc="5" dirty="0">
                <a:latin typeface="Arial MT"/>
                <a:cs typeface="Arial MT"/>
              </a:rPr>
              <a:t> </a:t>
            </a:r>
            <a:r>
              <a:rPr sz="2000" dirty="0">
                <a:latin typeface="Arial MT"/>
                <a:cs typeface="Arial MT"/>
              </a:rPr>
              <a:t>services</a:t>
            </a:r>
            <a:r>
              <a:rPr sz="2000" spc="-35" dirty="0">
                <a:latin typeface="Arial MT"/>
                <a:cs typeface="Arial MT"/>
              </a:rPr>
              <a:t> </a:t>
            </a:r>
            <a:r>
              <a:rPr sz="2000" spc="-5" dirty="0">
                <a:latin typeface="Arial MT"/>
                <a:cs typeface="Arial MT"/>
              </a:rPr>
              <a:t>de</a:t>
            </a:r>
            <a:r>
              <a:rPr sz="2000" spc="-15" dirty="0">
                <a:latin typeface="Arial MT"/>
                <a:cs typeface="Arial MT"/>
              </a:rPr>
              <a:t> </a:t>
            </a:r>
            <a:r>
              <a:rPr sz="2000" dirty="0">
                <a:latin typeface="Arial MT"/>
                <a:cs typeface="Arial MT"/>
              </a:rPr>
              <a:t>soins</a:t>
            </a:r>
            <a:r>
              <a:rPr sz="2000" spc="-15" dirty="0">
                <a:latin typeface="Arial MT"/>
                <a:cs typeface="Arial MT"/>
              </a:rPr>
              <a:t> </a:t>
            </a:r>
            <a:r>
              <a:rPr sz="2000" spc="-5" dirty="0">
                <a:latin typeface="Arial MT"/>
                <a:cs typeface="Arial MT"/>
              </a:rPr>
              <a:t>ou</a:t>
            </a:r>
            <a:r>
              <a:rPr sz="2000" spc="-15" dirty="0">
                <a:latin typeface="Arial MT"/>
                <a:cs typeface="Arial MT"/>
              </a:rPr>
              <a:t> </a:t>
            </a:r>
            <a:r>
              <a:rPr sz="2000" spc="-5" dirty="0">
                <a:latin typeface="Arial MT"/>
                <a:cs typeface="Arial MT"/>
              </a:rPr>
              <a:t>d’aide</a:t>
            </a:r>
            <a:r>
              <a:rPr sz="2000" dirty="0">
                <a:latin typeface="Arial MT"/>
                <a:cs typeface="Arial MT"/>
              </a:rPr>
              <a:t> à</a:t>
            </a:r>
            <a:r>
              <a:rPr sz="2000" spc="-20" dirty="0">
                <a:latin typeface="Arial MT"/>
                <a:cs typeface="Arial MT"/>
              </a:rPr>
              <a:t> </a:t>
            </a:r>
            <a:r>
              <a:rPr sz="2000" spc="-5" dirty="0">
                <a:latin typeface="Arial MT"/>
                <a:cs typeface="Arial MT"/>
              </a:rPr>
              <a:t>domicile</a:t>
            </a:r>
            <a:endParaRPr sz="2000">
              <a:latin typeface="Arial MT"/>
              <a:cs typeface="Arial MT"/>
            </a:endParaRPr>
          </a:p>
          <a:p>
            <a:pPr marL="3945890" indent="-343535">
              <a:lnSpc>
                <a:spcPct val="100000"/>
              </a:lnSpc>
              <a:spcBef>
                <a:spcPts val="700"/>
              </a:spcBef>
              <a:buFont typeface="Wingdings"/>
              <a:buChar char=""/>
              <a:tabLst>
                <a:tab pos="3945890" algn="l"/>
                <a:tab pos="3946525" algn="l"/>
              </a:tabLst>
            </a:pPr>
            <a:r>
              <a:rPr sz="2000" spc="-5" dirty="0">
                <a:latin typeface="Arial MT"/>
                <a:cs typeface="Arial MT"/>
              </a:rPr>
              <a:t>dans</a:t>
            </a:r>
            <a:r>
              <a:rPr sz="2000" spc="-20" dirty="0">
                <a:latin typeface="Arial MT"/>
                <a:cs typeface="Arial MT"/>
              </a:rPr>
              <a:t> </a:t>
            </a:r>
            <a:r>
              <a:rPr sz="2000" spc="-5" dirty="0">
                <a:latin typeface="Arial MT"/>
                <a:cs typeface="Arial MT"/>
              </a:rPr>
              <a:t>des </a:t>
            </a:r>
            <a:r>
              <a:rPr sz="2000" dirty="0">
                <a:latin typeface="Arial MT"/>
                <a:cs typeface="Arial MT"/>
              </a:rPr>
              <a:t>structures</a:t>
            </a:r>
            <a:r>
              <a:rPr sz="2000" spc="-45" dirty="0">
                <a:latin typeface="Arial MT"/>
                <a:cs typeface="Arial MT"/>
              </a:rPr>
              <a:t> </a:t>
            </a:r>
            <a:r>
              <a:rPr sz="2000" dirty="0">
                <a:latin typeface="Arial MT"/>
                <a:cs typeface="Arial MT"/>
              </a:rPr>
              <a:t>d’accueil</a:t>
            </a:r>
            <a:r>
              <a:rPr sz="2000" spc="-15" dirty="0">
                <a:latin typeface="Arial MT"/>
                <a:cs typeface="Arial MT"/>
              </a:rPr>
              <a:t> </a:t>
            </a:r>
            <a:r>
              <a:rPr sz="2000" spc="-5" dirty="0">
                <a:latin typeface="Arial MT"/>
                <a:cs typeface="Arial MT"/>
              </a:rPr>
              <a:t>collectif</a:t>
            </a:r>
            <a:r>
              <a:rPr sz="2000" spc="-20" dirty="0">
                <a:latin typeface="Arial MT"/>
                <a:cs typeface="Arial MT"/>
              </a:rPr>
              <a:t> </a:t>
            </a:r>
            <a:r>
              <a:rPr sz="2000" spc="-5" dirty="0">
                <a:latin typeface="Arial MT"/>
                <a:cs typeface="Arial MT"/>
              </a:rPr>
              <a:t>de</a:t>
            </a:r>
            <a:r>
              <a:rPr sz="2000" spc="-10" dirty="0">
                <a:latin typeface="Arial MT"/>
                <a:cs typeface="Arial MT"/>
              </a:rPr>
              <a:t> </a:t>
            </a:r>
            <a:r>
              <a:rPr sz="2000" spc="-5" dirty="0">
                <a:latin typeface="Arial MT"/>
                <a:cs typeface="Arial MT"/>
              </a:rPr>
              <a:t>la</a:t>
            </a:r>
            <a:r>
              <a:rPr sz="2000" spc="5" dirty="0">
                <a:latin typeface="Arial MT"/>
                <a:cs typeface="Arial MT"/>
              </a:rPr>
              <a:t> </a:t>
            </a:r>
            <a:r>
              <a:rPr sz="2000" spc="-5" dirty="0">
                <a:latin typeface="Arial MT"/>
                <a:cs typeface="Arial MT"/>
              </a:rPr>
              <a:t>petite</a:t>
            </a:r>
            <a:r>
              <a:rPr sz="2000" spc="-15" dirty="0">
                <a:latin typeface="Arial MT"/>
                <a:cs typeface="Arial MT"/>
              </a:rPr>
              <a:t> </a:t>
            </a:r>
            <a:r>
              <a:rPr sz="2000" spc="-5" dirty="0">
                <a:latin typeface="Arial MT"/>
                <a:cs typeface="Arial MT"/>
              </a:rPr>
              <a:t>enfance</a:t>
            </a:r>
            <a:endParaRPr sz="2000">
              <a:latin typeface="Arial MT"/>
              <a:cs typeface="Arial MT"/>
            </a:endParaRPr>
          </a:p>
          <a:p>
            <a:pPr marL="3945890" indent="-343535">
              <a:lnSpc>
                <a:spcPct val="100000"/>
              </a:lnSpc>
              <a:spcBef>
                <a:spcPts val="695"/>
              </a:spcBef>
              <a:buFont typeface="Wingdings"/>
              <a:buChar char=""/>
              <a:tabLst>
                <a:tab pos="3945890" algn="l"/>
                <a:tab pos="3946525" algn="l"/>
              </a:tabLst>
            </a:pPr>
            <a:r>
              <a:rPr sz="2000" spc="-5" dirty="0">
                <a:latin typeface="Arial MT"/>
                <a:cs typeface="Arial MT"/>
              </a:rPr>
              <a:t>en</a:t>
            </a:r>
            <a:r>
              <a:rPr sz="2000" spc="-15" dirty="0">
                <a:latin typeface="Arial MT"/>
                <a:cs typeface="Arial MT"/>
              </a:rPr>
              <a:t> </a:t>
            </a:r>
            <a:r>
              <a:rPr sz="2000" spc="-5" dirty="0">
                <a:latin typeface="Arial MT"/>
                <a:cs typeface="Arial MT"/>
              </a:rPr>
              <a:t>école</a:t>
            </a:r>
            <a:r>
              <a:rPr sz="2000" spc="-10" dirty="0">
                <a:latin typeface="Arial MT"/>
                <a:cs typeface="Arial MT"/>
              </a:rPr>
              <a:t> </a:t>
            </a:r>
            <a:r>
              <a:rPr sz="2000" spc="-5" dirty="0">
                <a:latin typeface="Arial MT"/>
                <a:cs typeface="Arial MT"/>
              </a:rPr>
              <a:t>élémentaire</a:t>
            </a:r>
            <a:r>
              <a:rPr sz="2000" spc="-20" dirty="0">
                <a:latin typeface="Arial MT"/>
                <a:cs typeface="Arial MT"/>
              </a:rPr>
              <a:t> </a:t>
            </a:r>
            <a:r>
              <a:rPr sz="2000" spc="-5" dirty="0">
                <a:latin typeface="Arial MT"/>
                <a:cs typeface="Arial MT"/>
              </a:rPr>
              <a:t>auprès</a:t>
            </a:r>
            <a:r>
              <a:rPr sz="2000" spc="-30" dirty="0">
                <a:latin typeface="Arial MT"/>
                <a:cs typeface="Arial MT"/>
              </a:rPr>
              <a:t> </a:t>
            </a:r>
            <a:r>
              <a:rPr sz="2000" dirty="0">
                <a:latin typeface="Arial MT"/>
                <a:cs typeface="Arial MT"/>
              </a:rPr>
              <a:t>d’accompagnant</a:t>
            </a:r>
            <a:r>
              <a:rPr sz="2000" spc="-45" dirty="0">
                <a:latin typeface="Arial MT"/>
                <a:cs typeface="Arial MT"/>
              </a:rPr>
              <a:t> </a:t>
            </a:r>
            <a:r>
              <a:rPr sz="2000" spc="-5" dirty="0">
                <a:latin typeface="Arial MT"/>
                <a:cs typeface="Arial MT"/>
              </a:rPr>
              <a:t>du</a:t>
            </a:r>
            <a:r>
              <a:rPr sz="2000" spc="-10" dirty="0">
                <a:latin typeface="Arial MT"/>
                <a:cs typeface="Arial MT"/>
              </a:rPr>
              <a:t> </a:t>
            </a:r>
            <a:r>
              <a:rPr sz="2000" spc="-5" dirty="0">
                <a:latin typeface="Arial MT"/>
                <a:cs typeface="Arial MT"/>
              </a:rPr>
              <a:t>jeune</a:t>
            </a:r>
            <a:endParaRPr sz="2000">
              <a:latin typeface="Arial MT"/>
              <a:cs typeface="Arial MT"/>
            </a:endParaRPr>
          </a:p>
          <a:p>
            <a:pPr marL="3945890">
              <a:lnSpc>
                <a:spcPct val="100000"/>
              </a:lnSpc>
            </a:pPr>
            <a:r>
              <a:rPr sz="2000" dirty="0">
                <a:latin typeface="Arial MT"/>
                <a:cs typeface="Arial MT"/>
              </a:rPr>
              <a:t>en</a:t>
            </a:r>
            <a:r>
              <a:rPr sz="2000" spc="-30" dirty="0">
                <a:latin typeface="Arial MT"/>
                <a:cs typeface="Arial MT"/>
              </a:rPr>
              <a:t> </a:t>
            </a:r>
            <a:r>
              <a:rPr sz="2000" dirty="0">
                <a:latin typeface="Arial MT"/>
                <a:cs typeface="Arial MT"/>
              </a:rPr>
              <a:t>situation</a:t>
            </a:r>
            <a:r>
              <a:rPr sz="2000" spc="-30" dirty="0">
                <a:latin typeface="Arial MT"/>
                <a:cs typeface="Arial MT"/>
              </a:rPr>
              <a:t> </a:t>
            </a:r>
            <a:r>
              <a:rPr sz="2000" dirty="0">
                <a:latin typeface="Arial MT"/>
                <a:cs typeface="Arial MT"/>
              </a:rPr>
              <a:t>de</a:t>
            </a:r>
            <a:r>
              <a:rPr sz="2000" spc="-30" dirty="0">
                <a:latin typeface="Arial MT"/>
                <a:cs typeface="Arial MT"/>
              </a:rPr>
              <a:t> </a:t>
            </a:r>
            <a:r>
              <a:rPr sz="2000" dirty="0">
                <a:latin typeface="Arial MT"/>
                <a:cs typeface="Arial MT"/>
              </a:rPr>
              <a:t>handicap</a:t>
            </a:r>
            <a:endParaRPr sz="2000">
              <a:latin typeface="Arial MT"/>
              <a:cs typeface="Arial MT"/>
            </a:endParaRPr>
          </a:p>
          <a:p>
            <a:pPr>
              <a:lnSpc>
                <a:spcPct val="100000"/>
              </a:lnSpc>
              <a:spcBef>
                <a:spcPts val="25"/>
              </a:spcBef>
            </a:pPr>
            <a:endParaRPr sz="3200">
              <a:latin typeface="Arial MT"/>
              <a:cs typeface="Arial MT"/>
            </a:endParaRPr>
          </a:p>
          <a:p>
            <a:pPr marL="12700" marR="1325880">
              <a:lnSpc>
                <a:spcPct val="100000"/>
              </a:lnSpc>
            </a:pPr>
            <a:r>
              <a:rPr sz="1800" spc="-5" dirty="0">
                <a:latin typeface="Arial MT"/>
                <a:cs typeface="Arial MT"/>
              </a:rPr>
              <a:t>Ouverture</a:t>
            </a:r>
            <a:r>
              <a:rPr sz="1800" dirty="0">
                <a:latin typeface="Arial MT"/>
                <a:cs typeface="Arial MT"/>
              </a:rPr>
              <a:t> </a:t>
            </a:r>
            <a:r>
              <a:rPr sz="1800" spc="-5" dirty="0">
                <a:latin typeface="Arial MT"/>
                <a:cs typeface="Arial MT"/>
              </a:rPr>
              <a:t>possible:</a:t>
            </a:r>
            <a:r>
              <a:rPr sz="1800" spc="40" dirty="0">
                <a:latin typeface="Arial MT"/>
                <a:cs typeface="Arial MT"/>
              </a:rPr>
              <a:t> </a:t>
            </a:r>
            <a:r>
              <a:rPr sz="1800" spc="-5" dirty="0">
                <a:latin typeface="Arial MT"/>
                <a:cs typeface="Arial MT"/>
              </a:rPr>
              <a:t>école</a:t>
            </a:r>
            <a:r>
              <a:rPr sz="1800" spc="10" dirty="0">
                <a:latin typeface="Arial MT"/>
                <a:cs typeface="Arial MT"/>
              </a:rPr>
              <a:t> </a:t>
            </a:r>
            <a:r>
              <a:rPr sz="1800" spc="-5" dirty="0">
                <a:latin typeface="Arial MT"/>
                <a:cs typeface="Arial MT"/>
              </a:rPr>
              <a:t>maternelle</a:t>
            </a:r>
            <a:r>
              <a:rPr sz="1800" spc="10" dirty="0">
                <a:latin typeface="Arial MT"/>
                <a:cs typeface="Arial MT"/>
              </a:rPr>
              <a:t> </a:t>
            </a:r>
            <a:r>
              <a:rPr sz="1800" spc="-5" dirty="0">
                <a:latin typeface="Arial MT"/>
                <a:cs typeface="Arial MT"/>
              </a:rPr>
              <a:t>ou</a:t>
            </a:r>
            <a:r>
              <a:rPr sz="1800" spc="15" dirty="0">
                <a:latin typeface="Arial MT"/>
                <a:cs typeface="Arial MT"/>
              </a:rPr>
              <a:t> </a:t>
            </a:r>
            <a:r>
              <a:rPr sz="1800" spc="-5" dirty="0">
                <a:latin typeface="Arial MT"/>
                <a:cs typeface="Arial MT"/>
              </a:rPr>
              <a:t>accueil</a:t>
            </a:r>
            <a:r>
              <a:rPr sz="1800" spc="15" dirty="0">
                <a:latin typeface="Arial MT"/>
                <a:cs typeface="Arial MT"/>
              </a:rPr>
              <a:t> </a:t>
            </a:r>
            <a:r>
              <a:rPr sz="1800" spc="-5" dirty="0">
                <a:latin typeface="Arial MT"/>
                <a:cs typeface="Arial MT"/>
              </a:rPr>
              <a:t>périscolaire</a:t>
            </a:r>
            <a:r>
              <a:rPr sz="1800" spc="20" dirty="0">
                <a:latin typeface="Arial MT"/>
                <a:cs typeface="Arial MT"/>
              </a:rPr>
              <a:t> </a:t>
            </a:r>
            <a:r>
              <a:rPr sz="1800" spc="-5" dirty="0">
                <a:latin typeface="Arial MT"/>
                <a:cs typeface="Arial MT"/>
              </a:rPr>
              <a:t>pour</a:t>
            </a:r>
            <a:r>
              <a:rPr sz="1800" spc="10" dirty="0">
                <a:latin typeface="Arial MT"/>
                <a:cs typeface="Arial MT"/>
              </a:rPr>
              <a:t> </a:t>
            </a:r>
            <a:r>
              <a:rPr sz="1800" spc="-5" dirty="0">
                <a:latin typeface="Arial MT"/>
                <a:cs typeface="Arial MT"/>
              </a:rPr>
              <a:t>les</a:t>
            </a:r>
            <a:r>
              <a:rPr sz="1800" spc="5" dirty="0">
                <a:latin typeface="Arial MT"/>
                <a:cs typeface="Arial MT"/>
              </a:rPr>
              <a:t> </a:t>
            </a:r>
            <a:r>
              <a:rPr sz="1800" dirty="0">
                <a:latin typeface="Arial MT"/>
                <a:cs typeface="Arial MT"/>
              </a:rPr>
              <a:t>PFMP</a:t>
            </a:r>
            <a:r>
              <a:rPr sz="1800" spc="-35" dirty="0">
                <a:latin typeface="Arial MT"/>
                <a:cs typeface="Arial MT"/>
              </a:rPr>
              <a:t> </a:t>
            </a:r>
            <a:r>
              <a:rPr sz="1800" spc="-5" dirty="0">
                <a:latin typeface="Arial MT"/>
                <a:cs typeface="Arial MT"/>
              </a:rPr>
              <a:t>de</a:t>
            </a:r>
            <a:r>
              <a:rPr sz="1800" dirty="0">
                <a:latin typeface="Arial MT"/>
                <a:cs typeface="Arial MT"/>
              </a:rPr>
              <a:t> </a:t>
            </a:r>
            <a:r>
              <a:rPr sz="1800" spc="-5" dirty="0">
                <a:latin typeface="Arial MT"/>
                <a:cs typeface="Arial MT"/>
              </a:rPr>
              <a:t>seconde</a:t>
            </a:r>
            <a:r>
              <a:rPr sz="1800" spc="25" dirty="0">
                <a:latin typeface="Arial MT"/>
                <a:cs typeface="Arial MT"/>
              </a:rPr>
              <a:t> </a:t>
            </a:r>
            <a:r>
              <a:rPr sz="1800" dirty="0">
                <a:latin typeface="Arial MT"/>
                <a:cs typeface="Arial MT"/>
              </a:rPr>
              <a:t>et </a:t>
            </a:r>
            <a:r>
              <a:rPr sz="1800" spc="-484" dirty="0">
                <a:latin typeface="Arial MT"/>
                <a:cs typeface="Arial MT"/>
              </a:rPr>
              <a:t> </a:t>
            </a:r>
            <a:r>
              <a:rPr sz="1800" spc="-5" dirty="0">
                <a:latin typeface="Arial MT"/>
                <a:cs typeface="Arial MT"/>
              </a:rPr>
              <a:t>éventuellement</a:t>
            </a:r>
            <a:r>
              <a:rPr sz="1800" spc="25" dirty="0">
                <a:latin typeface="Arial MT"/>
                <a:cs typeface="Arial MT"/>
              </a:rPr>
              <a:t> </a:t>
            </a:r>
            <a:r>
              <a:rPr sz="1800" spc="-5" dirty="0">
                <a:latin typeface="Arial MT"/>
                <a:cs typeface="Arial MT"/>
              </a:rPr>
              <a:t>la</a:t>
            </a:r>
            <a:r>
              <a:rPr sz="1800" spc="5" dirty="0">
                <a:latin typeface="Arial MT"/>
                <a:cs typeface="Arial MT"/>
              </a:rPr>
              <a:t> </a:t>
            </a:r>
            <a:r>
              <a:rPr sz="1800" spc="-5" dirty="0">
                <a:latin typeface="Arial MT"/>
                <a:cs typeface="Arial MT"/>
              </a:rPr>
              <a:t>1ère</a:t>
            </a:r>
            <a:r>
              <a:rPr sz="1800" dirty="0">
                <a:latin typeface="Arial MT"/>
                <a:cs typeface="Arial MT"/>
              </a:rPr>
              <a:t> PFMP</a:t>
            </a:r>
            <a:r>
              <a:rPr sz="1800" spc="-35" dirty="0">
                <a:latin typeface="Arial MT"/>
                <a:cs typeface="Arial MT"/>
              </a:rPr>
              <a:t> </a:t>
            </a:r>
            <a:r>
              <a:rPr sz="1800" spc="-5" dirty="0">
                <a:latin typeface="Arial MT"/>
                <a:cs typeface="Arial MT"/>
              </a:rPr>
              <a:t>en</a:t>
            </a:r>
            <a:r>
              <a:rPr sz="1800" spc="-10" dirty="0">
                <a:latin typeface="Arial MT"/>
                <a:cs typeface="Arial MT"/>
              </a:rPr>
              <a:t> </a:t>
            </a:r>
            <a:r>
              <a:rPr sz="1800" spc="-5" dirty="0">
                <a:latin typeface="Arial MT"/>
                <a:cs typeface="Arial MT"/>
              </a:rPr>
              <a:t>classe</a:t>
            </a:r>
            <a:r>
              <a:rPr sz="1800" spc="5" dirty="0">
                <a:latin typeface="Arial MT"/>
                <a:cs typeface="Arial MT"/>
              </a:rPr>
              <a:t> </a:t>
            </a:r>
            <a:r>
              <a:rPr sz="1800" spc="-5" dirty="0">
                <a:latin typeface="Arial MT"/>
                <a:cs typeface="Arial MT"/>
              </a:rPr>
              <a:t>de</a:t>
            </a:r>
            <a:r>
              <a:rPr sz="1800" spc="-10" dirty="0">
                <a:latin typeface="Arial MT"/>
                <a:cs typeface="Arial MT"/>
              </a:rPr>
              <a:t> </a:t>
            </a:r>
            <a:r>
              <a:rPr sz="1800" spc="-5" dirty="0">
                <a:latin typeface="Arial MT"/>
                <a:cs typeface="Arial MT"/>
              </a:rPr>
              <a:t>première</a:t>
            </a:r>
            <a:endParaRPr sz="1800">
              <a:latin typeface="Arial MT"/>
              <a:cs typeface="Arial MT"/>
            </a:endParaRPr>
          </a:p>
          <a:p>
            <a:pPr marL="12700" marR="5080">
              <a:lnSpc>
                <a:spcPct val="100000"/>
              </a:lnSpc>
              <a:spcBef>
                <a:spcPts val="770"/>
              </a:spcBef>
            </a:pPr>
            <a:r>
              <a:rPr sz="1800" spc="-5" dirty="0">
                <a:latin typeface="Arial MT"/>
                <a:cs typeface="Arial MT"/>
              </a:rPr>
              <a:t>Possibilité</a:t>
            </a:r>
            <a:r>
              <a:rPr sz="1800" spc="20" dirty="0">
                <a:latin typeface="Arial MT"/>
                <a:cs typeface="Arial MT"/>
              </a:rPr>
              <a:t> </a:t>
            </a:r>
            <a:r>
              <a:rPr sz="1800" spc="-5" dirty="0">
                <a:latin typeface="Arial MT"/>
                <a:cs typeface="Arial MT"/>
              </a:rPr>
              <a:t>de </a:t>
            </a:r>
            <a:r>
              <a:rPr sz="1800" dirty="0">
                <a:latin typeface="Arial MT"/>
                <a:cs typeface="Arial MT"/>
              </a:rPr>
              <a:t>PFMP</a:t>
            </a:r>
            <a:r>
              <a:rPr sz="1800" spc="-35" dirty="0">
                <a:latin typeface="Arial MT"/>
                <a:cs typeface="Arial MT"/>
              </a:rPr>
              <a:t> </a:t>
            </a:r>
            <a:r>
              <a:rPr sz="1800" dirty="0">
                <a:latin typeface="Arial MT"/>
                <a:cs typeface="Arial MT"/>
              </a:rPr>
              <a:t>à</a:t>
            </a:r>
            <a:r>
              <a:rPr sz="1800" spc="-5" dirty="0">
                <a:latin typeface="Arial MT"/>
                <a:cs typeface="Arial MT"/>
              </a:rPr>
              <a:t> l’étranger</a:t>
            </a:r>
            <a:r>
              <a:rPr sz="1800" spc="15" dirty="0">
                <a:latin typeface="Arial MT"/>
                <a:cs typeface="Arial MT"/>
              </a:rPr>
              <a:t> </a:t>
            </a:r>
            <a:r>
              <a:rPr sz="1800" dirty="0">
                <a:latin typeface="Arial MT"/>
                <a:cs typeface="Arial MT"/>
              </a:rPr>
              <a:t>:</a:t>
            </a:r>
            <a:r>
              <a:rPr sz="1800" spc="10" dirty="0">
                <a:latin typeface="Arial MT"/>
                <a:cs typeface="Arial MT"/>
              </a:rPr>
              <a:t> </a:t>
            </a:r>
            <a:r>
              <a:rPr sz="1800" spc="-5" dirty="0">
                <a:latin typeface="Arial MT"/>
                <a:cs typeface="Arial MT"/>
              </a:rPr>
              <a:t>les</a:t>
            </a:r>
            <a:r>
              <a:rPr sz="1800" spc="5" dirty="0">
                <a:latin typeface="Arial MT"/>
                <a:cs typeface="Arial MT"/>
              </a:rPr>
              <a:t> </a:t>
            </a:r>
            <a:r>
              <a:rPr sz="1800" spc="-5" dirty="0">
                <a:latin typeface="Arial MT"/>
                <a:cs typeface="Arial MT"/>
              </a:rPr>
              <a:t>établissements</a:t>
            </a:r>
            <a:r>
              <a:rPr sz="1800" spc="25" dirty="0">
                <a:latin typeface="Arial MT"/>
                <a:cs typeface="Arial MT"/>
              </a:rPr>
              <a:t> </a:t>
            </a:r>
            <a:r>
              <a:rPr sz="1800" spc="-5" dirty="0">
                <a:latin typeface="Arial MT"/>
                <a:cs typeface="Arial MT"/>
              </a:rPr>
              <a:t>de santé</a:t>
            </a:r>
            <a:r>
              <a:rPr sz="1800" spc="5" dirty="0">
                <a:latin typeface="Arial MT"/>
                <a:cs typeface="Arial MT"/>
              </a:rPr>
              <a:t> </a:t>
            </a:r>
            <a:r>
              <a:rPr sz="1800" spc="-5" dirty="0">
                <a:latin typeface="Arial MT"/>
                <a:cs typeface="Arial MT"/>
              </a:rPr>
              <a:t>ou</a:t>
            </a:r>
            <a:r>
              <a:rPr sz="1800" spc="5" dirty="0">
                <a:latin typeface="Arial MT"/>
                <a:cs typeface="Arial MT"/>
              </a:rPr>
              <a:t> </a:t>
            </a:r>
            <a:r>
              <a:rPr sz="1800" spc="-5" dirty="0">
                <a:latin typeface="Arial MT"/>
                <a:cs typeface="Arial MT"/>
              </a:rPr>
              <a:t>médico-sociaux</a:t>
            </a:r>
            <a:r>
              <a:rPr sz="1800" spc="30" dirty="0">
                <a:latin typeface="Arial MT"/>
                <a:cs typeface="Arial MT"/>
              </a:rPr>
              <a:t> </a:t>
            </a:r>
            <a:r>
              <a:rPr sz="1800" spc="-5" dirty="0">
                <a:latin typeface="Arial MT"/>
                <a:cs typeface="Arial MT"/>
              </a:rPr>
              <a:t>doivent</a:t>
            </a:r>
            <a:r>
              <a:rPr sz="1800" spc="15" dirty="0">
                <a:latin typeface="Arial MT"/>
                <a:cs typeface="Arial MT"/>
              </a:rPr>
              <a:t> </a:t>
            </a:r>
            <a:r>
              <a:rPr sz="1800" spc="-5" dirty="0">
                <a:latin typeface="Arial MT"/>
                <a:cs typeface="Arial MT"/>
              </a:rPr>
              <a:t>satisfaire</a:t>
            </a:r>
            <a:r>
              <a:rPr sz="1800" spc="10" dirty="0">
                <a:latin typeface="Arial MT"/>
                <a:cs typeface="Arial MT"/>
              </a:rPr>
              <a:t> </a:t>
            </a:r>
            <a:r>
              <a:rPr sz="1800" spc="-5" dirty="0">
                <a:latin typeface="Arial MT"/>
                <a:cs typeface="Arial MT"/>
              </a:rPr>
              <a:t>aux </a:t>
            </a:r>
            <a:r>
              <a:rPr sz="1800" spc="-484" dirty="0">
                <a:latin typeface="Arial MT"/>
                <a:cs typeface="Arial MT"/>
              </a:rPr>
              <a:t> </a:t>
            </a:r>
            <a:r>
              <a:rPr sz="1800" spc="-5" dirty="0">
                <a:latin typeface="Arial MT"/>
                <a:cs typeface="Arial MT"/>
              </a:rPr>
              <a:t>mêmes</a:t>
            </a:r>
            <a:r>
              <a:rPr sz="1800" dirty="0">
                <a:latin typeface="Arial MT"/>
                <a:cs typeface="Arial MT"/>
              </a:rPr>
              <a:t> </a:t>
            </a:r>
            <a:r>
              <a:rPr sz="1800" spc="-5" dirty="0">
                <a:latin typeface="Arial MT"/>
                <a:cs typeface="Arial MT"/>
              </a:rPr>
              <a:t>conditions</a:t>
            </a:r>
            <a:r>
              <a:rPr sz="1800" spc="25" dirty="0">
                <a:latin typeface="Arial MT"/>
                <a:cs typeface="Arial MT"/>
              </a:rPr>
              <a:t> </a:t>
            </a:r>
            <a:r>
              <a:rPr sz="1800" spc="-5" dirty="0">
                <a:latin typeface="Arial MT"/>
                <a:cs typeface="Arial MT"/>
              </a:rPr>
              <a:t>de</a:t>
            </a:r>
            <a:r>
              <a:rPr sz="1800" spc="-10" dirty="0">
                <a:latin typeface="Arial MT"/>
                <a:cs typeface="Arial MT"/>
              </a:rPr>
              <a:t> </a:t>
            </a:r>
            <a:r>
              <a:rPr sz="1800" spc="-5" dirty="0">
                <a:latin typeface="Arial MT"/>
                <a:cs typeface="Arial MT"/>
              </a:rPr>
              <a:t>formation</a:t>
            </a:r>
            <a:r>
              <a:rPr sz="1800" spc="5" dirty="0">
                <a:latin typeface="Arial MT"/>
                <a:cs typeface="Arial MT"/>
              </a:rPr>
              <a:t> </a:t>
            </a:r>
            <a:r>
              <a:rPr sz="1800" spc="-5" dirty="0">
                <a:latin typeface="Arial MT"/>
                <a:cs typeface="Arial MT"/>
              </a:rPr>
              <a:t>définies</a:t>
            </a:r>
            <a:r>
              <a:rPr sz="1800" spc="10" dirty="0">
                <a:latin typeface="Arial MT"/>
                <a:cs typeface="Arial MT"/>
              </a:rPr>
              <a:t> </a:t>
            </a:r>
            <a:r>
              <a:rPr sz="1800" spc="-5" dirty="0">
                <a:latin typeface="Arial MT"/>
                <a:cs typeface="Arial MT"/>
              </a:rPr>
              <a:t>dans</a:t>
            </a:r>
            <a:r>
              <a:rPr sz="1800" spc="5" dirty="0">
                <a:latin typeface="Arial MT"/>
                <a:cs typeface="Arial MT"/>
              </a:rPr>
              <a:t> </a:t>
            </a:r>
            <a:r>
              <a:rPr sz="1800" spc="-5" dirty="0">
                <a:latin typeface="Arial MT"/>
                <a:cs typeface="Arial MT"/>
              </a:rPr>
              <a:t>le</a:t>
            </a:r>
            <a:r>
              <a:rPr sz="1800" spc="-10" dirty="0">
                <a:latin typeface="Arial MT"/>
                <a:cs typeface="Arial MT"/>
              </a:rPr>
              <a:t> </a:t>
            </a:r>
            <a:r>
              <a:rPr sz="1800" spc="-5" dirty="0">
                <a:latin typeface="Arial MT"/>
                <a:cs typeface="Arial MT"/>
              </a:rPr>
              <a:t>référentiel</a:t>
            </a:r>
            <a:r>
              <a:rPr sz="1800" spc="20" dirty="0">
                <a:latin typeface="Arial MT"/>
                <a:cs typeface="Arial MT"/>
              </a:rPr>
              <a:t> </a:t>
            </a:r>
            <a:r>
              <a:rPr sz="1800" spc="-5" dirty="0">
                <a:latin typeface="Arial MT"/>
                <a:cs typeface="Arial MT"/>
              </a:rPr>
              <a:t>du diplôme</a:t>
            </a:r>
            <a:endParaRPr sz="1800">
              <a:latin typeface="Arial MT"/>
              <a:cs typeface="Arial MT"/>
            </a:endParaRPr>
          </a:p>
        </p:txBody>
      </p:sp>
      <p:grpSp>
        <p:nvGrpSpPr>
          <p:cNvPr id="19" name="object 19"/>
          <p:cNvGrpSpPr/>
          <p:nvPr/>
        </p:nvGrpSpPr>
        <p:grpSpPr>
          <a:xfrm>
            <a:off x="347472" y="5242559"/>
            <a:ext cx="528955" cy="381000"/>
            <a:chOff x="347472" y="5242559"/>
            <a:chExt cx="528955" cy="381000"/>
          </a:xfrm>
        </p:grpSpPr>
        <p:sp>
          <p:nvSpPr>
            <p:cNvPr id="20" name="object 20"/>
            <p:cNvSpPr/>
            <p:nvPr/>
          </p:nvSpPr>
          <p:spPr>
            <a:xfrm>
              <a:off x="360426" y="5255513"/>
              <a:ext cx="502920" cy="355600"/>
            </a:xfrm>
            <a:custGeom>
              <a:avLst/>
              <a:gdLst/>
              <a:ahLst/>
              <a:cxnLst/>
              <a:rect l="l" t="t" r="r" b="b"/>
              <a:pathLst>
                <a:path w="502919" h="355600">
                  <a:moveTo>
                    <a:pt x="325374" y="0"/>
                  </a:moveTo>
                  <a:lnTo>
                    <a:pt x="325374" y="88773"/>
                  </a:lnTo>
                  <a:lnTo>
                    <a:pt x="0" y="88773"/>
                  </a:lnTo>
                  <a:lnTo>
                    <a:pt x="0" y="266319"/>
                  </a:lnTo>
                  <a:lnTo>
                    <a:pt x="325374" y="266319"/>
                  </a:lnTo>
                  <a:lnTo>
                    <a:pt x="325374" y="355092"/>
                  </a:lnTo>
                  <a:lnTo>
                    <a:pt x="502920" y="177546"/>
                  </a:lnTo>
                  <a:lnTo>
                    <a:pt x="325374" y="0"/>
                  </a:lnTo>
                  <a:close/>
                </a:path>
              </a:pathLst>
            </a:custGeom>
            <a:solidFill>
              <a:srgbClr val="006FC0"/>
            </a:solidFill>
          </p:spPr>
          <p:txBody>
            <a:bodyPr wrap="square" lIns="0" tIns="0" rIns="0" bIns="0" rtlCol="0"/>
            <a:lstStyle/>
            <a:p>
              <a:endParaRPr/>
            </a:p>
          </p:txBody>
        </p:sp>
        <p:sp>
          <p:nvSpPr>
            <p:cNvPr id="21" name="object 21"/>
            <p:cNvSpPr/>
            <p:nvPr/>
          </p:nvSpPr>
          <p:spPr>
            <a:xfrm>
              <a:off x="360426" y="5255513"/>
              <a:ext cx="502920" cy="355600"/>
            </a:xfrm>
            <a:custGeom>
              <a:avLst/>
              <a:gdLst/>
              <a:ahLst/>
              <a:cxnLst/>
              <a:rect l="l" t="t" r="r" b="b"/>
              <a:pathLst>
                <a:path w="502919" h="355600">
                  <a:moveTo>
                    <a:pt x="0" y="88773"/>
                  </a:moveTo>
                  <a:lnTo>
                    <a:pt x="325374" y="88773"/>
                  </a:lnTo>
                  <a:lnTo>
                    <a:pt x="325374" y="0"/>
                  </a:lnTo>
                  <a:lnTo>
                    <a:pt x="502920" y="177546"/>
                  </a:lnTo>
                  <a:lnTo>
                    <a:pt x="325374" y="355092"/>
                  </a:lnTo>
                  <a:lnTo>
                    <a:pt x="325374" y="266319"/>
                  </a:lnTo>
                  <a:lnTo>
                    <a:pt x="0" y="266319"/>
                  </a:lnTo>
                  <a:lnTo>
                    <a:pt x="0" y="88773"/>
                  </a:lnTo>
                  <a:close/>
                </a:path>
              </a:pathLst>
            </a:custGeom>
            <a:ln w="25908">
              <a:solidFill>
                <a:srgbClr val="003D2C"/>
              </a:solidFill>
            </a:ln>
          </p:spPr>
          <p:txBody>
            <a:bodyPr wrap="square" lIns="0" tIns="0" rIns="0" bIns="0" rtlCol="0"/>
            <a:lstStyle/>
            <a:p>
              <a:endParaRPr/>
            </a:p>
          </p:txBody>
        </p:sp>
      </p:grpSp>
      <p:grpSp>
        <p:nvGrpSpPr>
          <p:cNvPr id="22" name="object 22"/>
          <p:cNvGrpSpPr/>
          <p:nvPr/>
        </p:nvGrpSpPr>
        <p:grpSpPr>
          <a:xfrm>
            <a:off x="347472" y="5807964"/>
            <a:ext cx="528955" cy="379730"/>
            <a:chOff x="347472" y="5807964"/>
            <a:chExt cx="528955" cy="379730"/>
          </a:xfrm>
        </p:grpSpPr>
        <p:sp>
          <p:nvSpPr>
            <p:cNvPr id="23" name="object 23"/>
            <p:cNvSpPr/>
            <p:nvPr/>
          </p:nvSpPr>
          <p:spPr>
            <a:xfrm>
              <a:off x="360426" y="5820918"/>
              <a:ext cx="502920" cy="353695"/>
            </a:xfrm>
            <a:custGeom>
              <a:avLst/>
              <a:gdLst/>
              <a:ahLst/>
              <a:cxnLst/>
              <a:rect l="l" t="t" r="r" b="b"/>
              <a:pathLst>
                <a:path w="502919" h="353695">
                  <a:moveTo>
                    <a:pt x="326136" y="0"/>
                  </a:moveTo>
                  <a:lnTo>
                    <a:pt x="326136" y="88391"/>
                  </a:lnTo>
                  <a:lnTo>
                    <a:pt x="0" y="88391"/>
                  </a:lnTo>
                  <a:lnTo>
                    <a:pt x="0" y="265175"/>
                  </a:lnTo>
                  <a:lnTo>
                    <a:pt x="326136" y="265175"/>
                  </a:lnTo>
                  <a:lnTo>
                    <a:pt x="326136" y="353567"/>
                  </a:lnTo>
                  <a:lnTo>
                    <a:pt x="502920" y="176783"/>
                  </a:lnTo>
                  <a:lnTo>
                    <a:pt x="326136" y="0"/>
                  </a:lnTo>
                  <a:close/>
                </a:path>
              </a:pathLst>
            </a:custGeom>
            <a:solidFill>
              <a:srgbClr val="006FC0"/>
            </a:solidFill>
          </p:spPr>
          <p:txBody>
            <a:bodyPr wrap="square" lIns="0" tIns="0" rIns="0" bIns="0" rtlCol="0"/>
            <a:lstStyle/>
            <a:p>
              <a:endParaRPr/>
            </a:p>
          </p:txBody>
        </p:sp>
        <p:sp>
          <p:nvSpPr>
            <p:cNvPr id="24" name="object 24"/>
            <p:cNvSpPr/>
            <p:nvPr/>
          </p:nvSpPr>
          <p:spPr>
            <a:xfrm>
              <a:off x="360426" y="5820918"/>
              <a:ext cx="502920" cy="353695"/>
            </a:xfrm>
            <a:custGeom>
              <a:avLst/>
              <a:gdLst/>
              <a:ahLst/>
              <a:cxnLst/>
              <a:rect l="l" t="t" r="r" b="b"/>
              <a:pathLst>
                <a:path w="502919" h="353695">
                  <a:moveTo>
                    <a:pt x="0" y="88391"/>
                  </a:moveTo>
                  <a:lnTo>
                    <a:pt x="326136" y="88391"/>
                  </a:lnTo>
                  <a:lnTo>
                    <a:pt x="326136" y="0"/>
                  </a:lnTo>
                  <a:lnTo>
                    <a:pt x="502920" y="176783"/>
                  </a:lnTo>
                  <a:lnTo>
                    <a:pt x="326136" y="353567"/>
                  </a:lnTo>
                  <a:lnTo>
                    <a:pt x="326136" y="265175"/>
                  </a:lnTo>
                  <a:lnTo>
                    <a:pt x="0" y="265175"/>
                  </a:lnTo>
                  <a:lnTo>
                    <a:pt x="0" y="88391"/>
                  </a:lnTo>
                  <a:close/>
                </a:path>
              </a:pathLst>
            </a:custGeom>
            <a:ln w="25908">
              <a:solidFill>
                <a:srgbClr val="003D2C"/>
              </a:solidFill>
            </a:ln>
          </p:spPr>
          <p:txBody>
            <a:bodyPr wrap="square" lIns="0" tIns="0" rIns="0" bIns="0" rtlCol="0"/>
            <a:lstStyle/>
            <a:p>
              <a:endParaRPr/>
            </a:p>
          </p:txBody>
        </p:sp>
      </p:grpSp>
      <p:sp>
        <p:nvSpPr>
          <p:cNvPr id="28" name="Espace réservé du pied de page 27">
            <a:extLst>
              <a:ext uri="{FF2B5EF4-FFF2-40B4-BE49-F238E27FC236}">
                <a16:creationId xmlns:a16="http://schemas.microsoft.com/office/drawing/2014/main" id="{7655E0D8-3087-49A6-A393-7A0C358E0FA9}"/>
              </a:ext>
            </a:extLst>
          </p:cNvPr>
          <p:cNvSpPr>
            <a:spLocks noGrp="1"/>
          </p:cNvSpPr>
          <p:nvPr>
            <p:ph type="ftr" sz="quarter" idx="5"/>
          </p:nvPr>
        </p:nvSpPr>
        <p:spPr/>
        <p:txBody>
          <a:bodyPr/>
          <a:lstStyle/>
          <a:p>
            <a:r>
              <a:rPr lang="fr-FR"/>
              <a:t>Formation rénovation bac pro ASSP - Mai 2022 -  GRD - académie de Lyon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0822" y="6380226"/>
            <a:ext cx="11232515" cy="0"/>
          </a:xfrm>
          <a:custGeom>
            <a:avLst/>
            <a:gdLst/>
            <a:ahLst/>
            <a:cxnLst/>
            <a:rect l="l" t="t" r="r" b="b"/>
            <a:pathLst>
              <a:path w="11232515">
                <a:moveTo>
                  <a:pt x="0" y="0"/>
                </a:moveTo>
                <a:lnTo>
                  <a:pt x="11232007" y="0"/>
                </a:lnTo>
              </a:path>
            </a:pathLst>
          </a:custGeom>
          <a:ln w="10668">
            <a:solidFill>
              <a:srgbClr val="000000"/>
            </a:solidFill>
          </a:ln>
        </p:spPr>
        <p:txBody>
          <a:bodyPr wrap="square" lIns="0" tIns="0" rIns="0" bIns="0" rtlCol="0"/>
          <a:lstStyle/>
          <a:p>
            <a:endParaRPr/>
          </a:p>
        </p:txBody>
      </p:sp>
      <p:pic>
        <p:nvPicPr>
          <p:cNvPr id="4" name="object 4"/>
          <p:cNvPicPr/>
          <p:nvPr/>
        </p:nvPicPr>
        <p:blipFill>
          <a:blip r:embed="rId2" cstate="print"/>
          <a:stretch>
            <a:fillRect/>
          </a:stretch>
        </p:blipFill>
        <p:spPr>
          <a:xfrm>
            <a:off x="453053" y="212305"/>
            <a:ext cx="593451" cy="520174"/>
          </a:xfrm>
          <a:prstGeom prst="rect">
            <a:avLst/>
          </a:prstGeom>
        </p:spPr>
      </p:pic>
      <p:sp>
        <p:nvSpPr>
          <p:cNvPr id="5" name="object 5"/>
          <p:cNvSpPr txBox="1">
            <a:spLocks noGrp="1"/>
          </p:cNvSpPr>
          <p:nvPr>
            <p:ph type="title"/>
          </p:nvPr>
        </p:nvSpPr>
        <p:spPr>
          <a:xfrm>
            <a:off x="2338832" y="195453"/>
            <a:ext cx="854138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000000"/>
                </a:solidFill>
              </a:rPr>
              <a:t>Les</a:t>
            </a:r>
            <a:r>
              <a:rPr sz="2800" spc="20" dirty="0">
                <a:solidFill>
                  <a:srgbClr val="000000"/>
                </a:solidFill>
              </a:rPr>
              <a:t> </a:t>
            </a:r>
            <a:r>
              <a:rPr sz="2800" spc="-5" dirty="0">
                <a:solidFill>
                  <a:srgbClr val="000000"/>
                </a:solidFill>
              </a:rPr>
              <a:t>périodes</a:t>
            </a:r>
            <a:r>
              <a:rPr sz="2800" spc="20" dirty="0">
                <a:solidFill>
                  <a:srgbClr val="000000"/>
                </a:solidFill>
              </a:rPr>
              <a:t> </a:t>
            </a:r>
            <a:r>
              <a:rPr sz="2800" spc="-5" dirty="0">
                <a:solidFill>
                  <a:srgbClr val="000000"/>
                </a:solidFill>
              </a:rPr>
              <a:t>de</a:t>
            </a:r>
            <a:r>
              <a:rPr sz="2800" spc="20" dirty="0">
                <a:solidFill>
                  <a:srgbClr val="000000"/>
                </a:solidFill>
              </a:rPr>
              <a:t> </a:t>
            </a:r>
            <a:r>
              <a:rPr sz="2800" spc="-5" dirty="0">
                <a:solidFill>
                  <a:srgbClr val="000000"/>
                </a:solidFill>
              </a:rPr>
              <a:t>formation</a:t>
            </a:r>
            <a:r>
              <a:rPr sz="2800" spc="15" dirty="0">
                <a:solidFill>
                  <a:srgbClr val="000000"/>
                </a:solidFill>
              </a:rPr>
              <a:t> </a:t>
            </a:r>
            <a:r>
              <a:rPr sz="2800" spc="-5" dirty="0">
                <a:solidFill>
                  <a:srgbClr val="000000"/>
                </a:solidFill>
              </a:rPr>
              <a:t>en</a:t>
            </a:r>
            <a:r>
              <a:rPr sz="2800" spc="20" dirty="0">
                <a:solidFill>
                  <a:srgbClr val="000000"/>
                </a:solidFill>
              </a:rPr>
              <a:t> </a:t>
            </a:r>
            <a:r>
              <a:rPr sz="2800" spc="-5" dirty="0">
                <a:solidFill>
                  <a:srgbClr val="000000"/>
                </a:solidFill>
              </a:rPr>
              <a:t>milieu</a:t>
            </a:r>
            <a:r>
              <a:rPr sz="2800" spc="-10" dirty="0">
                <a:solidFill>
                  <a:srgbClr val="000000"/>
                </a:solidFill>
              </a:rPr>
              <a:t> </a:t>
            </a:r>
            <a:r>
              <a:rPr sz="2800" spc="-5" dirty="0">
                <a:solidFill>
                  <a:srgbClr val="000000"/>
                </a:solidFill>
              </a:rPr>
              <a:t>professionnel</a:t>
            </a:r>
            <a:endParaRPr sz="2800"/>
          </a:p>
        </p:txBody>
      </p:sp>
      <p:grpSp>
        <p:nvGrpSpPr>
          <p:cNvPr id="6" name="object 6"/>
          <p:cNvGrpSpPr/>
          <p:nvPr/>
        </p:nvGrpSpPr>
        <p:grpSpPr>
          <a:xfrm>
            <a:off x="9986708" y="2142680"/>
            <a:ext cx="1884045" cy="1073150"/>
            <a:chOff x="9986708" y="2142680"/>
            <a:chExt cx="1884045" cy="1073150"/>
          </a:xfrm>
        </p:grpSpPr>
        <p:sp>
          <p:nvSpPr>
            <p:cNvPr id="7" name="object 7"/>
            <p:cNvSpPr/>
            <p:nvPr/>
          </p:nvSpPr>
          <p:spPr>
            <a:xfrm>
              <a:off x="9999725" y="2155697"/>
              <a:ext cx="1858010" cy="1047115"/>
            </a:xfrm>
            <a:custGeom>
              <a:avLst/>
              <a:gdLst/>
              <a:ahLst/>
              <a:cxnLst/>
              <a:rect l="l" t="t" r="r" b="b"/>
              <a:pathLst>
                <a:path w="1858009" h="1047114">
                  <a:moveTo>
                    <a:pt x="1683257" y="0"/>
                  </a:moveTo>
                  <a:lnTo>
                    <a:pt x="174498" y="0"/>
                  </a:lnTo>
                  <a:lnTo>
                    <a:pt x="128102" y="6231"/>
                  </a:lnTo>
                  <a:lnTo>
                    <a:pt x="86416" y="23819"/>
                  </a:lnTo>
                  <a:lnTo>
                    <a:pt x="51101" y="51101"/>
                  </a:lnTo>
                  <a:lnTo>
                    <a:pt x="23819" y="86416"/>
                  </a:lnTo>
                  <a:lnTo>
                    <a:pt x="6231" y="128102"/>
                  </a:lnTo>
                  <a:lnTo>
                    <a:pt x="0" y="174498"/>
                  </a:lnTo>
                  <a:lnTo>
                    <a:pt x="0" y="872489"/>
                  </a:lnTo>
                  <a:lnTo>
                    <a:pt x="6231" y="918885"/>
                  </a:lnTo>
                  <a:lnTo>
                    <a:pt x="23819" y="960571"/>
                  </a:lnTo>
                  <a:lnTo>
                    <a:pt x="51101" y="995886"/>
                  </a:lnTo>
                  <a:lnTo>
                    <a:pt x="86416" y="1023168"/>
                  </a:lnTo>
                  <a:lnTo>
                    <a:pt x="128102" y="1040756"/>
                  </a:lnTo>
                  <a:lnTo>
                    <a:pt x="174498" y="1046988"/>
                  </a:lnTo>
                  <a:lnTo>
                    <a:pt x="1683257" y="1046988"/>
                  </a:lnTo>
                  <a:lnTo>
                    <a:pt x="1729653" y="1040756"/>
                  </a:lnTo>
                  <a:lnTo>
                    <a:pt x="1771339" y="1023168"/>
                  </a:lnTo>
                  <a:lnTo>
                    <a:pt x="1806654" y="995886"/>
                  </a:lnTo>
                  <a:lnTo>
                    <a:pt x="1833936" y="960571"/>
                  </a:lnTo>
                  <a:lnTo>
                    <a:pt x="1851524" y="918885"/>
                  </a:lnTo>
                  <a:lnTo>
                    <a:pt x="1857755" y="872489"/>
                  </a:lnTo>
                  <a:lnTo>
                    <a:pt x="1857755" y="174498"/>
                  </a:lnTo>
                  <a:lnTo>
                    <a:pt x="1851524" y="128102"/>
                  </a:lnTo>
                  <a:lnTo>
                    <a:pt x="1833936" y="86416"/>
                  </a:lnTo>
                  <a:lnTo>
                    <a:pt x="1806654" y="51101"/>
                  </a:lnTo>
                  <a:lnTo>
                    <a:pt x="1771339" y="23819"/>
                  </a:lnTo>
                  <a:lnTo>
                    <a:pt x="1729653" y="6231"/>
                  </a:lnTo>
                  <a:lnTo>
                    <a:pt x="1683257" y="0"/>
                  </a:lnTo>
                  <a:close/>
                </a:path>
              </a:pathLst>
            </a:custGeom>
            <a:solidFill>
              <a:srgbClr val="006FC0"/>
            </a:solidFill>
          </p:spPr>
          <p:txBody>
            <a:bodyPr wrap="square" lIns="0" tIns="0" rIns="0" bIns="0" rtlCol="0"/>
            <a:lstStyle/>
            <a:p>
              <a:endParaRPr/>
            </a:p>
          </p:txBody>
        </p:sp>
        <p:sp>
          <p:nvSpPr>
            <p:cNvPr id="8" name="object 8"/>
            <p:cNvSpPr/>
            <p:nvPr/>
          </p:nvSpPr>
          <p:spPr>
            <a:xfrm>
              <a:off x="9999725" y="2155697"/>
              <a:ext cx="1858010" cy="1047115"/>
            </a:xfrm>
            <a:custGeom>
              <a:avLst/>
              <a:gdLst/>
              <a:ahLst/>
              <a:cxnLst/>
              <a:rect l="l" t="t" r="r" b="b"/>
              <a:pathLst>
                <a:path w="1858009" h="1047114">
                  <a:moveTo>
                    <a:pt x="0" y="174498"/>
                  </a:moveTo>
                  <a:lnTo>
                    <a:pt x="6231" y="128102"/>
                  </a:lnTo>
                  <a:lnTo>
                    <a:pt x="23819" y="86416"/>
                  </a:lnTo>
                  <a:lnTo>
                    <a:pt x="51101" y="51101"/>
                  </a:lnTo>
                  <a:lnTo>
                    <a:pt x="86416" y="23819"/>
                  </a:lnTo>
                  <a:lnTo>
                    <a:pt x="128102" y="6231"/>
                  </a:lnTo>
                  <a:lnTo>
                    <a:pt x="174498" y="0"/>
                  </a:lnTo>
                  <a:lnTo>
                    <a:pt x="1683257" y="0"/>
                  </a:lnTo>
                  <a:lnTo>
                    <a:pt x="1729653" y="6231"/>
                  </a:lnTo>
                  <a:lnTo>
                    <a:pt x="1771339" y="23819"/>
                  </a:lnTo>
                  <a:lnTo>
                    <a:pt x="1806654" y="51101"/>
                  </a:lnTo>
                  <a:lnTo>
                    <a:pt x="1833936" y="86416"/>
                  </a:lnTo>
                  <a:lnTo>
                    <a:pt x="1851524" y="128102"/>
                  </a:lnTo>
                  <a:lnTo>
                    <a:pt x="1857755" y="174498"/>
                  </a:lnTo>
                  <a:lnTo>
                    <a:pt x="1857755" y="872489"/>
                  </a:lnTo>
                  <a:lnTo>
                    <a:pt x="1851524" y="918885"/>
                  </a:lnTo>
                  <a:lnTo>
                    <a:pt x="1833936" y="960571"/>
                  </a:lnTo>
                  <a:lnTo>
                    <a:pt x="1806654" y="995886"/>
                  </a:lnTo>
                  <a:lnTo>
                    <a:pt x="1771339" y="1023168"/>
                  </a:lnTo>
                  <a:lnTo>
                    <a:pt x="1729653" y="1040756"/>
                  </a:lnTo>
                  <a:lnTo>
                    <a:pt x="1683257" y="1046988"/>
                  </a:lnTo>
                  <a:lnTo>
                    <a:pt x="174498" y="1046988"/>
                  </a:lnTo>
                  <a:lnTo>
                    <a:pt x="128102" y="1040756"/>
                  </a:lnTo>
                  <a:lnTo>
                    <a:pt x="86416" y="1023168"/>
                  </a:lnTo>
                  <a:lnTo>
                    <a:pt x="51101" y="995886"/>
                  </a:lnTo>
                  <a:lnTo>
                    <a:pt x="23819" y="960571"/>
                  </a:lnTo>
                  <a:lnTo>
                    <a:pt x="6231" y="918885"/>
                  </a:lnTo>
                  <a:lnTo>
                    <a:pt x="0" y="872489"/>
                  </a:lnTo>
                  <a:lnTo>
                    <a:pt x="0" y="174498"/>
                  </a:lnTo>
                  <a:close/>
                </a:path>
              </a:pathLst>
            </a:custGeom>
            <a:ln w="25908">
              <a:solidFill>
                <a:srgbClr val="003D2C"/>
              </a:solidFill>
            </a:ln>
          </p:spPr>
          <p:txBody>
            <a:bodyPr wrap="square" lIns="0" tIns="0" rIns="0" bIns="0" rtlCol="0"/>
            <a:lstStyle/>
            <a:p>
              <a:endParaRPr/>
            </a:p>
          </p:txBody>
        </p:sp>
      </p:grpSp>
      <p:sp>
        <p:nvSpPr>
          <p:cNvPr id="9" name="object 9"/>
          <p:cNvSpPr txBox="1"/>
          <p:nvPr/>
        </p:nvSpPr>
        <p:spPr>
          <a:xfrm>
            <a:off x="10270363" y="2522931"/>
            <a:ext cx="1318260" cy="300355"/>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Arial MT"/>
                <a:cs typeface="Arial MT"/>
              </a:rPr>
              <a:t>22</a:t>
            </a:r>
            <a:r>
              <a:rPr sz="1800" spc="-85" dirty="0">
                <a:solidFill>
                  <a:srgbClr val="FFFFFF"/>
                </a:solidFill>
                <a:latin typeface="Arial MT"/>
                <a:cs typeface="Arial MT"/>
              </a:rPr>
              <a:t> </a:t>
            </a:r>
            <a:r>
              <a:rPr sz="1800" spc="-5" dirty="0">
                <a:solidFill>
                  <a:srgbClr val="FFFFFF"/>
                </a:solidFill>
                <a:latin typeface="Arial MT"/>
                <a:cs typeface="Arial MT"/>
              </a:rPr>
              <a:t>semaines</a:t>
            </a:r>
            <a:endParaRPr sz="1800">
              <a:latin typeface="Arial MT"/>
              <a:cs typeface="Arial MT"/>
            </a:endParaRPr>
          </a:p>
        </p:txBody>
      </p:sp>
      <p:grpSp>
        <p:nvGrpSpPr>
          <p:cNvPr id="10" name="object 10"/>
          <p:cNvGrpSpPr/>
          <p:nvPr/>
        </p:nvGrpSpPr>
        <p:grpSpPr>
          <a:xfrm>
            <a:off x="4244276" y="836612"/>
            <a:ext cx="2193290" cy="2185670"/>
            <a:chOff x="4244276" y="836612"/>
            <a:chExt cx="2193290" cy="2185670"/>
          </a:xfrm>
        </p:grpSpPr>
        <p:sp>
          <p:nvSpPr>
            <p:cNvPr id="11" name="object 11"/>
            <p:cNvSpPr/>
            <p:nvPr/>
          </p:nvSpPr>
          <p:spPr>
            <a:xfrm>
              <a:off x="4257294" y="849629"/>
              <a:ext cx="2167255" cy="2159635"/>
            </a:xfrm>
            <a:custGeom>
              <a:avLst/>
              <a:gdLst/>
              <a:ahLst/>
              <a:cxnLst/>
              <a:rect l="l" t="t" r="r" b="b"/>
              <a:pathLst>
                <a:path w="2167254" h="2159635">
                  <a:moveTo>
                    <a:pt x="1083564" y="0"/>
                  </a:moveTo>
                  <a:lnTo>
                    <a:pt x="0" y="1079754"/>
                  </a:lnTo>
                  <a:lnTo>
                    <a:pt x="1083564" y="2159508"/>
                  </a:lnTo>
                  <a:lnTo>
                    <a:pt x="2167128" y="1079754"/>
                  </a:lnTo>
                  <a:lnTo>
                    <a:pt x="1083564" y="0"/>
                  </a:lnTo>
                  <a:close/>
                </a:path>
              </a:pathLst>
            </a:custGeom>
            <a:solidFill>
              <a:srgbClr val="F1F1F1"/>
            </a:solidFill>
          </p:spPr>
          <p:txBody>
            <a:bodyPr wrap="square" lIns="0" tIns="0" rIns="0" bIns="0" rtlCol="0"/>
            <a:lstStyle/>
            <a:p>
              <a:endParaRPr/>
            </a:p>
          </p:txBody>
        </p:sp>
        <p:sp>
          <p:nvSpPr>
            <p:cNvPr id="12" name="object 12"/>
            <p:cNvSpPr/>
            <p:nvPr/>
          </p:nvSpPr>
          <p:spPr>
            <a:xfrm>
              <a:off x="4257294" y="849629"/>
              <a:ext cx="2167255" cy="2159635"/>
            </a:xfrm>
            <a:custGeom>
              <a:avLst/>
              <a:gdLst/>
              <a:ahLst/>
              <a:cxnLst/>
              <a:rect l="l" t="t" r="r" b="b"/>
              <a:pathLst>
                <a:path w="2167254" h="2159635">
                  <a:moveTo>
                    <a:pt x="0" y="1079754"/>
                  </a:moveTo>
                  <a:lnTo>
                    <a:pt x="1083564" y="0"/>
                  </a:lnTo>
                  <a:lnTo>
                    <a:pt x="2167128" y="1079754"/>
                  </a:lnTo>
                  <a:lnTo>
                    <a:pt x="1083564" y="2159508"/>
                  </a:lnTo>
                  <a:lnTo>
                    <a:pt x="0" y="1079754"/>
                  </a:lnTo>
                  <a:close/>
                </a:path>
              </a:pathLst>
            </a:custGeom>
            <a:ln w="25908">
              <a:solidFill>
                <a:srgbClr val="006FC0"/>
              </a:solidFill>
            </a:ln>
          </p:spPr>
          <p:txBody>
            <a:bodyPr wrap="square" lIns="0" tIns="0" rIns="0" bIns="0" rtlCol="0"/>
            <a:lstStyle/>
            <a:p>
              <a:endParaRPr/>
            </a:p>
          </p:txBody>
        </p:sp>
      </p:grpSp>
      <p:sp>
        <p:nvSpPr>
          <p:cNvPr id="13" name="object 13"/>
          <p:cNvSpPr txBox="1"/>
          <p:nvPr/>
        </p:nvSpPr>
        <p:spPr>
          <a:xfrm>
            <a:off x="5243829" y="1726184"/>
            <a:ext cx="19494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006FC0"/>
                </a:solidFill>
                <a:latin typeface="Arial MT"/>
                <a:cs typeface="Arial MT"/>
              </a:rPr>
              <a:t>6</a:t>
            </a:r>
            <a:endParaRPr sz="2400">
              <a:latin typeface="Arial MT"/>
              <a:cs typeface="Arial MT"/>
            </a:endParaRPr>
          </a:p>
        </p:txBody>
      </p:sp>
      <p:grpSp>
        <p:nvGrpSpPr>
          <p:cNvPr id="14" name="object 14"/>
          <p:cNvGrpSpPr/>
          <p:nvPr/>
        </p:nvGrpSpPr>
        <p:grpSpPr>
          <a:xfrm>
            <a:off x="6053264" y="772604"/>
            <a:ext cx="2190115" cy="2315210"/>
            <a:chOff x="6053264" y="772604"/>
            <a:chExt cx="2190115" cy="2315210"/>
          </a:xfrm>
        </p:grpSpPr>
        <p:sp>
          <p:nvSpPr>
            <p:cNvPr id="15" name="object 15"/>
            <p:cNvSpPr/>
            <p:nvPr/>
          </p:nvSpPr>
          <p:spPr>
            <a:xfrm>
              <a:off x="6066282" y="785621"/>
              <a:ext cx="2164080" cy="2289175"/>
            </a:xfrm>
            <a:custGeom>
              <a:avLst/>
              <a:gdLst/>
              <a:ahLst/>
              <a:cxnLst/>
              <a:rect l="l" t="t" r="r" b="b"/>
              <a:pathLst>
                <a:path w="2164079" h="2289175">
                  <a:moveTo>
                    <a:pt x="1082039" y="0"/>
                  </a:moveTo>
                  <a:lnTo>
                    <a:pt x="0" y="1144524"/>
                  </a:lnTo>
                  <a:lnTo>
                    <a:pt x="1082039" y="2289048"/>
                  </a:lnTo>
                  <a:lnTo>
                    <a:pt x="2164079" y="1144524"/>
                  </a:lnTo>
                  <a:lnTo>
                    <a:pt x="1082039" y="0"/>
                  </a:lnTo>
                  <a:close/>
                </a:path>
              </a:pathLst>
            </a:custGeom>
            <a:solidFill>
              <a:srgbClr val="F1F1F1"/>
            </a:solidFill>
          </p:spPr>
          <p:txBody>
            <a:bodyPr wrap="square" lIns="0" tIns="0" rIns="0" bIns="0" rtlCol="0"/>
            <a:lstStyle/>
            <a:p>
              <a:endParaRPr/>
            </a:p>
          </p:txBody>
        </p:sp>
        <p:sp>
          <p:nvSpPr>
            <p:cNvPr id="16" name="object 16"/>
            <p:cNvSpPr/>
            <p:nvPr/>
          </p:nvSpPr>
          <p:spPr>
            <a:xfrm>
              <a:off x="6066282" y="785621"/>
              <a:ext cx="2164080" cy="2289175"/>
            </a:xfrm>
            <a:custGeom>
              <a:avLst/>
              <a:gdLst/>
              <a:ahLst/>
              <a:cxnLst/>
              <a:rect l="l" t="t" r="r" b="b"/>
              <a:pathLst>
                <a:path w="2164079" h="2289175">
                  <a:moveTo>
                    <a:pt x="0" y="1144524"/>
                  </a:moveTo>
                  <a:lnTo>
                    <a:pt x="1082039" y="0"/>
                  </a:lnTo>
                  <a:lnTo>
                    <a:pt x="2164079" y="1144524"/>
                  </a:lnTo>
                  <a:lnTo>
                    <a:pt x="1082039" y="2289048"/>
                  </a:lnTo>
                  <a:lnTo>
                    <a:pt x="0" y="1144524"/>
                  </a:lnTo>
                  <a:close/>
                </a:path>
              </a:pathLst>
            </a:custGeom>
            <a:ln w="25908">
              <a:solidFill>
                <a:srgbClr val="006FC0"/>
              </a:solidFill>
            </a:ln>
          </p:spPr>
          <p:txBody>
            <a:bodyPr wrap="square" lIns="0" tIns="0" rIns="0" bIns="0" rtlCol="0"/>
            <a:lstStyle/>
            <a:p>
              <a:endParaRPr/>
            </a:p>
          </p:txBody>
        </p:sp>
      </p:grpSp>
      <p:sp>
        <p:nvSpPr>
          <p:cNvPr id="17" name="object 17"/>
          <p:cNvSpPr txBox="1"/>
          <p:nvPr/>
        </p:nvSpPr>
        <p:spPr>
          <a:xfrm>
            <a:off x="7050405" y="1726184"/>
            <a:ext cx="19494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006FC0"/>
                </a:solidFill>
                <a:latin typeface="Arial MT"/>
                <a:cs typeface="Arial MT"/>
              </a:rPr>
              <a:t>8</a:t>
            </a:r>
            <a:endParaRPr sz="2400">
              <a:latin typeface="Arial MT"/>
              <a:cs typeface="Arial MT"/>
            </a:endParaRPr>
          </a:p>
        </p:txBody>
      </p:sp>
      <p:grpSp>
        <p:nvGrpSpPr>
          <p:cNvPr id="18" name="object 18"/>
          <p:cNvGrpSpPr/>
          <p:nvPr/>
        </p:nvGrpSpPr>
        <p:grpSpPr>
          <a:xfrm>
            <a:off x="7796783" y="880872"/>
            <a:ext cx="2216150" cy="2185670"/>
            <a:chOff x="7796783" y="880872"/>
            <a:chExt cx="2216150" cy="2185670"/>
          </a:xfrm>
        </p:grpSpPr>
        <p:sp>
          <p:nvSpPr>
            <p:cNvPr id="19" name="object 19"/>
            <p:cNvSpPr/>
            <p:nvPr/>
          </p:nvSpPr>
          <p:spPr>
            <a:xfrm>
              <a:off x="7809737" y="893826"/>
              <a:ext cx="2190115" cy="2159635"/>
            </a:xfrm>
            <a:custGeom>
              <a:avLst/>
              <a:gdLst/>
              <a:ahLst/>
              <a:cxnLst/>
              <a:rect l="l" t="t" r="r" b="b"/>
              <a:pathLst>
                <a:path w="2190115" h="2159635">
                  <a:moveTo>
                    <a:pt x="1094993" y="0"/>
                  </a:moveTo>
                  <a:lnTo>
                    <a:pt x="0" y="1079753"/>
                  </a:lnTo>
                  <a:lnTo>
                    <a:pt x="1094993" y="2159508"/>
                  </a:lnTo>
                  <a:lnTo>
                    <a:pt x="2189987" y="1079753"/>
                  </a:lnTo>
                  <a:lnTo>
                    <a:pt x="1094993" y="0"/>
                  </a:lnTo>
                  <a:close/>
                </a:path>
              </a:pathLst>
            </a:custGeom>
            <a:solidFill>
              <a:srgbClr val="F1F1F1"/>
            </a:solidFill>
          </p:spPr>
          <p:txBody>
            <a:bodyPr wrap="square" lIns="0" tIns="0" rIns="0" bIns="0" rtlCol="0"/>
            <a:lstStyle/>
            <a:p>
              <a:endParaRPr/>
            </a:p>
          </p:txBody>
        </p:sp>
        <p:sp>
          <p:nvSpPr>
            <p:cNvPr id="20" name="object 20"/>
            <p:cNvSpPr/>
            <p:nvPr/>
          </p:nvSpPr>
          <p:spPr>
            <a:xfrm>
              <a:off x="7809737" y="893826"/>
              <a:ext cx="2190115" cy="2159635"/>
            </a:xfrm>
            <a:custGeom>
              <a:avLst/>
              <a:gdLst/>
              <a:ahLst/>
              <a:cxnLst/>
              <a:rect l="l" t="t" r="r" b="b"/>
              <a:pathLst>
                <a:path w="2190115" h="2159635">
                  <a:moveTo>
                    <a:pt x="0" y="1079753"/>
                  </a:moveTo>
                  <a:lnTo>
                    <a:pt x="1094993" y="0"/>
                  </a:lnTo>
                  <a:lnTo>
                    <a:pt x="2189987" y="1079753"/>
                  </a:lnTo>
                  <a:lnTo>
                    <a:pt x="1094993" y="2159508"/>
                  </a:lnTo>
                  <a:lnTo>
                    <a:pt x="0" y="1079753"/>
                  </a:lnTo>
                  <a:close/>
                </a:path>
              </a:pathLst>
            </a:custGeom>
            <a:ln w="25908">
              <a:solidFill>
                <a:srgbClr val="006FC0"/>
              </a:solidFill>
            </a:ln>
          </p:spPr>
          <p:txBody>
            <a:bodyPr wrap="square" lIns="0" tIns="0" rIns="0" bIns="0" rtlCol="0"/>
            <a:lstStyle/>
            <a:p>
              <a:endParaRPr/>
            </a:p>
          </p:txBody>
        </p:sp>
      </p:grpSp>
      <p:sp>
        <p:nvSpPr>
          <p:cNvPr id="21" name="object 21"/>
          <p:cNvSpPr txBox="1"/>
          <p:nvPr/>
        </p:nvSpPr>
        <p:spPr>
          <a:xfrm>
            <a:off x="8807957" y="1769745"/>
            <a:ext cx="19494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006FC0"/>
                </a:solidFill>
                <a:latin typeface="Arial MT"/>
                <a:cs typeface="Arial MT"/>
              </a:rPr>
              <a:t>8</a:t>
            </a:r>
            <a:endParaRPr sz="2400">
              <a:latin typeface="Arial MT"/>
              <a:cs typeface="Arial MT"/>
            </a:endParaRPr>
          </a:p>
        </p:txBody>
      </p:sp>
      <p:grpSp>
        <p:nvGrpSpPr>
          <p:cNvPr id="22" name="object 22"/>
          <p:cNvGrpSpPr/>
          <p:nvPr/>
        </p:nvGrpSpPr>
        <p:grpSpPr>
          <a:xfrm>
            <a:off x="1021080" y="3311652"/>
            <a:ext cx="3930650" cy="3021965"/>
            <a:chOff x="1021080" y="3311652"/>
            <a:chExt cx="3930650" cy="3021965"/>
          </a:xfrm>
        </p:grpSpPr>
        <p:sp>
          <p:nvSpPr>
            <p:cNvPr id="23" name="object 23"/>
            <p:cNvSpPr/>
            <p:nvPr/>
          </p:nvSpPr>
          <p:spPr>
            <a:xfrm>
              <a:off x="1034034" y="3324606"/>
              <a:ext cx="3904615" cy="2995930"/>
            </a:xfrm>
            <a:custGeom>
              <a:avLst/>
              <a:gdLst/>
              <a:ahLst/>
              <a:cxnLst/>
              <a:rect l="l" t="t" r="r" b="b"/>
              <a:pathLst>
                <a:path w="3904615" h="2995929">
                  <a:moveTo>
                    <a:pt x="3904488" y="0"/>
                  </a:moveTo>
                  <a:lnTo>
                    <a:pt x="0" y="0"/>
                  </a:lnTo>
                  <a:lnTo>
                    <a:pt x="0" y="2833687"/>
                  </a:lnTo>
                  <a:lnTo>
                    <a:pt x="60376" y="2849678"/>
                  </a:lnTo>
                  <a:lnTo>
                    <a:pt x="119508" y="2864739"/>
                  </a:lnTo>
                  <a:lnTo>
                    <a:pt x="177422" y="2878886"/>
                  </a:lnTo>
                  <a:lnTo>
                    <a:pt x="234145" y="2892135"/>
                  </a:lnTo>
                  <a:lnTo>
                    <a:pt x="289702" y="2904501"/>
                  </a:lnTo>
                  <a:lnTo>
                    <a:pt x="344121" y="2916002"/>
                  </a:lnTo>
                  <a:lnTo>
                    <a:pt x="397427" y="2926653"/>
                  </a:lnTo>
                  <a:lnTo>
                    <a:pt x="449648" y="2936471"/>
                  </a:lnTo>
                  <a:lnTo>
                    <a:pt x="500810" y="2945471"/>
                  </a:lnTo>
                  <a:lnTo>
                    <a:pt x="550939" y="2953670"/>
                  </a:lnTo>
                  <a:lnTo>
                    <a:pt x="600062" y="2961084"/>
                  </a:lnTo>
                  <a:lnTo>
                    <a:pt x="648206" y="2967729"/>
                  </a:lnTo>
                  <a:lnTo>
                    <a:pt x="695396" y="2973621"/>
                  </a:lnTo>
                  <a:lnTo>
                    <a:pt x="741659" y="2978776"/>
                  </a:lnTo>
                  <a:lnTo>
                    <a:pt x="787022" y="2983211"/>
                  </a:lnTo>
                  <a:lnTo>
                    <a:pt x="831511" y="2986942"/>
                  </a:lnTo>
                  <a:lnTo>
                    <a:pt x="875153" y="2989984"/>
                  </a:lnTo>
                  <a:lnTo>
                    <a:pt x="917974" y="2992355"/>
                  </a:lnTo>
                  <a:lnTo>
                    <a:pt x="960000" y="2994069"/>
                  </a:lnTo>
                  <a:lnTo>
                    <a:pt x="1001259" y="2995144"/>
                  </a:lnTo>
                  <a:lnTo>
                    <a:pt x="1041776" y="2995595"/>
                  </a:lnTo>
                  <a:lnTo>
                    <a:pt x="1081579" y="2995439"/>
                  </a:lnTo>
                  <a:lnTo>
                    <a:pt x="1120692" y="2994691"/>
                  </a:lnTo>
                  <a:lnTo>
                    <a:pt x="1159144" y="2993368"/>
                  </a:lnTo>
                  <a:lnTo>
                    <a:pt x="1234168" y="2989062"/>
                  </a:lnTo>
                  <a:lnTo>
                    <a:pt x="1306862" y="2982648"/>
                  </a:lnTo>
                  <a:lnTo>
                    <a:pt x="1377437" y="2974257"/>
                  </a:lnTo>
                  <a:lnTo>
                    <a:pt x="1446106" y="2964017"/>
                  </a:lnTo>
                  <a:lnTo>
                    <a:pt x="1513080" y="2952058"/>
                  </a:lnTo>
                  <a:lnTo>
                    <a:pt x="1578572" y="2938509"/>
                  </a:lnTo>
                  <a:lnTo>
                    <a:pt x="1642792" y="2923499"/>
                  </a:lnTo>
                  <a:lnTo>
                    <a:pt x="1705953" y="2907156"/>
                  </a:lnTo>
                  <a:lnTo>
                    <a:pt x="1768267" y="2889612"/>
                  </a:lnTo>
                  <a:lnTo>
                    <a:pt x="1829946" y="2870993"/>
                  </a:lnTo>
                  <a:lnTo>
                    <a:pt x="1891201" y="2851431"/>
                  </a:lnTo>
                  <a:lnTo>
                    <a:pt x="1952244" y="2831053"/>
                  </a:lnTo>
                  <a:lnTo>
                    <a:pt x="2013286" y="2809990"/>
                  </a:lnTo>
                  <a:lnTo>
                    <a:pt x="2325915" y="2698905"/>
                  </a:lnTo>
                  <a:lnTo>
                    <a:pt x="2391407" y="2676439"/>
                  </a:lnTo>
                  <a:lnTo>
                    <a:pt x="2458381" y="2654191"/>
                  </a:lnTo>
                  <a:lnTo>
                    <a:pt x="2527050" y="2632291"/>
                  </a:lnTo>
                  <a:lnTo>
                    <a:pt x="2597625" y="2610867"/>
                  </a:lnTo>
                  <a:lnTo>
                    <a:pt x="2670319" y="2590049"/>
                  </a:lnTo>
                  <a:lnTo>
                    <a:pt x="2707526" y="2579908"/>
                  </a:lnTo>
                  <a:lnTo>
                    <a:pt x="2745343" y="2569967"/>
                  </a:lnTo>
                  <a:lnTo>
                    <a:pt x="2783795" y="2560241"/>
                  </a:lnTo>
                  <a:lnTo>
                    <a:pt x="2822908" y="2550748"/>
                  </a:lnTo>
                  <a:lnTo>
                    <a:pt x="2862711" y="2541503"/>
                  </a:lnTo>
                  <a:lnTo>
                    <a:pt x="2903228" y="2532523"/>
                  </a:lnTo>
                  <a:lnTo>
                    <a:pt x="2944487" y="2523824"/>
                  </a:lnTo>
                  <a:lnTo>
                    <a:pt x="2986513" y="2515421"/>
                  </a:lnTo>
                  <a:lnTo>
                    <a:pt x="3029334" y="2507331"/>
                  </a:lnTo>
                  <a:lnTo>
                    <a:pt x="3072976" y="2499570"/>
                  </a:lnTo>
                  <a:lnTo>
                    <a:pt x="3117465" y="2492155"/>
                  </a:lnTo>
                  <a:lnTo>
                    <a:pt x="3162828" y="2485101"/>
                  </a:lnTo>
                  <a:lnTo>
                    <a:pt x="3209091" y="2478424"/>
                  </a:lnTo>
                  <a:lnTo>
                    <a:pt x="3256281" y="2472141"/>
                  </a:lnTo>
                  <a:lnTo>
                    <a:pt x="3304425" y="2466268"/>
                  </a:lnTo>
                  <a:lnTo>
                    <a:pt x="3353548" y="2460821"/>
                  </a:lnTo>
                  <a:lnTo>
                    <a:pt x="3403677" y="2455816"/>
                  </a:lnTo>
                  <a:lnTo>
                    <a:pt x="3454839" y="2451270"/>
                  </a:lnTo>
                  <a:lnTo>
                    <a:pt x="3507060" y="2447197"/>
                  </a:lnTo>
                  <a:lnTo>
                    <a:pt x="3560366" y="2443616"/>
                  </a:lnTo>
                  <a:lnTo>
                    <a:pt x="3614785" y="2440541"/>
                  </a:lnTo>
                  <a:lnTo>
                    <a:pt x="3670342" y="2437989"/>
                  </a:lnTo>
                  <a:lnTo>
                    <a:pt x="3727065" y="2435976"/>
                  </a:lnTo>
                  <a:lnTo>
                    <a:pt x="3784979" y="2434518"/>
                  </a:lnTo>
                  <a:lnTo>
                    <a:pt x="3844111" y="2433631"/>
                  </a:lnTo>
                  <a:lnTo>
                    <a:pt x="3904488" y="2433332"/>
                  </a:lnTo>
                  <a:lnTo>
                    <a:pt x="3904488" y="0"/>
                  </a:lnTo>
                  <a:close/>
                </a:path>
              </a:pathLst>
            </a:custGeom>
            <a:solidFill>
              <a:srgbClr val="D9D9D9"/>
            </a:solidFill>
          </p:spPr>
          <p:txBody>
            <a:bodyPr wrap="square" lIns="0" tIns="0" rIns="0" bIns="0" rtlCol="0"/>
            <a:lstStyle/>
            <a:p>
              <a:endParaRPr/>
            </a:p>
          </p:txBody>
        </p:sp>
        <p:sp>
          <p:nvSpPr>
            <p:cNvPr id="24" name="object 24"/>
            <p:cNvSpPr/>
            <p:nvPr/>
          </p:nvSpPr>
          <p:spPr>
            <a:xfrm>
              <a:off x="1034034" y="3324606"/>
              <a:ext cx="3904615" cy="2995930"/>
            </a:xfrm>
            <a:custGeom>
              <a:avLst/>
              <a:gdLst/>
              <a:ahLst/>
              <a:cxnLst/>
              <a:rect l="l" t="t" r="r" b="b"/>
              <a:pathLst>
                <a:path w="3904615" h="2995929">
                  <a:moveTo>
                    <a:pt x="0" y="0"/>
                  </a:moveTo>
                  <a:lnTo>
                    <a:pt x="3904488" y="0"/>
                  </a:lnTo>
                  <a:lnTo>
                    <a:pt x="3904488" y="2433332"/>
                  </a:lnTo>
                  <a:lnTo>
                    <a:pt x="3844111" y="2433631"/>
                  </a:lnTo>
                  <a:lnTo>
                    <a:pt x="3784979" y="2434518"/>
                  </a:lnTo>
                  <a:lnTo>
                    <a:pt x="3727065" y="2435976"/>
                  </a:lnTo>
                  <a:lnTo>
                    <a:pt x="3670342" y="2437989"/>
                  </a:lnTo>
                  <a:lnTo>
                    <a:pt x="3614785" y="2440541"/>
                  </a:lnTo>
                  <a:lnTo>
                    <a:pt x="3560366" y="2443616"/>
                  </a:lnTo>
                  <a:lnTo>
                    <a:pt x="3507060" y="2447197"/>
                  </a:lnTo>
                  <a:lnTo>
                    <a:pt x="3454839" y="2451270"/>
                  </a:lnTo>
                  <a:lnTo>
                    <a:pt x="3403677" y="2455816"/>
                  </a:lnTo>
                  <a:lnTo>
                    <a:pt x="3353548" y="2460821"/>
                  </a:lnTo>
                  <a:lnTo>
                    <a:pt x="3304425" y="2466268"/>
                  </a:lnTo>
                  <a:lnTo>
                    <a:pt x="3256281" y="2472141"/>
                  </a:lnTo>
                  <a:lnTo>
                    <a:pt x="3209091" y="2478424"/>
                  </a:lnTo>
                  <a:lnTo>
                    <a:pt x="3162828" y="2485101"/>
                  </a:lnTo>
                  <a:lnTo>
                    <a:pt x="3117465" y="2492155"/>
                  </a:lnTo>
                  <a:lnTo>
                    <a:pt x="3072976" y="2499570"/>
                  </a:lnTo>
                  <a:lnTo>
                    <a:pt x="3029334" y="2507331"/>
                  </a:lnTo>
                  <a:lnTo>
                    <a:pt x="2986513" y="2515421"/>
                  </a:lnTo>
                  <a:lnTo>
                    <a:pt x="2944487" y="2523824"/>
                  </a:lnTo>
                  <a:lnTo>
                    <a:pt x="2903228" y="2532523"/>
                  </a:lnTo>
                  <a:lnTo>
                    <a:pt x="2862711" y="2541503"/>
                  </a:lnTo>
                  <a:lnTo>
                    <a:pt x="2822908" y="2550748"/>
                  </a:lnTo>
                  <a:lnTo>
                    <a:pt x="2783795" y="2560241"/>
                  </a:lnTo>
                  <a:lnTo>
                    <a:pt x="2745343" y="2569967"/>
                  </a:lnTo>
                  <a:lnTo>
                    <a:pt x="2707526" y="2579908"/>
                  </a:lnTo>
                  <a:lnTo>
                    <a:pt x="2670319" y="2590049"/>
                  </a:lnTo>
                  <a:lnTo>
                    <a:pt x="2597625" y="2610867"/>
                  </a:lnTo>
                  <a:lnTo>
                    <a:pt x="2527050" y="2632291"/>
                  </a:lnTo>
                  <a:lnTo>
                    <a:pt x="2458381" y="2654191"/>
                  </a:lnTo>
                  <a:lnTo>
                    <a:pt x="2391407" y="2676439"/>
                  </a:lnTo>
                  <a:lnTo>
                    <a:pt x="2325915" y="2698905"/>
                  </a:lnTo>
                  <a:lnTo>
                    <a:pt x="2261695" y="2721460"/>
                  </a:lnTo>
                  <a:lnTo>
                    <a:pt x="2198534" y="2743976"/>
                  </a:lnTo>
                  <a:lnTo>
                    <a:pt x="2136220" y="2766322"/>
                  </a:lnTo>
                  <a:lnTo>
                    <a:pt x="2105314" y="2777391"/>
                  </a:lnTo>
                  <a:lnTo>
                    <a:pt x="2043874" y="2799241"/>
                  </a:lnTo>
                  <a:lnTo>
                    <a:pt x="1982752" y="2820599"/>
                  </a:lnTo>
                  <a:lnTo>
                    <a:pt x="1921735" y="2841336"/>
                  </a:lnTo>
                  <a:lnTo>
                    <a:pt x="1860613" y="2861322"/>
                  </a:lnTo>
                  <a:lnTo>
                    <a:pt x="1799173" y="2880429"/>
                  </a:lnTo>
                  <a:lnTo>
                    <a:pt x="1737203" y="2898526"/>
                  </a:lnTo>
                  <a:lnTo>
                    <a:pt x="1674492" y="2915486"/>
                  </a:lnTo>
                  <a:lnTo>
                    <a:pt x="1610828" y="2931178"/>
                  </a:lnTo>
                  <a:lnTo>
                    <a:pt x="1545998" y="2945474"/>
                  </a:lnTo>
                  <a:lnTo>
                    <a:pt x="1479792" y="2958245"/>
                  </a:lnTo>
                  <a:lnTo>
                    <a:pt x="1411997" y="2969360"/>
                  </a:lnTo>
                  <a:lnTo>
                    <a:pt x="1342401" y="2978692"/>
                  </a:lnTo>
                  <a:lnTo>
                    <a:pt x="1270793" y="2986110"/>
                  </a:lnTo>
                  <a:lnTo>
                    <a:pt x="1196961" y="2991486"/>
                  </a:lnTo>
                  <a:lnTo>
                    <a:pt x="1120692" y="2994691"/>
                  </a:lnTo>
                  <a:lnTo>
                    <a:pt x="1081579" y="2995439"/>
                  </a:lnTo>
                  <a:lnTo>
                    <a:pt x="1041776" y="2995595"/>
                  </a:lnTo>
                  <a:lnTo>
                    <a:pt x="1001259" y="2995144"/>
                  </a:lnTo>
                  <a:lnTo>
                    <a:pt x="960000" y="2994069"/>
                  </a:lnTo>
                  <a:lnTo>
                    <a:pt x="917974" y="2992355"/>
                  </a:lnTo>
                  <a:lnTo>
                    <a:pt x="875153" y="2989984"/>
                  </a:lnTo>
                  <a:lnTo>
                    <a:pt x="831511" y="2986942"/>
                  </a:lnTo>
                  <a:lnTo>
                    <a:pt x="787022" y="2983211"/>
                  </a:lnTo>
                  <a:lnTo>
                    <a:pt x="741659" y="2978776"/>
                  </a:lnTo>
                  <a:lnTo>
                    <a:pt x="695396" y="2973621"/>
                  </a:lnTo>
                  <a:lnTo>
                    <a:pt x="648206" y="2967729"/>
                  </a:lnTo>
                  <a:lnTo>
                    <a:pt x="600062" y="2961084"/>
                  </a:lnTo>
                  <a:lnTo>
                    <a:pt x="550939" y="2953670"/>
                  </a:lnTo>
                  <a:lnTo>
                    <a:pt x="500810" y="2945471"/>
                  </a:lnTo>
                  <a:lnTo>
                    <a:pt x="449648" y="2936471"/>
                  </a:lnTo>
                  <a:lnTo>
                    <a:pt x="397427" y="2926653"/>
                  </a:lnTo>
                  <a:lnTo>
                    <a:pt x="344121" y="2916002"/>
                  </a:lnTo>
                  <a:lnTo>
                    <a:pt x="289702" y="2904501"/>
                  </a:lnTo>
                  <a:lnTo>
                    <a:pt x="234145" y="2892135"/>
                  </a:lnTo>
                  <a:lnTo>
                    <a:pt x="177422" y="2878886"/>
                  </a:lnTo>
                  <a:lnTo>
                    <a:pt x="119508" y="2864739"/>
                  </a:lnTo>
                  <a:lnTo>
                    <a:pt x="60376" y="2849678"/>
                  </a:lnTo>
                  <a:lnTo>
                    <a:pt x="0" y="2833687"/>
                  </a:lnTo>
                  <a:lnTo>
                    <a:pt x="0" y="0"/>
                  </a:lnTo>
                  <a:close/>
                </a:path>
              </a:pathLst>
            </a:custGeom>
            <a:ln w="25908">
              <a:solidFill>
                <a:srgbClr val="006FC0"/>
              </a:solidFill>
            </a:ln>
          </p:spPr>
          <p:txBody>
            <a:bodyPr wrap="square" lIns="0" tIns="0" rIns="0" bIns="0" rtlCol="0"/>
            <a:lstStyle/>
            <a:p>
              <a:endParaRPr/>
            </a:p>
          </p:txBody>
        </p:sp>
      </p:grpSp>
      <p:sp>
        <p:nvSpPr>
          <p:cNvPr id="25" name="object 25"/>
          <p:cNvSpPr txBox="1"/>
          <p:nvPr/>
        </p:nvSpPr>
        <p:spPr>
          <a:xfrm>
            <a:off x="1159865" y="3972814"/>
            <a:ext cx="3652520" cy="1122680"/>
          </a:xfrm>
          <a:prstGeom prst="rect">
            <a:avLst/>
          </a:prstGeom>
        </p:spPr>
        <p:txBody>
          <a:bodyPr vert="horz" wrap="square" lIns="0" tIns="12700" rIns="0" bIns="0" rtlCol="0">
            <a:spAutoFit/>
          </a:bodyPr>
          <a:lstStyle/>
          <a:p>
            <a:pPr marL="12700" marR="5080" algn="ctr">
              <a:lnSpc>
                <a:spcPct val="100000"/>
              </a:lnSpc>
              <a:spcBef>
                <a:spcPts val="100"/>
              </a:spcBef>
              <a:tabLst>
                <a:tab pos="1181100" algn="l"/>
              </a:tabLst>
            </a:pPr>
            <a:r>
              <a:rPr sz="2400" b="1" spc="-5" dirty="0">
                <a:solidFill>
                  <a:srgbClr val="006FC0"/>
                </a:solidFill>
                <a:latin typeface="Arial"/>
                <a:cs typeface="Arial"/>
              </a:rPr>
              <a:t>10</a:t>
            </a:r>
            <a:r>
              <a:rPr sz="2400" b="1" spc="-25" dirty="0">
                <a:solidFill>
                  <a:srgbClr val="006FC0"/>
                </a:solidFill>
                <a:latin typeface="Arial"/>
                <a:cs typeface="Arial"/>
              </a:rPr>
              <a:t> </a:t>
            </a:r>
            <a:r>
              <a:rPr sz="2400" b="1" spc="-5" dirty="0">
                <a:solidFill>
                  <a:srgbClr val="006FC0"/>
                </a:solidFill>
                <a:latin typeface="Arial"/>
                <a:cs typeface="Arial"/>
              </a:rPr>
              <a:t>semaines</a:t>
            </a:r>
            <a:r>
              <a:rPr sz="2400" b="1" spc="-25" dirty="0">
                <a:solidFill>
                  <a:srgbClr val="006FC0"/>
                </a:solidFill>
                <a:latin typeface="Arial"/>
                <a:cs typeface="Arial"/>
              </a:rPr>
              <a:t> </a:t>
            </a:r>
            <a:r>
              <a:rPr sz="2400" b="1" dirty="0">
                <a:solidFill>
                  <a:srgbClr val="006FC0"/>
                </a:solidFill>
                <a:latin typeface="Arial"/>
                <a:cs typeface="Arial"/>
              </a:rPr>
              <a:t>obligatoires </a:t>
            </a:r>
            <a:r>
              <a:rPr sz="2400" b="1" spc="-650" dirty="0">
                <a:solidFill>
                  <a:srgbClr val="006FC0"/>
                </a:solidFill>
                <a:latin typeface="Arial"/>
                <a:cs typeface="Arial"/>
              </a:rPr>
              <a:t> </a:t>
            </a:r>
            <a:r>
              <a:rPr sz="2400" b="1" spc="-5" dirty="0">
                <a:solidFill>
                  <a:srgbClr val="006FC0"/>
                </a:solidFill>
                <a:latin typeface="Arial"/>
                <a:cs typeface="Arial"/>
              </a:rPr>
              <a:t>auprès	</a:t>
            </a:r>
            <a:r>
              <a:rPr sz="2400" b="1" dirty="0">
                <a:solidFill>
                  <a:srgbClr val="006FC0"/>
                </a:solidFill>
                <a:latin typeface="Arial"/>
                <a:cs typeface="Arial"/>
              </a:rPr>
              <a:t>de </a:t>
            </a:r>
            <a:r>
              <a:rPr sz="2400" b="1" spc="-5" dirty="0">
                <a:solidFill>
                  <a:srgbClr val="006FC0"/>
                </a:solidFill>
                <a:latin typeface="Arial"/>
                <a:cs typeface="Arial"/>
              </a:rPr>
              <a:t>personnes </a:t>
            </a:r>
            <a:r>
              <a:rPr sz="2400" b="1" dirty="0">
                <a:solidFill>
                  <a:srgbClr val="006FC0"/>
                </a:solidFill>
                <a:latin typeface="Arial"/>
                <a:cs typeface="Arial"/>
              </a:rPr>
              <a:t> </a:t>
            </a:r>
            <a:r>
              <a:rPr sz="2400" b="1" spc="-5" dirty="0">
                <a:solidFill>
                  <a:srgbClr val="006FC0"/>
                </a:solidFill>
                <a:latin typeface="Arial"/>
                <a:cs typeface="Arial"/>
              </a:rPr>
              <a:t>adultes</a:t>
            </a:r>
            <a:r>
              <a:rPr sz="2400" b="1" spc="-35" dirty="0">
                <a:solidFill>
                  <a:srgbClr val="006FC0"/>
                </a:solidFill>
                <a:latin typeface="Arial"/>
                <a:cs typeface="Arial"/>
              </a:rPr>
              <a:t> </a:t>
            </a:r>
            <a:r>
              <a:rPr sz="2400" b="1" dirty="0">
                <a:solidFill>
                  <a:srgbClr val="006FC0"/>
                </a:solidFill>
                <a:latin typeface="Arial"/>
                <a:cs typeface="Arial"/>
              </a:rPr>
              <a:t>non</a:t>
            </a:r>
            <a:r>
              <a:rPr sz="2400" b="1" spc="-30" dirty="0">
                <a:solidFill>
                  <a:srgbClr val="006FC0"/>
                </a:solidFill>
                <a:latin typeface="Arial"/>
                <a:cs typeface="Arial"/>
              </a:rPr>
              <a:t> </a:t>
            </a:r>
            <a:r>
              <a:rPr sz="2400" b="1" dirty="0">
                <a:solidFill>
                  <a:srgbClr val="006FC0"/>
                </a:solidFill>
                <a:latin typeface="Arial"/>
                <a:cs typeface="Arial"/>
              </a:rPr>
              <a:t>autonomes</a:t>
            </a:r>
            <a:endParaRPr sz="2400">
              <a:latin typeface="Arial"/>
              <a:cs typeface="Arial"/>
            </a:endParaRPr>
          </a:p>
        </p:txBody>
      </p:sp>
      <p:grpSp>
        <p:nvGrpSpPr>
          <p:cNvPr id="26" name="object 26"/>
          <p:cNvGrpSpPr/>
          <p:nvPr/>
        </p:nvGrpSpPr>
        <p:grpSpPr>
          <a:xfrm>
            <a:off x="5643371" y="3311652"/>
            <a:ext cx="5560060" cy="2923540"/>
            <a:chOff x="5643371" y="3311652"/>
            <a:chExt cx="5560060" cy="2923540"/>
          </a:xfrm>
        </p:grpSpPr>
        <p:sp>
          <p:nvSpPr>
            <p:cNvPr id="27" name="object 27"/>
            <p:cNvSpPr/>
            <p:nvPr/>
          </p:nvSpPr>
          <p:spPr>
            <a:xfrm>
              <a:off x="5656325" y="3505708"/>
              <a:ext cx="5534025" cy="2716530"/>
            </a:xfrm>
            <a:custGeom>
              <a:avLst/>
              <a:gdLst/>
              <a:ahLst/>
              <a:cxnLst/>
              <a:rect l="l" t="t" r="r" b="b"/>
              <a:pathLst>
                <a:path w="5534025" h="2716529">
                  <a:moveTo>
                    <a:pt x="5171567" y="0"/>
                  </a:moveTo>
                  <a:lnTo>
                    <a:pt x="5171567" y="180974"/>
                  </a:lnTo>
                  <a:lnTo>
                    <a:pt x="181101" y="180974"/>
                  </a:lnTo>
                  <a:lnTo>
                    <a:pt x="132938" y="187449"/>
                  </a:lnTo>
                  <a:lnTo>
                    <a:pt x="89671" y="205716"/>
                  </a:lnTo>
                  <a:lnTo>
                    <a:pt x="53022" y="234045"/>
                  </a:lnTo>
                  <a:lnTo>
                    <a:pt x="24713" y="270702"/>
                  </a:lnTo>
                  <a:lnTo>
                    <a:pt x="6465" y="313957"/>
                  </a:lnTo>
                  <a:lnTo>
                    <a:pt x="0" y="362076"/>
                  </a:lnTo>
                  <a:lnTo>
                    <a:pt x="0" y="2534945"/>
                  </a:lnTo>
                  <a:lnTo>
                    <a:pt x="6465" y="2583085"/>
                  </a:lnTo>
                  <a:lnTo>
                    <a:pt x="24713" y="2626341"/>
                  </a:lnTo>
                  <a:lnTo>
                    <a:pt x="53022" y="2662988"/>
                  </a:lnTo>
                  <a:lnTo>
                    <a:pt x="89671" y="2691301"/>
                  </a:lnTo>
                  <a:lnTo>
                    <a:pt x="132938" y="2709554"/>
                  </a:lnTo>
                  <a:lnTo>
                    <a:pt x="181101" y="2716022"/>
                  </a:lnTo>
                  <a:lnTo>
                    <a:pt x="229221" y="2709554"/>
                  </a:lnTo>
                  <a:lnTo>
                    <a:pt x="272476" y="2691301"/>
                  </a:lnTo>
                  <a:lnTo>
                    <a:pt x="309133" y="2662988"/>
                  </a:lnTo>
                  <a:lnTo>
                    <a:pt x="337462" y="2626341"/>
                  </a:lnTo>
                  <a:lnTo>
                    <a:pt x="355729" y="2583085"/>
                  </a:lnTo>
                  <a:lnTo>
                    <a:pt x="362203" y="2534945"/>
                  </a:lnTo>
                  <a:lnTo>
                    <a:pt x="362076" y="2353881"/>
                  </a:lnTo>
                  <a:lnTo>
                    <a:pt x="5352542" y="2353881"/>
                  </a:lnTo>
                  <a:lnTo>
                    <a:pt x="5400705" y="2347413"/>
                  </a:lnTo>
                  <a:lnTo>
                    <a:pt x="5443972" y="2329160"/>
                  </a:lnTo>
                  <a:lnTo>
                    <a:pt x="5480621" y="2300847"/>
                  </a:lnTo>
                  <a:lnTo>
                    <a:pt x="5508930" y="2264200"/>
                  </a:lnTo>
                  <a:lnTo>
                    <a:pt x="5527178" y="2220944"/>
                  </a:lnTo>
                  <a:lnTo>
                    <a:pt x="5533644" y="2172804"/>
                  </a:lnTo>
                  <a:lnTo>
                    <a:pt x="5533644" y="543178"/>
                  </a:lnTo>
                  <a:lnTo>
                    <a:pt x="181101" y="543178"/>
                  </a:lnTo>
                  <a:lnTo>
                    <a:pt x="181101" y="362076"/>
                  </a:lnTo>
                  <a:lnTo>
                    <a:pt x="188213" y="326872"/>
                  </a:lnTo>
                  <a:lnTo>
                    <a:pt x="207613" y="298084"/>
                  </a:lnTo>
                  <a:lnTo>
                    <a:pt x="236394" y="278655"/>
                  </a:lnTo>
                  <a:lnTo>
                    <a:pt x="271652" y="271525"/>
                  </a:lnTo>
                  <a:lnTo>
                    <a:pt x="5533644" y="271525"/>
                  </a:lnTo>
                  <a:lnTo>
                    <a:pt x="5533644" y="181101"/>
                  </a:lnTo>
                  <a:lnTo>
                    <a:pt x="5352542" y="181101"/>
                  </a:lnTo>
                  <a:lnTo>
                    <a:pt x="5352542" y="90550"/>
                  </a:lnTo>
                  <a:lnTo>
                    <a:pt x="5261991" y="90550"/>
                  </a:lnTo>
                  <a:lnTo>
                    <a:pt x="5226806" y="83421"/>
                  </a:lnTo>
                  <a:lnTo>
                    <a:pt x="5198062" y="63992"/>
                  </a:lnTo>
                  <a:lnTo>
                    <a:pt x="5178677" y="35204"/>
                  </a:lnTo>
                  <a:lnTo>
                    <a:pt x="5171567" y="0"/>
                  </a:lnTo>
                  <a:close/>
                </a:path>
                <a:path w="5534025" h="2716529">
                  <a:moveTo>
                    <a:pt x="5533644" y="271525"/>
                  </a:moveTo>
                  <a:lnTo>
                    <a:pt x="271652" y="271525"/>
                  </a:lnTo>
                  <a:lnTo>
                    <a:pt x="306857" y="278655"/>
                  </a:lnTo>
                  <a:lnTo>
                    <a:pt x="335645" y="298084"/>
                  </a:lnTo>
                  <a:lnTo>
                    <a:pt x="355074" y="326872"/>
                  </a:lnTo>
                  <a:lnTo>
                    <a:pt x="362203" y="362076"/>
                  </a:lnTo>
                  <a:lnTo>
                    <a:pt x="355729" y="410240"/>
                  </a:lnTo>
                  <a:lnTo>
                    <a:pt x="337462" y="453507"/>
                  </a:lnTo>
                  <a:lnTo>
                    <a:pt x="309133" y="490156"/>
                  </a:lnTo>
                  <a:lnTo>
                    <a:pt x="272476" y="518465"/>
                  </a:lnTo>
                  <a:lnTo>
                    <a:pt x="229221" y="536713"/>
                  </a:lnTo>
                  <a:lnTo>
                    <a:pt x="181101" y="543178"/>
                  </a:lnTo>
                  <a:lnTo>
                    <a:pt x="5533644" y="543178"/>
                  </a:lnTo>
                  <a:lnTo>
                    <a:pt x="5533644" y="271525"/>
                  </a:lnTo>
                  <a:close/>
                </a:path>
                <a:path w="5534025" h="2716529">
                  <a:moveTo>
                    <a:pt x="5533644" y="0"/>
                  </a:moveTo>
                  <a:lnTo>
                    <a:pt x="5527178" y="48119"/>
                  </a:lnTo>
                  <a:lnTo>
                    <a:pt x="5508930" y="91374"/>
                  </a:lnTo>
                  <a:lnTo>
                    <a:pt x="5480621" y="128031"/>
                  </a:lnTo>
                  <a:lnTo>
                    <a:pt x="5443972" y="156360"/>
                  </a:lnTo>
                  <a:lnTo>
                    <a:pt x="5400705" y="174627"/>
                  </a:lnTo>
                  <a:lnTo>
                    <a:pt x="5352542" y="181101"/>
                  </a:lnTo>
                  <a:lnTo>
                    <a:pt x="5533644" y="181101"/>
                  </a:lnTo>
                  <a:lnTo>
                    <a:pt x="5533644" y="0"/>
                  </a:lnTo>
                  <a:close/>
                </a:path>
                <a:path w="5534025" h="2716529">
                  <a:moveTo>
                    <a:pt x="5352542" y="0"/>
                  </a:moveTo>
                  <a:lnTo>
                    <a:pt x="5345430" y="35204"/>
                  </a:lnTo>
                  <a:lnTo>
                    <a:pt x="5326030" y="63992"/>
                  </a:lnTo>
                  <a:lnTo>
                    <a:pt x="5297249" y="83421"/>
                  </a:lnTo>
                  <a:lnTo>
                    <a:pt x="5261991" y="90550"/>
                  </a:lnTo>
                  <a:lnTo>
                    <a:pt x="5352542" y="90550"/>
                  </a:lnTo>
                  <a:lnTo>
                    <a:pt x="5352542" y="0"/>
                  </a:lnTo>
                  <a:close/>
                </a:path>
              </a:pathLst>
            </a:custGeom>
            <a:solidFill>
              <a:srgbClr val="D9D9D9"/>
            </a:solidFill>
          </p:spPr>
          <p:txBody>
            <a:bodyPr wrap="square" lIns="0" tIns="0" rIns="0" bIns="0" rtlCol="0"/>
            <a:lstStyle/>
            <a:p>
              <a:endParaRPr/>
            </a:p>
          </p:txBody>
        </p:sp>
        <p:sp>
          <p:nvSpPr>
            <p:cNvPr id="28" name="object 28"/>
            <p:cNvSpPr/>
            <p:nvPr/>
          </p:nvSpPr>
          <p:spPr>
            <a:xfrm>
              <a:off x="5837427" y="3324606"/>
              <a:ext cx="5353050" cy="724535"/>
            </a:xfrm>
            <a:custGeom>
              <a:avLst/>
              <a:gdLst/>
              <a:ahLst/>
              <a:cxnLst/>
              <a:rect l="l" t="t" r="r" b="b"/>
              <a:pathLst>
                <a:path w="5353050" h="724535">
                  <a:moveTo>
                    <a:pt x="90550" y="452628"/>
                  </a:moveTo>
                  <a:lnTo>
                    <a:pt x="55292" y="459757"/>
                  </a:lnTo>
                  <a:lnTo>
                    <a:pt x="26511" y="479186"/>
                  </a:lnTo>
                  <a:lnTo>
                    <a:pt x="7112" y="507974"/>
                  </a:lnTo>
                  <a:lnTo>
                    <a:pt x="0" y="543179"/>
                  </a:lnTo>
                  <a:lnTo>
                    <a:pt x="0" y="724281"/>
                  </a:lnTo>
                  <a:lnTo>
                    <a:pt x="48119" y="717815"/>
                  </a:lnTo>
                  <a:lnTo>
                    <a:pt x="91374" y="699567"/>
                  </a:lnTo>
                  <a:lnTo>
                    <a:pt x="128031" y="671258"/>
                  </a:lnTo>
                  <a:lnTo>
                    <a:pt x="156360" y="634609"/>
                  </a:lnTo>
                  <a:lnTo>
                    <a:pt x="174627" y="591342"/>
                  </a:lnTo>
                  <a:lnTo>
                    <a:pt x="181101" y="543179"/>
                  </a:lnTo>
                  <a:lnTo>
                    <a:pt x="173972" y="507974"/>
                  </a:lnTo>
                  <a:lnTo>
                    <a:pt x="154543" y="479186"/>
                  </a:lnTo>
                  <a:lnTo>
                    <a:pt x="125755" y="459757"/>
                  </a:lnTo>
                  <a:lnTo>
                    <a:pt x="90550" y="452628"/>
                  </a:lnTo>
                  <a:close/>
                </a:path>
                <a:path w="5353050" h="724535">
                  <a:moveTo>
                    <a:pt x="5352542" y="181102"/>
                  </a:moveTo>
                  <a:lnTo>
                    <a:pt x="5171440" y="181102"/>
                  </a:lnTo>
                  <a:lnTo>
                    <a:pt x="5171440" y="362077"/>
                  </a:lnTo>
                  <a:lnTo>
                    <a:pt x="5219603" y="355612"/>
                  </a:lnTo>
                  <a:lnTo>
                    <a:pt x="5262870" y="337368"/>
                  </a:lnTo>
                  <a:lnTo>
                    <a:pt x="5299519" y="309070"/>
                  </a:lnTo>
                  <a:lnTo>
                    <a:pt x="5327828" y="272443"/>
                  </a:lnTo>
                  <a:lnTo>
                    <a:pt x="5346076" y="229212"/>
                  </a:lnTo>
                  <a:lnTo>
                    <a:pt x="5352542" y="181102"/>
                  </a:lnTo>
                  <a:close/>
                </a:path>
                <a:path w="5353050" h="724535">
                  <a:moveTo>
                    <a:pt x="5171440" y="0"/>
                  </a:moveTo>
                  <a:lnTo>
                    <a:pt x="5123320" y="6465"/>
                  </a:lnTo>
                  <a:lnTo>
                    <a:pt x="5080065" y="24713"/>
                  </a:lnTo>
                  <a:lnTo>
                    <a:pt x="5043408" y="53022"/>
                  </a:lnTo>
                  <a:lnTo>
                    <a:pt x="5015079" y="89671"/>
                  </a:lnTo>
                  <a:lnTo>
                    <a:pt x="4996812" y="132938"/>
                  </a:lnTo>
                  <a:lnTo>
                    <a:pt x="4990338" y="181102"/>
                  </a:lnTo>
                  <a:lnTo>
                    <a:pt x="4997467" y="216306"/>
                  </a:lnTo>
                  <a:lnTo>
                    <a:pt x="5016896" y="245094"/>
                  </a:lnTo>
                  <a:lnTo>
                    <a:pt x="5045684" y="264523"/>
                  </a:lnTo>
                  <a:lnTo>
                    <a:pt x="5080889" y="271653"/>
                  </a:lnTo>
                  <a:lnTo>
                    <a:pt x="5116147" y="264523"/>
                  </a:lnTo>
                  <a:lnTo>
                    <a:pt x="5144928" y="245094"/>
                  </a:lnTo>
                  <a:lnTo>
                    <a:pt x="5164328" y="216306"/>
                  </a:lnTo>
                  <a:lnTo>
                    <a:pt x="5171440" y="181102"/>
                  </a:lnTo>
                  <a:lnTo>
                    <a:pt x="5352542" y="181102"/>
                  </a:lnTo>
                  <a:lnTo>
                    <a:pt x="5346076" y="132938"/>
                  </a:lnTo>
                  <a:lnTo>
                    <a:pt x="5327828" y="89671"/>
                  </a:lnTo>
                  <a:lnTo>
                    <a:pt x="5299519" y="53022"/>
                  </a:lnTo>
                  <a:lnTo>
                    <a:pt x="5262870" y="24713"/>
                  </a:lnTo>
                  <a:lnTo>
                    <a:pt x="5219603" y="6465"/>
                  </a:lnTo>
                  <a:lnTo>
                    <a:pt x="5171440" y="0"/>
                  </a:lnTo>
                  <a:close/>
                </a:path>
              </a:pathLst>
            </a:custGeom>
            <a:solidFill>
              <a:srgbClr val="ADADAD"/>
            </a:solidFill>
          </p:spPr>
          <p:txBody>
            <a:bodyPr wrap="square" lIns="0" tIns="0" rIns="0" bIns="0" rtlCol="0"/>
            <a:lstStyle/>
            <a:p>
              <a:endParaRPr/>
            </a:p>
          </p:txBody>
        </p:sp>
        <p:sp>
          <p:nvSpPr>
            <p:cNvPr id="29" name="object 29"/>
            <p:cNvSpPr/>
            <p:nvPr/>
          </p:nvSpPr>
          <p:spPr>
            <a:xfrm>
              <a:off x="5656325" y="3324606"/>
              <a:ext cx="5534025" cy="2897505"/>
            </a:xfrm>
            <a:custGeom>
              <a:avLst/>
              <a:gdLst/>
              <a:ahLst/>
              <a:cxnLst/>
              <a:rect l="l" t="t" r="r" b="b"/>
              <a:pathLst>
                <a:path w="5534025" h="2897504">
                  <a:moveTo>
                    <a:pt x="0" y="543179"/>
                  </a:moveTo>
                  <a:lnTo>
                    <a:pt x="6465" y="495059"/>
                  </a:lnTo>
                  <a:lnTo>
                    <a:pt x="24713" y="451804"/>
                  </a:lnTo>
                  <a:lnTo>
                    <a:pt x="53022" y="415147"/>
                  </a:lnTo>
                  <a:lnTo>
                    <a:pt x="89671" y="386818"/>
                  </a:lnTo>
                  <a:lnTo>
                    <a:pt x="132938" y="368551"/>
                  </a:lnTo>
                  <a:lnTo>
                    <a:pt x="181101" y="362077"/>
                  </a:lnTo>
                  <a:lnTo>
                    <a:pt x="5171567" y="362077"/>
                  </a:lnTo>
                  <a:lnTo>
                    <a:pt x="5171567" y="181102"/>
                  </a:lnTo>
                  <a:lnTo>
                    <a:pt x="5178031" y="132938"/>
                  </a:lnTo>
                  <a:lnTo>
                    <a:pt x="5196275" y="89671"/>
                  </a:lnTo>
                  <a:lnTo>
                    <a:pt x="5224573" y="53022"/>
                  </a:lnTo>
                  <a:lnTo>
                    <a:pt x="5261200" y="24713"/>
                  </a:lnTo>
                  <a:lnTo>
                    <a:pt x="5304431" y="6465"/>
                  </a:lnTo>
                  <a:lnTo>
                    <a:pt x="5352542" y="0"/>
                  </a:lnTo>
                  <a:lnTo>
                    <a:pt x="5400705" y="6465"/>
                  </a:lnTo>
                  <a:lnTo>
                    <a:pt x="5443972" y="24713"/>
                  </a:lnTo>
                  <a:lnTo>
                    <a:pt x="5480621" y="53022"/>
                  </a:lnTo>
                  <a:lnTo>
                    <a:pt x="5508930" y="89671"/>
                  </a:lnTo>
                  <a:lnTo>
                    <a:pt x="5527178" y="132938"/>
                  </a:lnTo>
                  <a:lnTo>
                    <a:pt x="5533644" y="181102"/>
                  </a:lnTo>
                  <a:lnTo>
                    <a:pt x="5533644" y="2353906"/>
                  </a:lnTo>
                  <a:lnTo>
                    <a:pt x="5527178" y="2402046"/>
                  </a:lnTo>
                  <a:lnTo>
                    <a:pt x="5508930" y="2445302"/>
                  </a:lnTo>
                  <a:lnTo>
                    <a:pt x="5480621" y="2481949"/>
                  </a:lnTo>
                  <a:lnTo>
                    <a:pt x="5443972" y="2510262"/>
                  </a:lnTo>
                  <a:lnTo>
                    <a:pt x="5400705" y="2528515"/>
                  </a:lnTo>
                  <a:lnTo>
                    <a:pt x="5352542" y="2534983"/>
                  </a:lnTo>
                  <a:lnTo>
                    <a:pt x="362076" y="2534983"/>
                  </a:lnTo>
                  <a:lnTo>
                    <a:pt x="362076" y="2716047"/>
                  </a:lnTo>
                  <a:lnTo>
                    <a:pt x="355612" y="2764187"/>
                  </a:lnTo>
                  <a:lnTo>
                    <a:pt x="337368" y="2807443"/>
                  </a:lnTo>
                  <a:lnTo>
                    <a:pt x="309070" y="2844090"/>
                  </a:lnTo>
                  <a:lnTo>
                    <a:pt x="272443" y="2872403"/>
                  </a:lnTo>
                  <a:lnTo>
                    <a:pt x="229212" y="2890656"/>
                  </a:lnTo>
                  <a:lnTo>
                    <a:pt x="181101" y="2897124"/>
                  </a:lnTo>
                  <a:lnTo>
                    <a:pt x="132938" y="2890656"/>
                  </a:lnTo>
                  <a:lnTo>
                    <a:pt x="89671" y="2872403"/>
                  </a:lnTo>
                  <a:lnTo>
                    <a:pt x="53022" y="2844090"/>
                  </a:lnTo>
                  <a:lnTo>
                    <a:pt x="24713" y="2807443"/>
                  </a:lnTo>
                  <a:lnTo>
                    <a:pt x="6465" y="2764187"/>
                  </a:lnTo>
                  <a:lnTo>
                    <a:pt x="0" y="2716047"/>
                  </a:lnTo>
                  <a:lnTo>
                    <a:pt x="0" y="543179"/>
                  </a:lnTo>
                  <a:close/>
                </a:path>
                <a:path w="5534025" h="2897504">
                  <a:moveTo>
                    <a:pt x="5171567" y="362077"/>
                  </a:moveTo>
                  <a:lnTo>
                    <a:pt x="5352542" y="362077"/>
                  </a:lnTo>
                  <a:lnTo>
                    <a:pt x="5400705" y="355612"/>
                  </a:lnTo>
                  <a:lnTo>
                    <a:pt x="5443972" y="337368"/>
                  </a:lnTo>
                  <a:lnTo>
                    <a:pt x="5480621" y="309070"/>
                  </a:lnTo>
                  <a:lnTo>
                    <a:pt x="5508930" y="272443"/>
                  </a:lnTo>
                  <a:lnTo>
                    <a:pt x="5527178" y="229212"/>
                  </a:lnTo>
                  <a:lnTo>
                    <a:pt x="5533644" y="181102"/>
                  </a:lnTo>
                </a:path>
              </a:pathLst>
            </a:custGeom>
            <a:ln w="25908">
              <a:solidFill>
                <a:srgbClr val="006FC0"/>
              </a:solidFill>
            </a:ln>
          </p:spPr>
          <p:txBody>
            <a:bodyPr wrap="square" lIns="0" tIns="0" rIns="0" bIns="0" rtlCol="0"/>
            <a:lstStyle/>
            <a:p>
              <a:endParaRPr/>
            </a:p>
          </p:txBody>
        </p:sp>
        <p:pic>
          <p:nvPicPr>
            <p:cNvPr id="30" name="object 30"/>
            <p:cNvPicPr/>
            <p:nvPr/>
          </p:nvPicPr>
          <p:blipFill>
            <a:blip r:embed="rId3" cstate="print"/>
            <a:stretch>
              <a:fillRect/>
            </a:stretch>
          </p:blipFill>
          <p:spPr>
            <a:xfrm>
              <a:off x="10814938" y="3492754"/>
              <a:ext cx="206882" cy="206882"/>
            </a:xfrm>
            <a:prstGeom prst="rect">
              <a:avLst/>
            </a:prstGeom>
          </p:spPr>
        </p:pic>
        <p:sp>
          <p:nvSpPr>
            <p:cNvPr id="31" name="object 31"/>
            <p:cNvSpPr/>
            <p:nvPr/>
          </p:nvSpPr>
          <p:spPr>
            <a:xfrm>
              <a:off x="5656325" y="3777234"/>
              <a:ext cx="362585" cy="2082800"/>
            </a:xfrm>
            <a:custGeom>
              <a:avLst/>
              <a:gdLst/>
              <a:ahLst/>
              <a:cxnLst/>
              <a:rect l="l" t="t" r="r" b="b"/>
              <a:pathLst>
                <a:path w="362585" h="2082800">
                  <a:moveTo>
                    <a:pt x="181101" y="271653"/>
                  </a:moveTo>
                  <a:lnTo>
                    <a:pt x="181101" y="90551"/>
                  </a:lnTo>
                  <a:lnTo>
                    <a:pt x="207613" y="26558"/>
                  </a:lnTo>
                  <a:lnTo>
                    <a:pt x="271652" y="0"/>
                  </a:lnTo>
                  <a:lnTo>
                    <a:pt x="306837" y="7129"/>
                  </a:lnTo>
                  <a:lnTo>
                    <a:pt x="335581" y="26558"/>
                  </a:lnTo>
                  <a:lnTo>
                    <a:pt x="354966" y="55346"/>
                  </a:lnTo>
                  <a:lnTo>
                    <a:pt x="362076" y="90551"/>
                  </a:lnTo>
                  <a:lnTo>
                    <a:pt x="355612" y="138714"/>
                  </a:lnTo>
                  <a:lnTo>
                    <a:pt x="337368" y="181981"/>
                  </a:lnTo>
                  <a:lnTo>
                    <a:pt x="309070" y="218630"/>
                  </a:lnTo>
                  <a:lnTo>
                    <a:pt x="272443" y="246939"/>
                  </a:lnTo>
                  <a:lnTo>
                    <a:pt x="229212" y="265187"/>
                  </a:lnTo>
                  <a:lnTo>
                    <a:pt x="181101" y="271653"/>
                  </a:lnTo>
                  <a:lnTo>
                    <a:pt x="132938" y="265187"/>
                  </a:lnTo>
                  <a:lnTo>
                    <a:pt x="89671" y="246939"/>
                  </a:lnTo>
                  <a:lnTo>
                    <a:pt x="53022" y="218630"/>
                  </a:lnTo>
                  <a:lnTo>
                    <a:pt x="24713" y="181981"/>
                  </a:lnTo>
                  <a:lnTo>
                    <a:pt x="6465" y="138714"/>
                  </a:lnTo>
                  <a:lnTo>
                    <a:pt x="0" y="90551"/>
                  </a:lnTo>
                </a:path>
                <a:path w="362585" h="2082800">
                  <a:moveTo>
                    <a:pt x="362076" y="90551"/>
                  </a:moveTo>
                  <a:lnTo>
                    <a:pt x="362076" y="2082355"/>
                  </a:lnTo>
                </a:path>
              </a:pathLst>
            </a:custGeom>
            <a:ln w="25908">
              <a:solidFill>
                <a:srgbClr val="006FC0"/>
              </a:solidFill>
            </a:ln>
          </p:spPr>
          <p:txBody>
            <a:bodyPr wrap="square" lIns="0" tIns="0" rIns="0" bIns="0" rtlCol="0"/>
            <a:lstStyle/>
            <a:p>
              <a:endParaRPr/>
            </a:p>
          </p:txBody>
        </p:sp>
      </p:grpSp>
      <p:sp>
        <p:nvSpPr>
          <p:cNvPr id="32" name="object 32"/>
          <p:cNvSpPr txBox="1"/>
          <p:nvPr/>
        </p:nvSpPr>
        <p:spPr>
          <a:xfrm>
            <a:off x="6590792" y="4325492"/>
            <a:ext cx="3845560" cy="878840"/>
          </a:xfrm>
          <a:prstGeom prst="rect">
            <a:avLst/>
          </a:prstGeom>
        </p:spPr>
        <p:txBody>
          <a:bodyPr vert="horz" wrap="square" lIns="0" tIns="12065" rIns="0" bIns="0" rtlCol="0">
            <a:spAutoFit/>
          </a:bodyPr>
          <a:lstStyle/>
          <a:p>
            <a:pPr marL="73660" marR="5080" indent="-61594">
              <a:lnSpc>
                <a:spcPct val="100000"/>
              </a:lnSpc>
              <a:spcBef>
                <a:spcPts val="95"/>
              </a:spcBef>
            </a:pPr>
            <a:r>
              <a:rPr sz="2800" b="1" spc="-5" dirty="0">
                <a:solidFill>
                  <a:srgbClr val="006FC0"/>
                </a:solidFill>
                <a:latin typeface="Arial"/>
                <a:cs typeface="Arial"/>
              </a:rPr>
              <a:t>12</a:t>
            </a:r>
            <a:r>
              <a:rPr sz="2800" b="1" spc="-40" dirty="0">
                <a:solidFill>
                  <a:srgbClr val="006FC0"/>
                </a:solidFill>
                <a:latin typeface="Arial"/>
                <a:cs typeface="Arial"/>
              </a:rPr>
              <a:t> </a:t>
            </a:r>
            <a:r>
              <a:rPr sz="2800" b="1" dirty="0">
                <a:solidFill>
                  <a:srgbClr val="006FC0"/>
                </a:solidFill>
                <a:latin typeface="Arial"/>
                <a:cs typeface="Arial"/>
              </a:rPr>
              <a:t>dernières</a:t>
            </a:r>
            <a:r>
              <a:rPr sz="2800" b="1" spc="-30" dirty="0">
                <a:solidFill>
                  <a:srgbClr val="006FC0"/>
                </a:solidFill>
                <a:latin typeface="Arial"/>
                <a:cs typeface="Arial"/>
              </a:rPr>
              <a:t> </a:t>
            </a:r>
            <a:r>
              <a:rPr sz="2800" b="1" dirty="0">
                <a:solidFill>
                  <a:srgbClr val="006FC0"/>
                </a:solidFill>
                <a:latin typeface="Arial"/>
                <a:cs typeface="Arial"/>
              </a:rPr>
              <a:t>semaines </a:t>
            </a:r>
            <a:r>
              <a:rPr sz="2800" b="1" spc="-765" dirty="0">
                <a:solidFill>
                  <a:srgbClr val="006FC0"/>
                </a:solidFill>
                <a:latin typeface="Arial"/>
                <a:cs typeface="Arial"/>
              </a:rPr>
              <a:t> </a:t>
            </a:r>
            <a:r>
              <a:rPr sz="2800" b="1" spc="-5" dirty="0">
                <a:solidFill>
                  <a:srgbClr val="006FC0"/>
                </a:solidFill>
                <a:latin typeface="Arial"/>
                <a:cs typeface="Arial"/>
              </a:rPr>
              <a:t>supports</a:t>
            </a:r>
            <a:r>
              <a:rPr sz="2800" b="1" spc="10" dirty="0">
                <a:solidFill>
                  <a:srgbClr val="006FC0"/>
                </a:solidFill>
                <a:latin typeface="Arial"/>
                <a:cs typeface="Arial"/>
              </a:rPr>
              <a:t> </a:t>
            </a:r>
            <a:r>
              <a:rPr sz="2800" b="1" spc="-5" dirty="0">
                <a:solidFill>
                  <a:srgbClr val="006FC0"/>
                </a:solidFill>
                <a:latin typeface="Arial"/>
                <a:cs typeface="Arial"/>
              </a:rPr>
              <a:t>d’évaluation</a:t>
            </a:r>
            <a:endParaRPr sz="2800">
              <a:latin typeface="Arial"/>
              <a:cs typeface="Arial"/>
            </a:endParaRPr>
          </a:p>
        </p:txBody>
      </p:sp>
      <p:pic>
        <p:nvPicPr>
          <p:cNvPr id="33" name="object 33"/>
          <p:cNvPicPr/>
          <p:nvPr/>
        </p:nvPicPr>
        <p:blipFill>
          <a:blip r:embed="rId4" cstate="print"/>
          <a:stretch>
            <a:fillRect/>
          </a:stretch>
        </p:blipFill>
        <p:spPr>
          <a:xfrm>
            <a:off x="518139" y="1050015"/>
            <a:ext cx="3384844" cy="1341160"/>
          </a:xfrm>
          <a:prstGeom prst="rect">
            <a:avLst/>
          </a:prstGeom>
        </p:spPr>
      </p:pic>
      <p:sp>
        <p:nvSpPr>
          <p:cNvPr id="34" name="object 34"/>
          <p:cNvSpPr txBox="1"/>
          <p:nvPr/>
        </p:nvSpPr>
        <p:spPr>
          <a:xfrm>
            <a:off x="556259" y="1068324"/>
            <a:ext cx="3313429" cy="1270000"/>
          </a:xfrm>
          <a:prstGeom prst="rect">
            <a:avLst/>
          </a:prstGeom>
          <a:solidFill>
            <a:srgbClr val="006FC0"/>
          </a:solidFill>
          <a:ln w="9144">
            <a:solidFill>
              <a:srgbClr val="000000"/>
            </a:solidFill>
          </a:ln>
        </p:spPr>
        <p:txBody>
          <a:bodyPr vert="horz" wrap="square" lIns="0" tIns="5715" rIns="0" bIns="0" rtlCol="0">
            <a:spAutoFit/>
          </a:bodyPr>
          <a:lstStyle/>
          <a:p>
            <a:pPr>
              <a:lnSpc>
                <a:spcPct val="100000"/>
              </a:lnSpc>
              <a:spcBef>
                <a:spcPts val="45"/>
              </a:spcBef>
            </a:pPr>
            <a:endParaRPr sz="3000">
              <a:latin typeface="Times New Roman"/>
              <a:cs typeface="Times New Roman"/>
            </a:endParaRPr>
          </a:p>
          <a:p>
            <a:pPr marL="767715">
              <a:lnSpc>
                <a:spcPct val="100000"/>
              </a:lnSpc>
              <a:spcBef>
                <a:spcPts val="5"/>
              </a:spcBef>
            </a:pPr>
            <a:r>
              <a:rPr sz="2400" spc="-5" dirty="0">
                <a:solidFill>
                  <a:srgbClr val="FFFFFF"/>
                </a:solidFill>
                <a:latin typeface="Arial MT"/>
                <a:cs typeface="Arial MT"/>
              </a:rPr>
              <a:t>La</a:t>
            </a:r>
            <a:r>
              <a:rPr sz="2400" spc="-25" dirty="0">
                <a:solidFill>
                  <a:srgbClr val="FFFFFF"/>
                </a:solidFill>
                <a:latin typeface="Arial MT"/>
                <a:cs typeface="Arial MT"/>
              </a:rPr>
              <a:t> </a:t>
            </a:r>
            <a:r>
              <a:rPr sz="2400" spc="-5" dirty="0">
                <a:solidFill>
                  <a:srgbClr val="FFFFFF"/>
                </a:solidFill>
                <a:latin typeface="Arial MT"/>
                <a:cs typeface="Arial MT"/>
              </a:rPr>
              <a:t>répartition</a:t>
            </a:r>
            <a:endParaRPr sz="2400">
              <a:latin typeface="Arial MT"/>
              <a:cs typeface="Arial MT"/>
            </a:endParaRPr>
          </a:p>
        </p:txBody>
      </p:sp>
      <p:sp>
        <p:nvSpPr>
          <p:cNvPr id="35" name="Espace réservé du pied de page 34">
            <a:extLst>
              <a:ext uri="{FF2B5EF4-FFF2-40B4-BE49-F238E27FC236}">
                <a16:creationId xmlns:a16="http://schemas.microsoft.com/office/drawing/2014/main" id="{D2C2B04B-C596-490C-B90E-66F834DE9D10}"/>
              </a:ext>
            </a:extLst>
          </p:cNvPr>
          <p:cNvSpPr>
            <a:spLocks noGrp="1"/>
          </p:cNvSpPr>
          <p:nvPr>
            <p:ph type="ftr" sz="quarter" idx="5"/>
          </p:nvPr>
        </p:nvSpPr>
        <p:spPr/>
        <p:txBody>
          <a:bodyPr/>
          <a:lstStyle/>
          <a:p>
            <a:r>
              <a:rPr lang="fr-FR"/>
              <a:t>Formation rénovation bac pro ASSP - Mai 2022 -  GRD - académie de Lyon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0822" y="6380226"/>
            <a:ext cx="11232515" cy="0"/>
          </a:xfrm>
          <a:custGeom>
            <a:avLst/>
            <a:gdLst/>
            <a:ahLst/>
            <a:cxnLst/>
            <a:rect l="l" t="t" r="r" b="b"/>
            <a:pathLst>
              <a:path w="11232515">
                <a:moveTo>
                  <a:pt x="0" y="0"/>
                </a:moveTo>
                <a:lnTo>
                  <a:pt x="11232007" y="0"/>
                </a:lnTo>
              </a:path>
            </a:pathLst>
          </a:custGeom>
          <a:ln w="10668">
            <a:solidFill>
              <a:srgbClr val="000000"/>
            </a:solidFill>
          </a:ln>
        </p:spPr>
        <p:txBody>
          <a:bodyPr wrap="square" lIns="0" tIns="0" rIns="0" bIns="0" rtlCol="0"/>
          <a:lstStyle/>
          <a:p>
            <a:endParaRPr/>
          </a:p>
        </p:txBody>
      </p:sp>
      <p:pic>
        <p:nvPicPr>
          <p:cNvPr id="4" name="object 4"/>
          <p:cNvPicPr/>
          <p:nvPr/>
        </p:nvPicPr>
        <p:blipFill>
          <a:blip r:embed="rId3" cstate="print"/>
          <a:stretch>
            <a:fillRect/>
          </a:stretch>
        </p:blipFill>
        <p:spPr>
          <a:xfrm>
            <a:off x="453053" y="212305"/>
            <a:ext cx="593451" cy="520174"/>
          </a:xfrm>
          <a:prstGeom prst="rect">
            <a:avLst/>
          </a:prstGeom>
        </p:spPr>
      </p:pic>
      <p:sp>
        <p:nvSpPr>
          <p:cNvPr id="5" name="object 5"/>
          <p:cNvSpPr txBox="1">
            <a:spLocks noGrp="1"/>
          </p:cNvSpPr>
          <p:nvPr>
            <p:ph type="title"/>
          </p:nvPr>
        </p:nvSpPr>
        <p:spPr>
          <a:xfrm>
            <a:off x="1631504" y="2564904"/>
            <a:ext cx="9189720" cy="574040"/>
          </a:xfrm>
          <a:prstGeom prst="rect">
            <a:avLst/>
          </a:prstGeom>
        </p:spPr>
        <p:txBody>
          <a:bodyPr vert="horz" wrap="square" lIns="0" tIns="12700" rIns="0" bIns="0" rtlCol="0">
            <a:spAutoFit/>
          </a:bodyPr>
          <a:lstStyle/>
          <a:p>
            <a:pPr marL="12700">
              <a:lnSpc>
                <a:spcPct val="100000"/>
              </a:lnSpc>
              <a:spcBef>
                <a:spcPts val="100"/>
              </a:spcBef>
            </a:pPr>
            <a:r>
              <a:rPr sz="3200" spc="-5" dirty="0">
                <a:solidFill>
                  <a:srgbClr val="000000"/>
                </a:solidFill>
              </a:rPr>
              <a:t>L</a:t>
            </a:r>
            <a:r>
              <a:rPr sz="3600" spc="-5" dirty="0">
                <a:solidFill>
                  <a:srgbClr val="000000"/>
                </a:solidFill>
              </a:rPr>
              <a:t>es</a:t>
            </a:r>
            <a:r>
              <a:rPr sz="3600" spc="-25" dirty="0">
                <a:solidFill>
                  <a:srgbClr val="000000"/>
                </a:solidFill>
              </a:rPr>
              <a:t> </a:t>
            </a:r>
            <a:r>
              <a:rPr sz="3600" spc="-5" dirty="0">
                <a:solidFill>
                  <a:srgbClr val="000000"/>
                </a:solidFill>
              </a:rPr>
              <a:t>éléments</a:t>
            </a:r>
            <a:r>
              <a:rPr sz="3600" spc="-10" dirty="0">
                <a:solidFill>
                  <a:srgbClr val="000000"/>
                </a:solidFill>
              </a:rPr>
              <a:t> </a:t>
            </a:r>
            <a:r>
              <a:rPr sz="3600" dirty="0">
                <a:solidFill>
                  <a:srgbClr val="000000"/>
                </a:solidFill>
              </a:rPr>
              <a:t>de</a:t>
            </a:r>
            <a:r>
              <a:rPr sz="3600" spc="-5" dirty="0">
                <a:solidFill>
                  <a:srgbClr val="000000"/>
                </a:solidFill>
              </a:rPr>
              <a:t> </a:t>
            </a:r>
            <a:r>
              <a:rPr sz="3600" dirty="0">
                <a:solidFill>
                  <a:srgbClr val="000000"/>
                </a:solidFill>
              </a:rPr>
              <a:t>contexte</a:t>
            </a:r>
            <a:r>
              <a:rPr sz="3600" spc="-10" dirty="0">
                <a:solidFill>
                  <a:srgbClr val="000000"/>
                </a:solidFill>
              </a:rPr>
              <a:t> </a:t>
            </a:r>
            <a:r>
              <a:rPr sz="3600" dirty="0">
                <a:solidFill>
                  <a:srgbClr val="000000"/>
                </a:solidFill>
              </a:rPr>
              <a:t>de</a:t>
            </a:r>
            <a:r>
              <a:rPr sz="3600" spc="-25" dirty="0">
                <a:solidFill>
                  <a:srgbClr val="000000"/>
                </a:solidFill>
              </a:rPr>
              <a:t> </a:t>
            </a:r>
            <a:r>
              <a:rPr sz="3600" dirty="0">
                <a:solidFill>
                  <a:srgbClr val="000000"/>
                </a:solidFill>
              </a:rPr>
              <a:t>la</a:t>
            </a:r>
            <a:r>
              <a:rPr sz="3600" spc="-5" dirty="0">
                <a:solidFill>
                  <a:srgbClr val="000000"/>
                </a:solidFill>
              </a:rPr>
              <a:t> </a:t>
            </a:r>
            <a:r>
              <a:rPr sz="3600" dirty="0">
                <a:solidFill>
                  <a:srgbClr val="000000"/>
                </a:solidFill>
              </a:rPr>
              <a:t>rénovation</a:t>
            </a:r>
            <a:endParaRPr sz="3600" dirty="0"/>
          </a:p>
        </p:txBody>
      </p:sp>
      <p:sp>
        <p:nvSpPr>
          <p:cNvPr id="6" name="object 6"/>
          <p:cNvSpPr txBox="1"/>
          <p:nvPr/>
        </p:nvSpPr>
        <p:spPr>
          <a:xfrm>
            <a:off x="519176" y="6411264"/>
            <a:ext cx="3509010"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Arial MT"/>
                <a:cs typeface="Arial MT"/>
              </a:rPr>
              <a:t>Inspection</a:t>
            </a:r>
            <a:r>
              <a:rPr sz="1000" spc="-20" dirty="0">
                <a:latin typeface="Arial MT"/>
                <a:cs typeface="Arial MT"/>
              </a:rPr>
              <a:t> </a:t>
            </a:r>
            <a:r>
              <a:rPr sz="1000" spc="-10" dirty="0">
                <a:latin typeface="Arial MT"/>
                <a:cs typeface="Arial MT"/>
              </a:rPr>
              <a:t>générale </a:t>
            </a:r>
            <a:r>
              <a:rPr sz="1000" spc="-5" dirty="0">
                <a:latin typeface="Arial MT"/>
                <a:cs typeface="Arial MT"/>
              </a:rPr>
              <a:t>de</a:t>
            </a:r>
            <a:r>
              <a:rPr sz="1000" spc="-20" dirty="0">
                <a:latin typeface="Arial MT"/>
                <a:cs typeface="Arial MT"/>
              </a:rPr>
              <a:t> </a:t>
            </a:r>
            <a:r>
              <a:rPr sz="1000" spc="-10" dirty="0">
                <a:latin typeface="Arial MT"/>
                <a:cs typeface="Arial MT"/>
              </a:rPr>
              <a:t>l’éducation,</a:t>
            </a:r>
            <a:r>
              <a:rPr sz="1000" spc="5" dirty="0">
                <a:latin typeface="Arial MT"/>
                <a:cs typeface="Arial MT"/>
              </a:rPr>
              <a:t> </a:t>
            </a:r>
            <a:r>
              <a:rPr sz="1000" spc="-5" dirty="0">
                <a:latin typeface="Arial MT"/>
                <a:cs typeface="Arial MT"/>
              </a:rPr>
              <a:t>du</a:t>
            </a:r>
            <a:r>
              <a:rPr sz="1000" spc="-10" dirty="0">
                <a:latin typeface="Arial MT"/>
                <a:cs typeface="Arial MT"/>
              </a:rPr>
              <a:t> </a:t>
            </a:r>
            <a:r>
              <a:rPr sz="1000" spc="-5" dirty="0">
                <a:latin typeface="Arial MT"/>
                <a:cs typeface="Arial MT"/>
              </a:rPr>
              <a:t>sport</a:t>
            </a:r>
            <a:r>
              <a:rPr sz="1000" spc="-15" dirty="0">
                <a:latin typeface="Arial MT"/>
                <a:cs typeface="Arial MT"/>
              </a:rPr>
              <a:t> </a:t>
            </a:r>
            <a:r>
              <a:rPr sz="1000" spc="-5" dirty="0">
                <a:latin typeface="Arial MT"/>
                <a:cs typeface="Arial MT"/>
              </a:rPr>
              <a:t>et</a:t>
            </a:r>
            <a:r>
              <a:rPr sz="1000" spc="-10" dirty="0">
                <a:latin typeface="Arial MT"/>
                <a:cs typeface="Arial MT"/>
              </a:rPr>
              <a:t> </a:t>
            </a:r>
            <a:r>
              <a:rPr sz="1000" spc="-5" dirty="0">
                <a:latin typeface="Arial MT"/>
                <a:cs typeface="Arial MT"/>
              </a:rPr>
              <a:t>de</a:t>
            </a:r>
            <a:r>
              <a:rPr sz="1000" spc="-20" dirty="0">
                <a:latin typeface="Arial MT"/>
                <a:cs typeface="Arial MT"/>
              </a:rPr>
              <a:t> </a:t>
            </a:r>
            <a:r>
              <a:rPr sz="1000" spc="-10" dirty="0">
                <a:latin typeface="Arial MT"/>
                <a:cs typeface="Arial MT"/>
              </a:rPr>
              <a:t>la</a:t>
            </a:r>
            <a:r>
              <a:rPr sz="1000" spc="5" dirty="0">
                <a:latin typeface="Arial MT"/>
                <a:cs typeface="Arial MT"/>
              </a:rPr>
              <a:t> </a:t>
            </a:r>
            <a:r>
              <a:rPr sz="1000" spc="-5" dirty="0">
                <a:latin typeface="Arial MT"/>
                <a:cs typeface="Arial MT"/>
              </a:rPr>
              <a:t>recherche</a:t>
            </a:r>
            <a:endParaRPr sz="1000">
              <a:latin typeface="Arial MT"/>
              <a:cs typeface="Arial MT"/>
            </a:endParaRPr>
          </a:p>
        </p:txBody>
      </p:sp>
      <p:sp>
        <p:nvSpPr>
          <p:cNvPr id="7" name="Espace réservé du pied de page 6">
            <a:extLst>
              <a:ext uri="{FF2B5EF4-FFF2-40B4-BE49-F238E27FC236}">
                <a16:creationId xmlns:a16="http://schemas.microsoft.com/office/drawing/2014/main" id="{3927F820-D3F3-4F06-A3A7-418E616D0FC7}"/>
              </a:ext>
            </a:extLst>
          </p:cNvPr>
          <p:cNvSpPr>
            <a:spLocks noGrp="1"/>
          </p:cNvSpPr>
          <p:nvPr>
            <p:ph type="ftr" sz="quarter" idx="5"/>
          </p:nvPr>
        </p:nvSpPr>
        <p:spPr/>
        <p:txBody>
          <a:bodyPr/>
          <a:lstStyle/>
          <a:p>
            <a:r>
              <a:rPr lang="fr-FR"/>
              <a:t>Formation rénovation bac pro ASSP - Mai 2022 -  GRD - académie de Lyon</a:t>
            </a:r>
          </a:p>
        </p:txBody>
      </p:sp>
    </p:spTree>
    <p:extLst>
      <p:ext uri="{BB962C8B-B14F-4D97-AF65-F5344CB8AC3E}">
        <p14:creationId xmlns:p14="http://schemas.microsoft.com/office/powerpoint/2010/main" val="5734550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0822" y="6380226"/>
            <a:ext cx="11232515" cy="0"/>
          </a:xfrm>
          <a:custGeom>
            <a:avLst/>
            <a:gdLst/>
            <a:ahLst/>
            <a:cxnLst/>
            <a:rect l="l" t="t" r="r" b="b"/>
            <a:pathLst>
              <a:path w="11232515">
                <a:moveTo>
                  <a:pt x="0" y="0"/>
                </a:moveTo>
                <a:lnTo>
                  <a:pt x="11232007" y="0"/>
                </a:lnTo>
              </a:path>
            </a:pathLst>
          </a:custGeom>
          <a:ln w="10668">
            <a:solidFill>
              <a:srgbClr val="000000"/>
            </a:solidFill>
          </a:ln>
        </p:spPr>
        <p:txBody>
          <a:bodyPr wrap="square" lIns="0" tIns="0" rIns="0" bIns="0" rtlCol="0"/>
          <a:lstStyle/>
          <a:p>
            <a:endParaRPr/>
          </a:p>
        </p:txBody>
      </p:sp>
      <p:pic>
        <p:nvPicPr>
          <p:cNvPr id="4" name="object 4"/>
          <p:cNvPicPr/>
          <p:nvPr/>
        </p:nvPicPr>
        <p:blipFill>
          <a:blip r:embed="rId3" cstate="print"/>
          <a:stretch>
            <a:fillRect/>
          </a:stretch>
        </p:blipFill>
        <p:spPr>
          <a:xfrm>
            <a:off x="453053" y="212305"/>
            <a:ext cx="593451" cy="520174"/>
          </a:xfrm>
          <a:prstGeom prst="rect">
            <a:avLst/>
          </a:prstGeom>
        </p:spPr>
      </p:pic>
      <p:graphicFrame>
        <p:nvGraphicFramePr>
          <p:cNvPr id="5" name="object 5"/>
          <p:cNvGraphicFramePr>
            <a:graphicFrameLocks noGrp="1"/>
          </p:cNvGraphicFramePr>
          <p:nvPr/>
        </p:nvGraphicFramePr>
        <p:xfrm>
          <a:off x="1232903" y="2153666"/>
          <a:ext cx="9708515" cy="3781322"/>
        </p:xfrm>
        <a:graphic>
          <a:graphicData uri="http://schemas.openxmlformats.org/drawingml/2006/table">
            <a:tbl>
              <a:tblPr firstRow="1" bandRow="1">
                <a:tableStyleId>{2D5ABB26-0587-4C30-8999-92F81FD0307C}</a:tableStyleId>
              </a:tblPr>
              <a:tblGrid>
                <a:gridCol w="3235960">
                  <a:extLst>
                    <a:ext uri="{9D8B030D-6E8A-4147-A177-3AD203B41FA5}">
                      <a16:colId xmlns:a16="http://schemas.microsoft.com/office/drawing/2014/main" val="20000"/>
                    </a:ext>
                  </a:extLst>
                </a:gridCol>
                <a:gridCol w="3235960">
                  <a:extLst>
                    <a:ext uri="{9D8B030D-6E8A-4147-A177-3AD203B41FA5}">
                      <a16:colId xmlns:a16="http://schemas.microsoft.com/office/drawing/2014/main" val="20001"/>
                    </a:ext>
                  </a:extLst>
                </a:gridCol>
                <a:gridCol w="3236595">
                  <a:extLst>
                    <a:ext uri="{9D8B030D-6E8A-4147-A177-3AD203B41FA5}">
                      <a16:colId xmlns:a16="http://schemas.microsoft.com/office/drawing/2014/main" val="20002"/>
                    </a:ext>
                  </a:extLst>
                </a:gridCol>
              </a:tblGrid>
              <a:tr h="200151">
                <a:tc>
                  <a:txBody>
                    <a:bodyPr/>
                    <a:lstStyle/>
                    <a:p>
                      <a:pPr marL="916305">
                        <a:lnSpc>
                          <a:spcPts val="1395"/>
                        </a:lnSpc>
                      </a:pPr>
                      <a:r>
                        <a:rPr sz="1200" b="1" dirty="0">
                          <a:latin typeface="Arial"/>
                          <a:cs typeface="Arial"/>
                        </a:rPr>
                        <a:t>POLE</a:t>
                      </a:r>
                      <a:r>
                        <a:rPr sz="1200" b="1" spc="-40" dirty="0">
                          <a:latin typeface="Arial"/>
                          <a:cs typeface="Arial"/>
                        </a:rPr>
                        <a:t> </a:t>
                      </a:r>
                      <a:r>
                        <a:rPr sz="1200" b="1" spc="-5" dirty="0">
                          <a:latin typeface="Arial"/>
                          <a:cs typeface="Arial"/>
                        </a:rPr>
                        <a:t>D’ACTIVITES</a:t>
                      </a:r>
                      <a:endParaRPr sz="12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4845">
                        <a:lnSpc>
                          <a:spcPts val="1395"/>
                        </a:lnSpc>
                      </a:pPr>
                      <a:r>
                        <a:rPr sz="1200" b="1" dirty="0">
                          <a:latin typeface="Arial"/>
                          <a:cs typeface="Arial"/>
                        </a:rPr>
                        <a:t>BLOC</a:t>
                      </a:r>
                      <a:r>
                        <a:rPr sz="1200" b="1" spc="-25" dirty="0">
                          <a:latin typeface="Arial"/>
                          <a:cs typeface="Arial"/>
                        </a:rPr>
                        <a:t> </a:t>
                      </a:r>
                      <a:r>
                        <a:rPr sz="1200" b="1" dirty="0">
                          <a:latin typeface="Arial"/>
                          <a:cs typeface="Arial"/>
                        </a:rPr>
                        <a:t>DE</a:t>
                      </a:r>
                      <a:r>
                        <a:rPr sz="1200" b="1" spc="-15" dirty="0">
                          <a:latin typeface="Arial"/>
                          <a:cs typeface="Arial"/>
                        </a:rPr>
                        <a:t> </a:t>
                      </a:r>
                      <a:r>
                        <a:rPr sz="1200" b="1" spc="-5" dirty="0">
                          <a:latin typeface="Arial"/>
                          <a:cs typeface="Arial"/>
                        </a:rPr>
                        <a:t>COMPETENCES</a:t>
                      </a:r>
                      <a:endParaRPr sz="12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00100">
                        <a:lnSpc>
                          <a:spcPts val="1395"/>
                        </a:lnSpc>
                      </a:pPr>
                      <a:r>
                        <a:rPr sz="1200" b="1" spc="-5" dirty="0">
                          <a:latin typeface="Arial"/>
                          <a:cs typeface="Arial"/>
                        </a:rPr>
                        <a:t>UNITÉ</a:t>
                      </a:r>
                      <a:r>
                        <a:rPr sz="1200" b="1" spc="-35" dirty="0">
                          <a:latin typeface="Arial"/>
                          <a:cs typeface="Arial"/>
                        </a:rPr>
                        <a:t> </a:t>
                      </a:r>
                      <a:r>
                        <a:rPr sz="1200" b="1" spc="-10" dirty="0">
                          <a:latin typeface="Arial"/>
                          <a:cs typeface="Arial"/>
                        </a:rPr>
                        <a:t>CERTIFICATIVE</a:t>
                      </a:r>
                      <a:endParaRPr sz="12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581171">
                <a:tc>
                  <a:txBody>
                    <a:bodyPr/>
                    <a:lstStyle/>
                    <a:p>
                      <a:pPr marL="1009015">
                        <a:lnSpc>
                          <a:spcPts val="1395"/>
                        </a:lnSpc>
                      </a:pPr>
                      <a:r>
                        <a:rPr sz="1200" b="1" dirty="0">
                          <a:latin typeface="Arial"/>
                          <a:cs typeface="Arial"/>
                        </a:rPr>
                        <a:t>Pôle</a:t>
                      </a:r>
                      <a:r>
                        <a:rPr sz="1200" b="1" spc="-20" dirty="0">
                          <a:latin typeface="Arial"/>
                          <a:cs typeface="Arial"/>
                        </a:rPr>
                        <a:t> </a:t>
                      </a:r>
                      <a:r>
                        <a:rPr sz="1200" b="1" spc="-5" dirty="0">
                          <a:latin typeface="Arial"/>
                          <a:cs typeface="Arial"/>
                        </a:rPr>
                        <a:t>d’activités</a:t>
                      </a:r>
                      <a:r>
                        <a:rPr sz="1200" b="1" spc="-30" dirty="0">
                          <a:latin typeface="Arial"/>
                          <a:cs typeface="Arial"/>
                        </a:rPr>
                        <a:t> </a:t>
                      </a:r>
                      <a:r>
                        <a:rPr sz="1200" b="1" dirty="0">
                          <a:latin typeface="Arial"/>
                          <a:cs typeface="Arial"/>
                        </a:rPr>
                        <a:t>1</a:t>
                      </a:r>
                      <a:endParaRPr sz="1200">
                        <a:latin typeface="Arial"/>
                        <a:cs typeface="Arial"/>
                      </a:endParaRPr>
                    </a:p>
                    <a:p>
                      <a:pPr marL="88265" marR="203200">
                        <a:lnSpc>
                          <a:spcPct val="106700"/>
                        </a:lnSpc>
                        <a:spcBef>
                          <a:spcPts val="10"/>
                        </a:spcBef>
                      </a:pPr>
                      <a:r>
                        <a:rPr sz="1200" spc="-5" dirty="0">
                          <a:latin typeface="Arial MT"/>
                          <a:cs typeface="Arial MT"/>
                        </a:rPr>
                        <a:t>Accompagnement</a:t>
                      </a:r>
                      <a:r>
                        <a:rPr sz="1200" spc="-35" dirty="0">
                          <a:latin typeface="Arial MT"/>
                          <a:cs typeface="Arial MT"/>
                        </a:rPr>
                        <a:t> </a:t>
                      </a:r>
                      <a:r>
                        <a:rPr sz="1200" spc="-5" dirty="0">
                          <a:latin typeface="Arial MT"/>
                          <a:cs typeface="Arial MT"/>
                        </a:rPr>
                        <a:t>de</a:t>
                      </a:r>
                      <a:r>
                        <a:rPr sz="1200" spc="-10" dirty="0">
                          <a:latin typeface="Arial MT"/>
                          <a:cs typeface="Arial MT"/>
                        </a:rPr>
                        <a:t> </a:t>
                      </a:r>
                      <a:r>
                        <a:rPr sz="1200" spc="-5" dirty="0">
                          <a:latin typeface="Arial MT"/>
                          <a:cs typeface="Arial MT"/>
                        </a:rPr>
                        <a:t>la personne</a:t>
                      </a:r>
                      <a:r>
                        <a:rPr sz="1200" spc="-30" dirty="0">
                          <a:latin typeface="Arial MT"/>
                          <a:cs typeface="Arial MT"/>
                        </a:rPr>
                        <a:t> </a:t>
                      </a:r>
                      <a:r>
                        <a:rPr sz="1200" spc="-5" dirty="0">
                          <a:latin typeface="Arial MT"/>
                          <a:cs typeface="Arial MT"/>
                        </a:rPr>
                        <a:t>dans</a:t>
                      </a:r>
                      <a:r>
                        <a:rPr sz="1200" spc="-30" dirty="0">
                          <a:latin typeface="Arial MT"/>
                          <a:cs typeface="Arial MT"/>
                        </a:rPr>
                        <a:t> </a:t>
                      </a:r>
                      <a:r>
                        <a:rPr sz="1200" spc="-5" dirty="0">
                          <a:latin typeface="Arial MT"/>
                          <a:cs typeface="Arial MT"/>
                        </a:rPr>
                        <a:t>une </a:t>
                      </a:r>
                      <a:r>
                        <a:rPr sz="1200" spc="-320" dirty="0">
                          <a:latin typeface="Arial MT"/>
                          <a:cs typeface="Arial MT"/>
                        </a:rPr>
                        <a:t> </a:t>
                      </a:r>
                      <a:r>
                        <a:rPr sz="1200" spc="-5" dirty="0">
                          <a:latin typeface="Arial MT"/>
                          <a:cs typeface="Arial MT"/>
                        </a:rPr>
                        <a:t>approche</a:t>
                      </a:r>
                      <a:r>
                        <a:rPr sz="1200" spc="-30" dirty="0">
                          <a:latin typeface="Arial MT"/>
                          <a:cs typeface="Arial MT"/>
                        </a:rPr>
                        <a:t> </a:t>
                      </a:r>
                      <a:r>
                        <a:rPr sz="1200" spc="-5" dirty="0">
                          <a:latin typeface="Arial MT"/>
                          <a:cs typeface="Arial MT"/>
                        </a:rPr>
                        <a:t>globale</a:t>
                      </a:r>
                      <a:r>
                        <a:rPr sz="1200" spc="-10" dirty="0">
                          <a:latin typeface="Arial MT"/>
                          <a:cs typeface="Arial MT"/>
                        </a:rPr>
                        <a:t> </a:t>
                      </a:r>
                      <a:r>
                        <a:rPr sz="1200" dirty="0">
                          <a:latin typeface="Arial MT"/>
                          <a:cs typeface="Arial MT"/>
                        </a:rPr>
                        <a:t>et</a:t>
                      </a:r>
                      <a:r>
                        <a:rPr sz="1200" spc="-35" dirty="0">
                          <a:latin typeface="Arial MT"/>
                          <a:cs typeface="Arial MT"/>
                        </a:rPr>
                        <a:t> </a:t>
                      </a:r>
                      <a:r>
                        <a:rPr sz="1200" spc="-5" dirty="0">
                          <a:latin typeface="Arial MT"/>
                          <a:cs typeface="Arial MT"/>
                        </a:rPr>
                        <a:t>individualisée</a:t>
                      </a:r>
                      <a:endParaRPr sz="1200">
                        <a:latin typeface="Arial MT"/>
                        <a:cs typeface="Arial MT"/>
                      </a:endParaRPr>
                    </a:p>
                    <a:p>
                      <a:pPr>
                        <a:lnSpc>
                          <a:spcPct val="100000"/>
                        </a:lnSpc>
                        <a:spcBef>
                          <a:spcPts val="40"/>
                        </a:spcBef>
                      </a:pPr>
                      <a:endParaRPr sz="1350">
                        <a:latin typeface="Times New Roman"/>
                        <a:cs typeface="Times New Roman"/>
                      </a:endParaRPr>
                    </a:p>
                    <a:p>
                      <a:pPr marL="88265" marR="219710" indent="920750">
                        <a:lnSpc>
                          <a:spcPct val="104500"/>
                        </a:lnSpc>
                      </a:pPr>
                      <a:r>
                        <a:rPr sz="1200" b="1" dirty="0">
                          <a:latin typeface="Arial"/>
                          <a:cs typeface="Arial"/>
                        </a:rPr>
                        <a:t>Pôle </a:t>
                      </a:r>
                      <a:r>
                        <a:rPr sz="1200" b="1" spc="-5" dirty="0">
                          <a:latin typeface="Arial"/>
                          <a:cs typeface="Arial"/>
                        </a:rPr>
                        <a:t>d’activités </a:t>
                      </a:r>
                      <a:r>
                        <a:rPr sz="1200" b="1" dirty="0">
                          <a:latin typeface="Arial"/>
                          <a:cs typeface="Arial"/>
                        </a:rPr>
                        <a:t>2 </a:t>
                      </a:r>
                      <a:r>
                        <a:rPr sz="1200" b="1" spc="5" dirty="0">
                          <a:latin typeface="Arial"/>
                          <a:cs typeface="Arial"/>
                        </a:rPr>
                        <a:t> </a:t>
                      </a:r>
                      <a:r>
                        <a:rPr sz="1200" spc="-5" dirty="0">
                          <a:latin typeface="Arial MT"/>
                          <a:cs typeface="Arial MT"/>
                        </a:rPr>
                        <a:t>Intervention auprès de la personne lors des </a:t>
                      </a:r>
                      <a:r>
                        <a:rPr sz="1200" spc="-320" dirty="0">
                          <a:latin typeface="Arial MT"/>
                          <a:cs typeface="Arial MT"/>
                        </a:rPr>
                        <a:t> </a:t>
                      </a:r>
                      <a:r>
                        <a:rPr sz="1200" spc="-5" dirty="0">
                          <a:latin typeface="Arial MT"/>
                          <a:cs typeface="Arial MT"/>
                        </a:rPr>
                        <a:t>soins d’hygiène, </a:t>
                      </a:r>
                      <a:r>
                        <a:rPr sz="1200" dirty="0">
                          <a:latin typeface="Arial MT"/>
                          <a:cs typeface="Arial MT"/>
                        </a:rPr>
                        <a:t>de confort et de </a:t>
                      </a:r>
                      <a:r>
                        <a:rPr sz="1200" spc="-5" dirty="0">
                          <a:latin typeface="Arial MT"/>
                          <a:cs typeface="Arial MT"/>
                        </a:rPr>
                        <a:t>sécurité, </a:t>
                      </a:r>
                      <a:r>
                        <a:rPr sz="1200" dirty="0">
                          <a:latin typeface="Arial MT"/>
                          <a:cs typeface="Arial MT"/>
                        </a:rPr>
                        <a:t> </a:t>
                      </a:r>
                      <a:r>
                        <a:rPr sz="1200" spc="-5" dirty="0">
                          <a:latin typeface="Arial MT"/>
                          <a:cs typeface="Arial MT"/>
                        </a:rPr>
                        <a:t>dans</a:t>
                      </a:r>
                      <a:r>
                        <a:rPr sz="1200" spc="-25" dirty="0">
                          <a:latin typeface="Arial MT"/>
                          <a:cs typeface="Arial MT"/>
                        </a:rPr>
                        <a:t> </a:t>
                      </a:r>
                      <a:r>
                        <a:rPr sz="1200" spc="-5" dirty="0">
                          <a:latin typeface="Arial MT"/>
                          <a:cs typeface="Arial MT"/>
                        </a:rPr>
                        <a:t>les activités</a:t>
                      </a:r>
                      <a:r>
                        <a:rPr sz="1200" spc="-10" dirty="0">
                          <a:latin typeface="Arial MT"/>
                          <a:cs typeface="Arial MT"/>
                        </a:rPr>
                        <a:t> </a:t>
                      </a:r>
                      <a:r>
                        <a:rPr sz="1200" spc="-5" dirty="0">
                          <a:latin typeface="Arial MT"/>
                          <a:cs typeface="Arial MT"/>
                        </a:rPr>
                        <a:t>de la</a:t>
                      </a:r>
                      <a:r>
                        <a:rPr sz="1200" spc="-10" dirty="0">
                          <a:latin typeface="Arial MT"/>
                          <a:cs typeface="Arial MT"/>
                        </a:rPr>
                        <a:t> vie</a:t>
                      </a:r>
                      <a:r>
                        <a:rPr sz="1200" spc="5" dirty="0">
                          <a:latin typeface="Arial MT"/>
                          <a:cs typeface="Arial MT"/>
                        </a:rPr>
                        <a:t> </a:t>
                      </a:r>
                      <a:r>
                        <a:rPr sz="1200" spc="-5" dirty="0">
                          <a:latin typeface="Arial MT"/>
                          <a:cs typeface="Arial MT"/>
                        </a:rPr>
                        <a:t>quotidienne</a:t>
                      </a:r>
                      <a:endParaRPr sz="1200">
                        <a:latin typeface="Arial MT"/>
                        <a:cs typeface="Arial MT"/>
                      </a:endParaRPr>
                    </a:p>
                    <a:p>
                      <a:pPr>
                        <a:lnSpc>
                          <a:spcPct val="100000"/>
                        </a:lnSpc>
                        <a:spcBef>
                          <a:spcPts val="5"/>
                        </a:spcBef>
                      </a:pPr>
                      <a:endParaRPr sz="1500">
                        <a:latin typeface="Times New Roman"/>
                        <a:cs typeface="Times New Roman"/>
                      </a:endParaRPr>
                    </a:p>
                    <a:p>
                      <a:pPr marL="1009015">
                        <a:lnSpc>
                          <a:spcPct val="100000"/>
                        </a:lnSpc>
                      </a:pPr>
                      <a:r>
                        <a:rPr sz="1200" b="1" dirty="0">
                          <a:latin typeface="Arial"/>
                          <a:cs typeface="Arial"/>
                        </a:rPr>
                        <a:t>Pôle</a:t>
                      </a:r>
                      <a:r>
                        <a:rPr sz="1200" b="1" spc="-20" dirty="0">
                          <a:latin typeface="Arial"/>
                          <a:cs typeface="Arial"/>
                        </a:rPr>
                        <a:t> </a:t>
                      </a:r>
                      <a:r>
                        <a:rPr sz="1200" b="1" spc="-5" dirty="0">
                          <a:latin typeface="Arial"/>
                          <a:cs typeface="Arial"/>
                        </a:rPr>
                        <a:t>d’activités</a:t>
                      </a:r>
                      <a:r>
                        <a:rPr sz="1200" b="1" spc="-30" dirty="0">
                          <a:latin typeface="Arial"/>
                          <a:cs typeface="Arial"/>
                        </a:rPr>
                        <a:t> </a:t>
                      </a:r>
                      <a:r>
                        <a:rPr sz="1200" b="1" dirty="0">
                          <a:latin typeface="Arial"/>
                          <a:cs typeface="Arial"/>
                        </a:rPr>
                        <a:t>3</a:t>
                      </a:r>
                      <a:endParaRPr sz="1200">
                        <a:latin typeface="Arial"/>
                        <a:cs typeface="Arial"/>
                      </a:endParaRPr>
                    </a:p>
                    <a:p>
                      <a:pPr marL="88265" marR="419734">
                        <a:lnSpc>
                          <a:spcPct val="106700"/>
                        </a:lnSpc>
                        <a:spcBef>
                          <a:spcPts val="35"/>
                        </a:spcBef>
                      </a:pPr>
                      <a:r>
                        <a:rPr sz="1200" spc="-10" dirty="0">
                          <a:latin typeface="Arial MT"/>
                          <a:cs typeface="Arial MT"/>
                        </a:rPr>
                        <a:t>Travail </a:t>
                      </a:r>
                      <a:r>
                        <a:rPr sz="1200" dirty="0">
                          <a:latin typeface="Arial MT"/>
                          <a:cs typeface="Arial MT"/>
                        </a:rPr>
                        <a:t>et </a:t>
                      </a:r>
                      <a:r>
                        <a:rPr sz="1200" spc="-5" dirty="0">
                          <a:latin typeface="Arial MT"/>
                          <a:cs typeface="Arial MT"/>
                        </a:rPr>
                        <a:t>communication en équipe pluri </a:t>
                      </a:r>
                      <a:r>
                        <a:rPr sz="1200" spc="-325" dirty="0">
                          <a:latin typeface="Arial MT"/>
                          <a:cs typeface="Arial MT"/>
                        </a:rPr>
                        <a:t> </a:t>
                      </a:r>
                      <a:r>
                        <a:rPr sz="1200" spc="-5" dirty="0">
                          <a:latin typeface="Arial MT"/>
                          <a:cs typeface="Arial MT"/>
                        </a:rPr>
                        <a:t>professionnelle</a:t>
                      </a:r>
                      <a:endParaRPr sz="1200">
                        <a:latin typeface="Arial MT"/>
                        <a:cs typeface="Arial MT"/>
                      </a:endParaRPr>
                    </a:p>
                    <a:p>
                      <a:pPr>
                        <a:lnSpc>
                          <a:spcPct val="100000"/>
                        </a:lnSpc>
                        <a:spcBef>
                          <a:spcPts val="5"/>
                        </a:spcBef>
                      </a:pPr>
                      <a:endParaRPr sz="1500">
                        <a:latin typeface="Times New Roman"/>
                        <a:cs typeface="Times New Roman"/>
                      </a:endParaRPr>
                    </a:p>
                    <a:p>
                      <a:pPr marL="1009015">
                        <a:lnSpc>
                          <a:spcPct val="100000"/>
                        </a:lnSpc>
                      </a:pPr>
                      <a:r>
                        <a:rPr sz="1200" b="1" dirty="0">
                          <a:latin typeface="Arial"/>
                          <a:cs typeface="Arial"/>
                        </a:rPr>
                        <a:t>Pôle</a:t>
                      </a:r>
                      <a:r>
                        <a:rPr sz="1200" b="1" spc="-20" dirty="0">
                          <a:latin typeface="Arial"/>
                          <a:cs typeface="Arial"/>
                        </a:rPr>
                        <a:t> </a:t>
                      </a:r>
                      <a:r>
                        <a:rPr sz="1200" b="1" spc="-5" dirty="0">
                          <a:latin typeface="Arial"/>
                          <a:cs typeface="Arial"/>
                        </a:rPr>
                        <a:t>d’activités</a:t>
                      </a:r>
                      <a:r>
                        <a:rPr sz="1200" b="1" spc="-30" dirty="0">
                          <a:latin typeface="Arial"/>
                          <a:cs typeface="Arial"/>
                        </a:rPr>
                        <a:t> </a:t>
                      </a:r>
                      <a:r>
                        <a:rPr sz="1200" b="1" dirty="0">
                          <a:latin typeface="Arial"/>
                          <a:cs typeface="Arial"/>
                        </a:rPr>
                        <a:t>4</a:t>
                      </a:r>
                      <a:endParaRPr sz="1200">
                        <a:latin typeface="Arial"/>
                        <a:cs typeface="Arial"/>
                      </a:endParaRPr>
                    </a:p>
                    <a:p>
                      <a:pPr marL="88265" marR="167640">
                        <a:lnSpc>
                          <a:spcPct val="106700"/>
                        </a:lnSpc>
                        <a:spcBef>
                          <a:spcPts val="35"/>
                        </a:spcBef>
                      </a:pPr>
                      <a:r>
                        <a:rPr sz="1200" spc="-5" dirty="0">
                          <a:latin typeface="Arial MT"/>
                          <a:cs typeface="Arial MT"/>
                        </a:rPr>
                        <a:t>Réalisation d’actions d’éducation </a:t>
                      </a:r>
                      <a:r>
                        <a:rPr sz="1200" dirty="0">
                          <a:latin typeface="Arial MT"/>
                          <a:cs typeface="Arial MT"/>
                        </a:rPr>
                        <a:t>à </a:t>
                      </a:r>
                      <a:r>
                        <a:rPr sz="1200" spc="-5" dirty="0">
                          <a:latin typeface="Arial MT"/>
                          <a:cs typeface="Arial MT"/>
                        </a:rPr>
                        <a:t>la </a:t>
                      </a:r>
                      <a:r>
                        <a:rPr sz="1200" dirty="0">
                          <a:latin typeface="Arial MT"/>
                          <a:cs typeface="Arial MT"/>
                        </a:rPr>
                        <a:t>santé </a:t>
                      </a:r>
                      <a:r>
                        <a:rPr sz="1200" spc="5" dirty="0">
                          <a:latin typeface="Arial MT"/>
                          <a:cs typeface="Arial MT"/>
                        </a:rPr>
                        <a:t> </a:t>
                      </a:r>
                      <a:r>
                        <a:rPr sz="1200" spc="-5" dirty="0">
                          <a:latin typeface="Arial MT"/>
                          <a:cs typeface="Arial MT"/>
                        </a:rPr>
                        <a:t>pour</a:t>
                      </a:r>
                      <a:r>
                        <a:rPr sz="1200" spc="-20" dirty="0">
                          <a:latin typeface="Arial MT"/>
                          <a:cs typeface="Arial MT"/>
                        </a:rPr>
                        <a:t> </a:t>
                      </a:r>
                      <a:r>
                        <a:rPr sz="1200" spc="-5" dirty="0">
                          <a:latin typeface="Arial MT"/>
                          <a:cs typeface="Arial MT"/>
                        </a:rPr>
                        <a:t>un</a:t>
                      </a:r>
                      <a:r>
                        <a:rPr sz="1200" dirty="0">
                          <a:latin typeface="Arial MT"/>
                          <a:cs typeface="Arial MT"/>
                        </a:rPr>
                        <a:t> </a:t>
                      </a:r>
                      <a:r>
                        <a:rPr sz="1200" spc="-5" dirty="0">
                          <a:latin typeface="Arial MT"/>
                          <a:cs typeface="Arial MT"/>
                        </a:rPr>
                        <a:t>public</a:t>
                      </a:r>
                      <a:r>
                        <a:rPr sz="1200" spc="-30" dirty="0">
                          <a:latin typeface="Arial MT"/>
                          <a:cs typeface="Arial MT"/>
                        </a:rPr>
                        <a:t> </a:t>
                      </a:r>
                      <a:r>
                        <a:rPr sz="1200" spc="-5" dirty="0">
                          <a:latin typeface="Arial MT"/>
                          <a:cs typeface="Arial MT"/>
                        </a:rPr>
                        <a:t>ciblé</a:t>
                      </a:r>
                      <a:r>
                        <a:rPr sz="1200" spc="-10" dirty="0">
                          <a:latin typeface="Arial MT"/>
                          <a:cs typeface="Arial MT"/>
                        </a:rPr>
                        <a:t> </a:t>
                      </a:r>
                      <a:r>
                        <a:rPr sz="1200" spc="-5" dirty="0">
                          <a:latin typeface="Arial MT"/>
                          <a:cs typeface="Arial MT"/>
                        </a:rPr>
                        <a:t>dans</a:t>
                      </a:r>
                      <a:r>
                        <a:rPr sz="1200" spc="-15" dirty="0">
                          <a:latin typeface="Arial MT"/>
                          <a:cs typeface="Arial MT"/>
                        </a:rPr>
                        <a:t> </a:t>
                      </a:r>
                      <a:r>
                        <a:rPr sz="1200" spc="-5" dirty="0">
                          <a:latin typeface="Arial MT"/>
                          <a:cs typeface="Arial MT"/>
                        </a:rPr>
                        <a:t>un contexte</a:t>
                      </a:r>
                      <a:r>
                        <a:rPr sz="1200" spc="-10" dirty="0">
                          <a:latin typeface="Arial MT"/>
                          <a:cs typeface="Arial MT"/>
                        </a:rPr>
                        <a:t> </a:t>
                      </a:r>
                      <a:r>
                        <a:rPr sz="1200" spc="-5" dirty="0">
                          <a:latin typeface="Arial MT"/>
                          <a:cs typeface="Arial MT"/>
                        </a:rPr>
                        <a:t>donné</a:t>
                      </a:r>
                      <a:endParaRPr sz="120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20725" algn="r">
                        <a:lnSpc>
                          <a:spcPct val="100000"/>
                        </a:lnSpc>
                        <a:spcBef>
                          <a:spcPts val="50"/>
                        </a:spcBef>
                      </a:pPr>
                      <a:r>
                        <a:rPr sz="1200" b="1" dirty="0">
                          <a:latin typeface="Arial"/>
                          <a:cs typeface="Arial"/>
                        </a:rPr>
                        <a:t>Bloc</a:t>
                      </a:r>
                      <a:r>
                        <a:rPr sz="1200" b="1" spc="-25" dirty="0">
                          <a:latin typeface="Arial"/>
                          <a:cs typeface="Arial"/>
                        </a:rPr>
                        <a:t> </a:t>
                      </a:r>
                      <a:r>
                        <a:rPr sz="1200" b="1" dirty="0">
                          <a:latin typeface="Arial"/>
                          <a:cs typeface="Arial"/>
                        </a:rPr>
                        <a:t>de</a:t>
                      </a:r>
                      <a:r>
                        <a:rPr sz="1200" b="1" spc="-20" dirty="0">
                          <a:latin typeface="Arial"/>
                          <a:cs typeface="Arial"/>
                        </a:rPr>
                        <a:t> </a:t>
                      </a:r>
                      <a:r>
                        <a:rPr sz="1200" b="1" dirty="0">
                          <a:latin typeface="Arial"/>
                          <a:cs typeface="Arial"/>
                        </a:rPr>
                        <a:t>compétences</a:t>
                      </a:r>
                      <a:r>
                        <a:rPr sz="1200" b="1" spc="-65" dirty="0">
                          <a:latin typeface="Arial"/>
                          <a:cs typeface="Arial"/>
                        </a:rPr>
                        <a:t> </a:t>
                      </a:r>
                      <a:r>
                        <a:rPr sz="1200" b="1" dirty="0">
                          <a:latin typeface="Arial"/>
                          <a:cs typeface="Arial"/>
                        </a:rPr>
                        <a:t>1</a:t>
                      </a:r>
                      <a:endParaRPr sz="1200">
                        <a:latin typeface="Arial"/>
                        <a:cs typeface="Arial"/>
                      </a:endParaRPr>
                    </a:p>
                    <a:p>
                      <a:pPr marL="68580" marR="720725">
                        <a:lnSpc>
                          <a:spcPct val="107500"/>
                        </a:lnSpc>
                        <a:spcBef>
                          <a:spcPts val="15"/>
                        </a:spcBef>
                      </a:pPr>
                      <a:r>
                        <a:rPr sz="1200" spc="-5" dirty="0">
                          <a:latin typeface="Arial MT"/>
                          <a:cs typeface="Arial MT"/>
                        </a:rPr>
                        <a:t>Accompagner</a:t>
                      </a:r>
                      <a:r>
                        <a:rPr sz="1200" spc="-25" dirty="0">
                          <a:latin typeface="Arial MT"/>
                          <a:cs typeface="Arial MT"/>
                        </a:rPr>
                        <a:t> </a:t>
                      </a:r>
                      <a:r>
                        <a:rPr sz="1200" spc="-5" dirty="0">
                          <a:latin typeface="Arial MT"/>
                          <a:cs typeface="Arial MT"/>
                        </a:rPr>
                        <a:t>la</a:t>
                      </a:r>
                      <a:r>
                        <a:rPr sz="1200" spc="-10" dirty="0">
                          <a:latin typeface="Arial MT"/>
                          <a:cs typeface="Arial MT"/>
                        </a:rPr>
                        <a:t> </a:t>
                      </a:r>
                      <a:r>
                        <a:rPr sz="1200" spc="-5" dirty="0">
                          <a:latin typeface="Arial MT"/>
                          <a:cs typeface="Arial MT"/>
                        </a:rPr>
                        <a:t>personne</a:t>
                      </a:r>
                      <a:r>
                        <a:rPr sz="1200" spc="-30" dirty="0">
                          <a:latin typeface="Arial MT"/>
                          <a:cs typeface="Arial MT"/>
                        </a:rPr>
                        <a:t> </a:t>
                      </a:r>
                      <a:r>
                        <a:rPr sz="1200" spc="-5" dirty="0">
                          <a:latin typeface="Arial MT"/>
                          <a:cs typeface="Arial MT"/>
                        </a:rPr>
                        <a:t>dans</a:t>
                      </a:r>
                      <a:r>
                        <a:rPr sz="1200" spc="-35" dirty="0">
                          <a:latin typeface="Arial MT"/>
                          <a:cs typeface="Arial MT"/>
                        </a:rPr>
                        <a:t> </a:t>
                      </a:r>
                      <a:r>
                        <a:rPr sz="1200" spc="-5" dirty="0">
                          <a:latin typeface="Arial MT"/>
                          <a:cs typeface="Arial MT"/>
                        </a:rPr>
                        <a:t>une </a:t>
                      </a:r>
                      <a:r>
                        <a:rPr sz="1200" spc="-320" dirty="0">
                          <a:latin typeface="Arial MT"/>
                          <a:cs typeface="Arial MT"/>
                        </a:rPr>
                        <a:t> </a:t>
                      </a:r>
                      <a:r>
                        <a:rPr sz="1200" spc="-5" dirty="0">
                          <a:latin typeface="Arial MT"/>
                          <a:cs typeface="Arial MT"/>
                        </a:rPr>
                        <a:t>approche</a:t>
                      </a:r>
                      <a:r>
                        <a:rPr sz="1200" spc="-30" dirty="0">
                          <a:latin typeface="Arial MT"/>
                          <a:cs typeface="Arial MT"/>
                        </a:rPr>
                        <a:t> </a:t>
                      </a:r>
                      <a:r>
                        <a:rPr sz="1200" spc="-5" dirty="0">
                          <a:latin typeface="Arial MT"/>
                          <a:cs typeface="Arial MT"/>
                        </a:rPr>
                        <a:t>globale</a:t>
                      </a:r>
                      <a:r>
                        <a:rPr sz="1200" spc="-10" dirty="0">
                          <a:latin typeface="Arial MT"/>
                          <a:cs typeface="Arial MT"/>
                        </a:rPr>
                        <a:t> </a:t>
                      </a:r>
                      <a:r>
                        <a:rPr sz="1200" dirty="0">
                          <a:latin typeface="Arial MT"/>
                          <a:cs typeface="Arial MT"/>
                        </a:rPr>
                        <a:t>et</a:t>
                      </a:r>
                      <a:r>
                        <a:rPr sz="1200" spc="-35" dirty="0">
                          <a:latin typeface="Arial MT"/>
                          <a:cs typeface="Arial MT"/>
                        </a:rPr>
                        <a:t> </a:t>
                      </a:r>
                      <a:r>
                        <a:rPr sz="1200" spc="-5" dirty="0">
                          <a:latin typeface="Arial MT"/>
                          <a:cs typeface="Arial MT"/>
                        </a:rPr>
                        <a:t>individualisée</a:t>
                      </a:r>
                      <a:endParaRPr sz="1200">
                        <a:latin typeface="Arial MT"/>
                        <a:cs typeface="Arial MT"/>
                      </a:endParaRPr>
                    </a:p>
                    <a:p>
                      <a:pPr>
                        <a:lnSpc>
                          <a:spcPct val="100000"/>
                        </a:lnSpc>
                        <a:spcBef>
                          <a:spcPts val="5"/>
                        </a:spcBef>
                      </a:pPr>
                      <a:endParaRPr sz="1400">
                        <a:latin typeface="Times New Roman"/>
                        <a:cs typeface="Times New Roman"/>
                      </a:endParaRPr>
                    </a:p>
                    <a:p>
                      <a:pPr marL="68580" marR="353060" indent="702310">
                        <a:lnSpc>
                          <a:spcPct val="107600"/>
                        </a:lnSpc>
                        <a:spcBef>
                          <a:spcPts val="5"/>
                        </a:spcBef>
                      </a:pPr>
                      <a:r>
                        <a:rPr sz="1200" b="1" dirty="0">
                          <a:latin typeface="Arial"/>
                          <a:cs typeface="Arial"/>
                        </a:rPr>
                        <a:t>Bloc de compétences </a:t>
                      </a:r>
                      <a:r>
                        <a:rPr sz="1200" b="1" spc="-5" dirty="0">
                          <a:latin typeface="Arial"/>
                          <a:cs typeface="Arial"/>
                        </a:rPr>
                        <a:t>2 </a:t>
                      </a:r>
                      <a:r>
                        <a:rPr sz="1200" b="1" dirty="0">
                          <a:latin typeface="Arial"/>
                          <a:cs typeface="Arial"/>
                        </a:rPr>
                        <a:t> </a:t>
                      </a:r>
                      <a:r>
                        <a:rPr sz="1200" spc="-5" dirty="0">
                          <a:latin typeface="Arial MT"/>
                          <a:cs typeface="Arial MT"/>
                        </a:rPr>
                        <a:t>Intervenir auprès de la personne lors des </a:t>
                      </a:r>
                      <a:r>
                        <a:rPr sz="1200" dirty="0">
                          <a:latin typeface="Arial MT"/>
                          <a:cs typeface="Arial MT"/>
                        </a:rPr>
                        <a:t> </a:t>
                      </a:r>
                      <a:r>
                        <a:rPr sz="1200" spc="-5" dirty="0">
                          <a:latin typeface="Arial MT"/>
                          <a:cs typeface="Arial MT"/>
                        </a:rPr>
                        <a:t>soins</a:t>
                      </a:r>
                      <a:r>
                        <a:rPr sz="1200" spc="-25" dirty="0">
                          <a:latin typeface="Arial MT"/>
                          <a:cs typeface="Arial MT"/>
                        </a:rPr>
                        <a:t> </a:t>
                      </a:r>
                      <a:r>
                        <a:rPr sz="1200" spc="-5" dirty="0">
                          <a:latin typeface="Arial MT"/>
                          <a:cs typeface="Arial MT"/>
                        </a:rPr>
                        <a:t>d’hygiène,</a:t>
                      </a:r>
                      <a:r>
                        <a:rPr sz="1200" spc="-25" dirty="0">
                          <a:latin typeface="Arial MT"/>
                          <a:cs typeface="Arial MT"/>
                        </a:rPr>
                        <a:t> </a:t>
                      </a:r>
                      <a:r>
                        <a:rPr sz="1200" dirty="0">
                          <a:latin typeface="Arial MT"/>
                          <a:cs typeface="Arial MT"/>
                        </a:rPr>
                        <a:t>de</a:t>
                      </a:r>
                      <a:r>
                        <a:rPr sz="1200" spc="-20" dirty="0">
                          <a:latin typeface="Arial MT"/>
                          <a:cs typeface="Arial MT"/>
                        </a:rPr>
                        <a:t> </a:t>
                      </a:r>
                      <a:r>
                        <a:rPr sz="1200" dirty="0">
                          <a:latin typeface="Arial MT"/>
                          <a:cs typeface="Arial MT"/>
                        </a:rPr>
                        <a:t>confort</a:t>
                      </a:r>
                      <a:r>
                        <a:rPr sz="1200" spc="-30" dirty="0">
                          <a:latin typeface="Arial MT"/>
                          <a:cs typeface="Arial MT"/>
                        </a:rPr>
                        <a:t> </a:t>
                      </a:r>
                      <a:r>
                        <a:rPr sz="1200" dirty="0">
                          <a:latin typeface="Arial MT"/>
                          <a:cs typeface="Arial MT"/>
                        </a:rPr>
                        <a:t>et</a:t>
                      </a:r>
                      <a:r>
                        <a:rPr sz="1200" spc="-15" dirty="0">
                          <a:latin typeface="Arial MT"/>
                          <a:cs typeface="Arial MT"/>
                        </a:rPr>
                        <a:t> </a:t>
                      </a:r>
                      <a:r>
                        <a:rPr sz="1200" dirty="0">
                          <a:latin typeface="Arial MT"/>
                          <a:cs typeface="Arial MT"/>
                        </a:rPr>
                        <a:t>de</a:t>
                      </a:r>
                      <a:r>
                        <a:rPr sz="1200" spc="-10" dirty="0">
                          <a:latin typeface="Arial MT"/>
                          <a:cs typeface="Arial MT"/>
                        </a:rPr>
                        <a:t> </a:t>
                      </a:r>
                      <a:r>
                        <a:rPr sz="1200" spc="-5" dirty="0">
                          <a:latin typeface="Arial MT"/>
                          <a:cs typeface="Arial MT"/>
                        </a:rPr>
                        <a:t>sécurité, </a:t>
                      </a:r>
                      <a:r>
                        <a:rPr sz="1200" spc="-320" dirty="0">
                          <a:latin typeface="Arial MT"/>
                          <a:cs typeface="Arial MT"/>
                        </a:rPr>
                        <a:t> </a:t>
                      </a:r>
                      <a:r>
                        <a:rPr sz="1200" spc="-5" dirty="0">
                          <a:latin typeface="Arial MT"/>
                          <a:cs typeface="Arial MT"/>
                        </a:rPr>
                        <a:t>dans</a:t>
                      </a:r>
                      <a:r>
                        <a:rPr sz="1200" spc="-25" dirty="0">
                          <a:latin typeface="Arial MT"/>
                          <a:cs typeface="Arial MT"/>
                        </a:rPr>
                        <a:t> </a:t>
                      </a:r>
                      <a:r>
                        <a:rPr sz="1200" spc="-5" dirty="0">
                          <a:latin typeface="Arial MT"/>
                          <a:cs typeface="Arial MT"/>
                        </a:rPr>
                        <a:t>les activités</a:t>
                      </a:r>
                      <a:r>
                        <a:rPr sz="1200" spc="-10" dirty="0">
                          <a:latin typeface="Arial MT"/>
                          <a:cs typeface="Arial MT"/>
                        </a:rPr>
                        <a:t> </a:t>
                      </a:r>
                      <a:r>
                        <a:rPr sz="1200" spc="-5" dirty="0">
                          <a:latin typeface="Arial MT"/>
                          <a:cs typeface="Arial MT"/>
                        </a:rPr>
                        <a:t>de la </a:t>
                      </a:r>
                      <a:r>
                        <a:rPr sz="1200" spc="-10" dirty="0">
                          <a:latin typeface="Arial MT"/>
                          <a:cs typeface="Arial MT"/>
                        </a:rPr>
                        <a:t>vie</a:t>
                      </a:r>
                      <a:r>
                        <a:rPr sz="1200" dirty="0">
                          <a:latin typeface="Arial MT"/>
                          <a:cs typeface="Arial MT"/>
                        </a:rPr>
                        <a:t> </a:t>
                      </a:r>
                      <a:r>
                        <a:rPr sz="1200" spc="-5" dirty="0">
                          <a:latin typeface="Arial MT"/>
                          <a:cs typeface="Arial MT"/>
                        </a:rPr>
                        <a:t>quotidienne</a:t>
                      </a:r>
                      <a:endParaRPr sz="1200">
                        <a:latin typeface="Arial MT"/>
                        <a:cs typeface="Arial MT"/>
                      </a:endParaRPr>
                    </a:p>
                    <a:p>
                      <a:pPr>
                        <a:lnSpc>
                          <a:spcPct val="100000"/>
                        </a:lnSpc>
                        <a:spcBef>
                          <a:spcPts val="55"/>
                        </a:spcBef>
                      </a:pPr>
                      <a:endParaRPr sz="1350">
                        <a:latin typeface="Times New Roman"/>
                        <a:cs typeface="Times New Roman"/>
                      </a:endParaRPr>
                    </a:p>
                    <a:p>
                      <a:pPr marL="88900" marR="352425" indent="682625">
                        <a:lnSpc>
                          <a:spcPct val="108300"/>
                        </a:lnSpc>
                      </a:pPr>
                      <a:r>
                        <a:rPr sz="1200" b="1" dirty="0">
                          <a:latin typeface="Arial"/>
                          <a:cs typeface="Arial"/>
                        </a:rPr>
                        <a:t>Bloc de compétences </a:t>
                      </a:r>
                      <a:r>
                        <a:rPr sz="1200" b="1" spc="-5" dirty="0">
                          <a:latin typeface="Arial"/>
                          <a:cs typeface="Arial"/>
                        </a:rPr>
                        <a:t>3 </a:t>
                      </a:r>
                      <a:r>
                        <a:rPr sz="1200" b="1" dirty="0">
                          <a:latin typeface="Arial"/>
                          <a:cs typeface="Arial"/>
                        </a:rPr>
                        <a:t> </a:t>
                      </a:r>
                      <a:r>
                        <a:rPr sz="1200" spc="-10" dirty="0">
                          <a:latin typeface="Arial MT"/>
                          <a:cs typeface="Arial MT"/>
                        </a:rPr>
                        <a:t>Travailler </a:t>
                      </a:r>
                      <a:r>
                        <a:rPr sz="1200" dirty="0">
                          <a:latin typeface="Arial MT"/>
                          <a:cs typeface="Arial MT"/>
                        </a:rPr>
                        <a:t>et </a:t>
                      </a:r>
                      <a:r>
                        <a:rPr sz="1200" spc="-5" dirty="0">
                          <a:latin typeface="Arial MT"/>
                          <a:cs typeface="Arial MT"/>
                        </a:rPr>
                        <a:t>communiquer en équipe pluri </a:t>
                      </a:r>
                      <a:r>
                        <a:rPr sz="1200" spc="-320" dirty="0">
                          <a:latin typeface="Arial MT"/>
                          <a:cs typeface="Arial MT"/>
                        </a:rPr>
                        <a:t> </a:t>
                      </a:r>
                      <a:r>
                        <a:rPr sz="1200" spc="-5" dirty="0">
                          <a:latin typeface="Arial MT"/>
                          <a:cs typeface="Arial MT"/>
                        </a:rPr>
                        <a:t>professionnelle</a:t>
                      </a:r>
                      <a:endParaRPr sz="1200">
                        <a:latin typeface="Arial MT"/>
                        <a:cs typeface="Arial MT"/>
                      </a:endParaRPr>
                    </a:p>
                    <a:p>
                      <a:pPr>
                        <a:lnSpc>
                          <a:spcPct val="100000"/>
                        </a:lnSpc>
                        <a:spcBef>
                          <a:spcPts val="5"/>
                        </a:spcBef>
                      </a:pPr>
                      <a:endParaRPr sz="1500">
                        <a:latin typeface="Times New Roman"/>
                        <a:cs typeface="Times New Roman"/>
                      </a:endParaRPr>
                    </a:p>
                    <a:p>
                      <a:pPr marR="765810" algn="r">
                        <a:lnSpc>
                          <a:spcPct val="100000"/>
                        </a:lnSpc>
                      </a:pPr>
                      <a:r>
                        <a:rPr sz="1200" b="1" dirty="0">
                          <a:latin typeface="Arial"/>
                          <a:cs typeface="Arial"/>
                        </a:rPr>
                        <a:t>Bloc</a:t>
                      </a:r>
                      <a:r>
                        <a:rPr sz="1200" b="1" spc="-25" dirty="0">
                          <a:latin typeface="Arial"/>
                          <a:cs typeface="Arial"/>
                        </a:rPr>
                        <a:t> </a:t>
                      </a:r>
                      <a:r>
                        <a:rPr sz="1200" b="1" dirty="0">
                          <a:latin typeface="Arial"/>
                          <a:cs typeface="Arial"/>
                        </a:rPr>
                        <a:t>de</a:t>
                      </a:r>
                      <a:r>
                        <a:rPr sz="1200" b="1" spc="-15" dirty="0">
                          <a:latin typeface="Arial"/>
                          <a:cs typeface="Arial"/>
                        </a:rPr>
                        <a:t> </a:t>
                      </a:r>
                      <a:r>
                        <a:rPr sz="1200" b="1" dirty="0">
                          <a:latin typeface="Arial"/>
                          <a:cs typeface="Arial"/>
                        </a:rPr>
                        <a:t>compétences</a:t>
                      </a:r>
                      <a:r>
                        <a:rPr sz="1200" b="1" spc="-65" dirty="0">
                          <a:latin typeface="Arial"/>
                          <a:cs typeface="Arial"/>
                        </a:rPr>
                        <a:t> </a:t>
                      </a:r>
                      <a:r>
                        <a:rPr sz="1200" b="1" spc="-5" dirty="0">
                          <a:latin typeface="Arial"/>
                          <a:cs typeface="Arial"/>
                        </a:rPr>
                        <a:t>4</a:t>
                      </a:r>
                      <a:endParaRPr sz="1200">
                        <a:latin typeface="Arial"/>
                        <a:cs typeface="Arial"/>
                      </a:endParaRPr>
                    </a:p>
                    <a:p>
                      <a:pPr marL="88900" marR="124460">
                        <a:lnSpc>
                          <a:spcPct val="106700"/>
                        </a:lnSpc>
                        <a:spcBef>
                          <a:spcPts val="35"/>
                        </a:spcBef>
                      </a:pPr>
                      <a:r>
                        <a:rPr sz="1200" spc="-5" dirty="0">
                          <a:latin typeface="Arial MT"/>
                          <a:cs typeface="Arial MT"/>
                        </a:rPr>
                        <a:t>Réaliser </a:t>
                      </a:r>
                      <a:r>
                        <a:rPr sz="1200" dirty="0">
                          <a:latin typeface="Arial MT"/>
                          <a:cs typeface="Arial MT"/>
                        </a:rPr>
                        <a:t>des actions </a:t>
                      </a:r>
                      <a:r>
                        <a:rPr sz="1200" spc="-5" dirty="0">
                          <a:latin typeface="Arial MT"/>
                          <a:cs typeface="Arial MT"/>
                        </a:rPr>
                        <a:t>d’éducation </a:t>
                      </a:r>
                      <a:r>
                        <a:rPr sz="1200" dirty="0">
                          <a:latin typeface="Arial MT"/>
                          <a:cs typeface="Arial MT"/>
                        </a:rPr>
                        <a:t>à </a:t>
                      </a:r>
                      <a:r>
                        <a:rPr sz="1200" spc="-5" dirty="0">
                          <a:latin typeface="Arial MT"/>
                          <a:cs typeface="Arial MT"/>
                        </a:rPr>
                        <a:t>la </a:t>
                      </a:r>
                      <a:r>
                        <a:rPr sz="1200" dirty="0">
                          <a:latin typeface="Arial MT"/>
                          <a:cs typeface="Arial MT"/>
                        </a:rPr>
                        <a:t>santé </a:t>
                      </a:r>
                      <a:r>
                        <a:rPr sz="1200" spc="5" dirty="0">
                          <a:latin typeface="Arial MT"/>
                          <a:cs typeface="Arial MT"/>
                        </a:rPr>
                        <a:t> </a:t>
                      </a:r>
                      <a:r>
                        <a:rPr sz="1200" spc="-5" dirty="0">
                          <a:latin typeface="Arial MT"/>
                          <a:cs typeface="Arial MT"/>
                        </a:rPr>
                        <a:t>pour</a:t>
                      </a:r>
                      <a:r>
                        <a:rPr sz="1200" spc="-20" dirty="0">
                          <a:latin typeface="Arial MT"/>
                          <a:cs typeface="Arial MT"/>
                        </a:rPr>
                        <a:t> </a:t>
                      </a:r>
                      <a:r>
                        <a:rPr sz="1200" spc="-5" dirty="0">
                          <a:latin typeface="Arial MT"/>
                          <a:cs typeface="Arial MT"/>
                        </a:rPr>
                        <a:t>un</a:t>
                      </a:r>
                      <a:r>
                        <a:rPr sz="1200" dirty="0">
                          <a:latin typeface="Arial MT"/>
                          <a:cs typeface="Arial MT"/>
                        </a:rPr>
                        <a:t> </a:t>
                      </a:r>
                      <a:r>
                        <a:rPr sz="1200" spc="-5" dirty="0">
                          <a:latin typeface="Arial MT"/>
                          <a:cs typeface="Arial MT"/>
                        </a:rPr>
                        <a:t>public</a:t>
                      </a:r>
                      <a:r>
                        <a:rPr sz="1200" spc="-25" dirty="0">
                          <a:latin typeface="Arial MT"/>
                          <a:cs typeface="Arial MT"/>
                        </a:rPr>
                        <a:t> </a:t>
                      </a:r>
                      <a:r>
                        <a:rPr sz="1200" spc="-5" dirty="0">
                          <a:latin typeface="Arial MT"/>
                          <a:cs typeface="Arial MT"/>
                        </a:rPr>
                        <a:t>ciblé,</a:t>
                      </a:r>
                      <a:r>
                        <a:rPr sz="1200" dirty="0">
                          <a:latin typeface="Arial MT"/>
                          <a:cs typeface="Arial MT"/>
                        </a:rPr>
                        <a:t> </a:t>
                      </a:r>
                      <a:r>
                        <a:rPr sz="1200" spc="-5" dirty="0">
                          <a:latin typeface="Arial MT"/>
                          <a:cs typeface="Arial MT"/>
                        </a:rPr>
                        <a:t>dans</a:t>
                      </a:r>
                      <a:r>
                        <a:rPr sz="1200" spc="-30" dirty="0">
                          <a:latin typeface="Arial MT"/>
                          <a:cs typeface="Arial MT"/>
                        </a:rPr>
                        <a:t> </a:t>
                      </a:r>
                      <a:r>
                        <a:rPr sz="1200" spc="-5" dirty="0">
                          <a:latin typeface="Arial MT"/>
                          <a:cs typeface="Arial MT"/>
                        </a:rPr>
                        <a:t>un</a:t>
                      </a:r>
                      <a:r>
                        <a:rPr sz="1200" dirty="0">
                          <a:latin typeface="Arial MT"/>
                          <a:cs typeface="Arial MT"/>
                        </a:rPr>
                        <a:t> </a:t>
                      </a:r>
                      <a:r>
                        <a:rPr sz="1200" spc="-5" dirty="0">
                          <a:latin typeface="Arial MT"/>
                          <a:cs typeface="Arial MT"/>
                        </a:rPr>
                        <a:t>contexte</a:t>
                      </a:r>
                      <a:r>
                        <a:rPr sz="1200" spc="-10" dirty="0">
                          <a:latin typeface="Arial MT"/>
                          <a:cs typeface="Arial MT"/>
                        </a:rPr>
                        <a:t> </a:t>
                      </a:r>
                      <a:r>
                        <a:rPr sz="1200" spc="-5" dirty="0">
                          <a:latin typeface="Arial MT"/>
                          <a:cs typeface="Arial MT"/>
                        </a:rPr>
                        <a:t>donné</a:t>
                      </a:r>
                      <a:endParaRPr sz="1200">
                        <a:latin typeface="Arial MT"/>
                        <a:cs typeface="Arial MT"/>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95"/>
                        </a:lnSpc>
                      </a:pPr>
                      <a:r>
                        <a:rPr sz="1200" spc="-5" dirty="0">
                          <a:latin typeface="Arial MT"/>
                          <a:cs typeface="Arial MT"/>
                        </a:rPr>
                        <a:t>U31</a:t>
                      </a:r>
                      <a:endParaRPr sz="1200">
                        <a:latin typeface="Arial MT"/>
                        <a:cs typeface="Arial MT"/>
                      </a:endParaRPr>
                    </a:p>
                    <a:p>
                      <a:pPr marL="88900" marR="203200">
                        <a:lnSpc>
                          <a:spcPct val="106700"/>
                        </a:lnSpc>
                        <a:spcBef>
                          <a:spcPts val="10"/>
                        </a:spcBef>
                      </a:pPr>
                      <a:r>
                        <a:rPr sz="1200" spc="-5" dirty="0">
                          <a:latin typeface="Arial MT"/>
                          <a:cs typeface="Arial MT"/>
                        </a:rPr>
                        <a:t>Accompagnement</a:t>
                      </a:r>
                      <a:r>
                        <a:rPr sz="1200" spc="-35" dirty="0">
                          <a:latin typeface="Arial MT"/>
                          <a:cs typeface="Arial MT"/>
                        </a:rPr>
                        <a:t> </a:t>
                      </a:r>
                      <a:r>
                        <a:rPr sz="1200" spc="-5" dirty="0">
                          <a:latin typeface="Arial MT"/>
                          <a:cs typeface="Arial MT"/>
                        </a:rPr>
                        <a:t>de</a:t>
                      </a:r>
                      <a:r>
                        <a:rPr sz="1200" spc="-10" dirty="0">
                          <a:latin typeface="Arial MT"/>
                          <a:cs typeface="Arial MT"/>
                        </a:rPr>
                        <a:t> </a:t>
                      </a:r>
                      <a:r>
                        <a:rPr sz="1200" spc="-5" dirty="0">
                          <a:latin typeface="Arial MT"/>
                          <a:cs typeface="Arial MT"/>
                        </a:rPr>
                        <a:t>la personne</a:t>
                      </a:r>
                      <a:r>
                        <a:rPr sz="1200" spc="-30" dirty="0">
                          <a:latin typeface="Arial MT"/>
                          <a:cs typeface="Arial MT"/>
                        </a:rPr>
                        <a:t> </a:t>
                      </a:r>
                      <a:r>
                        <a:rPr sz="1200" spc="-5" dirty="0">
                          <a:latin typeface="Arial MT"/>
                          <a:cs typeface="Arial MT"/>
                        </a:rPr>
                        <a:t>dans</a:t>
                      </a:r>
                      <a:r>
                        <a:rPr sz="1200" spc="-30" dirty="0">
                          <a:latin typeface="Arial MT"/>
                          <a:cs typeface="Arial MT"/>
                        </a:rPr>
                        <a:t> </a:t>
                      </a:r>
                      <a:r>
                        <a:rPr sz="1200" spc="-5" dirty="0">
                          <a:latin typeface="Arial MT"/>
                          <a:cs typeface="Arial MT"/>
                        </a:rPr>
                        <a:t>une </a:t>
                      </a:r>
                      <a:r>
                        <a:rPr sz="1200" spc="-320" dirty="0">
                          <a:latin typeface="Arial MT"/>
                          <a:cs typeface="Arial MT"/>
                        </a:rPr>
                        <a:t> </a:t>
                      </a:r>
                      <a:r>
                        <a:rPr sz="1200" spc="-5" dirty="0">
                          <a:latin typeface="Arial MT"/>
                          <a:cs typeface="Arial MT"/>
                        </a:rPr>
                        <a:t>approche</a:t>
                      </a:r>
                      <a:r>
                        <a:rPr sz="1200" spc="-30" dirty="0">
                          <a:latin typeface="Arial MT"/>
                          <a:cs typeface="Arial MT"/>
                        </a:rPr>
                        <a:t> </a:t>
                      </a:r>
                      <a:r>
                        <a:rPr sz="1200" spc="-5" dirty="0">
                          <a:latin typeface="Arial MT"/>
                          <a:cs typeface="Arial MT"/>
                        </a:rPr>
                        <a:t>globale</a:t>
                      </a:r>
                      <a:r>
                        <a:rPr sz="1200" spc="-10" dirty="0">
                          <a:latin typeface="Arial MT"/>
                          <a:cs typeface="Arial MT"/>
                        </a:rPr>
                        <a:t> </a:t>
                      </a:r>
                      <a:r>
                        <a:rPr sz="1200" dirty="0">
                          <a:latin typeface="Arial MT"/>
                          <a:cs typeface="Arial MT"/>
                        </a:rPr>
                        <a:t>et</a:t>
                      </a:r>
                      <a:r>
                        <a:rPr sz="1200" spc="-35" dirty="0">
                          <a:latin typeface="Arial MT"/>
                          <a:cs typeface="Arial MT"/>
                        </a:rPr>
                        <a:t> </a:t>
                      </a:r>
                      <a:r>
                        <a:rPr sz="1200" spc="-5" dirty="0">
                          <a:latin typeface="Arial MT"/>
                          <a:cs typeface="Arial MT"/>
                        </a:rPr>
                        <a:t>individualisée</a:t>
                      </a:r>
                      <a:endParaRPr sz="1200">
                        <a:latin typeface="Arial MT"/>
                        <a:cs typeface="Arial MT"/>
                      </a:endParaRPr>
                    </a:p>
                    <a:p>
                      <a:pPr>
                        <a:lnSpc>
                          <a:spcPct val="100000"/>
                        </a:lnSpc>
                        <a:spcBef>
                          <a:spcPts val="35"/>
                        </a:spcBef>
                      </a:pPr>
                      <a:endParaRPr sz="1400">
                        <a:latin typeface="Times New Roman"/>
                        <a:cs typeface="Times New Roman"/>
                      </a:endParaRPr>
                    </a:p>
                    <a:p>
                      <a:pPr algn="ctr">
                        <a:lnSpc>
                          <a:spcPct val="100000"/>
                        </a:lnSpc>
                      </a:pPr>
                      <a:r>
                        <a:rPr sz="1200" spc="-5" dirty="0">
                          <a:latin typeface="Arial MT"/>
                          <a:cs typeface="Arial MT"/>
                        </a:rPr>
                        <a:t>U</a:t>
                      </a:r>
                      <a:r>
                        <a:rPr sz="1200" spc="-40" dirty="0">
                          <a:latin typeface="Arial MT"/>
                          <a:cs typeface="Arial MT"/>
                        </a:rPr>
                        <a:t> </a:t>
                      </a:r>
                      <a:r>
                        <a:rPr sz="1200" spc="-5" dirty="0">
                          <a:latin typeface="Arial MT"/>
                          <a:cs typeface="Arial MT"/>
                        </a:rPr>
                        <a:t>32</a:t>
                      </a:r>
                      <a:endParaRPr sz="1200">
                        <a:latin typeface="Arial MT"/>
                        <a:cs typeface="Arial MT"/>
                      </a:endParaRPr>
                    </a:p>
                    <a:p>
                      <a:pPr algn="ctr">
                        <a:lnSpc>
                          <a:spcPct val="100000"/>
                        </a:lnSpc>
                        <a:spcBef>
                          <a:spcPts val="95"/>
                        </a:spcBef>
                      </a:pPr>
                      <a:r>
                        <a:rPr sz="1200" spc="-5" dirty="0">
                          <a:latin typeface="Arial MT"/>
                          <a:cs typeface="Arial MT"/>
                        </a:rPr>
                        <a:t>Soins</a:t>
                      </a:r>
                      <a:r>
                        <a:rPr sz="1200" spc="-25" dirty="0">
                          <a:latin typeface="Arial MT"/>
                          <a:cs typeface="Arial MT"/>
                        </a:rPr>
                        <a:t> </a:t>
                      </a:r>
                      <a:r>
                        <a:rPr sz="1200" spc="-5" dirty="0">
                          <a:latin typeface="Arial MT"/>
                          <a:cs typeface="Arial MT"/>
                        </a:rPr>
                        <a:t>d’hygiène,</a:t>
                      </a:r>
                      <a:r>
                        <a:rPr sz="1200" spc="-40" dirty="0">
                          <a:latin typeface="Arial MT"/>
                          <a:cs typeface="Arial MT"/>
                        </a:rPr>
                        <a:t> </a:t>
                      </a:r>
                      <a:r>
                        <a:rPr sz="1200" dirty="0">
                          <a:latin typeface="Arial MT"/>
                          <a:cs typeface="Arial MT"/>
                        </a:rPr>
                        <a:t>de</a:t>
                      </a:r>
                      <a:r>
                        <a:rPr sz="1200" spc="-15" dirty="0">
                          <a:latin typeface="Arial MT"/>
                          <a:cs typeface="Arial MT"/>
                        </a:rPr>
                        <a:t> </a:t>
                      </a:r>
                      <a:r>
                        <a:rPr sz="1200" dirty="0">
                          <a:latin typeface="Arial MT"/>
                          <a:cs typeface="Arial MT"/>
                        </a:rPr>
                        <a:t>confort</a:t>
                      </a:r>
                      <a:r>
                        <a:rPr sz="1200" spc="-40" dirty="0">
                          <a:latin typeface="Arial MT"/>
                          <a:cs typeface="Arial MT"/>
                        </a:rPr>
                        <a:t> </a:t>
                      </a:r>
                      <a:r>
                        <a:rPr sz="1200" dirty="0">
                          <a:latin typeface="Arial MT"/>
                          <a:cs typeface="Arial MT"/>
                        </a:rPr>
                        <a:t>et</a:t>
                      </a:r>
                      <a:r>
                        <a:rPr sz="1200" spc="-5" dirty="0">
                          <a:latin typeface="Arial MT"/>
                          <a:cs typeface="Arial MT"/>
                        </a:rPr>
                        <a:t> </a:t>
                      </a:r>
                      <a:r>
                        <a:rPr sz="1200" dirty="0">
                          <a:latin typeface="Arial MT"/>
                          <a:cs typeface="Arial MT"/>
                        </a:rPr>
                        <a:t>de</a:t>
                      </a:r>
                      <a:r>
                        <a:rPr sz="1200" spc="-20" dirty="0">
                          <a:latin typeface="Arial MT"/>
                          <a:cs typeface="Arial MT"/>
                        </a:rPr>
                        <a:t> </a:t>
                      </a:r>
                      <a:r>
                        <a:rPr sz="1200" spc="-5" dirty="0">
                          <a:latin typeface="Arial MT"/>
                          <a:cs typeface="Arial MT"/>
                        </a:rPr>
                        <a:t>sécurité</a:t>
                      </a:r>
                      <a:endParaRPr sz="1200">
                        <a:latin typeface="Arial MT"/>
                        <a:cs typeface="Arial MT"/>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spcBef>
                          <a:spcPts val="20"/>
                        </a:spcBef>
                      </a:pPr>
                      <a:endParaRPr sz="1500">
                        <a:latin typeface="Times New Roman"/>
                        <a:cs typeface="Times New Roman"/>
                      </a:endParaRPr>
                    </a:p>
                    <a:p>
                      <a:pPr algn="ctr">
                        <a:lnSpc>
                          <a:spcPct val="100000"/>
                        </a:lnSpc>
                      </a:pPr>
                      <a:r>
                        <a:rPr sz="1200" spc="-5" dirty="0">
                          <a:latin typeface="Arial MT"/>
                          <a:cs typeface="Arial MT"/>
                        </a:rPr>
                        <a:t>U33</a:t>
                      </a:r>
                      <a:endParaRPr sz="1200">
                        <a:latin typeface="Arial MT"/>
                        <a:cs typeface="Arial MT"/>
                      </a:endParaRPr>
                    </a:p>
                    <a:p>
                      <a:pPr marL="267335" marR="241300" algn="ctr">
                        <a:lnSpc>
                          <a:spcPct val="106700"/>
                        </a:lnSpc>
                        <a:spcBef>
                          <a:spcPts val="10"/>
                        </a:spcBef>
                      </a:pPr>
                      <a:r>
                        <a:rPr sz="1200" spc="-10" dirty="0">
                          <a:latin typeface="Arial MT"/>
                          <a:cs typeface="Arial MT"/>
                        </a:rPr>
                        <a:t>Travail </a:t>
                      </a:r>
                      <a:r>
                        <a:rPr sz="1200" dirty="0">
                          <a:latin typeface="Arial MT"/>
                          <a:cs typeface="Arial MT"/>
                        </a:rPr>
                        <a:t>et </a:t>
                      </a:r>
                      <a:r>
                        <a:rPr sz="1200" spc="-5" dirty="0">
                          <a:latin typeface="Arial MT"/>
                          <a:cs typeface="Arial MT"/>
                        </a:rPr>
                        <a:t>communication en équipe pluri </a:t>
                      </a:r>
                      <a:r>
                        <a:rPr sz="1200" spc="-325" dirty="0">
                          <a:latin typeface="Arial MT"/>
                          <a:cs typeface="Arial MT"/>
                        </a:rPr>
                        <a:t> </a:t>
                      </a:r>
                      <a:r>
                        <a:rPr sz="1200" spc="-5" dirty="0">
                          <a:latin typeface="Arial MT"/>
                          <a:cs typeface="Arial MT"/>
                        </a:rPr>
                        <a:t>professionnelle</a:t>
                      </a:r>
                      <a:endParaRPr sz="1200">
                        <a:latin typeface="Arial MT"/>
                        <a:cs typeface="Arial MT"/>
                      </a:endParaRPr>
                    </a:p>
                    <a:p>
                      <a:pPr>
                        <a:lnSpc>
                          <a:spcPct val="100000"/>
                        </a:lnSpc>
                      </a:pPr>
                      <a:endParaRPr sz="1300">
                        <a:latin typeface="Times New Roman"/>
                        <a:cs typeface="Times New Roman"/>
                      </a:endParaRPr>
                    </a:p>
                    <a:p>
                      <a:pPr>
                        <a:lnSpc>
                          <a:spcPct val="100000"/>
                        </a:lnSpc>
                        <a:spcBef>
                          <a:spcPts val="20"/>
                        </a:spcBef>
                      </a:pPr>
                      <a:endParaRPr sz="1450">
                        <a:latin typeface="Times New Roman"/>
                        <a:cs typeface="Times New Roman"/>
                      </a:endParaRPr>
                    </a:p>
                    <a:p>
                      <a:pPr marL="19050" algn="ctr">
                        <a:lnSpc>
                          <a:spcPct val="100000"/>
                        </a:lnSpc>
                      </a:pPr>
                      <a:r>
                        <a:rPr sz="1200" spc="-10" dirty="0">
                          <a:latin typeface="Arial MT"/>
                          <a:cs typeface="Arial MT"/>
                        </a:rPr>
                        <a:t>U2</a:t>
                      </a:r>
                      <a:endParaRPr sz="1200">
                        <a:latin typeface="Arial MT"/>
                        <a:cs typeface="Arial MT"/>
                      </a:endParaRPr>
                    </a:p>
                    <a:p>
                      <a:pPr marL="17780" algn="ctr">
                        <a:lnSpc>
                          <a:spcPct val="100000"/>
                        </a:lnSpc>
                        <a:spcBef>
                          <a:spcPts val="110"/>
                        </a:spcBef>
                      </a:pPr>
                      <a:r>
                        <a:rPr sz="1200" spc="-5" dirty="0">
                          <a:latin typeface="Arial MT"/>
                          <a:cs typeface="Arial MT"/>
                        </a:rPr>
                        <a:t>Conception</a:t>
                      </a:r>
                      <a:r>
                        <a:rPr sz="1200" spc="-45" dirty="0">
                          <a:latin typeface="Arial MT"/>
                          <a:cs typeface="Arial MT"/>
                        </a:rPr>
                        <a:t> </a:t>
                      </a:r>
                      <a:r>
                        <a:rPr sz="1200" spc="-5" dirty="0">
                          <a:latin typeface="Arial MT"/>
                          <a:cs typeface="Arial MT"/>
                        </a:rPr>
                        <a:t>d’action(s)</a:t>
                      </a:r>
                      <a:r>
                        <a:rPr sz="1200" spc="-30" dirty="0">
                          <a:latin typeface="Arial MT"/>
                          <a:cs typeface="Arial MT"/>
                        </a:rPr>
                        <a:t> </a:t>
                      </a:r>
                      <a:r>
                        <a:rPr sz="1200" spc="-5" dirty="0">
                          <a:latin typeface="Arial MT"/>
                          <a:cs typeface="Arial MT"/>
                        </a:rPr>
                        <a:t>d’éducation</a:t>
                      </a:r>
                      <a:r>
                        <a:rPr sz="1200" spc="-45" dirty="0">
                          <a:latin typeface="Arial MT"/>
                          <a:cs typeface="Arial MT"/>
                        </a:rPr>
                        <a:t> </a:t>
                      </a:r>
                      <a:r>
                        <a:rPr sz="1200" dirty="0">
                          <a:latin typeface="Arial MT"/>
                          <a:cs typeface="Arial MT"/>
                        </a:rPr>
                        <a:t>à </a:t>
                      </a:r>
                      <a:r>
                        <a:rPr sz="1200" spc="-5" dirty="0">
                          <a:latin typeface="Arial MT"/>
                          <a:cs typeface="Arial MT"/>
                        </a:rPr>
                        <a:t>la</a:t>
                      </a:r>
                      <a:r>
                        <a:rPr sz="1200" spc="-10" dirty="0">
                          <a:latin typeface="Arial MT"/>
                          <a:cs typeface="Arial MT"/>
                        </a:rPr>
                        <a:t> </a:t>
                      </a:r>
                      <a:r>
                        <a:rPr sz="1200" dirty="0">
                          <a:latin typeface="Arial MT"/>
                          <a:cs typeface="Arial MT"/>
                        </a:rPr>
                        <a:t>santé</a:t>
                      </a:r>
                      <a:endParaRPr sz="120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bl>
          </a:graphicData>
        </a:graphic>
      </p:graphicFrame>
      <p:grpSp>
        <p:nvGrpSpPr>
          <p:cNvPr id="9" name="object 9"/>
          <p:cNvGrpSpPr/>
          <p:nvPr/>
        </p:nvGrpSpPr>
        <p:grpSpPr>
          <a:xfrm>
            <a:off x="926591" y="481583"/>
            <a:ext cx="10215880" cy="1678305"/>
            <a:chOff x="926591" y="481583"/>
            <a:chExt cx="10215880" cy="1678305"/>
          </a:xfrm>
        </p:grpSpPr>
        <p:sp>
          <p:nvSpPr>
            <p:cNvPr id="10" name="object 10"/>
            <p:cNvSpPr/>
            <p:nvPr/>
          </p:nvSpPr>
          <p:spPr>
            <a:xfrm>
              <a:off x="926591" y="481583"/>
              <a:ext cx="10215880" cy="1678305"/>
            </a:xfrm>
            <a:custGeom>
              <a:avLst/>
              <a:gdLst/>
              <a:ahLst/>
              <a:cxnLst/>
              <a:rect l="l" t="t" r="r" b="b"/>
              <a:pathLst>
                <a:path w="10215880" h="1678305">
                  <a:moveTo>
                    <a:pt x="9376410" y="0"/>
                  </a:moveTo>
                  <a:lnTo>
                    <a:pt x="9376410" y="419480"/>
                  </a:lnTo>
                  <a:lnTo>
                    <a:pt x="0" y="419480"/>
                  </a:lnTo>
                  <a:lnTo>
                    <a:pt x="0" y="1258442"/>
                  </a:lnTo>
                  <a:lnTo>
                    <a:pt x="9376410" y="1258442"/>
                  </a:lnTo>
                  <a:lnTo>
                    <a:pt x="9376410" y="1677924"/>
                  </a:lnTo>
                  <a:lnTo>
                    <a:pt x="10215372" y="838962"/>
                  </a:lnTo>
                  <a:lnTo>
                    <a:pt x="9376410" y="0"/>
                  </a:lnTo>
                  <a:close/>
                </a:path>
              </a:pathLst>
            </a:custGeom>
            <a:solidFill>
              <a:srgbClr val="FADDD5"/>
            </a:solidFill>
          </p:spPr>
          <p:txBody>
            <a:bodyPr wrap="square" lIns="0" tIns="0" rIns="0" bIns="0" rtlCol="0"/>
            <a:lstStyle/>
            <a:p>
              <a:endParaRPr/>
            </a:p>
          </p:txBody>
        </p:sp>
        <p:pic>
          <p:nvPicPr>
            <p:cNvPr id="11" name="object 11"/>
            <p:cNvPicPr/>
            <p:nvPr/>
          </p:nvPicPr>
          <p:blipFill>
            <a:blip r:embed="rId4" cstate="print"/>
            <a:stretch>
              <a:fillRect/>
            </a:stretch>
          </p:blipFill>
          <p:spPr>
            <a:xfrm>
              <a:off x="1805939" y="957084"/>
              <a:ext cx="1866900" cy="803135"/>
            </a:xfrm>
            <a:prstGeom prst="rect">
              <a:avLst/>
            </a:prstGeom>
          </p:spPr>
        </p:pic>
        <p:pic>
          <p:nvPicPr>
            <p:cNvPr id="12" name="object 12"/>
            <p:cNvPicPr/>
            <p:nvPr/>
          </p:nvPicPr>
          <p:blipFill>
            <a:blip r:embed="rId5" cstate="print"/>
            <a:stretch>
              <a:fillRect/>
            </a:stretch>
          </p:blipFill>
          <p:spPr>
            <a:xfrm>
              <a:off x="1856231" y="1133830"/>
              <a:ext cx="1764792" cy="486181"/>
            </a:xfrm>
            <a:prstGeom prst="rect">
              <a:avLst/>
            </a:prstGeom>
          </p:spPr>
        </p:pic>
        <p:sp>
          <p:nvSpPr>
            <p:cNvPr id="13" name="object 13"/>
            <p:cNvSpPr/>
            <p:nvPr/>
          </p:nvSpPr>
          <p:spPr>
            <a:xfrm>
              <a:off x="1854708" y="986027"/>
              <a:ext cx="1774189" cy="710565"/>
            </a:xfrm>
            <a:custGeom>
              <a:avLst/>
              <a:gdLst/>
              <a:ahLst/>
              <a:cxnLst/>
              <a:rect l="l" t="t" r="r" b="b"/>
              <a:pathLst>
                <a:path w="1774189" h="710564">
                  <a:moveTo>
                    <a:pt x="1655571" y="0"/>
                  </a:moveTo>
                  <a:lnTo>
                    <a:pt x="118364" y="0"/>
                  </a:lnTo>
                  <a:lnTo>
                    <a:pt x="72276" y="9296"/>
                  </a:lnTo>
                  <a:lnTo>
                    <a:pt x="34655" y="34655"/>
                  </a:lnTo>
                  <a:lnTo>
                    <a:pt x="9296" y="72276"/>
                  </a:lnTo>
                  <a:lnTo>
                    <a:pt x="0" y="118363"/>
                  </a:lnTo>
                  <a:lnTo>
                    <a:pt x="0" y="591820"/>
                  </a:lnTo>
                  <a:lnTo>
                    <a:pt x="9296" y="637907"/>
                  </a:lnTo>
                  <a:lnTo>
                    <a:pt x="34655" y="675528"/>
                  </a:lnTo>
                  <a:lnTo>
                    <a:pt x="72276" y="700887"/>
                  </a:lnTo>
                  <a:lnTo>
                    <a:pt x="118364" y="710184"/>
                  </a:lnTo>
                  <a:lnTo>
                    <a:pt x="1655571" y="710184"/>
                  </a:lnTo>
                  <a:lnTo>
                    <a:pt x="1701659" y="700887"/>
                  </a:lnTo>
                  <a:lnTo>
                    <a:pt x="1739280" y="675528"/>
                  </a:lnTo>
                  <a:lnTo>
                    <a:pt x="1764639" y="637907"/>
                  </a:lnTo>
                  <a:lnTo>
                    <a:pt x="1773936" y="591820"/>
                  </a:lnTo>
                  <a:lnTo>
                    <a:pt x="1773936" y="118363"/>
                  </a:lnTo>
                  <a:lnTo>
                    <a:pt x="1764639" y="72276"/>
                  </a:lnTo>
                  <a:lnTo>
                    <a:pt x="1739280" y="34655"/>
                  </a:lnTo>
                  <a:lnTo>
                    <a:pt x="1701659" y="9296"/>
                  </a:lnTo>
                  <a:lnTo>
                    <a:pt x="1655571" y="0"/>
                  </a:lnTo>
                  <a:close/>
                </a:path>
              </a:pathLst>
            </a:custGeom>
            <a:solidFill>
              <a:srgbClr val="FFFFFF"/>
            </a:solidFill>
          </p:spPr>
          <p:txBody>
            <a:bodyPr wrap="square" lIns="0" tIns="0" rIns="0" bIns="0" rtlCol="0"/>
            <a:lstStyle/>
            <a:p>
              <a:endParaRPr/>
            </a:p>
          </p:txBody>
        </p:sp>
        <p:sp>
          <p:nvSpPr>
            <p:cNvPr id="14" name="object 14"/>
            <p:cNvSpPr/>
            <p:nvPr/>
          </p:nvSpPr>
          <p:spPr>
            <a:xfrm>
              <a:off x="1854708" y="986027"/>
              <a:ext cx="1774189" cy="710565"/>
            </a:xfrm>
            <a:custGeom>
              <a:avLst/>
              <a:gdLst/>
              <a:ahLst/>
              <a:cxnLst/>
              <a:rect l="l" t="t" r="r" b="b"/>
              <a:pathLst>
                <a:path w="1774189" h="710564">
                  <a:moveTo>
                    <a:pt x="0" y="118363"/>
                  </a:moveTo>
                  <a:lnTo>
                    <a:pt x="9296" y="72276"/>
                  </a:lnTo>
                  <a:lnTo>
                    <a:pt x="34655" y="34655"/>
                  </a:lnTo>
                  <a:lnTo>
                    <a:pt x="72276" y="9296"/>
                  </a:lnTo>
                  <a:lnTo>
                    <a:pt x="118364" y="0"/>
                  </a:lnTo>
                  <a:lnTo>
                    <a:pt x="1655571" y="0"/>
                  </a:lnTo>
                  <a:lnTo>
                    <a:pt x="1701659" y="9296"/>
                  </a:lnTo>
                  <a:lnTo>
                    <a:pt x="1739280" y="34655"/>
                  </a:lnTo>
                  <a:lnTo>
                    <a:pt x="1764639" y="72276"/>
                  </a:lnTo>
                  <a:lnTo>
                    <a:pt x="1773936" y="118363"/>
                  </a:lnTo>
                  <a:lnTo>
                    <a:pt x="1773936" y="591820"/>
                  </a:lnTo>
                  <a:lnTo>
                    <a:pt x="1764639" y="637907"/>
                  </a:lnTo>
                  <a:lnTo>
                    <a:pt x="1739280" y="675528"/>
                  </a:lnTo>
                  <a:lnTo>
                    <a:pt x="1701659" y="700887"/>
                  </a:lnTo>
                  <a:lnTo>
                    <a:pt x="1655571" y="710184"/>
                  </a:lnTo>
                  <a:lnTo>
                    <a:pt x="118364" y="710184"/>
                  </a:lnTo>
                  <a:lnTo>
                    <a:pt x="72276" y="700887"/>
                  </a:lnTo>
                  <a:lnTo>
                    <a:pt x="34655" y="675528"/>
                  </a:lnTo>
                  <a:lnTo>
                    <a:pt x="9296" y="637907"/>
                  </a:lnTo>
                  <a:lnTo>
                    <a:pt x="0" y="591820"/>
                  </a:lnTo>
                  <a:lnTo>
                    <a:pt x="0" y="118363"/>
                  </a:lnTo>
                  <a:close/>
                </a:path>
              </a:pathLst>
            </a:custGeom>
            <a:ln w="12192">
              <a:solidFill>
                <a:srgbClr val="EA5333"/>
              </a:solidFill>
            </a:ln>
          </p:spPr>
          <p:txBody>
            <a:bodyPr wrap="square" lIns="0" tIns="0" rIns="0" bIns="0" rtlCol="0"/>
            <a:lstStyle/>
            <a:p>
              <a:endParaRPr/>
            </a:p>
          </p:txBody>
        </p:sp>
      </p:grpSp>
      <p:sp>
        <p:nvSpPr>
          <p:cNvPr id="15" name="object 15"/>
          <p:cNvSpPr txBox="1"/>
          <p:nvPr/>
        </p:nvSpPr>
        <p:spPr>
          <a:xfrm>
            <a:off x="2002282" y="1188211"/>
            <a:ext cx="147637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MT"/>
                <a:cs typeface="Arial MT"/>
              </a:rPr>
              <a:t>Pôles</a:t>
            </a:r>
            <a:r>
              <a:rPr sz="1600" spc="-35" dirty="0">
                <a:latin typeface="Arial MT"/>
                <a:cs typeface="Arial MT"/>
              </a:rPr>
              <a:t> </a:t>
            </a:r>
            <a:r>
              <a:rPr sz="1600" spc="-5" dirty="0">
                <a:latin typeface="Arial MT"/>
                <a:cs typeface="Arial MT"/>
              </a:rPr>
              <a:t>d'activités</a:t>
            </a:r>
            <a:endParaRPr sz="1600">
              <a:latin typeface="Arial MT"/>
              <a:cs typeface="Arial MT"/>
            </a:endParaRPr>
          </a:p>
        </p:txBody>
      </p:sp>
      <p:grpSp>
        <p:nvGrpSpPr>
          <p:cNvPr id="16" name="object 16"/>
          <p:cNvGrpSpPr/>
          <p:nvPr/>
        </p:nvGrpSpPr>
        <p:grpSpPr>
          <a:xfrm>
            <a:off x="5286755" y="955560"/>
            <a:ext cx="2021205" cy="765175"/>
            <a:chOff x="5286755" y="955560"/>
            <a:chExt cx="2021205" cy="765175"/>
          </a:xfrm>
        </p:grpSpPr>
        <p:pic>
          <p:nvPicPr>
            <p:cNvPr id="17" name="object 17"/>
            <p:cNvPicPr/>
            <p:nvPr/>
          </p:nvPicPr>
          <p:blipFill>
            <a:blip r:embed="rId6" cstate="print"/>
            <a:stretch>
              <a:fillRect/>
            </a:stretch>
          </p:blipFill>
          <p:spPr>
            <a:xfrm>
              <a:off x="5286755" y="955560"/>
              <a:ext cx="2020824" cy="765035"/>
            </a:xfrm>
            <a:prstGeom prst="rect">
              <a:avLst/>
            </a:prstGeom>
          </p:spPr>
        </p:pic>
        <p:pic>
          <p:nvPicPr>
            <p:cNvPr id="18" name="object 18"/>
            <p:cNvPicPr/>
            <p:nvPr/>
          </p:nvPicPr>
          <p:blipFill>
            <a:blip r:embed="rId7" cstate="print"/>
            <a:stretch>
              <a:fillRect/>
            </a:stretch>
          </p:blipFill>
          <p:spPr>
            <a:xfrm>
              <a:off x="5535167" y="1008862"/>
              <a:ext cx="1520952" cy="696493"/>
            </a:xfrm>
            <a:prstGeom prst="rect">
              <a:avLst/>
            </a:prstGeom>
          </p:spPr>
        </p:pic>
        <p:sp>
          <p:nvSpPr>
            <p:cNvPr id="19" name="object 19"/>
            <p:cNvSpPr/>
            <p:nvPr/>
          </p:nvSpPr>
          <p:spPr>
            <a:xfrm>
              <a:off x="5335523" y="984503"/>
              <a:ext cx="1927860" cy="672465"/>
            </a:xfrm>
            <a:custGeom>
              <a:avLst/>
              <a:gdLst/>
              <a:ahLst/>
              <a:cxnLst/>
              <a:rect l="l" t="t" r="r" b="b"/>
              <a:pathLst>
                <a:path w="1927859" h="672464">
                  <a:moveTo>
                    <a:pt x="1815846" y="0"/>
                  </a:moveTo>
                  <a:lnTo>
                    <a:pt x="112013" y="0"/>
                  </a:lnTo>
                  <a:lnTo>
                    <a:pt x="68419" y="8804"/>
                  </a:lnTo>
                  <a:lnTo>
                    <a:pt x="32813" y="32813"/>
                  </a:lnTo>
                  <a:lnTo>
                    <a:pt x="8804" y="68419"/>
                  </a:lnTo>
                  <a:lnTo>
                    <a:pt x="0" y="112013"/>
                  </a:lnTo>
                  <a:lnTo>
                    <a:pt x="0" y="560070"/>
                  </a:lnTo>
                  <a:lnTo>
                    <a:pt x="8804" y="603664"/>
                  </a:lnTo>
                  <a:lnTo>
                    <a:pt x="32813" y="639270"/>
                  </a:lnTo>
                  <a:lnTo>
                    <a:pt x="68419" y="663279"/>
                  </a:lnTo>
                  <a:lnTo>
                    <a:pt x="112013" y="672084"/>
                  </a:lnTo>
                  <a:lnTo>
                    <a:pt x="1815846" y="672084"/>
                  </a:lnTo>
                  <a:lnTo>
                    <a:pt x="1859440" y="663279"/>
                  </a:lnTo>
                  <a:lnTo>
                    <a:pt x="1895046" y="639270"/>
                  </a:lnTo>
                  <a:lnTo>
                    <a:pt x="1919055" y="603664"/>
                  </a:lnTo>
                  <a:lnTo>
                    <a:pt x="1927859" y="560070"/>
                  </a:lnTo>
                  <a:lnTo>
                    <a:pt x="1927859" y="112013"/>
                  </a:lnTo>
                  <a:lnTo>
                    <a:pt x="1919055" y="68419"/>
                  </a:lnTo>
                  <a:lnTo>
                    <a:pt x="1895046" y="32813"/>
                  </a:lnTo>
                  <a:lnTo>
                    <a:pt x="1859440" y="8804"/>
                  </a:lnTo>
                  <a:lnTo>
                    <a:pt x="1815846" y="0"/>
                  </a:lnTo>
                  <a:close/>
                </a:path>
              </a:pathLst>
            </a:custGeom>
            <a:solidFill>
              <a:srgbClr val="FFFFFF"/>
            </a:solidFill>
          </p:spPr>
          <p:txBody>
            <a:bodyPr wrap="square" lIns="0" tIns="0" rIns="0" bIns="0" rtlCol="0"/>
            <a:lstStyle/>
            <a:p>
              <a:endParaRPr/>
            </a:p>
          </p:txBody>
        </p:sp>
        <p:sp>
          <p:nvSpPr>
            <p:cNvPr id="20" name="object 20"/>
            <p:cNvSpPr/>
            <p:nvPr/>
          </p:nvSpPr>
          <p:spPr>
            <a:xfrm>
              <a:off x="5335523" y="984503"/>
              <a:ext cx="1927860" cy="672465"/>
            </a:xfrm>
            <a:custGeom>
              <a:avLst/>
              <a:gdLst/>
              <a:ahLst/>
              <a:cxnLst/>
              <a:rect l="l" t="t" r="r" b="b"/>
              <a:pathLst>
                <a:path w="1927859" h="672464">
                  <a:moveTo>
                    <a:pt x="0" y="112013"/>
                  </a:moveTo>
                  <a:lnTo>
                    <a:pt x="8804" y="68419"/>
                  </a:lnTo>
                  <a:lnTo>
                    <a:pt x="32813" y="32813"/>
                  </a:lnTo>
                  <a:lnTo>
                    <a:pt x="68419" y="8804"/>
                  </a:lnTo>
                  <a:lnTo>
                    <a:pt x="112013" y="0"/>
                  </a:lnTo>
                  <a:lnTo>
                    <a:pt x="1815846" y="0"/>
                  </a:lnTo>
                  <a:lnTo>
                    <a:pt x="1859440" y="8804"/>
                  </a:lnTo>
                  <a:lnTo>
                    <a:pt x="1895046" y="32813"/>
                  </a:lnTo>
                  <a:lnTo>
                    <a:pt x="1919055" y="68419"/>
                  </a:lnTo>
                  <a:lnTo>
                    <a:pt x="1927859" y="112013"/>
                  </a:lnTo>
                  <a:lnTo>
                    <a:pt x="1927859" y="560070"/>
                  </a:lnTo>
                  <a:lnTo>
                    <a:pt x="1919055" y="603664"/>
                  </a:lnTo>
                  <a:lnTo>
                    <a:pt x="1895046" y="639270"/>
                  </a:lnTo>
                  <a:lnTo>
                    <a:pt x="1859440" y="663279"/>
                  </a:lnTo>
                  <a:lnTo>
                    <a:pt x="1815846" y="672084"/>
                  </a:lnTo>
                  <a:lnTo>
                    <a:pt x="112013" y="672084"/>
                  </a:lnTo>
                  <a:lnTo>
                    <a:pt x="68419" y="663279"/>
                  </a:lnTo>
                  <a:lnTo>
                    <a:pt x="32813" y="639270"/>
                  </a:lnTo>
                  <a:lnTo>
                    <a:pt x="8804" y="603664"/>
                  </a:lnTo>
                  <a:lnTo>
                    <a:pt x="0" y="560070"/>
                  </a:lnTo>
                  <a:lnTo>
                    <a:pt x="0" y="112013"/>
                  </a:lnTo>
                  <a:close/>
                </a:path>
              </a:pathLst>
            </a:custGeom>
            <a:ln w="12192">
              <a:solidFill>
                <a:srgbClr val="EA5333"/>
              </a:solidFill>
            </a:ln>
          </p:spPr>
          <p:txBody>
            <a:bodyPr wrap="square" lIns="0" tIns="0" rIns="0" bIns="0" rtlCol="0"/>
            <a:lstStyle/>
            <a:p>
              <a:endParaRPr/>
            </a:p>
          </p:txBody>
        </p:sp>
      </p:grpSp>
      <p:sp>
        <p:nvSpPr>
          <p:cNvPr id="21" name="object 21"/>
          <p:cNvSpPr txBox="1">
            <a:spLocks noGrp="1"/>
          </p:cNvSpPr>
          <p:nvPr>
            <p:ph type="title"/>
          </p:nvPr>
        </p:nvSpPr>
        <p:spPr>
          <a:xfrm>
            <a:off x="5682234" y="1062990"/>
            <a:ext cx="1232535" cy="479425"/>
          </a:xfrm>
          <a:prstGeom prst="rect">
            <a:avLst/>
          </a:prstGeom>
        </p:spPr>
        <p:txBody>
          <a:bodyPr vert="horz" wrap="square" lIns="0" tIns="46355" rIns="0" bIns="0" rtlCol="0">
            <a:spAutoFit/>
          </a:bodyPr>
          <a:lstStyle/>
          <a:p>
            <a:pPr marL="12700" marR="5080" indent="266700">
              <a:lnSpc>
                <a:spcPts val="1660"/>
              </a:lnSpc>
              <a:spcBef>
                <a:spcPts val="365"/>
              </a:spcBef>
            </a:pPr>
            <a:r>
              <a:rPr sz="1600" b="0" spc="-5" dirty="0">
                <a:solidFill>
                  <a:srgbClr val="000000"/>
                </a:solidFill>
                <a:latin typeface="Arial MT"/>
                <a:cs typeface="Arial MT"/>
              </a:rPr>
              <a:t>Bloc de </a:t>
            </a:r>
            <a:r>
              <a:rPr sz="1600" b="0" dirty="0">
                <a:solidFill>
                  <a:srgbClr val="000000"/>
                </a:solidFill>
                <a:latin typeface="Arial MT"/>
                <a:cs typeface="Arial MT"/>
              </a:rPr>
              <a:t> </a:t>
            </a:r>
            <a:r>
              <a:rPr sz="1600" b="0" spc="-5" dirty="0">
                <a:solidFill>
                  <a:srgbClr val="000000"/>
                </a:solidFill>
                <a:latin typeface="Arial MT"/>
                <a:cs typeface="Arial MT"/>
              </a:rPr>
              <a:t>compétences</a:t>
            </a:r>
            <a:endParaRPr sz="1600">
              <a:latin typeface="Arial MT"/>
              <a:cs typeface="Arial MT"/>
            </a:endParaRPr>
          </a:p>
        </p:txBody>
      </p:sp>
      <p:grpSp>
        <p:nvGrpSpPr>
          <p:cNvPr id="22" name="object 22"/>
          <p:cNvGrpSpPr/>
          <p:nvPr/>
        </p:nvGrpSpPr>
        <p:grpSpPr>
          <a:xfrm>
            <a:off x="8362188" y="957072"/>
            <a:ext cx="1740535" cy="763905"/>
            <a:chOff x="8362188" y="957072"/>
            <a:chExt cx="1740535" cy="763905"/>
          </a:xfrm>
        </p:grpSpPr>
        <p:pic>
          <p:nvPicPr>
            <p:cNvPr id="23" name="object 23"/>
            <p:cNvPicPr/>
            <p:nvPr/>
          </p:nvPicPr>
          <p:blipFill>
            <a:blip r:embed="rId8" cstate="print"/>
            <a:stretch>
              <a:fillRect/>
            </a:stretch>
          </p:blipFill>
          <p:spPr>
            <a:xfrm>
              <a:off x="8362188" y="957072"/>
              <a:ext cx="1740407" cy="763524"/>
            </a:xfrm>
            <a:prstGeom prst="rect">
              <a:avLst/>
            </a:prstGeom>
          </p:spPr>
        </p:pic>
        <p:pic>
          <p:nvPicPr>
            <p:cNvPr id="24" name="object 24"/>
            <p:cNvPicPr/>
            <p:nvPr/>
          </p:nvPicPr>
          <p:blipFill>
            <a:blip r:embed="rId9" cstate="print"/>
            <a:stretch>
              <a:fillRect/>
            </a:stretch>
          </p:blipFill>
          <p:spPr>
            <a:xfrm>
              <a:off x="8567928" y="1008862"/>
              <a:ext cx="1330452" cy="696493"/>
            </a:xfrm>
            <a:prstGeom prst="rect">
              <a:avLst/>
            </a:prstGeom>
          </p:spPr>
        </p:pic>
        <p:sp>
          <p:nvSpPr>
            <p:cNvPr id="25" name="object 25"/>
            <p:cNvSpPr/>
            <p:nvPr/>
          </p:nvSpPr>
          <p:spPr>
            <a:xfrm>
              <a:off x="8410956" y="986028"/>
              <a:ext cx="1647825" cy="670560"/>
            </a:xfrm>
            <a:custGeom>
              <a:avLst/>
              <a:gdLst/>
              <a:ahLst/>
              <a:cxnLst/>
              <a:rect l="l" t="t" r="r" b="b"/>
              <a:pathLst>
                <a:path w="1647825" h="670560">
                  <a:moveTo>
                    <a:pt x="1535684" y="0"/>
                  </a:moveTo>
                  <a:lnTo>
                    <a:pt x="111760" y="0"/>
                  </a:lnTo>
                  <a:lnTo>
                    <a:pt x="68258" y="8782"/>
                  </a:lnTo>
                  <a:lnTo>
                    <a:pt x="32734" y="32734"/>
                  </a:lnTo>
                  <a:lnTo>
                    <a:pt x="8782" y="68258"/>
                  </a:lnTo>
                  <a:lnTo>
                    <a:pt x="0" y="111760"/>
                  </a:lnTo>
                  <a:lnTo>
                    <a:pt x="0" y="558800"/>
                  </a:lnTo>
                  <a:lnTo>
                    <a:pt x="8782" y="602301"/>
                  </a:lnTo>
                  <a:lnTo>
                    <a:pt x="32734" y="637825"/>
                  </a:lnTo>
                  <a:lnTo>
                    <a:pt x="68258" y="661777"/>
                  </a:lnTo>
                  <a:lnTo>
                    <a:pt x="111760" y="670560"/>
                  </a:lnTo>
                  <a:lnTo>
                    <a:pt x="1535684" y="670560"/>
                  </a:lnTo>
                  <a:lnTo>
                    <a:pt x="1579185" y="661777"/>
                  </a:lnTo>
                  <a:lnTo>
                    <a:pt x="1614709" y="637825"/>
                  </a:lnTo>
                  <a:lnTo>
                    <a:pt x="1638661" y="602301"/>
                  </a:lnTo>
                  <a:lnTo>
                    <a:pt x="1647444" y="558800"/>
                  </a:lnTo>
                  <a:lnTo>
                    <a:pt x="1647444" y="111760"/>
                  </a:lnTo>
                  <a:lnTo>
                    <a:pt x="1638661" y="68258"/>
                  </a:lnTo>
                  <a:lnTo>
                    <a:pt x="1614709" y="32734"/>
                  </a:lnTo>
                  <a:lnTo>
                    <a:pt x="1579185" y="8782"/>
                  </a:lnTo>
                  <a:lnTo>
                    <a:pt x="1535684" y="0"/>
                  </a:lnTo>
                  <a:close/>
                </a:path>
              </a:pathLst>
            </a:custGeom>
            <a:solidFill>
              <a:srgbClr val="FFFFFF"/>
            </a:solidFill>
          </p:spPr>
          <p:txBody>
            <a:bodyPr wrap="square" lIns="0" tIns="0" rIns="0" bIns="0" rtlCol="0"/>
            <a:lstStyle/>
            <a:p>
              <a:endParaRPr/>
            </a:p>
          </p:txBody>
        </p:sp>
        <p:sp>
          <p:nvSpPr>
            <p:cNvPr id="26" name="object 26"/>
            <p:cNvSpPr/>
            <p:nvPr/>
          </p:nvSpPr>
          <p:spPr>
            <a:xfrm>
              <a:off x="8410956" y="986028"/>
              <a:ext cx="1647825" cy="670560"/>
            </a:xfrm>
            <a:custGeom>
              <a:avLst/>
              <a:gdLst/>
              <a:ahLst/>
              <a:cxnLst/>
              <a:rect l="l" t="t" r="r" b="b"/>
              <a:pathLst>
                <a:path w="1647825" h="670560">
                  <a:moveTo>
                    <a:pt x="0" y="111760"/>
                  </a:moveTo>
                  <a:lnTo>
                    <a:pt x="8782" y="68258"/>
                  </a:lnTo>
                  <a:lnTo>
                    <a:pt x="32734" y="32734"/>
                  </a:lnTo>
                  <a:lnTo>
                    <a:pt x="68258" y="8782"/>
                  </a:lnTo>
                  <a:lnTo>
                    <a:pt x="111760" y="0"/>
                  </a:lnTo>
                  <a:lnTo>
                    <a:pt x="1535684" y="0"/>
                  </a:lnTo>
                  <a:lnTo>
                    <a:pt x="1579185" y="8782"/>
                  </a:lnTo>
                  <a:lnTo>
                    <a:pt x="1614709" y="32734"/>
                  </a:lnTo>
                  <a:lnTo>
                    <a:pt x="1638661" y="68258"/>
                  </a:lnTo>
                  <a:lnTo>
                    <a:pt x="1647444" y="111760"/>
                  </a:lnTo>
                  <a:lnTo>
                    <a:pt x="1647444" y="558800"/>
                  </a:lnTo>
                  <a:lnTo>
                    <a:pt x="1638661" y="602301"/>
                  </a:lnTo>
                  <a:lnTo>
                    <a:pt x="1614709" y="637825"/>
                  </a:lnTo>
                  <a:lnTo>
                    <a:pt x="1579185" y="661777"/>
                  </a:lnTo>
                  <a:lnTo>
                    <a:pt x="1535684" y="670560"/>
                  </a:lnTo>
                  <a:lnTo>
                    <a:pt x="111760" y="670560"/>
                  </a:lnTo>
                  <a:lnTo>
                    <a:pt x="68258" y="661777"/>
                  </a:lnTo>
                  <a:lnTo>
                    <a:pt x="32734" y="637825"/>
                  </a:lnTo>
                  <a:lnTo>
                    <a:pt x="8782" y="602301"/>
                  </a:lnTo>
                  <a:lnTo>
                    <a:pt x="0" y="558800"/>
                  </a:lnTo>
                  <a:lnTo>
                    <a:pt x="0" y="111760"/>
                  </a:lnTo>
                  <a:close/>
                </a:path>
              </a:pathLst>
            </a:custGeom>
            <a:ln w="12192">
              <a:solidFill>
                <a:srgbClr val="EA5333"/>
              </a:solidFill>
            </a:ln>
          </p:spPr>
          <p:txBody>
            <a:bodyPr wrap="square" lIns="0" tIns="0" rIns="0" bIns="0" rtlCol="0"/>
            <a:lstStyle/>
            <a:p>
              <a:endParaRPr/>
            </a:p>
          </p:txBody>
        </p:sp>
      </p:grpSp>
      <p:sp>
        <p:nvSpPr>
          <p:cNvPr id="27" name="object 27"/>
          <p:cNvSpPr txBox="1"/>
          <p:nvPr/>
        </p:nvSpPr>
        <p:spPr>
          <a:xfrm>
            <a:off x="8713978" y="1063879"/>
            <a:ext cx="1042669" cy="479425"/>
          </a:xfrm>
          <a:prstGeom prst="rect">
            <a:avLst/>
          </a:prstGeom>
        </p:spPr>
        <p:txBody>
          <a:bodyPr vert="horz" wrap="square" lIns="0" tIns="46355" rIns="0" bIns="0" rtlCol="0">
            <a:spAutoFit/>
          </a:bodyPr>
          <a:lstStyle/>
          <a:p>
            <a:pPr marL="12700" marR="5080" indent="271145">
              <a:lnSpc>
                <a:spcPts val="1660"/>
              </a:lnSpc>
              <a:spcBef>
                <a:spcPts val="365"/>
              </a:spcBef>
            </a:pPr>
            <a:r>
              <a:rPr sz="1600" spc="-5" dirty="0">
                <a:latin typeface="Arial MT"/>
                <a:cs typeface="Arial MT"/>
              </a:rPr>
              <a:t>Unité </a:t>
            </a:r>
            <a:r>
              <a:rPr sz="1600" dirty="0">
                <a:latin typeface="Arial MT"/>
                <a:cs typeface="Arial MT"/>
              </a:rPr>
              <a:t> </a:t>
            </a:r>
            <a:r>
              <a:rPr sz="1600" spc="-5" dirty="0">
                <a:latin typeface="Arial MT"/>
                <a:cs typeface="Arial MT"/>
              </a:rPr>
              <a:t>certif</a:t>
            </a:r>
            <a:r>
              <a:rPr sz="1600" dirty="0">
                <a:latin typeface="Arial MT"/>
                <a:cs typeface="Arial MT"/>
              </a:rPr>
              <a:t>i</a:t>
            </a:r>
            <a:r>
              <a:rPr sz="1600" spc="-5" dirty="0">
                <a:latin typeface="Arial MT"/>
                <a:cs typeface="Arial MT"/>
              </a:rPr>
              <a:t>cative</a:t>
            </a:r>
            <a:endParaRPr sz="1600">
              <a:latin typeface="Arial MT"/>
              <a:cs typeface="Arial MT"/>
            </a:endParaRPr>
          </a:p>
        </p:txBody>
      </p:sp>
      <p:sp>
        <p:nvSpPr>
          <p:cNvPr id="28" name="Espace réservé du pied de page 27">
            <a:extLst>
              <a:ext uri="{FF2B5EF4-FFF2-40B4-BE49-F238E27FC236}">
                <a16:creationId xmlns:a16="http://schemas.microsoft.com/office/drawing/2014/main" id="{D0281E37-CFF3-4662-AEE8-1464C08DCC73}"/>
              </a:ext>
            </a:extLst>
          </p:cNvPr>
          <p:cNvSpPr>
            <a:spLocks noGrp="1"/>
          </p:cNvSpPr>
          <p:nvPr>
            <p:ph type="ftr" sz="quarter" idx="5"/>
          </p:nvPr>
        </p:nvSpPr>
        <p:spPr/>
        <p:txBody>
          <a:bodyPr/>
          <a:lstStyle/>
          <a:p>
            <a:r>
              <a:rPr lang="fr-FR"/>
              <a:t>Formation rénovation bac pro ASSP - Mai 2022 -  GRD - académie de Lyon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0822" y="6380226"/>
            <a:ext cx="11232515" cy="0"/>
          </a:xfrm>
          <a:custGeom>
            <a:avLst/>
            <a:gdLst/>
            <a:ahLst/>
            <a:cxnLst/>
            <a:rect l="l" t="t" r="r" b="b"/>
            <a:pathLst>
              <a:path w="11232515">
                <a:moveTo>
                  <a:pt x="0" y="0"/>
                </a:moveTo>
                <a:lnTo>
                  <a:pt x="11232007" y="0"/>
                </a:lnTo>
              </a:path>
            </a:pathLst>
          </a:custGeom>
          <a:ln w="10668">
            <a:solidFill>
              <a:srgbClr val="000000"/>
            </a:solidFill>
          </a:ln>
        </p:spPr>
        <p:txBody>
          <a:bodyPr wrap="square" lIns="0" tIns="0" rIns="0" bIns="0" rtlCol="0"/>
          <a:lstStyle/>
          <a:p>
            <a:endParaRPr/>
          </a:p>
        </p:txBody>
      </p:sp>
      <p:grpSp>
        <p:nvGrpSpPr>
          <p:cNvPr id="4" name="object 4"/>
          <p:cNvGrpSpPr/>
          <p:nvPr/>
        </p:nvGrpSpPr>
        <p:grpSpPr>
          <a:xfrm>
            <a:off x="453053" y="212305"/>
            <a:ext cx="1386840" cy="1799589"/>
            <a:chOff x="453053" y="212305"/>
            <a:chExt cx="1386840" cy="1799589"/>
          </a:xfrm>
        </p:grpSpPr>
        <p:pic>
          <p:nvPicPr>
            <p:cNvPr id="5" name="object 5"/>
            <p:cNvPicPr/>
            <p:nvPr/>
          </p:nvPicPr>
          <p:blipFill>
            <a:blip r:embed="rId3" cstate="print"/>
            <a:stretch>
              <a:fillRect/>
            </a:stretch>
          </p:blipFill>
          <p:spPr>
            <a:xfrm>
              <a:off x="453053" y="212305"/>
              <a:ext cx="593451" cy="520174"/>
            </a:xfrm>
            <a:prstGeom prst="rect">
              <a:avLst/>
            </a:prstGeom>
          </p:spPr>
        </p:pic>
        <p:sp>
          <p:nvSpPr>
            <p:cNvPr id="6" name="object 6"/>
            <p:cNvSpPr/>
            <p:nvPr/>
          </p:nvSpPr>
          <p:spPr>
            <a:xfrm>
              <a:off x="974598" y="739902"/>
              <a:ext cx="852169" cy="1259205"/>
            </a:xfrm>
            <a:custGeom>
              <a:avLst/>
              <a:gdLst/>
              <a:ahLst/>
              <a:cxnLst/>
              <a:rect l="l" t="t" r="r" b="b"/>
              <a:pathLst>
                <a:path w="852169" h="1259205">
                  <a:moveTo>
                    <a:pt x="851916" y="0"/>
                  </a:moveTo>
                  <a:lnTo>
                    <a:pt x="425958" y="425958"/>
                  </a:lnTo>
                  <a:lnTo>
                    <a:pt x="0" y="0"/>
                  </a:lnTo>
                  <a:lnTo>
                    <a:pt x="0" y="832865"/>
                  </a:lnTo>
                  <a:lnTo>
                    <a:pt x="425958" y="1258824"/>
                  </a:lnTo>
                  <a:lnTo>
                    <a:pt x="851916" y="832865"/>
                  </a:lnTo>
                  <a:lnTo>
                    <a:pt x="851916" y="0"/>
                  </a:lnTo>
                  <a:close/>
                </a:path>
              </a:pathLst>
            </a:custGeom>
            <a:solidFill>
              <a:srgbClr val="006FC0"/>
            </a:solidFill>
          </p:spPr>
          <p:txBody>
            <a:bodyPr wrap="square" lIns="0" tIns="0" rIns="0" bIns="0" rtlCol="0"/>
            <a:lstStyle/>
            <a:p>
              <a:endParaRPr/>
            </a:p>
          </p:txBody>
        </p:sp>
        <p:sp>
          <p:nvSpPr>
            <p:cNvPr id="7" name="object 7"/>
            <p:cNvSpPr/>
            <p:nvPr/>
          </p:nvSpPr>
          <p:spPr>
            <a:xfrm>
              <a:off x="974598" y="739902"/>
              <a:ext cx="852169" cy="1259205"/>
            </a:xfrm>
            <a:custGeom>
              <a:avLst/>
              <a:gdLst/>
              <a:ahLst/>
              <a:cxnLst/>
              <a:rect l="l" t="t" r="r" b="b"/>
              <a:pathLst>
                <a:path w="852169" h="1259205">
                  <a:moveTo>
                    <a:pt x="851916" y="0"/>
                  </a:moveTo>
                  <a:lnTo>
                    <a:pt x="851916" y="832865"/>
                  </a:lnTo>
                  <a:lnTo>
                    <a:pt x="425958" y="1258824"/>
                  </a:lnTo>
                  <a:lnTo>
                    <a:pt x="0" y="832865"/>
                  </a:lnTo>
                  <a:lnTo>
                    <a:pt x="0" y="0"/>
                  </a:lnTo>
                  <a:lnTo>
                    <a:pt x="425958" y="425958"/>
                  </a:lnTo>
                  <a:lnTo>
                    <a:pt x="851916" y="0"/>
                  </a:lnTo>
                  <a:close/>
                </a:path>
              </a:pathLst>
            </a:custGeom>
            <a:ln w="25908">
              <a:solidFill>
                <a:srgbClr val="000000"/>
              </a:solidFill>
            </a:ln>
          </p:spPr>
          <p:txBody>
            <a:bodyPr wrap="square" lIns="0" tIns="0" rIns="0" bIns="0" rtlCol="0"/>
            <a:lstStyle/>
            <a:p>
              <a:endParaRPr/>
            </a:p>
          </p:txBody>
        </p:sp>
      </p:grpSp>
      <p:sp>
        <p:nvSpPr>
          <p:cNvPr id="8" name="object 8"/>
          <p:cNvSpPr txBox="1">
            <a:spLocks noGrp="1"/>
          </p:cNvSpPr>
          <p:nvPr>
            <p:ph type="title"/>
          </p:nvPr>
        </p:nvSpPr>
        <p:spPr>
          <a:xfrm>
            <a:off x="3038982" y="45796"/>
            <a:ext cx="5058410" cy="543560"/>
          </a:xfrm>
          <a:prstGeom prst="rect">
            <a:avLst/>
          </a:prstGeom>
        </p:spPr>
        <p:txBody>
          <a:bodyPr vert="horz" wrap="square" lIns="0" tIns="12065" rIns="0" bIns="0" rtlCol="0">
            <a:spAutoFit/>
          </a:bodyPr>
          <a:lstStyle/>
          <a:p>
            <a:pPr marL="12700">
              <a:lnSpc>
                <a:spcPct val="100000"/>
              </a:lnSpc>
              <a:spcBef>
                <a:spcPts val="95"/>
              </a:spcBef>
            </a:pPr>
            <a:r>
              <a:rPr sz="3400" spc="-5" dirty="0">
                <a:solidFill>
                  <a:srgbClr val="000000"/>
                </a:solidFill>
              </a:rPr>
              <a:t>Les</a:t>
            </a:r>
            <a:r>
              <a:rPr sz="3400" spc="-40" dirty="0">
                <a:solidFill>
                  <a:srgbClr val="000000"/>
                </a:solidFill>
              </a:rPr>
              <a:t> </a:t>
            </a:r>
            <a:r>
              <a:rPr sz="3400" spc="-5" dirty="0">
                <a:solidFill>
                  <a:srgbClr val="000000"/>
                </a:solidFill>
              </a:rPr>
              <a:t>épreuves</a:t>
            </a:r>
            <a:r>
              <a:rPr sz="3400" spc="-25" dirty="0">
                <a:solidFill>
                  <a:srgbClr val="000000"/>
                </a:solidFill>
              </a:rPr>
              <a:t> </a:t>
            </a:r>
            <a:r>
              <a:rPr sz="3400" spc="-5" dirty="0">
                <a:solidFill>
                  <a:srgbClr val="000000"/>
                </a:solidFill>
              </a:rPr>
              <a:t>(synthèse)</a:t>
            </a:r>
            <a:endParaRPr sz="3400"/>
          </a:p>
        </p:txBody>
      </p:sp>
      <p:sp>
        <p:nvSpPr>
          <p:cNvPr id="9" name="object 9"/>
          <p:cNvSpPr txBox="1"/>
          <p:nvPr/>
        </p:nvSpPr>
        <p:spPr>
          <a:xfrm>
            <a:off x="1183335" y="1125423"/>
            <a:ext cx="431165" cy="422909"/>
          </a:xfrm>
          <a:prstGeom prst="rect">
            <a:avLst/>
          </a:prstGeom>
        </p:spPr>
        <p:txBody>
          <a:bodyPr vert="horz" wrap="square" lIns="0" tIns="13335" rIns="0" bIns="0" rtlCol="0">
            <a:spAutoFit/>
          </a:bodyPr>
          <a:lstStyle/>
          <a:p>
            <a:pPr marL="12700">
              <a:lnSpc>
                <a:spcPct val="100000"/>
              </a:lnSpc>
              <a:spcBef>
                <a:spcPts val="105"/>
              </a:spcBef>
            </a:pPr>
            <a:r>
              <a:rPr sz="2600" dirty="0">
                <a:solidFill>
                  <a:srgbClr val="FFFFFF"/>
                </a:solidFill>
                <a:latin typeface="Arial MT"/>
                <a:cs typeface="Arial MT"/>
              </a:rPr>
              <a:t>E2</a:t>
            </a:r>
            <a:endParaRPr sz="2600">
              <a:latin typeface="Arial MT"/>
              <a:cs typeface="Arial MT"/>
            </a:endParaRPr>
          </a:p>
        </p:txBody>
      </p:sp>
      <p:grpSp>
        <p:nvGrpSpPr>
          <p:cNvPr id="10" name="object 10"/>
          <p:cNvGrpSpPr/>
          <p:nvPr/>
        </p:nvGrpSpPr>
        <p:grpSpPr>
          <a:xfrm>
            <a:off x="1813496" y="754316"/>
            <a:ext cx="9965690" cy="854075"/>
            <a:chOff x="1813496" y="754316"/>
            <a:chExt cx="9965690" cy="854075"/>
          </a:xfrm>
        </p:grpSpPr>
        <p:sp>
          <p:nvSpPr>
            <p:cNvPr id="11" name="object 11"/>
            <p:cNvSpPr/>
            <p:nvPr/>
          </p:nvSpPr>
          <p:spPr>
            <a:xfrm>
              <a:off x="1826513" y="767334"/>
              <a:ext cx="9939655" cy="828040"/>
            </a:xfrm>
            <a:custGeom>
              <a:avLst/>
              <a:gdLst/>
              <a:ahLst/>
              <a:cxnLst/>
              <a:rect l="l" t="t" r="r" b="b"/>
              <a:pathLst>
                <a:path w="9939655" h="828040">
                  <a:moveTo>
                    <a:pt x="9801606" y="0"/>
                  </a:moveTo>
                  <a:lnTo>
                    <a:pt x="0" y="0"/>
                  </a:lnTo>
                  <a:lnTo>
                    <a:pt x="0" y="827531"/>
                  </a:lnTo>
                  <a:lnTo>
                    <a:pt x="9801606" y="827531"/>
                  </a:lnTo>
                  <a:lnTo>
                    <a:pt x="9845210" y="820503"/>
                  </a:lnTo>
                  <a:lnTo>
                    <a:pt x="9883072" y="800929"/>
                  </a:lnTo>
                  <a:lnTo>
                    <a:pt x="9912925" y="771076"/>
                  </a:lnTo>
                  <a:lnTo>
                    <a:pt x="9932499" y="733214"/>
                  </a:lnTo>
                  <a:lnTo>
                    <a:pt x="9939528" y="689610"/>
                  </a:lnTo>
                  <a:lnTo>
                    <a:pt x="9939528" y="137921"/>
                  </a:lnTo>
                  <a:lnTo>
                    <a:pt x="9932499" y="94317"/>
                  </a:lnTo>
                  <a:lnTo>
                    <a:pt x="9912925" y="56455"/>
                  </a:lnTo>
                  <a:lnTo>
                    <a:pt x="9883072" y="26602"/>
                  </a:lnTo>
                  <a:lnTo>
                    <a:pt x="9845210" y="7028"/>
                  </a:lnTo>
                  <a:lnTo>
                    <a:pt x="9801606" y="0"/>
                  </a:lnTo>
                  <a:close/>
                </a:path>
              </a:pathLst>
            </a:custGeom>
            <a:solidFill>
              <a:srgbClr val="FFFFFF">
                <a:alpha val="90194"/>
              </a:srgbClr>
            </a:solidFill>
          </p:spPr>
          <p:txBody>
            <a:bodyPr wrap="square" lIns="0" tIns="0" rIns="0" bIns="0" rtlCol="0"/>
            <a:lstStyle/>
            <a:p>
              <a:endParaRPr/>
            </a:p>
          </p:txBody>
        </p:sp>
        <p:sp>
          <p:nvSpPr>
            <p:cNvPr id="12" name="object 12"/>
            <p:cNvSpPr/>
            <p:nvPr/>
          </p:nvSpPr>
          <p:spPr>
            <a:xfrm>
              <a:off x="1826513" y="767334"/>
              <a:ext cx="9939655" cy="828040"/>
            </a:xfrm>
            <a:custGeom>
              <a:avLst/>
              <a:gdLst/>
              <a:ahLst/>
              <a:cxnLst/>
              <a:rect l="l" t="t" r="r" b="b"/>
              <a:pathLst>
                <a:path w="9939655" h="828040">
                  <a:moveTo>
                    <a:pt x="9939528" y="137921"/>
                  </a:moveTo>
                  <a:lnTo>
                    <a:pt x="9939528" y="689610"/>
                  </a:lnTo>
                  <a:lnTo>
                    <a:pt x="9932499" y="733214"/>
                  </a:lnTo>
                  <a:lnTo>
                    <a:pt x="9912925" y="771076"/>
                  </a:lnTo>
                  <a:lnTo>
                    <a:pt x="9883072" y="800929"/>
                  </a:lnTo>
                  <a:lnTo>
                    <a:pt x="9845210" y="820503"/>
                  </a:lnTo>
                  <a:lnTo>
                    <a:pt x="9801606" y="827531"/>
                  </a:lnTo>
                  <a:lnTo>
                    <a:pt x="0" y="827531"/>
                  </a:lnTo>
                  <a:lnTo>
                    <a:pt x="0" y="0"/>
                  </a:lnTo>
                  <a:lnTo>
                    <a:pt x="9801606" y="0"/>
                  </a:lnTo>
                  <a:lnTo>
                    <a:pt x="9845210" y="7028"/>
                  </a:lnTo>
                  <a:lnTo>
                    <a:pt x="9883072" y="26602"/>
                  </a:lnTo>
                  <a:lnTo>
                    <a:pt x="9912925" y="56455"/>
                  </a:lnTo>
                  <a:lnTo>
                    <a:pt x="9932499" y="94317"/>
                  </a:lnTo>
                  <a:lnTo>
                    <a:pt x="9939528" y="137921"/>
                  </a:lnTo>
                  <a:close/>
                </a:path>
              </a:pathLst>
            </a:custGeom>
            <a:ln w="25908">
              <a:solidFill>
                <a:srgbClr val="000000"/>
              </a:solidFill>
            </a:ln>
          </p:spPr>
          <p:txBody>
            <a:bodyPr wrap="square" lIns="0" tIns="0" rIns="0" bIns="0" rtlCol="0"/>
            <a:lstStyle/>
            <a:p>
              <a:endParaRPr/>
            </a:p>
          </p:txBody>
        </p:sp>
      </p:grpSp>
      <p:sp>
        <p:nvSpPr>
          <p:cNvPr id="13" name="object 13"/>
          <p:cNvSpPr txBox="1"/>
          <p:nvPr/>
        </p:nvSpPr>
        <p:spPr>
          <a:xfrm>
            <a:off x="1912366" y="829182"/>
            <a:ext cx="5868670" cy="669290"/>
          </a:xfrm>
          <a:prstGeom prst="rect">
            <a:avLst/>
          </a:prstGeom>
        </p:spPr>
        <p:txBody>
          <a:bodyPr vert="horz" wrap="square" lIns="0" tIns="13335" rIns="0" bIns="0" rtlCol="0">
            <a:spAutoFit/>
          </a:bodyPr>
          <a:lstStyle/>
          <a:p>
            <a:pPr marL="127000" indent="-114300">
              <a:lnSpc>
                <a:spcPct val="100000"/>
              </a:lnSpc>
              <a:spcBef>
                <a:spcPts val="105"/>
              </a:spcBef>
              <a:buFont typeface="Arial MT"/>
              <a:buChar char="•"/>
              <a:tabLst>
                <a:tab pos="127000" algn="l"/>
              </a:tabLst>
            </a:pPr>
            <a:r>
              <a:rPr sz="1400" b="1" dirty="0">
                <a:solidFill>
                  <a:srgbClr val="006FC0"/>
                </a:solidFill>
                <a:latin typeface="Arial"/>
                <a:cs typeface="Arial"/>
              </a:rPr>
              <a:t>«</a:t>
            </a:r>
            <a:r>
              <a:rPr sz="1400" b="1" spc="-15" dirty="0">
                <a:solidFill>
                  <a:srgbClr val="006FC0"/>
                </a:solidFill>
                <a:latin typeface="Arial"/>
                <a:cs typeface="Arial"/>
              </a:rPr>
              <a:t> </a:t>
            </a:r>
            <a:r>
              <a:rPr sz="1400" b="1" spc="-5" dirty="0">
                <a:solidFill>
                  <a:srgbClr val="006FC0"/>
                </a:solidFill>
                <a:latin typeface="Arial"/>
                <a:cs typeface="Arial"/>
              </a:rPr>
              <a:t>Conception</a:t>
            </a:r>
            <a:r>
              <a:rPr sz="1400" b="1" dirty="0">
                <a:solidFill>
                  <a:srgbClr val="006FC0"/>
                </a:solidFill>
                <a:latin typeface="Arial"/>
                <a:cs typeface="Arial"/>
              </a:rPr>
              <a:t> </a:t>
            </a:r>
            <a:r>
              <a:rPr sz="1400" b="1" spc="-5" dirty="0">
                <a:solidFill>
                  <a:srgbClr val="006FC0"/>
                </a:solidFill>
                <a:latin typeface="Arial"/>
                <a:cs typeface="Arial"/>
              </a:rPr>
              <a:t>d’action(s)</a:t>
            </a:r>
            <a:r>
              <a:rPr sz="1400" b="1" spc="-25" dirty="0">
                <a:solidFill>
                  <a:srgbClr val="006FC0"/>
                </a:solidFill>
                <a:latin typeface="Arial"/>
                <a:cs typeface="Arial"/>
              </a:rPr>
              <a:t> </a:t>
            </a:r>
            <a:r>
              <a:rPr sz="1400" b="1" spc="-5" dirty="0">
                <a:solidFill>
                  <a:srgbClr val="006FC0"/>
                </a:solidFill>
                <a:latin typeface="Arial"/>
                <a:cs typeface="Arial"/>
              </a:rPr>
              <a:t>d’éducation</a:t>
            </a:r>
            <a:r>
              <a:rPr sz="1400" b="1" spc="-10" dirty="0">
                <a:solidFill>
                  <a:srgbClr val="006FC0"/>
                </a:solidFill>
                <a:latin typeface="Arial"/>
                <a:cs typeface="Arial"/>
              </a:rPr>
              <a:t> </a:t>
            </a:r>
            <a:r>
              <a:rPr sz="1400" b="1" dirty="0">
                <a:solidFill>
                  <a:srgbClr val="006FC0"/>
                </a:solidFill>
                <a:latin typeface="Arial"/>
                <a:cs typeface="Arial"/>
              </a:rPr>
              <a:t>à</a:t>
            </a:r>
            <a:r>
              <a:rPr sz="1400" b="1" spc="5" dirty="0">
                <a:solidFill>
                  <a:srgbClr val="006FC0"/>
                </a:solidFill>
                <a:latin typeface="Arial"/>
                <a:cs typeface="Arial"/>
              </a:rPr>
              <a:t> </a:t>
            </a:r>
            <a:r>
              <a:rPr sz="1400" b="1" dirty="0">
                <a:solidFill>
                  <a:srgbClr val="006FC0"/>
                </a:solidFill>
                <a:latin typeface="Arial"/>
                <a:cs typeface="Arial"/>
              </a:rPr>
              <a:t>la</a:t>
            </a:r>
            <a:r>
              <a:rPr sz="1400" b="1" spc="-25" dirty="0">
                <a:solidFill>
                  <a:srgbClr val="006FC0"/>
                </a:solidFill>
                <a:latin typeface="Arial"/>
                <a:cs typeface="Arial"/>
              </a:rPr>
              <a:t> </a:t>
            </a:r>
            <a:r>
              <a:rPr sz="1400" b="1" spc="-5" dirty="0">
                <a:solidFill>
                  <a:srgbClr val="006FC0"/>
                </a:solidFill>
                <a:latin typeface="Arial"/>
                <a:cs typeface="Arial"/>
              </a:rPr>
              <a:t>santé</a:t>
            </a:r>
            <a:r>
              <a:rPr sz="1400" b="1" spc="10" dirty="0">
                <a:solidFill>
                  <a:srgbClr val="006FC0"/>
                </a:solidFill>
                <a:latin typeface="Arial"/>
                <a:cs typeface="Arial"/>
              </a:rPr>
              <a:t> </a:t>
            </a:r>
            <a:r>
              <a:rPr sz="1400" b="1" dirty="0">
                <a:solidFill>
                  <a:srgbClr val="006FC0"/>
                </a:solidFill>
                <a:latin typeface="Arial"/>
                <a:cs typeface="Arial"/>
              </a:rPr>
              <a:t>»</a:t>
            </a:r>
            <a:endParaRPr sz="1400">
              <a:latin typeface="Arial"/>
              <a:cs typeface="Arial"/>
            </a:endParaRPr>
          </a:p>
          <a:p>
            <a:pPr marL="127000" indent="-114300">
              <a:lnSpc>
                <a:spcPct val="100000"/>
              </a:lnSpc>
              <a:spcBef>
                <a:spcPts val="10"/>
              </a:spcBef>
              <a:buChar char="•"/>
              <a:tabLst>
                <a:tab pos="127000" algn="l"/>
              </a:tabLst>
            </a:pPr>
            <a:r>
              <a:rPr sz="1400" spc="-5" dirty="0">
                <a:latin typeface="Arial MT"/>
                <a:cs typeface="Arial MT"/>
              </a:rPr>
              <a:t>Epreuve</a:t>
            </a:r>
            <a:r>
              <a:rPr sz="1400" spc="-10" dirty="0">
                <a:latin typeface="Arial MT"/>
                <a:cs typeface="Arial MT"/>
              </a:rPr>
              <a:t> </a:t>
            </a:r>
            <a:r>
              <a:rPr sz="1400" dirty="0">
                <a:latin typeface="Arial MT"/>
                <a:cs typeface="Arial MT"/>
              </a:rPr>
              <a:t>ponctuelle</a:t>
            </a:r>
            <a:r>
              <a:rPr sz="1400" spc="-40" dirty="0">
                <a:latin typeface="Arial MT"/>
                <a:cs typeface="Arial MT"/>
              </a:rPr>
              <a:t> </a:t>
            </a:r>
            <a:r>
              <a:rPr sz="1400" dirty="0">
                <a:latin typeface="Arial MT"/>
                <a:cs typeface="Arial MT"/>
              </a:rPr>
              <a:t>écrite</a:t>
            </a:r>
            <a:endParaRPr sz="1400">
              <a:latin typeface="Arial MT"/>
              <a:cs typeface="Arial MT"/>
            </a:endParaRPr>
          </a:p>
          <a:p>
            <a:pPr marL="127000" indent="-114300">
              <a:lnSpc>
                <a:spcPct val="100000"/>
              </a:lnSpc>
              <a:spcBef>
                <a:spcPts val="10"/>
              </a:spcBef>
              <a:buChar char="•"/>
              <a:tabLst>
                <a:tab pos="127000" algn="l"/>
              </a:tabLst>
            </a:pPr>
            <a:r>
              <a:rPr sz="1400" spc="-5" dirty="0">
                <a:latin typeface="Arial MT"/>
                <a:cs typeface="Arial MT"/>
              </a:rPr>
              <a:t>Evalue</a:t>
            </a:r>
            <a:r>
              <a:rPr sz="1400" dirty="0">
                <a:latin typeface="Arial MT"/>
                <a:cs typeface="Arial MT"/>
              </a:rPr>
              <a:t> tout</a:t>
            </a:r>
            <a:r>
              <a:rPr sz="1400" spc="-15" dirty="0">
                <a:latin typeface="Arial MT"/>
                <a:cs typeface="Arial MT"/>
              </a:rPr>
              <a:t> </a:t>
            </a:r>
            <a:r>
              <a:rPr sz="1400" dirty="0">
                <a:latin typeface="Arial MT"/>
                <a:cs typeface="Arial MT"/>
              </a:rPr>
              <a:t>ou</a:t>
            </a:r>
            <a:r>
              <a:rPr sz="1400" spc="-5" dirty="0">
                <a:latin typeface="Arial MT"/>
                <a:cs typeface="Arial MT"/>
              </a:rPr>
              <a:t> </a:t>
            </a:r>
            <a:r>
              <a:rPr sz="1400" dirty="0">
                <a:latin typeface="Arial MT"/>
                <a:cs typeface="Arial MT"/>
              </a:rPr>
              <a:t>partie</a:t>
            </a:r>
            <a:r>
              <a:rPr sz="1400" spc="-10" dirty="0">
                <a:latin typeface="Arial MT"/>
                <a:cs typeface="Arial MT"/>
              </a:rPr>
              <a:t> </a:t>
            </a:r>
            <a:r>
              <a:rPr sz="1400" dirty="0">
                <a:latin typeface="Arial MT"/>
                <a:cs typeface="Arial MT"/>
              </a:rPr>
              <a:t>des</a:t>
            </a:r>
            <a:r>
              <a:rPr sz="1400" spc="-10" dirty="0">
                <a:latin typeface="Arial MT"/>
                <a:cs typeface="Arial MT"/>
              </a:rPr>
              <a:t> </a:t>
            </a:r>
            <a:r>
              <a:rPr sz="1400" dirty="0">
                <a:latin typeface="Arial MT"/>
                <a:cs typeface="Arial MT"/>
              </a:rPr>
              <a:t>compétences</a:t>
            </a:r>
            <a:r>
              <a:rPr sz="1400" spc="-40" dirty="0">
                <a:latin typeface="Arial MT"/>
                <a:cs typeface="Arial MT"/>
              </a:rPr>
              <a:t> </a:t>
            </a:r>
            <a:r>
              <a:rPr sz="1400" dirty="0">
                <a:latin typeface="Arial MT"/>
                <a:cs typeface="Arial MT"/>
              </a:rPr>
              <a:t>et des</a:t>
            </a:r>
            <a:r>
              <a:rPr sz="1400" spc="-15" dirty="0">
                <a:latin typeface="Arial MT"/>
                <a:cs typeface="Arial MT"/>
              </a:rPr>
              <a:t> </a:t>
            </a:r>
            <a:r>
              <a:rPr sz="1400" spc="-5" dirty="0">
                <a:latin typeface="Arial MT"/>
                <a:cs typeface="Arial MT"/>
              </a:rPr>
              <a:t>savoirs</a:t>
            </a:r>
            <a:r>
              <a:rPr sz="1400" dirty="0">
                <a:latin typeface="Arial MT"/>
                <a:cs typeface="Arial MT"/>
              </a:rPr>
              <a:t> associés</a:t>
            </a:r>
            <a:r>
              <a:rPr sz="1400" spc="-30" dirty="0">
                <a:latin typeface="Arial MT"/>
                <a:cs typeface="Arial MT"/>
              </a:rPr>
              <a:t> </a:t>
            </a:r>
            <a:r>
              <a:rPr sz="1400" dirty="0">
                <a:latin typeface="Arial MT"/>
                <a:cs typeface="Arial MT"/>
              </a:rPr>
              <a:t>du</a:t>
            </a:r>
            <a:r>
              <a:rPr sz="1400" spc="-5" dirty="0">
                <a:latin typeface="Arial MT"/>
                <a:cs typeface="Arial MT"/>
              </a:rPr>
              <a:t> </a:t>
            </a:r>
            <a:r>
              <a:rPr sz="1400" dirty="0">
                <a:latin typeface="Arial MT"/>
                <a:cs typeface="Arial MT"/>
              </a:rPr>
              <a:t>bloc</a:t>
            </a:r>
            <a:r>
              <a:rPr sz="1400" spc="-15" dirty="0">
                <a:latin typeface="Arial MT"/>
                <a:cs typeface="Arial MT"/>
              </a:rPr>
              <a:t> </a:t>
            </a:r>
            <a:r>
              <a:rPr sz="1400" dirty="0">
                <a:latin typeface="Arial MT"/>
                <a:cs typeface="Arial MT"/>
              </a:rPr>
              <a:t>4</a:t>
            </a:r>
            <a:endParaRPr sz="1400">
              <a:latin typeface="Arial MT"/>
              <a:cs typeface="Arial MT"/>
            </a:endParaRPr>
          </a:p>
        </p:txBody>
      </p:sp>
      <p:grpSp>
        <p:nvGrpSpPr>
          <p:cNvPr id="14" name="object 14"/>
          <p:cNvGrpSpPr/>
          <p:nvPr/>
        </p:nvGrpSpPr>
        <p:grpSpPr>
          <a:xfrm>
            <a:off x="961580" y="1900364"/>
            <a:ext cx="862965" cy="1510665"/>
            <a:chOff x="961580" y="1900364"/>
            <a:chExt cx="862965" cy="1510665"/>
          </a:xfrm>
        </p:grpSpPr>
        <p:sp>
          <p:nvSpPr>
            <p:cNvPr id="15" name="object 15"/>
            <p:cNvSpPr/>
            <p:nvPr/>
          </p:nvSpPr>
          <p:spPr>
            <a:xfrm>
              <a:off x="974597" y="1913381"/>
              <a:ext cx="836930" cy="1484630"/>
            </a:xfrm>
            <a:custGeom>
              <a:avLst/>
              <a:gdLst/>
              <a:ahLst/>
              <a:cxnLst/>
              <a:rect l="l" t="t" r="r" b="b"/>
              <a:pathLst>
                <a:path w="836930" h="1484629">
                  <a:moveTo>
                    <a:pt x="836676" y="0"/>
                  </a:moveTo>
                  <a:lnTo>
                    <a:pt x="418338" y="418338"/>
                  </a:lnTo>
                  <a:lnTo>
                    <a:pt x="0" y="0"/>
                  </a:lnTo>
                  <a:lnTo>
                    <a:pt x="0" y="1066038"/>
                  </a:lnTo>
                  <a:lnTo>
                    <a:pt x="418338" y="1484376"/>
                  </a:lnTo>
                  <a:lnTo>
                    <a:pt x="836676" y="1066038"/>
                  </a:lnTo>
                  <a:lnTo>
                    <a:pt x="836676" y="0"/>
                  </a:lnTo>
                  <a:close/>
                </a:path>
              </a:pathLst>
            </a:custGeom>
            <a:solidFill>
              <a:srgbClr val="006FC0"/>
            </a:solidFill>
          </p:spPr>
          <p:txBody>
            <a:bodyPr wrap="square" lIns="0" tIns="0" rIns="0" bIns="0" rtlCol="0"/>
            <a:lstStyle/>
            <a:p>
              <a:endParaRPr/>
            </a:p>
          </p:txBody>
        </p:sp>
        <p:sp>
          <p:nvSpPr>
            <p:cNvPr id="16" name="object 16"/>
            <p:cNvSpPr/>
            <p:nvPr/>
          </p:nvSpPr>
          <p:spPr>
            <a:xfrm>
              <a:off x="974597" y="1913381"/>
              <a:ext cx="836930" cy="1484630"/>
            </a:xfrm>
            <a:custGeom>
              <a:avLst/>
              <a:gdLst/>
              <a:ahLst/>
              <a:cxnLst/>
              <a:rect l="l" t="t" r="r" b="b"/>
              <a:pathLst>
                <a:path w="836930" h="1484629">
                  <a:moveTo>
                    <a:pt x="836676" y="0"/>
                  </a:moveTo>
                  <a:lnTo>
                    <a:pt x="836676" y="1066038"/>
                  </a:lnTo>
                  <a:lnTo>
                    <a:pt x="418338" y="1484376"/>
                  </a:lnTo>
                  <a:lnTo>
                    <a:pt x="0" y="1066038"/>
                  </a:lnTo>
                  <a:lnTo>
                    <a:pt x="0" y="0"/>
                  </a:lnTo>
                  <a:lnTo>
                    <a:pt x="418338" y="418338"/>
                  </a:lnTo>
                  <a:lnTo>
                    <a:pt x="836676" y="0"/>
                  </a:lnTo>
                  <a:close/>
                </a:path>
              </a:pathLst>
            </a:custGeom>
            <a:ln w="25907">
              <a:solidFill>
                <a:srgbClr val="000000"/>
              </a:solidFill>
            </a:ln>
          </p:spPr>
          <p:txBody>
            <a:bodyPr wrap="square" lIns="0" tIns="0" rIns="0" bIns="0" rtlCol="0"/>
            <a:lstStyle/>
            <a:p>
              <a:endParaRPr/>
            </a:p>
          </p:txBody>
        </p:sp>
      </p:grpSp>
      <p:sp>
        <p:nvSpPr>
          <p:cNvPr id="17" name="object 17"/>
          <p:cNvSpPr txBox="1"/>
          <p:nvPr/>
        </p:nvSpPr>
        <p:spPr>
          <a:xfrm>
            <a:off x="1084275" y="2411983"/>
            <a:ext cx="614045" cy="422275"/>
          </a:xfrm>
          <a:prstGeom prst="rect">
            <a:avLst/>
          </a:prstGeom>
        </p:spPr>
        <p:txBody>
          <a:bodyPr vert="horz" wrap="square" lIns="0" tIns="13335" rIns="0" bIns="0" rtlCol="0">
            <a:spAutoFit/>
          </a:bodyPr>
          <a:lstStyle/>
          <a:p>
            <a:pPr marL="12700">
              <a:lnSpc>
                <a:spcPct val="100000"/>
              </a:lnSpc>
              <a:spcBef>
                <a:spcPts val="105"/>
              </a:spcBef>
            </a:pPr>
            <a:r>
              <a:rPr sz="2600" dirty="0">
                <a:solidFill>
                  <a:srgbClr val="FFFFFF"/>
                </a:solidFill>
                <a:latin typeface="Arial MT"/>
                <a:cs typeface="Arial MT"/>
              </a:rPr>
              <a:t>E31</a:t>
            </a:r>
            <a:endParaRPr sz="2600">
              <a:latin typeface="Arial MT"/>
              <a:cs typeface="Arial MT"/>
            </a:endParaRPr>
          </a:p>
        </p:txBody>
      </p:sp>
      <p:grpSp>
        <p:nvGrpSpPr>
          <p:cNvPr id="18" name="object 18"/>
          <p:cNvGrpSpPr/>
          <p:nvPr/>
        </p:nvGrpSpPr>
        <p:grpSpPr>
          <a:xfrm>
            <a:off x="1805876" y="1866836"/>
            <a:ext cx="9965690" cy="1143635"/>
            <a:chOff x="1805876" y="1866836"/>
            <a:chExt cx="9965690" cy="1143635"/>
          </a:xfrm>
        </p:grpSpPr>
        <p:sp>
          <p:nvSpPr>
            <p:cNvPr id="19" name="object 19"/>
            <p:cNvSpPr/>
            <p:nvPr/>
          </p:nvSpPr>
          <p:spPr>
            <a:xfrm>
              <a:off x="1818894" y="1879853"/>
              <a:ext cx="9939655" cy="1117600"/>
            </a:xfrm>
            <a:custGeom>
              <a:avLst/>
              <a:gdLst/>
              <a:ahLst/>
              <a:cxnLst/>
              <a:rect l="l" t="t" r="r" b="b"/>
              <a:pathLst>
                <a:path w="9939655" h="1117600">
                  <a:moveTo>
                    <a:pt x="9753346" y="0"/>
                  </a:moveTo>
                  <a:lnTo>
                    <a:pt x="0" y="0"/>
                  </a:lnTo>
                  <a:lnTo>
                    <a:pt x="0" y="1117092"/>
                  </a:lnTo>
                  <a:lnTo>
                    <a:pt x="9753346" y="1117092"/>
                  </a:lnTo>
                  <a:lnTo>
                    <a:pt x="9802856" y="1110444"/>
                  </a:lnTo>
                  <a:lnTo>
                    <a:pt x="9847335" y="1091682"/>
                  </a:lnTo>
                  <a:lnTo>
                    <a:pt x="9885013" y="1062577"/>
                  </a:lnTo>
                  <a:lnTo>
                    <a:pt x="9914118" y="1024899"/>
                  </a:lnTo>
                  <a:lnTo>
                    <a:pt x="9932880" y="980420"/>
                  </a:lnTo>
                  <a:lnTo>
                    <a:pt x="9939528" y="930910"/>
                  </a:lnTo>
                  <a:lnTo>
                    <a:pt x="9939528" y="186182"/>
                  </a:lnTo>
                  <a:lnTo>
                    <a:pt x="9932880" y="136671"/>
                  </a:lnTo>
                  <a:lnTo>
                    <a:pt x="9914118" y="92192"/>
                  </a:lnTo>
                  <a:lnTo>
                    <a:pt x="9885013" y="54514"/>
                  </a:lnTo>
                  <a:lnTo>
                    <a:pt x="9847335" y="25409"/>
                  </a:lnTo>
                  <a:lnTo>
                    <a:pt x="9802856" y="6647"/>
                  </a:lnTo>
                  <a:lnTo>
                    <a:pt x="9753346" y="0"/>
                  </a:lnTo>
                  <a:close/>
                </a:path>
              </a:pathLst>
            </a:custGeom>
            <a:solidFill>
              <a:srgbClr val="FFFFFF">
                <a:alpha val="90194"/>
              </a:srgbClr>
            </a:solidFill>
          </p:spPr>
          <p:txBody>
            <a:bodyPr wrap="square" lIns="0" tIns="0" rIns="0" bIns="0" rtlCol="0"/>
            <a:lstStyle/>
            <a:p>
              <a:endParaRPr/>
            </a:p>
          </p:txBody>
        </p:sp>
        <p:sp>
          <p:nvSpPr>
            <p:cNvPr id="20" name="object 20"/>
            <p:cNvSpPr/>
            <p:nvPr/>
          </p:nvSpPr>
          <p:spPr>
            <a:xfrm>
              <a:off x="1818894" y="1879853"/>
              <a:ext cx="9939655" cy="1117600"/>
            </a:xfrm>
            <a:custGeom>
              <a:avLst/>
              <a:gdLst/>
              <a:ahLst/>
              <a:cxnLst/>
              <a:rect l="l" t="t" r="r" b="b"/>
              <a:pathLst>
                <a:path w="9939655" h="1117600">
                  <a:moveTo>
                    <a:pt x="9939528" y="186182"/>
                  </a:moveTo>
                  <a:lnTo>
                    <a:pt x="9939528" y="930910"/>
                  </a:lnTo>
                  <a:lnTo>
                    <a:pt x="9932880" y="980420"/>
                  </a:lnTo>
                  <a:lnTo>
                    <a:pt x="9914118" y="1024899"/>
                  </a:lnTo>
                  <a:lnTo>
                    <a:pt x="9885013" y="1062577"/>
                  </a:lnTo>
                  <a:lnTo>
                    <a:pt x="9847335" y="1091682"/>
                  </a:lnTo>
                  <a:lnTo>
                    <a:pt x="9802856" y="1110444"/>
                  </a:lnTo>
                  <a:lnTo>
                    <a:pt x="9753346" y="1117092"/>
                  </a:lnTo>
                  <a:lnTo>
                    <a:pt x="0" y="1117092"/>
                  </a:lnTo>
                  <a:lnTo>
                    <a:pt x="0" y="0"/>
                  </a:lnTo>
                  <a:lnTo>
                    <a:pt x="9753346" y="0"/>
                  </a:lnTo>
                  <a:lnTo>
                    <a:pt x="9802856" y="6647"/>
                  </a:lnTo>
                  <a:lnTo>
                    <a:pt x="9847335" y="25409"/>
                  </a:lnTo>
                  <a:lnTo>
                    <a:pt x="9885013" y="54514"/>
                  </a:lnTo>
                  <a:lnTo>
                    <a:pt x="9914118" y="92192"/>
                  </a:lnTo>
                  <a:lnTo>
                    <a:pt x="9932880" y="136671"/>
                  </a:lnTo>
                  <a:lnTo>
                    <a:pt x="9939528" y="186182"/>
                  </a:lnTo>
                  <a:close/>
                </a:path>
              </a:pathLst>
            </a:custGeom>
            <a:ln w="25908">
              <a:solidFill>
                <a:srgbClr val="000000"/>
              </a:solidFill>
            </a:ln>
          </p:spPr>
          <p:txBody>
            <a:bodyPr wrap="square" lIns="0" tIns="0" rIns="0" bIns="0" rtlCol="0"/>
            <a:lstStyle/>
            <a:p>
              <a:endParaRPr/>
            </a:p>
          </p:txBody>
        </p:sp>
      </p:grpSp>
      <p:sp>
        <p:nvSpPr>
          <p:cNvPr id="21" name="object 21"/>
          <p:cNvSpPr txBox="1"/>
          <p:nvPr/>
        </p:nvSpPr>
        <p:spPr>
          <a:xfrm>
            <a:off x="1904745" y="1902028"/>
            <a:ext cx="7058659" cy="1058545"/>
          </a:xfrm>
          <a:prstGeom prst="rect">
            <a:avLst/>
          </a:prstGeom>
        </p:spPr>
        <p:txBody>
          <a:bodyPr vert="horz" wrap="square" lIns="0" tIns="13335" rIns="0" bIns="0" rtlCol="0">
            <a:spAutoFit/>
          </a:bodyPr>
          <a:lstStyle/>
          <a:p>
            <a:pPr marL="75565" indent="-63500">
              <a:lnSpc>
                <a:spcPts val="1650"/>
              </a:lnSpc>
              <a:spcBef>
                <a:spcPts val="105"/>
              </a:spcBef>
              <a:buSzPct val="92857"/>
              <a:buFont typeface="Arial MT"/>
              <a:buChar char="•"/>
              <a:tabLst>
                <a:tab pos="76200" algn="l"/>
              </a:tabLst>
            </a:pPr>
            <a:r>
              <a:rPr sz="1400" b="1" dirty="0">
                <a:solidFill>
                  <a:srgbClr val="006FC0"/>
                </a:solidFill>
                <a:latin typeface="Arial"/>
                <a:cs typeface="Arial"/>
              </a:rPr>
              <a:t>«</a:t>
            </a:r>
            <a:r>
              <a:rPr sz="1400" b="1" spc="-50" dirty="0">
                <a:solidFill>
                  <a:srgbClr val="006FC0"/>
                </a:solidFill>
                <a:latin typeface="Arial"/>
                <a:cs typeface="Arial"/>
              </a:rPr>
              <a:t> </a:t>
            </a:r>
            <a:r>
              <a:rPr sz="1400" b="1" spc="-5" dirty="0">
                <a:solidFill>
                  <a:srgbClr val="006FC0"/>
                </a:solidFill>
                <a:latin typeface="Arial"/>
                <a:cs typeface="Arial"/>
              </a:rPr>
              <a:t>Accompagnement</a:t>
            </a:r>
            <a:r>
              <a:rPr sz="1400" b="1" spc="50" dirty="0">
                <a:solidFill>
                  <a:srgbClr val="006FC0"/>
                </a:solidFill>
                <a:latin typeface="Arial"/>
                <a:cs typeface="Arial"/>
              </a:rPr>
              <a:t> </a:t>
            </a:r>
            <a:r>
              <a:rPr sz="1400" b="1" spc="-5" dirty="0">
                <a:solidFill>
                  <a:srgbClr val="006FC0"/>
                </a:solidFill>
                <a:latin typeface="Arial"/>
                <a:cs typeface="Arial"/>
              </a:rPr>
              <a:t>de</a:t>
            </a:r>
            <a:r>
              <a:rPr sz="1400" b="1" dirty="0">
                <a:solidFill>
                  <a:srgbClr val="006FC0"/>
                </a:solidFill>
                <a:latin typeface="Arial"/>
                <a:cs typeface="Arial"/>
              </a:rPr>
              <a:t> la </a:t>
            </a:r>
            <a:r>
              <a:rPr sz="1400" b="1" spc="-5" dirty="0">
                <a:solidFill>
                  <a:srgbClr val="006FC0"/>
                </a:solidFill>
                <a:latin typeface="Arial"/>
                <a:cs typeface="Arial"/>
              </a:rPr>
              <a:t>personne</a:t>
            </a:r>
            <a:r>
              <a:rPr sz="1400" b="1" dirty="0">
                <a:solidFill>
                  <a:srgbClr val="006FC0"/>
                </a:solidFill>
                <a:latin typeface="Arial"/>
                <a:cs typeface="Arial"/>
              </a:rPr>
              <a:t> </a:t>
            </a:r>
            <a:r>
              <a:rPr sz="1400" b="1" spc="-5" dirty="0">
                <a:solidFill>
                  <a:srgbClr val="006FC0"/>
                </a:solidFill>
                <a:latin typeface="Arial"/>
                <a:cs typeface="Arial"/>
              </a:rPr>
              <a:t>dans</a:t>
            </a:r>
            <a:r>
              <a:rPr sz="1400" b="1" spc="10" dirty="0">
                <a:solidFill>
                  <a:srgbClr val="006FC0"/>
                </a:solidFill>
                <a:latin typeface="Arial"/>
                <a:cs typeface="Arial"/>
              </a:rPr>
              <a:t> </a:t>
            </a:r>
            <a:r>
              <a:rPr sz="1400" b="1" spc="-5" dirty="0">
                <a:solidFill>
                  <a:srgbClr val="006FC0"/>
                </a:solidFill>
                <a:latin typeface="Arial"/>
                <a:cs typeface="Arial"/>
              </a:rPr>
              <a:t>une</a:t>
            </a:r>
            <a:r>
              <a:rPr sz="1400" b="1" spc="10" dirty="0">
                <a:solidFill>
                  <a:srgbClr val="006FC0"/>
                </a:solidFill>
                <a:latin typeface="Arial"/>
                <a:cs typeface="Arial"/>
              </a:rPr>
              <a:t> </a:t>
            </a:r>
            <a:r>
              <a:rPr sz="1400" b="1" spc="-5" dirty="0">
                <a:solidFill>
                  <a:srgbClr val="006FC0"/>
                </a:solidFill>
                <a:latin typeface="Arial"/>
                <a:cs typeface="Arial"/>
              </a:rPr>
              <a:t>approche</a:t>
            </a:r>
            <a:r>
              <a:rPr sz="1400" b="1" dirty="0">
                <a:solidFill>
                  <a:srgbClr val="006FC0"/>
                </a:solidFill>
                <a:latin typeface="Arial"/>
                <a:cs typeface="Arial"/>
              </a:rPr>
              <a:t> </a:t>
            </a:r>
            <a:r>
              <a:rPr sz="1400" b="1" spc="-5" dirty="0">
                <a:solidFill>
                  <a:srgbClr val="006FC0"/>
                </a:solidFill>
                <a:latin typeface="Arial"/>
                <a:cs typeface="Arial"/>
              </a:rPr>
              <a:t>globale</a:t>
            </a:r>
            <a:r>
              <a:rPr sz="1400" b="1" spc="5" dirty="0">
                <a:solidFill>
                  <a:srgbClr val="006FC0"/>
                </a:solidFill>
                <a:latin typeface="Arial"/>
                <a:cs typeface="Arial"/>
              </a:rPr>
              <a:t> </a:t>
            </a:r>
            <a:r>
              <a:rPr sz="1400" b="1" dirty="0">
                <a:solidFill>
                  <a:srgbClr val="006FC0"/>
                </a:solidFill>
                <a:latin typeface="Arial"/>
                <a:cs typeface="Arial"/>
              </a:rPr>
              <a:t>et </a:t>
            </a:r>
            <a:r>
              <a:rPr sz="1400" b="1" spc="-5" dirty="0">
                <a:solidFill>
                  <a:srgbClr val="006FC0"/>
                </a:solidFill>
                <a:latin typeface="Arial"/>
                <a:cs typeface="Arial"/>
              </a:rPr>
              <a:t>individualisée</a:t>
            </a:r>
            <a:r>
              <a:rPr sz="1400" b="1" spc="400" dirty="0">
                <a:solidFill>
                  <a:srgbClr val="006FC0"/>
                </a:solidFill>
                <a:latin typeface="Arial"/>
                <a:cs typeface="Arial"/>
              </a:rPr>
              <a:t> </a:t>
            </a:r>
            <a:r>
              <a:rPr sz="1400" b="1" dirty="0">
                <a:solidFill>
                  <a:srgbClr val="006FC0"/>
                </a:solidFill>
                <a:latin typeface="Arial"/>
                <a:cs typeface="Arial"/>
              </a:rPr>
              <a:t>»</a:t>
            </a:r>
            <a:endParaRPr sz="1400">
              <a:latin typeface="Arial"/>
              <a:cs typeface="Arial"/>
            </a:endParaRPr>
          </a:p>
          <a:p>
            <a:pPr marL="75565" indent="-63500">
              <a:lnSpc>
                <a:spcPts val="1614"/>
              </a:lnSpc>
              <a:buSzPct val="92857"/>
              <a:buChar char="•"/>
              <a:tabLst>
                <a:tab pos="76200" algn="l"/>
              </a:tabLst>
            </a:pPr>
            <a:r>
              <a:rPr sz="1400" dirty="0">
                <a:latin typeface="Arial MT"/>
                <a:cs typeface="Arial MT"/>
              </a:rPr>
              <a:t>Bilan</a:t>
            </a:r>
            <a:r>
              <a:rPr sz="1400" spc="-15" dirty="0">
                <a:latin typeface="Arial MT"/>
                <a:cs typeface="Arial MT"/>
              </a:rPr>
              <a:t> </a:t>
            </a:r>
            <a:r>
              <a:rPr sz="1400" dirty="0">
                <a:latin typeface="Arial MT"/>
                <a:cs typeface="Arial MT"/>
              </a:rPr>
              <a:t>de</a:t>
            </a:r>
            <a:r>
              <a:rPr sz="1400" spc="-15" dirty="0">
                <a:latin typeface="Arial MT"/>
                <a:cs typeface="Arial MT"/>
              </a:rPr>
              <a:t> </a:t>
            </a:r>
            <a:r>
              <a:rPr sz="1400" dirty="0">
                <a:latin typeface="Arial MT"/>
                <a:cs typeface="Arial MT"/>
              </a:rPr>
              <a:t>la</a:t>
            </a:r>
            <a:r>
              <a:rPr sz="1400" spc="-15" dirty="0">
                <a:latin typeface="Arial MT"/>
                <a:cs typeface="Arial MT"/>
              </a:rPr>
              <a:t> </a:t>
            </a:r>
            <a:r>
              <a:rPr sz="1400" spc="-5" dirty="0">
                <a:latin typeface="Arial MT"/>
                <a:cs typeface="Arial MT"/>
              </a:rPr>
              <a:t>PFMP</a:t>
            </a:r>
            <a:r>
              <a:rPr sz="1400" spc="-25" dirty="0">
                <a:latin typeface="Arial MT"/>
                <a:cs typeface="Arial MT"/>
              </a:rPr>
              <a:t> </a:t>
            </a:r>
            <a:r>
              <a:rPr sz="1400" spc="-5" dirty="0">
                <a:latin typeface="Arial MT"/>
                <a:cs typeface="Arial MT"/>
              </a:rPr>
              <a:t>avec </a:t>
            </a:r>
            <a:r>
              <a:rPr sz="1400" dirty="0">
                <a:latin typeface="Arial MT"/>
                <a:cs typeface="Arial MT"/>
              </a:rPr>
              <a:t>appréciation</a:t>
            </a:r>
            <a:r>
              <a:rPr sz="1400" spc="-35" dirty="0">
                <a:latin typeface="Arial MT"/>
                <a:cs typeface="Arial MT"/>
              </a:rPr>
              <a:t> </a:t>
            </a:r>
            <a:r>
              <a:rPr sz="1400" dirty="0">
                <a:latin typeface="Arial MT"/>
                <a:cs typeface="Arial MT"/>
              </a:rPr>
              <a:t>du</a:t>
            </a:r>
            <a:r>
              <a:rPr sz="1400" spc="-5" dirty="0">
                <a:latin typeface="Arial MT"/>
                <a:cs typeface="Arial MT"/>
              </a:rPr>
              <a:t> </a:t>
            </a:r>
            <a:r>
              <a:rPr sz="1400" dirty="0">
                <a:latin typeface="Arial MT"/>
                <a:cs typeface="Arial MT"/>
              </a:rPr>
              <a:t>tuteur</a:t>
            </a:r>
            <a:endParaRPr sz="1400">
              <a:latin typeface="Arial MT"/>
              <a:cs typeface="Arial MT"/>
            </a:endParaRPr>
          </a:p>
          <a:p>
            <a:pPr marL="75565" indent="-63500">
              <a:lnSpc>
                <a:spcPts val="1610"/>
              </a:lnSpc>
              <a:buSzPct val="92857"/>
              <a:buChar char="•"/>
              <a:tabLst>
                <a:tab pos="76200" algn="l"/>
              </a:tabLst>
            </a:pPr>
            <a:r>
              <a:rPr sz="1400" spc="-5" dirty="0">
                <a:latin typeface="Arial MT"/>
                <a:cs typeface="Arial MT"/>
              </a:rPr>
              <a:t>CCF</a:t>
            </a:r>
            <a:r>
              <a:rPr sz="1400" spc="-20" dirty="0">
                <a:latin typeface="Arial MT"/>
                <a:cs typeface="Arial MT"/>
              </a:rPr>
              <a:t> </a:t>
            </a:r>
            <a:r>
              <a:rPr sz="1400" dirty="0">
                <a:latin typeface="Arial MT"/>
                <a:cs typeface="Arial MT"/>
              </a:rPr>
              <a:t>en</a:t>
            </a:r>
            <a:r>
              <a:rPr sz="1400" spc="-25" dirty="0">
                <a:latin typeface="Arial MT"/>
                <a:cs typeface="Arial MT"/>
              </a:rPr>
              <a:t> </a:t>
            </a:r>
            <a:r>
              <a:rPr sz="1400" dirty="0">
                <a:latin typeface="Arial MT"/>
                <a:cs typeface="Arial MT"/>
              </a:rPr>
              <a:t>centre</a:t>
            </a:r>
            <a:r>
              <a:rPr sz="1400" spc="-35" dirty="0">
                <a:latin typeface="Arial MT"/>
                <a:cs typeface="Arial MT"/>
              </a:rPr>
              <a:t> </a:t>
            </a:r>
            <a:r>
              <a:rPr sz="1400" dirty="0">
                <a:latin typeface="Arial MT"/>
                <a:cs typeface="Arial MT"/>
              </a:rPr>
              <a:t>de</a:t>
            </a:r>
            <a:r>
              <a:rPr sz="1400" spc="-25" dirty="0">
                <a:latin typeface="Arial MT"/>
                <a:cs typeface="Arial MT"/>
              </a:rPr>
              <a:t> </a:t>
            </a:r>
            <a:r>
              <a:rPr sz="1400" dirty="0">
                <a:latin typeface="Arial MT"/>
                <a:cs typeface="Arial MT"/>
              </a:rPr>
              <a:t>formation</a:t>
            </a:r>
            <a:endParaRPr sz="1400">
              <a:latin typeface="Arial MT"/>
              <a:cs typeface="Arial MT"/>
            </a:endParaRPr>
          </a:p>
          <a:p>
            <a:pPr marL="75565" indent="-63500">
              <a:lnSpc>
                <a:spcPts val="1610"/>
              </a:lnSpc>
              <a:buSzPct val="92857"/>
              <a:buChar char="•"/>
              <a:tabLst>
                <a:tab pos="76200" algn="l"/>
              </a:tabLst>
            </a:pPr>
            <a:r>
              <a:rPr sz="1400" spc="-5" dirty="0">
                <a:latin typeface="Arial MT"/>
                <a:cs typeface="Arial MT"/>
              </a:rPr>
              <a:t>Evalue</a:t>
            </a:r>
            <a:r>
              <a:rPr sz="1400" dirty="0">
                <a:latin typeface="Arial MT"/>
                <a:cs typeface="Arial MT"/>
              </a:rPr>
              <a:t> tout</a:t>
            </a:r>
            <a:r>
              <a:rPr sz="1400" spc="-15" dirty="0">
                <a:latin typeface="Arial MT"/>
                <a:cs typeface="Arial MT"/>
              </a:rPr>
              <a:t> </a:t>
            </a:r>
            <a:r>
              <a:rPr sz="1400" dirty="0">
                <a:latin typeface="Arial MT"/>
                <a:cs typeface="Arial MT"/>
              </a:rPr>
              <a:t>ou</a:t>
            </a:r>
            <a:r>
              <a:rPr sz="1400" spc="-5" dirty="0">
                <a:latin typeface="Arial MT"/>
                <a:cs typeface="Arial MT"/>
              </a:rPr>
              <a:t> </a:t>
            </a:r>
            <a:r>
              <a:rPr sz="1400" dirty="0">
                <a:latin typeface="Arial MT"/>
                <a:cs typeface="Arial MT"/>
              </a:rPr>
              <a:t>partie</a:t>
            </a:r>
            <a:r>
              <a:rPr sz="1400" spc="-10" dirty="0">
                <a:latin typeface="Arial MT"/>
                <a:cs typeface="Arial MT"/>
              </a:rPr>
              <a:t> </a:t>
            </a:r>
            <a:r>
              <a:rPr sz="1400" dirty="0">
                <a:latin typeface="Arial MT"/>
                <a:cs typeface="Arial MT"/>
              </a:rPr>
              <a:t>des</a:t>
            </a:r>
            <a:r>
              <a:rPr sz="1400" spc="-10" dirty="0">
                <a:latin typeface="Arial MT"/>
                <a:cs typeface="Arial MT"/>
              </a:rPr>
              <a:t> </a:t>
            </a:r>
            <a:r>
              <a:rPr sz="1400" dirty="0">
                <a:latin typeface="Arial MT"/>
                <a:cs typeface="Arial MT"/>
              </a:rPr>
              <a:t>compétences</a:t>
            </a:r>
            <a:r>
              <a:rPr sz="1400" spc="-40" dirty="0">
                <a:latin typeface="Arial MT"/>
                <a:cs typeface="Arial MT"/>
              </a:rPr>
              <a:t> </a:t>
            </a:r>
            <a:r>
              <a:rPr sz="1400" dirty="0">
                <a:latin typeface="Arial MT"/>
                <a:cs typeface="Arial MT"/>
              </a:rPr>
              <a:t>et des</a:t>
            </a:r>
            <a:r>
              <a:rPr sz="1400" spc="-15" dirty="0">
                <a:latin typeface="Arial MT"/>
                <a:cs typeface="Arial MT"/>
              </a:rPr>
              <a:t> </a:t>
            </a:r>
            <a:r>
              <a:rPr sz="1400" spc="-5" dirty="0">
                <a:latin typeface="Arial MT"/>
                <a:cs typeface="Arial MT"/>
              </a:rPr>
              <a:t>savoirs</a:t>
            </a:r>
            <a:r>
              <a:rPr sz="1400" dirty="0">
                <a:latin typeface="Arial MT"/>
                <a:cs typeface="Arial MT"/>
              </a:rPr>
              <a:t> associés</a:t>
            </a:r>
            <a:r>
              <a:rPr sz="1400" spc="-30" dirty="0">
                <a:latin typeface="Arial MT"/>
                <a:cs typeface="Arial MT"/>
              </a:rPr>
              <a:t> </a:t>
            </a:r>
            <a:r>
              <a:rPr sz="1400" dirty="0">
                <a:latin typeface="Arial MT"/>
                <a:cs typeface="Arial MT"/>
              </a:rPr>
              <a:t>du</a:t>
            </a:r>
            <a:r>
              <a:rPr sz="1400" spc="-10" dirty="0">
                <a:latin typeface="Arial MT"/>
                <a:cs typeface="Arial MT"/>
              </a:rPr>
              <a:t> </a:t>
            </a:r>
            <a:r>
              <a:rPr sz="1400" dirty="0">
                <a:latin typeface="Arial MT"/>
                <a:cs typeface="Arial MT"/>
              </a:rPr>
              <a:t>bloc</a:t>
            </a:r>
            <a:r>
              <a:rPr sz="1400" spc="-10" dirty="0">
                <a:latin typeface="Arial MT"/>
                <a:cs typeface="Arial MT"/>
              </a:rPr>
              <a:t> </a:t>
            </a:r>
            <a:r>
              <a:rPr sz="1400" dirty="0">
                <a:latin typeface="Arial MT"/>
                <a:cs typeface="Arial MT"/>
              </a:rPr>
              <a:t>1</a:t>
            </a:r>
            <a:endParaRPr sz="1400">
              <a:latin typeface="Arial MT"/>
              <a:cs typeface="Arial MT"/>
            </a:endParaRPr>
          </a:p>
          <a:p>
            <a:pPr marL="75565" indent="-63500">
              <a:lnSpc>
                <a:spcPts val="1645"/>
              </a:lnSpc>
              <a:buSzPct val="92857"/>
              <a:buChar char="•"/>
              <a:tabLst>
                <a:tab pos="76200" algn="l"/>
              </a:tabLst>
            </a:pPr>
            <a:r>
              <a:rPr sz="1400" spc="-5" dirty="0">
                <a:latin typeface="Arial MT"/>
                <a:cs typeface="Arial MT"/>
              </a:rPr>
              <a:t>Présentation</a:t>
            </a:r>
            <a:r>
              <a:rPr sz="1400" spc="-40" dirty="0">
                <a:latin typeface="Arial MT"/>
                <a:cs typeface="Arial MT"/>
              </a:rPr>
              <a:t> </a:t>
            </a:r>
            <a:r>
              <a:rPr sz="1400" spc="-5" dirty="0">
                <a:latin typeface="Arial MT"/>
                <a:cs typeface="Arial MT"/>
              </a:rPr>
              <a:t>d’un</a:t>
            </a:r>
            <a:r>
              <a:rPr sz="1400" dirty="0">
                <a:latin typeface="Arial MT"/>
                <a:cs typeface="Arial MT"/>
              </a:rPr>
              <a:t> </a:t>
            </a:r>
            <a:r>
              <a:rPr sz="1400" spc="-5" dirty="0">
                <a:latin typeface="Arial MT"/>
                <a:cs typeface="Arial MT"/>
              </a:rPr>
              <a:t>dossier</a:t>
            </a:r>
            <a:r>
              <a:rPr sz="1400" spc="-15" dirty="0">
                <a:latin typeface="Arial MT"/>
                <a:cs typeface="Arial MT"/>
              </a:rPr>
              <a:t> </a:t>
            </a:r>
            <a:r>
              <a:rPr sz="1400" spc="-5" dirty="0">
                <a:latin typeface="Arial MT"/>
                <a:cs typeface="Arial MT"/>
              </a:rPr>
              <a:t>et</a:t>
            </a:r>
            <a:r>
              <a:rPr sz="1400" spc="5" dirty="0">
                <a:latin typeface="Arial MT"/>
                <a:cs typeface="Arial MT"/>
              </a:rPr>
              <a:t> </a:t>
            </a:r>
            <a:r>
              <a:rPr sz="1400" spc="-5" dirty="0">
                <a:latin typeface="Arial MT"/>
                <a:cs typeface="Arial MT"/>
              </a:rPr>
              <a:t>un</a:t>
            </a:r>
            <a:r>
              <a:rPr sz="1400" dirty="0">
                <a:latin typeface="Arial MT"/>
                <a:cs typeface="Arial MT"/>
              </a:rPr>
              <a:t> </a:t>
            </a:r>
            <a:r>
              <a:rPr sz="1400" spc="-5" dirty="0">
                <a:latin typeface="Arial MT"/>
                <a:cs typeface="Arial MT"/>
              </a:rPr>
              <a:t>entretien</a:t>
            </a:r>
            <a:endParaRPr sz="1400">
              <a:latin typeface="Arial MT"/>
              <a:cs typeface="Arial MT"/>
            </a:endParaRPr>
          </a:p>
        </p:txBody>
      </p:sp>
      <p:grpSp>
        <p:nvGrpSpPr>
          <p:cNvPr id="22" name="object 22"/>
          <p:cNvGrpSpPr/>
          <p:nvPr/>
        </p:nvGrpSpPr>
        <p:grpSpPr>
          <a:xfrm>
            <a:off x="961580" y="3264344"/>
            <a:ext cx="902335" cy="1629410"/>
            <a:chOff x="961580" y="3264344"/>
            <a:chExt cx="902335" cy="1629410"/>
          </a:xfrm>
        </p:grpSpPr>
        <p:sp>
          <p:nvSpPr>
            <p:cNvPr id="23" name="object 23"/>
            <p:cNvSpPr/>
            <p:nvPr/>
          </p:nvSpPr>
          <p:spPr>
            <a:xfrm>
              <a:off x="974597" y="3277362"/>
              <a:ext cx="876300" cy="1603375"/>
            </a:xfrm>
            <a:custGeom>
              <a:avLst/>
              <a:gdLst/>
              <a:ahLst/>
              <a:cxnLst/>
              <a:rect l="l" t="t" r="r" b="b"/>
              <a:pathLst>
                <a:path w="876300" h="1603375">
                  <a:moveTo>
                    <a:pt x="876300" y="0"/>
                  </a:moveTo>
                  <a:lnTo>
                    <a:pt x="438150" y="438150"/>
                  </a:lnTo>
                  <a:lnTo>
                    <a:pt x="0" y="0"/>
                  </a:lnTo>
                  <a:lnTo>
                    <a:pt x="0" y="1165098"/>
                  </a:lnTo>
                  <a:lnTo>
                    <a:pt x="438150" y="1603248"/>
                  </a:lnTo>
                  <a:lnTo>
                    <a:pt x="876300" y="1165098"/>
                  </a:lnTo>
                  <a:lnTo>
                    <a:pt x="876300" y="0"/>
                  </a:lnTo>
                  <a:close/>
                </a:path>
              </a:pathLst>
            </a:custGeom>
            <a:solidFill>
              <a:srgbClr val="006FC0"/>
            </a:solidFill>
          </p:spPr>
          <p:txBody>
            <a:bodyPr wrap="square" lIns="0" tIns="0" rIns="0" bIns="0" rtlCol="0"/>
            <a:lstStyle/>
            <a:p>
              <a:endParaRPr/>
            </a:p>
          </p:txBody>
        </p:sp>
        <p:sp>
          <p:nvSpPr>
            <p:cNvPr id="24" name="object 24"/>
            <p:cNvSpPr/>
            <p:nvPr/>
          </p:nvSpPr>
          <p:spPr>
            <a:xfrm>
              <a:off x="974597" y="3277362"/>
              <a:ext cx="876300" cy="1603375"/>
            </a:xfrm>
            <a:custGeom>
              <a:avLst/>
              <a:gdLst/>
              <a:ahLst/>
              <a:cxnLst/>
              <a:rect l="l" t="t" r="r" b="b"/>
              <a:pathLst>
                <a:path w="876300" h="1603375">
                  <a:moveTo>
                    <a:pt x="876300" y="0"/>
                  </a:moveTo>
                  <a:lnTo>
                    <a:pt x="876300" y="1165098"/>
                  </a:lnTo>
                  <a:lnTo>
                    <a:pt x="438150" y="1603248"/>
                  </a:lnTo>
                  <a:lnTo>
                    <a:pt x="0" y="1165098"/>
                  </a:lnTo>
                  <a:lnTo>
                    <a:pt x="0" y="0"/>
                  </a:lnTo>
                  <a:lnTo>
                    <a:pt x="438150" y="438150"/>
                  </a:lnTo>
                  <a:lnTo>
                    <a:pt x="876300" y="0"/>
                  </a:lnTo>
                  <a:close/>
                </a:path>
              </a:pathLst>
            </a:custGeom>
            <a:ln w="25908">
              <a:solidFill>
                <a:srgbClr val="000000"/>
              </a:solidFill>
            </a:ln>
          </p:spPr>
          <p:txBody>
            <a:bodyPr wrap="square" lIns="0" tIns="0" rIns="0" bIns="0" rtlCol="0"/>
            <a:lstStyle/>
            <a:p>
              <a:endParaRPr/>
            </a:p>
          </p:txBody>
        </p:sp>
      </p:grpSp>
      <p:sp>
        <p:nvSpPr>
          <p:cNvPr id="25" name="object 25"/>
          <p:cNvSpPr txBox="1"/>
          <p:nvPr/>
        </p:nvSpPr>
        <p:spPr>
          <a:xfrm>
            <a:off x="1104087" y="3836923"/>
            <a:ext cx="614045" cy="422275"/>
          </a:xfrm>
          <a:prstGeom prst="rect">
            <a:avLst/>
          </a:prstGeom>
        </p:spPr>
        <p:txBody>
          <a:bodyPr vert="horz" wrap="square" lIns="0" tIns="12700" rIns="0" bIns="0" rtlCol="0">
            <a:spAutoFit/>
          </a:bodyPr>
          <a:lstStyle/>
          <a:p>
            <a:pPr marL="12700">
              <a:lnSpc>
                <a:spcPct val="100000"/>
              </a:lnSpc>
              <a:spcBef>
                <a:spcPts val="100"/>
              </a:spcBef>
            </a:pPr>
            <a:r>
              <a:rPr sz="2600" dirty="0">
                <a:solidFill>
                  <a:srgbClr val="FFFFFF"/>
                </a:solidFill>
                <a:latin typeface="Arial MT"/>
                <a:cs typeface="Arial MT"/>
              </a:rPr>
              <a:t>E32</a:t>
            </a:r>
            <a:endParaRPr sz="2600">
              <a:latin typeface="Arial MT"/>
              <a:cs typeface="Arial MT"/>
            </a:endParaRPr>
          </a:p>
        </p:txBody>
      </p:sp>
      <p:grpSp>
        <p:nvGrpSpPr>
          <p:cNvPr id="26" name="object 26"/>
          <p:cNvGrpSpPr/>
          <p:nvPr/>
        </p:nvGrpSpPr>
        <p:grpSpPr>
          <a:xfrm>
            <a:off x="1825688" y="3285680"/>
            <a:ext cx="9965690" cy="1156970"/>
            <a:chOff x="1825688" y="3285680"/>
            <a:chExt cx="9965690" cy="1156970"/>
          </a:xfrm>
        </p:grpSpPr>
        <p:sp>
          <p:nvSpPr>
            <p:cNvPr id="27" name="object 27"/>
            <p:cNvSpPr/>
            <p:nvPr/>
          </p:nvSpPr>
          <p:spPr>
            <a:xfrm>
              <a:off x="1838706" y="3298697"/>
              <a:ext cx="9939655" cy="1130935"/>
            </a:xfrm>
            <a:custGeom>
              <a:avLst/>
              <a:gdLst/>
              <a:ahLst/>
              <a:cxnLst/>
              <a:rect l="l" t="t" r="r" b="b"/>
              <a:pathLst>
                <a:path w="9939655" h="1130935">
                  <a:moveTo>
                    <a:pt x="9751060" y="0"/>
                  </a:moveTo>
                  <a:lnTo>
                    <a:pt x="0" y="0"/>
                  </a:lnTo>
                  <a:lnTo>
                    <a:pt x="0" y="1130808"/>
                  </a:lnTo>
                  <a:lnTo>
                    <a:pt x="9751060" y="1130808"/>
                  </a:lnTo>
                  <a:lnTo>
                    <a:pt x="9801180" y="1124079"/>
                  </a:lnTo>
                  <a:lnTo>
                    <a:pt x="9846206" y="1105088"/>
                  </a:lnTo>
                  <a:lnTo>
                    <a:pt x="9884346" y="1075626"/>
                  </a:lnTo>
                  <a:lnTo>
                    <a:pt x="9913808" y="1037486"/>
                  </a:lnTo>
                  <a:lnTo>
                    <a:pt x="9932799" y="992460"/>
                  </a:lnTo>
                  <a:lnTo>
                    <a:pt x="9939528" y="942339"/>
                  </a:lnTo>
                  <a:lnTo>
                    <a:pt x="9939528" y="188467"/>
                  </a:lnTo>
                  <a:lnTo>
                    <a:pt x="9932799" y="138347"/>
                  </a:lnTo>
                  <a:lnTo>
                    <a:pt x="9913808" y="93321"/>
                  </a:lnTo>
                  <a:lnTo>
                    <a:pt x="9884346" y="55181"/>
                  </a:lnTo>
                  <a:lnTo>
                    <a:pt x="9846206" y="25719"/>
                  </a:lnTo>
                  <a:lnTo>
                    <a:pt x="9801180" y="6728"/>
                  </a:lnTo>
                  <a:lnTo>
                    <a:pt x="9751060" y="0"/>
                  </a:lnTo>
                  <a:close/>
                </a:path>
              </a:pathLst>
            </a:custGeom>
            <a:solidFill>
              <a:srgbClr val="FFFFFF">
                <a:alpha val="90194"/>
              </a:srgbClr>
            </a:solidFill>
          </p:spPr>
          <p:txBody>
            <a:bodyPr wrap="square" lIns="0" tIns="0" rIns="0" bIns="0" rtlCol="0"/>
            <a:lstStyle/>
            <a:p>
              <a:endParaRPr/>
            </a:p>
          </p:txBody>
        </p:sp>
        <p:sp>
          <p:nvSpPr>
            <p:cNvPr id="28" name="object 28"/>
            <p:cNvSpPr/>
            <p:nvPr/>
          </p:nvSpPr>
          <p:spPr>
            <a:xfrm>
              <a:off x="1838706" y="3298697"/>
              <a:ext cx="9939655" cy="1130935"/>
            </a:xfrm>
            <a:custGeom>
              <a:avLst/>
              <a:gdLst/>
              <a:ahLst/>
              <a:cxnLst/>
              <a:rect l="l" t="t" r="r" b="b"/>
              <a:pathLst>
                <a:path w="9939655" h="1130935">
                  <a:moveTo>
                    <a:pt x="9939528" y="188467"/>
                  </a:moveTo>
                  <a:lnTo>
                    <a:pt x="9939528" y="942339"/>
                  </a:lnTo>
                  <a:lnTo>
                    <a:pt x="9932799" y="992460"/>
                  </a:lnTo>
                  <a:lnTo>
                    <a:pt x="9913808" y="1037486"/>
                  </a:lnTo>
                  <a:lnTo>
                    <a:pt x="9884346" y="1075626"/>
                  </a:lnTo>
                  <a:lnTo>
                    <a:pt x="9846206" y="1105088"/>
                  </a:lnTo>
                  <a:lnTo>
                    <a:pt x="9801180" y="1124079"/>
                  </a:lnTo>
                  <a:lnTo>
                    <a:pt x="9751060" y="1130808"/>
                  </a:lnTo>
                  <a:lnTo>
                    <a:pt x="0" y="1130808"/>
                  </a:lnTo>
                  <a:lnTo>
                    <a:pt x="0" y="0"/>
                  </a:lnTo>
                  <a:lnTo>
                    <a:pt x="9751060" y="0"/>
                  </a:lnTo>
                  <a:lnTo>
                    <a:pt x="9801180" y="6728"/>
                  </a:lnTo>
                  <a:lnTo>
                    <a:pt x="9846206" y="25719"/>
                  </a:lnTo>
                  <a:lnTo>
                    <a:pt x="9884346" y="55181"/>
                  </a:lnTo>
                  <a:lnTo>
                    <a:pt x="9913808" y="93321"/>
                  </a:lnTo>
                  <a:lnTo>
                    <a:pt x="9932799" y="138347"/>
                  </a:lnTo>
                  <a:lnTo>
                    <a:pt x="9939528" y="188467"/>
                  </a:lnTo>
                  <a:close/>
                </a:path>
              </a:pathLst>
            </a:custGeom>
            <a:ln w="25908">
              <a:solidFill>
                <a:srgbClr val="000000"/>
              </a:solidFill>
            </a:ln>
          </p:spPr>
          <p:txBody>
            <a:bodyPr wrap="square" lIns="0" tIns="0" rIns="0" bIns="0" rtlCol="0"/>
            <a:lstStyle/>
            <a:p>
              <a:endParaRPr/>
            </a:p>
          </p:txBody>
        </p:sp>
      </p:grpSp>
      <p:sp>
        <p:nvSpPr>
          <p:cNvPr id="29" name="object 29"/>
          <p:cNvSpPr txBox="1"/>
          <p:nvPr/>
        </p:nvSpPr>
        <p:spPr>
          <a:xfrm>
            <a:off x="1924557" y="3327653"/>
            <a:ext cx="5817235" cy="1057910"/>
          </a:xfrm>
          <a:prstGeom prst="rect">
            <a:avLst/>
          </a:prstGeom>
        </p:spPr>
        <p:txBody>
          <a:bodyPr vert="horz" wrap="square" lIns="0" tIns="13335" rIns="0" bIns="0" rtlCol="0">
            <a:spAutoFit/>
          </a:bodyPr>
          <a:lstStyle/>
          <a:p>
            <a:pPr marL="75565" indent="-63500">
              <a:lnSpc>
                <a:spcPts val="1650"/>
              </a:lnSpc>
              <a:spcBef>
                <a:spcPts val="105"/>
              </a:spcBef>
              <a:buSzPct val="92857"/>
              <a:buFont typeface="Arial MT"/>
              <a:buChar char="•"/>
              <a:tabLst>
                <a:tab pos="76200" algn="l"/>
              </a:tabLst>
            </a:pPr>
            <a:r>
              <a:rPr sz="1400" b="1" dirty="0">
                <a:solidFill>
                  <a:srgbClr val="006FC0"/>
                </a:solidFill>
                <a:latin typeface="Arial"/>
                <a:cs typeface="Arial"/>
              </a:rPr>
              <a:t>«</a:t>
            </a:r>
            <a:r>
              <a:rPr sz="1400" b="1" spc="-10" dirty="0">
                <a:solidFill>
                  <a:srgbClr val="006FC0"/>
                </a:solidFill>
                <a:latin typeface="Arial"/>
                <a:cs typeface="Arial"/>
              </a:rPr>
              <a:t> </a:t>
            </a:r>
            <a:r>
              <a:rPr sz="1400" b="1" spc="-5" dirty="0">
                <a:solidFill>
                  <a:srgbClr val="006FC0"/>
                </a:solidFill>
                <a:latin typeface="Arial"/>
                <a:cs typeface="Arial"/>
              </a:rPr>
              <a:t>Soins</a:t>
            </a:r>
            <a:r>
              <a:rPr sz="1400" b="1" spc="-10" dirty="0">
                <a:solidFill>
                  <a:srgbClr val="006FC0"/>
                </a:solidFill>
                <a:latin typeface="Arial"/>
                <a:cs typeface="Arial"/>
              </a:rPr>
              <a:t> d’hygiène,</a:t>
            </a:r>
            <a:r>
              <a:rPr sz="1400" b="1" spc="45" dirty="0">
                <a:solidFill>
                  <a:srgbClr val="006FC0"/>
                </a:solidFill>
                <a:latin typeface="Arial"/>
                <a:cs typeface="Arial"/>
              </a:rPr>
              <a:t> </a:t>
            </a:r>
            <a:r>
              <a:rPr sz="1400" b="1" spc="-5" dirty="0">
                <a:solidFill>
                  <a:srgbClr val="006FC0"/>
                </a:solidFill>
                <a:latin typeface="Arial"/>
                <a:cs typeface="Arial"/>
              </a:rPr>
              <a:t>de</a:t>
            </a:r>
            <a:r>
              <a:rPr sz="1400" b="1" spc="-10" dirty="0">
                <a:solidFill>
                  <a:srgbClr val="006FC0"/>
                </a:solidFill>
                <a:latin typeface="Arial"/>
                <a:cs typeface="Arial"/>
              </a:rPr>
              <a:t> </a:t>
            </a:r>
            <a:r>
              <a:rPr sz="1400" b="1" spc="-5" dirty="0">
                <a:solidFill>
                  <a:srgbClr val="006FC0"/>
                </a:solidFill>
                <a:latin typeface="Arial"/>
                <a:cs typeface="Arial"/>
              </a:rPr>
              <a:t>confort et</a:t>
            </a:r>
            <a:r>
              <a:rPr sz="1400" b="1" spc="-10" dirty="0">
                <a:solidFill>
                  <a:srgbClr val="006FC0"/>
                </a:solidFill>
                <a:latin typeface="Arial"/>
                <a:cs typeface="Arial"/>
              </a:rPr>
              <a:t> </a:t>
            </a:r>
            <a:r>
              <a:rPr sz="1400" b="1" spc="-5" dirty="0">
                <a:solidFill>
                  <a:srgbClr val="006FC0"/>
                </a:solidFill>
                <a:latin typeface="Arial"/>
                <a:cs typeface="Arial"/>
              </a:rPr>
              <a:t>de</a:t>
            </a:r>
            <a:r>
              <a:rPr sz="1400" b="1" spc="5" dirty="0">
                <a:solidFill>
                  <a:srgbClr val="006FC0"/>
                </a:solidFill>
                <a:latin typeface="Arial"/>
                <a:cs typeface="Arial"/>
              </a:rPr>
              <a:t> </a:t>
            </a:r>
            <a:r>
              <a:rPr sz="1400" b="1" spc="-5" dirty="0">
                <a:solidFill>
                  <a:srgbClr val="006FC0"/>
                </a:solidFill>
                <a:latin typeface="Arial"/>
                <a:cs typeface="Arial"/>
              </a:rPr>
              <a:t>sécurité</a:t>
            </a:r>
            <a:r>
              <a:rPr sz="1400" b="1" dirty="0">
                <a:solidFill>
                  <a:srgbClr val="006FC0"/>
                </a:solidFill>
                <a:latin typeface="Arial"/>
                <a:cs typeface="Arial"/>
              </a:rPr>
              <a:t> »</a:t>
            </a:r>
            <a:endParaRPr sz="1400">
              <a:latin typeface="Arial"/>
              <a:cs typeface="Arial"/>
            </a:endParaRPr>
          </a:p>
          <a:p>
            <a:pPr marL="75565" indent="-63500">
              <a:lnSpc>
                <a:spcPts val="1614"/>
              </a:lnSpc>
              <a:buSzPct val="92857"/>
              <a:buChar char="•"/>
              <a:tabLst>
                <a:tab pos="76200" algn="l"/>
              </a:tabLst>
            </a:pPr>
            <a:r>
              <a:rPr sz="1400" dirty="0">
                <a:latin typeface="Arial MT"/>
                <a:cs typeface="Arial MT"/>
              </a:rPr>
              <a:t>Bilan</a:t>
            </a:r>
            <a:r>
              <a:rPr sz="1400" spc="-30" dirty="0">
                <a:latin typeface="Arial MT"/>
                <a:cs typeface="Arial MT"/>
              </a:rPr>
              <a:t> </a:t>
            </a:r>
            <a:r>
              <a:rPr sz="1400" dirty="0">
                <a:latin typeface="Arial MT"/>
                <a:cs typeface="Arial MT"/>
              </a:rPr>
              <a:t>de</a:t>
            </a:r>
            <a:r>
              <a:rPr sz="1400" spc="-25" dirty="0">
                <a:latin typeface="Arial MT"/>
                <a:cs typeface="Arial MT"/>
              </a:rPr>
              <a:t> </a:t>
            </a:r>
            <a:r>
              <a:rPr sz="1400" dirty="0">
                <a:latin typeface="Arial MT"/>
                <a:cs typeface="Arial MT"/>
              </a:rPr>
              <a:t>la</a:t>
            </a:r>
            <a:r>
              <a:rPr sz="1400" spc="-30" dirty="0">
                <a:latin typeface="Arial MT"/>
                <a:cs typeface="Arial MT"/>
              </a:rPr>
              <a:t> </a:t>
            </a:r>
            <a:r>
              <a:rPr sz="1400" spc="-5" dirty="0">
                <a:latin typeface="Arial MT"/>
                <a:cs typeface="Arial MT"/>
              </a:rPr>
              <a:t>PFMP</a:t>
            </a:r>
            <a:endParaRPr sz="1400">
              <a:latin typeface="Arial MT"/>
              <a:cs typeface="Arial MT"/>
            </a:endParaRPr>
          </a:p>
          <a:p>
            <a:pPr marL="75565" indent="-63500">
              <a:lnSpc>
                <a:spcPts val="1610"/>
              </a:lnSpc>
              <a:buSzPct val="92857"/>
              <a:buChar char="•"/>
              <a:tabLst>
                <a:tab pos="76200" algn="l"/>
              </a:tabLst>
            </a:pPr>
            <a:r>
              <a:rPr sz="1400" spc="-5" dirty="0">
                <a:latin typeface="Arial MT"/>
                <a:cs typeface="Arial MT"/>
              </a:rPr>
              <a:t>CCF</a:t>
            </a:r>
            <a:r>
              <a:rPr sz="1400" spc="-15" dirty="0">
                <a:latin typeface="Arial MT"/>
                <a:cs typeface="Arial MT"/>
              </a:rPr>
              <a:t> </a:t>
            </a:r>
            <a:r>
              <a:rPr sz="1400" dirty="0">
                <a:latin typeface="Arial MT"/>
                <a:cs typeface="Arial MT"/>
              </a:rPr>
              <a:t>en</a:t>
            </a:r>
            <a:r>
              <a:rPr sz="1400" spc="-20" dirty="0">
                <a:latin typeface="Arial MT"/>
                <a:cs typeface="Arial MT"/>
              </a:rPr>
              <a:t> </a:t>
            </a:r>
            <a:r>
              <a:rPr sz="1400" spc="-5" dirty="0">
                <a:latin typeface="Arial MT"/>
                <a:cs typeface="Arial MT"/>
              </a:rPr>
              <a:t>milieu</a:t>
            </a:r>
            <a:r>
              <a:rPr sz="1400" spc="-20" dirty="0">
                <a:latin typeface="Arial MT"/>
                <a:cs typeface="Arial MT"/>
              </a:rPr>
              <a:t> </a:t>
            </a:r>
            <a:r>
              <a:rPr sz="1400" dirty="0">
                <a:latin typeface="Arial MT"/>
                <a:cs typeface="Arial MT"/>
              </a:rPr>
              <a:t>professionnel</a:t>
            </a:r>
            <a:endParaRPr sz="1400">
              <a:latin typeface="Arial MT"/>
              <a:cs typeface="Arial MT"/>
            </a:endParaRPr>
          </a:p>
          <a:p>
            <a:pPr marL="75565" indent="-63500">
              <a:lnSpc>
                <a:spcPts val="1610"/>
              </a:lnSpc>
              <a:buSzPct val="92857"/>
              <a:buChar char="•"/>
              <a:tabLst>
                <a:tab pos="76200" algn="l"/>
              </a:tabLst>
            </a:pPr>
            <a:r>
              <a:rPr sz="1400" spc="-5" dirty="0">
                <a:latin typeface="Arial MT"/>
                <a:cs typeface="Arial MT"/>
              </a:rPr>
              <a:t>Evalue</a:t>
            </a:r>
            <a:r>
              <a:rPr sz="1400" dirty="0">
                <a:latin typeface="Arial MT"/>
                <a:cs typeface="Arial MT"/>
              </a:rPr>
              <a:t> tout</a:t>
            </a:r>
            <a:r>
              <a:rPr sz="1400" spc="-15" dirty="0">
                <a:latin typeface="Arial MT"/>
                <a:cs typeface="Arial MT"/>
              </a:rPr>
              <a:t> </a:t>
            </a:r>
            <a:r>
              <a:rPr sz="1400" dirty="0">
                <a:latin typeface="Arial MT"/>
                <a:cs typeface="Arial MT"/>
              </a:rPr>
              <a:t>ou</a:t>
            </a:r>
            <a:r>
              <a:rPr sz="1400" spc="-5" dirty="0">
                <a:latin typeface="Arial MT"/>
                <a:cs typeface="Arial MT"/>
              </a:rPr>
              <a:t> </a:t>
            </a:r>
            <a:r>
              <a:rPr sz="1400" dirty="0">
                <a:latin typeface="Arial MT"/>
                <a:cs typeface="Arial MT"/>
              </a:rPr>
              <a:t>partie</a:t>
            </a:r>
            <a:r>
              <a:rPr sz="1400" spc="-10" dirty="0">
                <a:latin typeface="Arial MT"/>
                <a:cs typeface="Arial MT"/>
              </a:rPr>
              <a:t> </a:t>
            </a:r>
            <a:r>
              <a:rPr sz="1400" dirty="0">
                <a:latin typeface="Arial MT"/>
                <a:cs typeface="Arial MT"/>
              </a:rPr>
              <a:t>des</a:t>
            </a:r>
            <a:r>
              <a:rPr sz="1400" spc="-10" dirty="0">
                <a:latin typeface="Arial MT"/>
                <a:cs typeface="Arial MT"/>
              </a:rPr>
              <a:t> </a:t>
            </a:r>
            <a:r>
              <a:rPr sz="1400" dirty="0">
                <a:latin typeface="Arial MT"/>
                <a:cs typeface="Arial MT"/>
              </a:rPr>
              <a:t>compétences</a:t>
            </a:r>
            <a:r>
              <a:rPr sz="1400" spc="-40" dirty="0">
                <a:latin typeface="Arial MT"/>
                <a:cs typeface="Arial MT"/>
              </a:rPr>
              <a:t> </a:t>
            </a:r>
            <a:r>
              <a:rPr sz="1400" dirty="0">
                <a:latin typeface="Arial MT"/>
                <a:cs typeface="Arial MT"/>
              </a:rPr>
              <a:t>et des</a:t>
            </a:r>
            <a:r>
              <a:rPr sz="1400" spc="-15" dirty="0">
                <a:latin typeface="Arial MT"/>
                <a:cs typeface="Arial MT"/>
              </a:rPr>
              <a:t> </a:t>
            </a:r>
            <a:r>
              <a:rPr sz="1400" spc="-5" dirty="0">
                <a:latin typeface="Arial MT"/>
                <a:cs typeface="Arial MT"/>
              </a:rPr>
              <a:t>savoirs</a:t>
            </a:r>
            <a:r>
              <a:rPr sz="1400" dirty="0">
                <a:latin typeface="Arial MT"/>
                <a:cs typeface="Arial MT"/>
              </a:rPr>
              <a:t> associés</a:t>
            </a:r>
            <a:r>
              <a:rPr sz="1400" spc="-30" dirty="0">
                <a:latin typeface="Arial MT"/>
                <a:cs typeface="Arial MT"/>
              </a:rPr>
              <a:t> </a:t>
            </a:r>
            <a:r>
              <a:rPr sz="1400" dirty="0">
                <a:latin typeface="Arial MT"/>
                <a:cs typeface="Arial MT"/>
              </a:rPr>
              <a:t>du</a:t>
            </a:r>
            <a:r>
              <a:rPr sz="1400" spc="-5" dirty="0">
                <a:latin typeface="Arial MT"/>
                <a:cs typeface="Arial MT"/>
              </a:rPr>
              <a:t> </a:t>
            </a:r>
            <a:r>
              <a:rPr sz="1400" dirty="0">
                <a:latin typeface="Arial MT"/>
                <a:cs typeface="Arial MT"/>
              </a:rPr>
              <a:t>bloc</a:t>
            </a:r>
            <a:r>
              <a:rPr sz="1400" spc="-15" dirty="0">
                <a:latin typeface="Arial MT"/>
                <a:cs typeface="Arial MT"/>
              </a:rPr>
              <a:t> </a:t>
            </a:r>
            <a:r>
              <a:rPr sz="1400" dirty="0">
                <a:latin typeface="Arial MT"/>
                <a:cs typeface="Arial MT"/>
              </a:rPr>
              <a:t>2</a:t>
            </a:r>
            <a:endParaRPr sz="1400">
              <a:latin typeface="Arial MT"/>
              <a:cs typeface="Arial MT"/>
            </a:endParaRPr>
          </a:p>
          <a:p>
            <a:pPr marL="75565" indent="-63500">
              <a:lnSpc>
                <a:spcPts val="1645"/>
              </a:lnSpc>
              <a:buSzPct val="92857"/>
              <a:buChar char="•"/>
              <a:tabLst>
                <a:tab pos="76200" algn="l"/>
              </a:tabLst>
            </a:pPr>
            <a:r>
              <a:rPr sz="1400" spc="-5" dirty="0">
                <a:latin typeface="Arial MT"/>
                <a:cs typeface="Arial MT"/>
              </a:rPr>
              <a:t>Présentation</a:t>
            </a:r>
            <a:r>
              <a:rPr sz="1400" spc="-40" dirty="0">
                <a:latin typeface="Arial MT"/>
                <a:cs typeface="Arial MT"/>
              </a:rPr>
              <a:t> </a:t>
            </a:r>
            <a:r>
              <a:rPr sz="1400" spc="-5" dirty="0">
                <a:latin typeface="Arial MT"/>
                <a:cs typeface="Arial MT"/>
              </a:rPr>
              <a:t>orale d’un</a:t>
            </a:r>
            <a:r>
              <a:rPr sz="1400" spc="-10" dirty="0">
                <a:latin typeface="Arial MT"/>
                <a:cs typeface="Arial MT"/>
              </a:rPr>
              <a:t> </a:t>
            </a:r>
            <a:r>
              <a:rPr sz="1400" dirty="0">
                <a:latin typeface="Arial MT"/>
                <a:cs typeface="Arial MT"/>
              </a:rPr>
              <a:t>raisonnement</a:t>
            </a:r>
            <a:r>
              <a:rPr sz="1400" spc="-25" dirty="0">
                <a:latin typeface="Arial MT"/>
                <a:cs typeface="Arial MT"/>
              </a:rPr>
              <a:t> </a:t>
            </a:r>
            <a:r>
              <a:rPr sz="1400" spc="-5" dirty="0">
                <a:latin typeface="Arial MT"/>
                <a:cs typeface="Arial MT"/>
              </a:rPr>
              <a:t>clinique</a:t>
            </a:r>
            <a:endParaRPr sz="1400">
              <a:latin typeface="Arial MT"/>
              <a:cs typeface="Arial MT"/>
            </a:endParaRPr>
          </a:p>
        </p:txBody>
      </p:sp>
      <p:grpSp>
        <p:nvGrpSpPr>
          <p:cNvPr id="30" name="object 30"/>
          <p:cNvGrpSpPr/>
          <p:nvPr/>
        </p:nvGrpSpPr>
        <p:grpSpPr>
          <a:xfrm>
            <a:off x="961580" y="4794440"/>
            <a:ext cx="878205" cy="1618615"/>
            <a:chOff x="961580" y="4794440"/>
            <a:chExt cx="878205" cy="1618615"/>
          </a:xfrm>
        </p:grpSpPr>
        <p:sp>
          <p:nvSpPr>
            <p:cNvPr id="31" name="object 31"/>
            <p:cNvSpPr/>
            <p:nvPr/>
          </p:nvSpPr>
          <p:spPr>
            <a:xfrm>
              <a:off x="974597" y="4807458"/>
              <a:ext cx="852169" cy="1592580"/>
            </a:xfrm>
            <a:custGeom>
              <a:avLst/>
              <a:gdLst/>
              <a:ahLst/>
              <a:cxnLst/>
              <a:rect l="l" t="t" r="r" b="b"/>
              <a:pathLst>
                <a:path w="852169" h="1592579">
                  <a:moveTo>
                    <a:pt x="851916" y="0"/>
                  </a:moveTo>
                  <a:lnTo>
                    <a:pt x="425958" y="425958"/>
                  </a:lnTo>
                  <a:lnTo>
                    <a:pt x="0" y="0"/>
                  </a:lnTo>
                  <a:lnTo>
                    <a:pt x="0" y="1166622"/>
                  </a:lnTo>
                  <a:lnTo>
                    <a:pt x="425958" y="1592580"/>
                  </a:lnTo>
                  <a:lnTo>
                    <a:pt x="851916" y="1166622"/>
                  </a:lnTo>
                  <a:lnTo>
                    <a:pt x="851916" y="0"/>
                  </a:lnTo>
                  <a:close/>
                </a:path>
              </a:pathLst>
            </a:custGeom>
            <a:solidFill>
              <a:srgbClr val="006FC0"/>
            </a:solidFill>
          </p:spPr>
          <p:txBody>
            <a:bodyPr wrap="square" lIns="0" tIns="0" rIns="0" bIns="0" rtlCol="0"/>
            <a:lstStyle/>
            <a:p>
              <a:endParaRPr/>
            </a:p>
          </p:txBody>
        </p:sp>
        <p:sp>
          <p:nvSpPr>
            <p:cNvPr id="32" name="object 32"/>
            <p:cNvSpPr/>
            <p:nvPr/>
          </p:nvSpPr>
          <p:spPr>
            <a:xfrm>
              <a:off x="974597" y="4807458"/>
              <a:ext cx="852169" cy="1592580"/>
            </a:xfrm>
            <a:custGeom>
              <a:avLst/>
              <a:gdLst/>
              <a:ahLst/>
              <a:cxnLst/>
              <a:rect l="l" t="t" r="r" b="b"/>
              <a:pathLst>
                <a:path w="852169" h="1592579">
                  <a:moveTo>
                    <a:pt x="851916" y="0"/>
                  </a:moveTo>
                  <a:lnTo>
                    <a:pt x="851916" y="1166622"/>
                  </a:lnTo>
                  <a:lnTo>
                    <a:pt x="425958" y="1592580"/>
                  </a:lnTo>
                  <a:lnTo>
                    <a:pt x="0" y="1166622"/>
                  </a:lnTo>
                  <a:lnTo>
                    <a:pt x="0" y="0"/>
                  </a:lnTo>
                  <a:lnTo>
                    <a:pt x="425958" y="425958"/>
                  </a:lnTo>
                  <a:lnTo>
                    <a:pt x="851916" y="0"/>
                  </a:lnTo>
                  <a:close/>
                </a:path>
              </a:pathLst>
            </a:custGeom>
            <a:ln w="25907">
              <a:solidFill>
                <a:srgbClr val="000000"/>
              </a:solidFill>
            </a:ln>
          </p:spPr>
          <p:txBody>
            <a:bodyPr wrap="square" lIns="0" tIns="0" rIns="0" bIns="0" rtlCol="0"/>
            <a:lstStyle/>
            <a:p>
              <a:endParaRPr/>
            </a:p>
          </p:txBody>
        </p:sp>
      </p:grpSp>
      <p:sp>
        <p:nvSpPr>
          <p:cNvPr id="33" name="object 33"/>
          <p:cNvSpPr txBox="1"/>
          <p:nvPr/>
        </p:nvSpPr>
        <p:spPr>
          <a:xfrm>
            <a:off x="1091895" y="5361533"/>
            <a:ext cx="614045" cy="422275"/>
          </a:xfrm>
          <a:prstGeom prst="rect">
            <a:avLst/>
          </a:prstGeom>
        </p:spPr>
        <p:txBody>
          <a:bodyPr vert="horz" wrap="square" lIns="0" tIns="12700" rIns="0" bIns="0" rtlCol="0">
            <a:spAutoFit/>
          </a:bodyPr>
          <a:lstStyle/>
          <a:p>
            <a:pPr marL="12700">
              <a:lnSpc>
                <a:spcPct val="100000"/>
              </a:lnSpc>
              <a:spcBef>
                <a:spcPts val="100"/>
              </a:spcBef>
            </a:pPr>
            <a:r>
              <a:rPr sz="2600" dirty="0">
                <a:solidFill>
                  <a:srgbClr val="FFFFFF"/>
                </a:solidFill>
                <a:latin typeface="Arial MT"/>
                <a:cs typeface="Arial MT"/>
              </a:rPr>
              <a:t>E33</a:t>
            </a:r>
            <a:endParaRPr sz="2600">
              <a:latin typeface="Arial MT"/>
              <a:cs typeface="Arial MT"/>
            </a:endParaRPr>
          </a:p>
        </p:txBody>
      </p:sp>
      <p:grpSp>
        <p:nvGrpSpPr>
          <p:cNvPr id="34" name="object 34"/>
          <p:cNvGrpSpPr/>
          <p:nvPr/>
        </p:nvGrpSpPr>
        <p:grpSpPr>
          <a:xfrm>
            <a:off x="1813496" y="4748720"/>
            <a:ext cx="9965690" cy="1277620"/>
            <a:chOff x="1813496" y="4748720"/>
            <a:chExt cx="9965690" cy="1277620"/>
          </a:xfrm>
        </p:grpSpPr>
        <p:sp>
          <p:nvSpPr>
            <p:cNvPr id="35" name="object 35"/>
            <p:cNvSpPr/>
            <p:nvPr/>
          </p:nvSpPr>
          <p:spPr>
            <a:xfrm>
              <a:off x="1826513" y="4761738"/>
              <a:ext cx="9939655" cy="1251585"/>
            </a:xfrm>
            <a:custGeom>
              <a:avLst/>
              <a:gdLst/>
              <a:ahLst/>
              <a:cxnLst/>
              <a:rect l="l" t="t" r="r" b="b"/>
              <a:pathLst>
                <a:path w="9939655" h="1251585">
                  <a:moveTo>
                    <a:pt x="9730994" y="0"/>
                  </a:moveTo>
                  <a:lnTo>
                    <a:pt x="0" y="0"/>
                  </a:lnTo>
                  <a:lnTo>
                    <a:pt x="0" y="1251204"/>
                  </a:lnTo>
                  <a:lnTo>
                    <a:pt x="9730994" y="1251204"/>
                  </a:lnTo>
                  <a:lnTo>
                    <a:pt x="9778814" y="1245696"/>
                  </a:lnTo>
                  <a:lnTo>
                    <a:pt x="9822710" y="1230006"/>
                  </a:lnTo>
                  <a:lnTo>
                    <a:pt x="9861429" y="1205388"/>
                  </a:lnTo>
                  <a:lnTo>
                    <a:pt x="9893721" y="1173092"/>
                  </a:lnTo>
                  <a:lnTo>
                    <a:pt x="9918335" y="1134370"/>
                  </a:lnTo>
                  <a:lnTo>
                    <a:pt x="9934021" y="1090474"/>
                  </a:lnTo>
                  <a:lnTo>
                    <a:pt x="9939528" y="1042657"/>
                  </a:lnTo>
                  <a:lnTo>
                    <a:pt x="9939528" y="208534"/>
                  </a:lnTo>
                  <a:lnTo>
                    <a:pt x="9934021" y="160713"/>
                  </a:lnTo>
                  <a:lnTo>
                    <a:pt x="9918335" y="116817"/>
                  </a:lnTo>
                  <a:lnTo>
                    <a:pt x="9893721" y="78098"/>
                  </a:lnTo>
                  <a:lnTo>
                    <a:pt x="9861429" y="45806"/>
                  </a:lnTo>
                  <a:lnTo>
                    <a:pt x="9822710" y="21192"/>
                  </a:lnTo>
                  <a:lnTo>
                    <a:pt x="9778814" y="5506"/>
                  </a:lnTo>
                  <a:lnTo>
                    <a:pt x="9730994" y="0"/>
                  </a:lnTo>
                  <a:close/>
                </a:path>
              </a:pathLst>
            </a:custGeom>
            <a:solidFill>
              <a:srgbClr val="FFFFFF">
                <a:alpha val="90194"/>
              </a:srgbClr>
            </a:solidFill>
          </p:spPr>
          <p:txBody>
            <a:bodyPr wrap="square" lIns="0" tIns="0" rIns="0" bIns="0" rtlCol="0"/>
            <a:lstStyle/>
            <a:p>
              <a:endParaRPr/>
            </a:p>
          </p:txBody>
        </p:sp>
        <p:sp>
          <p:nvSpPr>
            <p:cNvPr id="36" name="object 36"/>
            <p:cNvSpPr/>
            <p:nvPr/>
          </p:nvSpPr>
          <p:spPr>
            <a:xfrm>
              <a:off x="1826513" y="4761738"/>
              <a:ext cx="9939655" cy="1251585"/>
            </a:xfrm>
            <a:custGeom>
              <a:avLst/>
              <a:gdLst/>
              <a:ahLst/>
              <a:cxnLst/>
              <a:rect l="l" t="t" r="r" b="b"/>
              <a:pathLst>
                <a:path w="9939655" h="1251585">
                  <a:moveTo>
                    <a:pt x="9939528" y="208534"/>
                  </a:moveTo>
                  <a:lnTo>
                    <a:pt x="9939528" y="1042657"/>
                  </a:lnTo>
                  <a:lnTo>
                    <a:pt x="9934021" y="1090474"/>
                  </a:lnTo>
                  <a:lnTo>
                    <a:pt x="9918335" y="1134370"/>
                  </a:lnTo>
                  <a:lnTo>
                    <a:pt x="9893721" y="1173092"/>
                  </a:lnTo>
                  <a:lnTo>
                    <a:pt x="9861429" y="1205388"/>
                  </a:lnTo>
                  <a:lnTo>
                    <a:pt x="9822710" y="1230006"/>
                  </a:lnTo>
                  <a:lnTo>
                    <a:pt x="9778814" y="1245696"/>
                  </a:lnTo>
                  <a:lnTo>
                    <a:pt x="9730994" y="1251204"/>
                  </a:lnTo>
                  <a:lnTo>
                    <a:pt x="0" y="1251204"/>
                  </a:lnTo>
                  <a:lnTo>
                    <a:pt x="0" y="0"/>
                  </a:lnTo>
                  <a:lnTo>
                    <a:pt x="9730994" y="0"/>
                  </a:lnTo>
                  <a:lnTo>
                    <a:pt x="9778814" y="5506"/>
                  </a:lnTo>
                  <a:lnTo>
                    <a:pt x="9822710" y="21192"/>
                  </a:lnTo>
                  <a:lnTo>
                    <a:pt x="9861429" y="45806"/>
                  </a:lnTo>
                  <a:lnTo>
                    <a:pt x="9893721" y="78098"/>
                  </a:lnTo>
                  <a:lnTo>
                    <a:pt x="9918335" y="116817"/>
                  </a:lnTo>
                  <a:lnTo>
                    <a:pt x="9934021" y="160713"/>
                  </a:lnTo>
                  <a:lnTo>
                    <a:pt x="9939528" y="208534"/>
                  </a:lnTo>
                  <a:close/>
                </a:path>
              </a:pathLst>
            </a:custGeom>
            <a:ln w="25908">
              <a:solidFill>
                <a:srgbClr val="000000"/>
              </a:solidFill>
            </a:ln>
          </p:spPr>
          <p:txBody>
            <a:bodyPr wrap="square" lIns="0" tIns="0" rIns="0" bIns="0" rtlCol="0"/>
            <a:lstStyle/>
            <a:p>
              <a:endParaRPr/>
            </a:p>
          </p:txBody>
        </p:sp>
      </p:grpSp>
      <p:sp>
        <p:nvSpPr>
          <p:cNvPr id="37" name="object 37"/>
          <p:cNvSpPr txBox="1"/>
          <p:nvPr/>
        </p:nvSpPr>
        <p:spPr>
          <a:xfrm>
            <a:off x="1912366" y="4822063"/>
            <a:ext cx="5868670" cy="1099185"/>
          </a:xfrm>
          <a:prstGeom prst="rect">
            <a:avLst/>
          </a:prstGeom>
        </p:spPr>
        <p:txBody>
          <a:bodyPr vert="horz" wrap="square" lIns="0" tIns="12700" rIns="0" bIns="0" rtlCol="0">
            <a:spAutoFit/>
          </a:bodyPr>
          <a:lstStyle/>
          <a:p>
            <a:pPr marL="127000" indent="-114300">
              <a:lnSpc>
                <a:spcPct val="100000"/>
              </a:lnSpc>
              <a:spcBef>
                <a:spcPts val="100"/>
              </a:spcBef>
              <a:buFont typeface="Arial MT"/>
              <a:buChar char="•"/>
              <a:tabLst>
                <a:tab pos="127000" algn="l"/>
              </a:tabLst>
            </a:pPr>
            <a:r>
              <a:rPr sz="1400" b="1" dirty="0">
                <a:solidFill>
                  <a:srgbClr val="006FC0"/>
                </a:solidFill>
                <a:latin typeface="Arial"/>
                <a:cs typeface="Arial"/>
              </a:rPr>
              <a:t>«</a:t>
            </a:r>
            <a:r>
              <a:rPr sz="1400" b="1" spc="-5" dirty="0">
                <a:solidFill>
                  <a:srgbClr val="006FC0"/>
                </a:solidFill>
                <a:latin typeface="Arial"/>
                <a:cs typeface="Arial"/>
              </a:rPr>
              <a:t> </a:t>
            </a:r>
            <a:r>
              <a:rPr sz="1400" b="1" spc="-15" dirty="0">
                <a:solidFill>
                  <a:srgbClr val="006FC0"/>
                </a:solidFill>
                <a:latin typeface="Arial"/>
                <a:cs typeface="Arial"/>
              </a:rPr>
              <a:t>Travail</a:t>
            </a:r>
            <a:r>
              <a:rPr sz="1400" b="1" spc="-5" dirty="0">
                <a:solidFill>
                  <a:srgbClr val="006FC0"/>
                </a:solidFill>
                <a:latin typeface="Arial"/>
                <a:cs typeface="Arial"/>
              </a:rPr>
              <a:t> </a:t>
            </a:r>
            <a:r>
              <a:rPr sz="1400" b="1" dirty="0">
                <a:solidFill>
                  <a:srgbClr val="006FC0"/>
                </a:solidFill>
                <a:latin typeface="Arial"/>
                <a:cs typeface="Arial"/>
              </a:rPr>
              <a:t>et</a:t>
            </a:r>
            <a:r>
              <a:rPr sz="1400" b="1" spc="15" dirty="0">
                <a:solidFill>
                  <a:srgbClr val="006FC0"/>
                </a:solidFill>
                <a:latin typeface="Arial"/>
                <a:cs typeface="Arial"/>
              </a:rPr>
              <a:t> </a:t>
            </a:r>
            <a:r>
              <a:rPr sz="1400" b="1" spc="-5" dirty="0">
                <a:solidFill>
                  <a:srgbClr val="006FC0"/>
                </a:solidFill>
                <a:latin typeface="Arial"/>
                <a:cs typeface="Arial"/>
              </a:rPr>
              <a:t>communication</a:t>
            </a:r>
            <a:r>
              <a:rPr sz="1400" b="1" spc="-15" dirty="0">
                <a:solidFill>
                  <a:srgbClr val="006FC0"/>
                </a:solidFill>
                <a:latin typeface="Arial"/>
                <a:cs typeface="Arial"/>
              </a:rPr>
              <a:t> </a:t>
            </a:r>
            <a:r>
              <a:rPr sz="1400" b="1" dirty="0">
                <a:solidFill>
                  <a:srgbClr val="006FC0"/>
                </a:solidFill>
                <a:latin typeface="Arial"/>
                <a:cs typeface="Arial"/>
              </a:rPr>
              <a:t>en </a:t>
            </a:r>
            <a:r>
              <a:rPr sz="1400" b="1" spc="-5" dirty="0">
                <a:solidFill>
                  <a:srgbClr val="006FC0"/>
                </a:solidFill>
                <a:latin typeface="Arial"/>
                <a:cs typeface="Arial"/>
              </a:rPr>
              <a:t>équipe</a:t>
            </a:r>
            <a:r>
              <a:rPr sz="1400" b="1" dirty="0">
                <a:solidFill>
                  <a:srgbClr val="006FC0"/>
                </a:solidFill>
                <a:latin typeface="Arial"/>
                <a:cs typeface="Arial"/>
              </a:rPr>
              <a:t> </a:t>
            </a:r>
            <a:r>
              <a:rPr sz="1400" b="1" spc="-5" dirty="0">
                <a:solidFill>
                  <a:srgbClr val="006FC0"/>
                </a:solidFill>
                <a:latin typeface="Arial"/>
                <a:cs typeface="Arial"/>
              </a:rPr>
              <a:t>pluriprofessionnelle</a:t>
            </a:r>
            <a:r>
              <a:rPr sz="1400" b="1" spc="-10" dirty="0">
                <a:solidFill>
                  <a:srgbClr val="006FC0"/>
                </a:solidFill>
                <a:latin typeface="Arial"/>
                <a:cs typeface="Arial"/>
              </a:rPr>
              <a:t> </a:t>
            </a:r>
            <a:r>
              <a:rPr sz="1400" b="1" dirty="0">
                <a:solidFill>
                  <a:srgbClr val="006FC0"/>
                </a:solidFill>
                <a:latin typeface="Arial"/>
                <a:cs typeface="Arial"/>
              </a:rPr>
              <a:t>»</a:t>
            </a:r>
            <a:endParaRPr sz="1400">
              <a:latin typeface="Arial"/>
              <a:cs typeface="Arial"/>
            </a:endParaRPr>
          </a:p>
          <a:p>
            <a:pPr marL="127000" indent="-114300">
              <a:lnSpc>
                <a:spcPct val="100000"/>
              </a:lnSpc>
              <a:spcBef>
                <a:spcPts val="15"/>
              </a:spcBef>
              <a:buChar char="•"/>
              <a:tabLst>
                <a:tab pos="127000" algn="l"/>
              </a:tabLst>
            </a:pPr>
            <a:r>
              <a:rPr sz="1400" dirty="0">
                <a:latin typeface="Arial MT"/>
                <a:cs typeface="Arial MT"/>
              </a:rPr>
              <a:t>Bilan</a:t>
            </a:r>
            <a:r>
              <a:rPr sz="1400" spc="-35" dirty="0">
                <a:latin typeface="Arial MT"/>
                <a:cs typeface="Arial MT"/>
              </a:rPr>
              <a:t> </a:t>
            </a:r>
            <a:r>
              <a:rPr sz="1400" dirty="0">
                <a:latin typeface="Arial MT"/>
                <a:cs typeface="Arial MT"/>
              </a:rPr>
              <a:t>en</a:t>
            </a:r>
            <a:r>
              <a:rPr sz="1400" spc="-35" dirty="0">
                <a:latin typeface="Arial MT"/>
                <a:cs typeface="Arial MT"/>
              </a:rPr>
              <a:t> </a:t>
            </a:r>
            <a:r>
              <a:rPr sz="1400" spc="-5" dirty="0">
                <a:latin typeface="Arial MT"/>
                <a:cs typeface="Arial MT"/>
              </a:rPr>
              <a:t>PFMP</a:t>
            </a:r>
            <a:endParaRPr sz="1400">
              <a:latin typeface="Arial MT"/>
              <a:cs typeface="Arial MT"/>
            </a:endParaRPr>
          </a:p>
          <a:p>
            <a:pPr marL="127000" indent="-114300">
              <a:lnSpc>
                <a:spcPct val="100000"/>
              </a:lnSpc>
              <a:spcBef>
                <a:spcPts val="15"/>
              </a:spcBef>
              <a:buChar char="•"/>
              <a:tabLst>
                <a:tab pos="127000" algn="l"/>
              </a:tabLst>
            </a:pPr>
            <a:r>
              <a:rPr sz="1400" spc="-5" dirty="0">
                <a:latin typeface="Arial MT"/>
                <a:cs typeface="Arial MT"/>
              </a:rPr>
              <a:t>CCF</a:t>
            </a:r>
            <a:r>
              <a:rPr sz="1400" spc="-10" dirty="0">
                <a:latin typeface="Arial MT"/>
                <a:cs typeface="Arial MT"/>
              </a:rPr>
              <a:t> </a:t>
            </a:r>
            <a:r>
              <a:rPr sz="1400" dirty="0">
                <a:latin typeface="Arial MT"/>
                <a:cs typeface="Arial MT"/>
              </a:rPr>
              <a:t>en</a:t>
            </a:r>
            <a:r>
              <a:rPr sz="1400" spc="-10" dirty="0">
                <a:latin typeface="Arial MT"/>
                <a:cs typeface="Arial MT"/>
              </a:rPr>
              <a:t> </a:t>
            </a:r>
            <a:r>
              <a:rPr sz="1400" spc="-5" dirty="0">
                <a:latin typeface="Arial MT"/>
                <a:cs typeface="Arial MT"/>
              </a:rPr>
              <a:t>milieu</a:t>
            </a:r>
            <a:r>
              <a:rPr sz="1400" spc="-10" dirty="0">
                <a:latin typeface="Arial MT"/>
                <a:cs typeface="Arial MT"/>
              </a:rPr>
              <a:t> </a:t>
            </a:r>
            <a:r>
              <a:rPr sz="1400" dirty="0">
                <a:latin typeface="Arial MT"/>
                <a:cs typeface="Arial MT"/>
              </a:rPr>
              <a:t>professionnel</a:t>
            </a:r>
            <a:r>
              <a:rPr sz="1400" spc="-40" dirty="0">
                <a:latin typeface="Arial MT"/>
                <a:cs typeface="Arial MT"/>
              </a:rPr>
              <a:t> </a:t>
            </a:r>
            <a:r>
              <a:rPr sz="1400" dirty="0">
                <a:latin typeface="Arial MT"/>
                <a:cs typeface="Arial MT"/>
              </a:rPr>
              <a:t>et</a:t>
            </a:r>
            <a:r>
              <a:rPr sz="1400" spc="-15" dirty="0">
                <a:latin typeface="Arial MT"/>
                <a:cs typeface="Arial MT"/>
              </a:rPr>
              <a:t> </a:t>
            </a:r>
            <a:r>
              <a:rPr sz="1400" dirty="0">
                <a:latin typeface="Arial MT"/>
                <a:cs typeface="Arial MT"/>
              </a:rPr>
              <a:t>en centre</a:t>
            </a:r>
            <a:r>
              <a:rPr sz="1400" spc="-35" dirty="0">
                <a:latin typeface="Arial MT"/>
                <a:cs typeface="Arial MT"/>
              </a:rPr>
              <a:t> </a:t>
            </a:r>
            <a:r>
              <a:rPr sz="1400" dirty="0">
                <a:latin typeface="Arial MT"/>
                <a:cs typeface="Arial MT"/>
              </a:rPr>
              <a:t>de</a:t>
            </a:r>
            <a:r>
              <a:rPr sz="1400" spc="-10" dirty="0">
                <a:latin typeface="Arial MT"/>
                <a:cs typeface="Arial MT"/>
              </a:rPr>
              <a:t> </a:t>
            </a:r>
            <a:r>
              <a:rPr sz="1400" dirty="0">
                <a:latin typeface="Arial MT"/>
                <a:cs typeface="Arial MT"/>
              </a:rPr>
              <a:t>formation</a:t>
            </a:r>
            <a:endParaRPr sz="1400">
              <a:latin typeface="Arial MT"/>
              <a:cs typeface="Arial MT"/>
            </a:endParaRPr>
          </a:p>
          <a:p>
            <a:pPr marL="127000" indent="-114300">
              <a:lnSpc>
                <a:spcPct val="100000"/>
              </a:lnSpc>
              <a:spcBef>
                <a:spcPts val="10"/>
              </a:spcBef>
              <a:buChar char="•"/>
              <a:tabLst>
                <a:tab pos="127000" algn="l"/>
              </a:tabLst>
            </a:pPr>
            <a:r>
              <a:rPr sz="1400" spc="-5" dirty="0">
                <a:latin typeface="Arial MT"/>
                <a:cs typeface="Arial MT"/>
              </a:rPr>
              <a:t>Elaboration</a:t>
            </a:r>
            <a:r>
              <a:rPr sz="1400" spc="-15" dirty="0">
                <a:latin typeface="Arial MT"/>
                <a:cs typeface="Arial MT"/>
              </a:rPr>
              <a:t> </a:t>
            </a:r>
            <a:r>
              <a:rPr sz="1400" spc="-5" dirty="0">
                <a:latin typeface="Arial MT"/>
                <a:cs typeface="Arial MT"/>
              </a:rPr>
              <a:t>d’un</a:t>
            </a:r>
            <a:r>
              <a:rPr sz="1400" dirty="0">
                <a:latin typeface="Arial MT"/>
                <a:cs typeface="Arial MT"/>
              </a:rPr>
              <a:t> </a:t>
            </a:r>
            <a:r>
              <a:rPr sz="1400" spc="-5" dirty="0">
                <a:latin typeface="Arial MT"/>
                <a:cs typeface="Arial MT"/>
              </a:rPr>
              <a:t>dossier</a:t>
            </a:r>
            <a:r>
              <a:rPr sz="1400" spc="-25" dirty="0">
                <a:latin typeface="Arial MT"/>
                <a:cs typeface="Arial MT"/>
              </a:rPr>
              <a:t> </a:t>
            </a:r>
            <a:r>
              <a:rPr sz="1400" spc="-5" dirty="0">
                <a:latin typeface="Arial MT"/>
                <a:cs typeface="Arial MT"/>
              </a:rPr>
              <a:t>et</a:t>
            </a:r>
            <a:r>
              <a:rPr sz="1400" spc="5" dirty="0">
                <a:latin typeface="Arial MT"/>
                <a:cs typeface="Arial MT"/>
              </a:rPr>
              <a:t> </a:t>
            </a:r>
            <a:r>
              <a:rPr sz="1400" spc="-5" dirty="0">
                <a:latin typeface="Arial MT"/>
                <a:cs typeface="Arial MT"/>
              </a:rPr>
              <a:t>questionnement</a:t>
            </a:r>
            <a:r>
              <a:rPr sz="1400" spc="-35" dirty="0">
                <a:latin typeface="Arial MT"/>
                <a:cs typeface="Arial MT"/>
              </a:rPr>
              <a:t> </a:t>
            </a:r>
            <a:r>
              <a:rPr sz="1400" spc="-5" dirty="0">
                <a:latin typeface="Arial MT"/>
                <a:cs typeface="Arial MT"/>
              </a:rPr>
              <a:t>par</a:t>
            </a:r>
            <a:r>
              <a:rPr sz="1400" dirty="0">
                <a:latin typeface="Arial MT"/>
                <a:cs typeface="Arial MT"/>
              </a:rPr>
              <a:t> </a:t>
            </a:r>
            <a:r>
              <a:rPr sz="1400" spc="-5" dirty="0">
                <a:latin typeface="Arial MT"/>
                <a:cs typeface="Arial MT"/>
              </a:rPr>
              <a:t>écrit</a:t>
            </a:r>
            <a:endParaRPr sz="1400">
              <a:latin typeface="Arial MT"/>
              <a:cs typeface="Arial MT"/>
            </a:endParaRPr>
          </a:p>
          <a:p>
            <a:pPr marL="127000" indent="-114300">
              <a:lnSpc>
                <a:spcPct val="100000"/>
              </a:lnSpc>
              <a:spcBef>
                <a:spcPts val="15"/>
              </a:spcBef>
              <a:buChar char="•"/>
              <a:tabLst>
                <a:tab pos="127000" algn="l"/>
              </a:tabLst>
            </a:pPr>
            <a:r>
              <a:rPr sz="1400" spc="-5" dirty="0">
                <a:latin typeface="Arial MT"/>
                <a:cs typeface="Arial MT"/>
              </a:rPr>
              <a:t>Evalue</a:t>
            </a:r>
            <a:r>
              <a:rPr sz="1400" dirty="0">
                <a:latin typeface="Arial MT"/>
                <a:cs typeface="Arial MT"/>
              </a:rPr>
              <a:t> tout</a:t>
            </a:r>
            <a:r>
              <a:rPr sz="1400" spc="-15" dirty="0">
                <a:latin typeface="Arial MT"/>
                <a:cs typeface="Arial MT"/>
              </a:rPr>
              <a:t> </a:t>
            </a:r>
            <a:r>
              <a:rPr sz="1400" dirty="0">
                <a:latin typeface="Arial MT"/>
                <a:cs typeface="Arial MT"/>
              </a:rPr>
              <a:t>ou</a:t>
            </a:r>
            <a:r>
              <a:rPr sz="1400" spc="-5" dirty="0">
                <a:latin typeface="Arial MT"/>
                <a:cs typeface="Arial MT"/>
              </a:rPr>
              <a:t> </a:t>
            </a:r>
            <a:r>
              <a:rPr sz="1400" dirty="0">
                <a:latin typeface="Arial MT"/>
                <a:cs typeface="Arial MT"/>
              </a:rPr>
              <a:t>partie</a:t>
            </a:r>
            <a:r>
              <a:rPr sz="1400" spc="-10" dirty="0">
                <a:latin typeface="Arial MT"/>
                <a:cs typeface="Arial MT"/>
              </a:rPr>
              <a:t> </a:t>
            </a:r>
            <a:r>
              <a:rPr sz="1400" dirty="0">
                <a:latin typeface="Arial MT"/>
                <a:cs typeface="Arial MT"/>
              </a:rPr>
              <a:t>des</a:t>
            </a:r>
            <a:r>
              <a:rPr sz="1400" spc="-10" dirty="0">
                <a:latin typeface="Arial MT"/>
                <a:cs typeface="Arial MT"/>
              </a:rPr>
              <a:t> </a:t>
            </a:r>
            <a:r>
              <a:rPr sz="1400" dirty="0">
                <a:latin typeface="Arial MT"/>
                <a:cs typeface="Arial MT"/>
              </a:rPr>
              <a:t>compétences</a:t>
            </a:r>
            <a:r>
              <a:rPr sz="1400" spc="-40" dirty="0">
                <a:latin typeface="Arial MT"/>
                <a:cs typeface="Arial MT"/>
              </a:rPr>
              <a:t> </a:t>
            </a:r>
            <a:r>
              <a:rPr sz="1400" dirty="0">
                <a:latin typeface="Arial MT"/>
                <a:cs typeface="Arial MT"/>
              </a:rPr>
              <a:t>et des</a:t>
            </a:r>
            <a:r>
              <a:rPr sz="1400" spc="-15" dirty="0">
                <a:latin typeface="Arial MT"/>
                <a:cs typeface="Arial MT"/>
              </a:rPr>
              <a:t> </a:t>
            </a:r>
            <a:r>
              <a:rPr sz="1400" spc="-5" dirty="0">
                <a:latin typeface="Arial MT"/>
                <a:cs typeface="Arial MT"/>
              </a:rPr>
              <a:t>savoirs</a:t>
            </a:r>
            <a:r>
              <a:rPr sz="1400" dirty="0">
                <a:latin typeface="Arial MT"/>
                <a:cs typeface="Arial MT"/>
              </a:rPr>
              <a:t> associés</a:t>
            </a:r>
            <a:r>
              <a:rPr sz="1400" spc="-30" dirty="0">
                <a:latin typeface="Arial MT"/>
                <a:cs typeface="Arial MT"/>
              </a:rPr>
              <a:t> </a:t>
            </a:r>
            <a:r>
              <a:rPr sz="1400" dirty="0">
                <a:latin typeface="Arial MT"/>
                <a:cs typeface="Arial MT"/>
              </a:rPr>
              <a:t>du</a:t>
            </a:r>
            <a:r>
              <a:rPr sz="1400" spc="-5" dirty="0">
                <a:latin typeface="Arial MT"/>
                <a:cs typeface="Arial MT"/>
              </a:rPr>
              <a:t> </a:t>
            </a:r>
            <a:r>
              <a:rPr sz="1400" dirty="0">
                <a:latin typeface="Arial MT"/>
                <a:cs typeface="Arial MT"/>
              </a:rPr>
              <a:t>bloc</a:t>
            </a:r>
            <a:r>
              <a:rPr sz="1400" spc="-15" dirty="0">
                <a:latin typeface="Arial MT"/>
                <a:cs typeface="Arial MT"/>
              </a:rPr>
              <a:t> </a:t>
            </a:r>
            <a:r>
              <a:rPr sz="1400" dirty="0">
                <a:latin typeface="Arial MT"/>
                <a:cs typeface="Arial MT"/>
              </a:rPr>
              <a:t>3</a:t>
            </a:r>
            <a:endParaRPr sz="1400">
              <a:latin typeface="Arial MT"/>
              <a:cs typeface="Arial MT"/>
            </a:endParaRPr>
          </a:p>
        </p:txBody>
      </p:sp>
      <p:grpSp>
        <p:nvGrpSpPr>
          <p:cNvPr id="38" name="object 38"/>
          <p:cNvGrpSpPr/>
          <p:nvPr/>
        </p:nvGrpSpPr>
        <p:grpSpPr>
          <a:xfrm>
            <a:off x="9683495" y="4474464"/>
            <a:ext cx="2101850" cy="2171700"/>
            <a:chOff x="9683495" y="4474464"/>
            <a:chExt cx="2101850" cy="2171700"/>
          </a:xfrm>
        </p:grpSpPr>
        <p:sp>
          <p:nvSpPr>
            <p:cNvPr id="39" name="object 39"/>
            <p:cNvSpPr/>
            <p:nvPr/>
          </p:nvSpPr>
          <p:spPr>
            <a:xfrm>
              <a:off x="9696449" y="4487418"/>
              <a:ext cx="2075814" cy="2146300"/>
            </a:xfrm>
            <a:custGeom>
              <a:avLst/>
              <a:gdLst/>
              <a:ahLst/>
              <a:cxnLst/>
              <a:rect l="l" t="t" r="r" b="b"/>
              <a:pathLst>
                <a:path w="2075815" h="2146300">
                  <a:moveTo>
                    <a:pt x="1395476" y="0"/>
                  </a:moveTo>
                  <a:lnTo>
                    <a:pt x="1037844" y="576198"/>
                  </a:lnTo>
                  <a:lnTo>
                    <a:pt x="802640" y="227964"/>
                  </a:lnTo>
                  <a:lnTo>
                    <a:pt x="702691" y="627887"/>
                  </a:lnTo>
                  <a:lnTo>
                    <a:pt x="35559" y="227964"/>
                  </a:lnTo>
                  <a:lnTo>
                    <a:pt x="444626" y="756665"/>
                  </a:lnTo>
                  <a:lnTo>
                    <a:pt x="0" y="855852"/>
                  </a:lnTo>
                  <a:lnTo>
                    <a:pt x="357631" y="1169758"/>
                  </a:lnTo>
                  <a:lnTo>
                    <a:pt x="12953" y="1449108"/>
                  </a:lnTo>
                  <a:lnTo>
                    <a:pt x="544576" y="1384528"/>
                  </a:lnTo>
                  <a:lnTo>
                    <a:pt x="457580" y="1750110"/>
                  </a:lnTo>
                  <a:lnTo>
                    <a:pt x="741426" y="1552422"/>
                  </a:lnTo>
                  <a:lnTo>
                    <a:pt x="815340" y="2145791"/>
                  </a:lnTo>
                  <a:lnTo>
                    <a:pt x="1012063" y="1483677"/>
                  </a:lnTo>
                  <a:lnTo>
                    <a:pt x="1273048" y="1960714"/>
                  </a:lnTo>
                  <a:lnTo>
                    <a:pt x="1347216" y="1436192"/>
                  </a:lnTo>
                  <a:lnTo>
                    <a:pt x="1743709" y="1797596"/>
                  </a:lnTo>
                  <a:lnTo>
                    <a:pt x="1617979" y="1285684"/>
                  </a:lnTo>
                  <a:lnTo>
                    <a:pt x="2075688" y="1320253"/>
                  </a:lnTo>
                  <a:lnTo>
                    <a:pt x="1692021" y="1040637"/>
                  </a:lnTo>
                  <a:lnTo>
                    <a:pt x="2027301" y="808354"/>
                  </a:lnTo>
                  <a:lnTo>
                    <a:pt x="1605026" y="726693"/>
                  </a:lnTo>
                  <a:lnTo>
                    <a:pt x="1766316" y="442721"/>
                  </a:lnTo>
                  <a:lnTo>
                    <a:pt x="1360297" y="528954"/>
                  </a:lnTo>
                  <a:lnTo>
                    <a:pt x="1395476" y="0"/>
                  </a:lnTo>
                  <a:close/>
                </a:path>
              </a:pathLst>
            </a:custGeom>
            <a:solidFill>
              <a:srgbClr val="FFC000"/>
            </a:solidFill>
          </p:spPr>
          <p:txBody>
            <a:bodyPr wrap="square" lIns="0" tIns="0" rIns="0" bIns="0" rtlCol="0"/>
            <a:lstStyle/>
            <a:p>
              <a:endParaRPr/>
            </a:p>
          </p:txBody>
        </p:sp>
        <p:sp>
          <p:nvSpPr>
            <p:cNvPr id="40" name="object 40"/>
            <p:cNvSpPr/>
            <p:nvPr/>
          </p:nvSpPr>
          <p:spPr>
            <a:xfrm>
              <a:off x="9696449" y="4487418"/>
              <a:ext cx="2075814" cy="2146300"/>
            </a:xfrm>
            <a:custGeom>
              <a:avLst/>
              <a:gdLst/>
              <a:ahLst/>
              <a:cxnLst/>
              <a:rect l="l" t="t" r="r" b="b"/>
              <a:pathLst>
                <a:path w="2075815" h="2146300">
                  <a:moveTo>
                    <a:pt x="1037844" y="576198"/>
                  </a:moveTo>
                  <a:lnTo>
                    <a:pt x="1395476" y="0"/>
                  </a:lnTo>
                  <a:lnTo>
                    <a:pt x="1360297" y="528954"/>
                  </a:lnTo>
                  <a:lnTo>
                    <a:pt x="1766316" y="442721"/>
                  </a:lnTo>
                  <a:lnTo>
                    <a:pt x="1605026" y="726693"/>
                  </a:lnTo>
                  <a:lnTo>
                    <a:pt x="2027301" y="808354"/>
                  </a:lnTo>
                  <a:lnTo>
                    <a:pt x="1692021" y="1040637"/>
                  </a:lnTo>
                  <a:lnTo>
                    <a:pt x="2075688" y="1320253"/>
                  </a:lnTo>
                  <a:lnTo>
                    <a:pt x="1617979" y="1285684"/>
                  </a:lnTo>
                  <a:lnTo>
                    <a:pt x="1743709" y="1797596"/>
                  </a:lnTo>
                  <a:lnTo>
                    <a:pt x="1347216" y="1436192"/>
                  </a:lnTo>
                  <a:lnTo>
                    <a:pt x="1273048" y="1960714"/>
                  </a:lnTo>
                  <a:lnTo>
                    <a:pt x="1012063" y="1483677"/>
                  </a:lnTo>
                  <a:lnTo>
                    <a:pt x="815340" y="2145791"/>
                  </a:lnTo>
                  <a:lnTo>
                    <a:pt x="741426" y="1552422"/>
                  </a:lnTo>
                  <a:lnTo>
                    <a:pt x="457580" y="1750110"/>
                  </a:lnTo>
                  <a:lnTo>
                    <a:pt x="544576" y="1384528"/>
                  </a:lnTo>
                  <a:lnTo>
                    <a:pt x="12953" y="1449108"/>
                  </a:lnTo>
                  <a:lnTo>
                    <a:pt x="357631" y="1169758"/>
                  </a:lnTo>
                  <a:lnTo>
                    <a:pt x="0" y="855852"/>
                  </a:lnTo>
                  <a:lnTo>
                    <a:pt x="444626" y="756665"/>
                  </a:lnTo>
                  <a:lnTo>
                    <a:pt x="35559" y="227964"/>
                  </a:lnTo>
                  <a:lnTo>
                    <a:pt x="702691" y="627887"/>
                  </a:lnTo>
                  <a:lnTo>
                    <a:pt x="802640" y="227964"/>
                  </a:lnTo>
                  <a:lnTo>
                    <a:pt x="1037844" y="576198"/>
                  </a:lnTo>
                  <a:close/>
                </a:path>
              </a:pathLst>
            </a:custGeom>
            <a:ln w="25908">
              <a:solidFill>
                <a:srgbClr val="003D2C"/>
              </a:solidFill>
            </a:ln>
          </p:spPr>
          <p:txBody>
            <a:bodyPr wrap="square" lIns="0" tIns="0" rIns="0" bIns="0" rtlCol="0"/>
            <a:lstStyle/>
            <a:p>
              <a:endParaRPr/>
            </a:p>
          </p:txBody>
        </p:sp>
      </p:grpSp>
      <p:sp>
        <p:nvSpPr>
          <p:cNvPr id="41" name="object 41"/>
          <p:cNvSpPr txBox="1"/>
          <p:nvPr/>
        </p:nvSpPr>
        <p:spPr>
          <a:xfrm>
            <a:off x="10240771" y="5338317"/>
            <a:ext cx="96075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372417"/>
                </a:solidFill>
                <a:latin typeface="Arial"/>
                <a:cs typeface="Arial"/>
              </a:rPr>
              <a:t>n</a:t>
            </a:r>
            <a:r>
              <a:rPr sz="1800" b="1" spc="5" dirty="0">
                <a:solidFill>
                  <a:srgbClr val="372417"/>
                </a:solidFill>
                <a:latin typeface="Arial"/>
                <a:cs typeface="Arial"/>
              </a:rPr>
              <a:t>o</a:t>
            </a:r>
            <a:r>
              <a:rPr sz="1800" b="1" dirty="0">
                <a:solidFill>
                  <a:srgbClr val="372417"/>
                </a:solidFill>
                <a:latin typeface="Arial"/>
                <a:cs typeface="Arial"/>
              </a:rPr>
              <a:t>u</a:t>
            </a:r>
            <a:r>
              <a:rPr sz="1800" b="1" spc="-40" dirty="0">
                <a:solidFill>
                  <a:srgbClr val="372417"/>
                </a:solidFill>
                <a:latin typeface="Arial"/>
                <a:cs typeface="Arial"/>
              </a:rPr>
              <a:t>v</a:t>
            </a:r>
            <a:r>
              <a:rPr sz="1800" b="1" spc="-5" dirty="0">
                <a:solidFill>
                  <a:srgbClr val="372417"/>
                </a:solidFill>
                <a:latin typeface="Arial"/>
                <a:cs typeface="Arial"/>
              </a:rPr>
              <a:t>e</a:t>
            </a:r>
            <a:r>
              <a:rPr sz="1800" b="1" spc="-15" dirty="0">
                <a:solidFill>
                  <a:srgbClr val="372417"/>
                </a:solidFill>
                <a:latin typeface="Arial"/>
                <a:cs typeface="Arial"/>
              </a:rPr>
              <a:t>a</a:t>
            </a:r>
            <a:r>
              <a:rPr sz="1800" b="1" dirty="0">
                <a:solidFill>
                  <a:srgbClr val="372417"/>
                </a:solidFill>
                <a:latin typeface="Arial"/>
                <a:cs typeface="Arial"/>
              </a:rPr>
              <a:t>u</a:t>
            </a:r>
            <a:endParaRPr sz="1800">
              <a:latin typeface="Arial"/>
              <a:cs typeface="Arial"/>
            </a:endParaRPr>
          </a:p>
        </p:txBody>
      </p:sp>
      <p:sp>
        <p:nvSpPr>
          <p:cNvPr id="42" name="Espace réservé du pied de page 41">
            <a:extLst>
              <a:ext uri="{FF2B5EF4-FFF2-40B4-BE49-F238E27FC236}">
                <a16:creationId xmlns:a16="http://schemas.microsoft.com/office/drawing/2014/main" id="{9751E1A6-20EB-4A05-90E4-E26A6A728CA5}"/>
              </a:ext>
            </a:extLst>
          </p:cNvPr>
          <p:cNvSpPr>
            <a:spLocks noGrp="1"/>
          </p:cNvSpPr>
          <p:nvPr>
            <p:ph type="ftr" sz="quarter" idx="5"/>
          </p:nvPr>
        </p:nvSpPr>
        <p:spPr/>
        <p:txBody>
          <a:bodyPr/>
          <a:lstStyle/>
          <a:p>
            <a:r>
              <a:rPr lang="fr-FR"/>
              <a:t>Formation rénovation bac pro ASSP - Mai 2022 -  GRD - académie de Lyon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48222-8C98-4D5F-AD76-F49144A20702}"/>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709D142E-6866-46C2-925B-ABB83818FFF9}"/>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133EE323-C2F9-4AC7-90E9-1C05513A62FF}"/>
              </a:ext>
            </a:extLst>
          </p:cNvPr>
          <p:cNvSpPr>
            <a:spLocks noGrp="1"/>
          </p:cNvSpPr>
          <p:nvPr>
            <p:ph type="ftr" sz="quarter" idx="5"/>
          </p:nvPr>
        </p:nvSpPr>
        <p:spPr/>
        <p:txBody>
          <a:bodyPr/>
          <a:lstStyle/>
          <a:p>
            <a:r>
              <a:rPr lang="fr-FR"/>
              <a:t>Formation rénovation bac pro ASSP - Mai 2022 -  GRD - académie de Lyon</a:t>
            </a:r>
          </a:p>
        </p:txBody>
      </p:sp>
      <p:pic>
        <p:nvPicPr>
          <p:cNvPr id="5" name="Image 4">
            <a:extLst>
              <a:ext uri="{FF2B5EF4-FFF2-40B4-BE49-F238E27FC236}">
                <a16:creationId xmlns:a16="http://schemas.microsoft.com/office/drawing/2014/main" id="{3961CA63-AF32-46BC-9775-6FA9263334DE}"/>
              </a:ext>
            </a:extLst>
          </p:cNvPr>
          <p:cNvPicPr>
            <a:picLocks noChangeAspect="1"/>
          </p:cNvPicPr>
          <p:nvPr/>
        </p:nvPicPr>
        <p:blipFill>
          <a:blip r:embed="rId2"/>
          <a:stretch>
            <a:fillRect/>
          </a:stretch>
        </p:blipFill>
        <p:spPr>
          <a:xfrm>
            <a:off x="381000" y="453067"/>
            <a:ext cx="11353800" cy="5924873"/>
          </a:xfrm>
          <a:prstGeom prst="rect">
            <a:avLst/>
          </a:prstGeom>
        </p:spPr>
      </p:pic>
      <p:sp>
        <p:nvSpPr>
          <p:cNvPr id="6" name="Rectangle 5">
            <a:extLst>
              <a:ext uri="{FF2B5EF4-FFF2-40B4-BE49-F238E27FC236}">
                <a16:creationId xmlns:a16="http://schemas.microsoft.com/office/drawing/2014/main" id="{B344C050-28FA-4CAE-B71A-8F28958462F0}"/>
              </a:ext>
            </a:extLst>
          </p:cNvPr>
          <p:cNvSpPr/>
          <p:nvPr/>
        </p:nvSpPr>
        <p:spPr>
          <a:xfrm>
            <a:off x="8763000" y="1810766"/>
            <a:ext cx="1828800" cy="58953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3600" b="1" dirty="0"/>
              <a:t>E 31</a:t>
            </a:r>
          </a:p>
        </p:txBody>
      </p:sp>
    </p:spTree>
    <p:extLst>
      <p:ext uri="{BB962C8B-B14F-4D97-AF65-F5344CB8AC3E}">
        <p14:creationId xmlns:p14="http://schemas.microsoft.com/office/powerpoint/2010/main" val="12992291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FA8C3B-1A75-4A55-BB4D-3CAAFA30AA31}"/>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921C71DB-4485-42FC-A3E1-84AAD4F19A93}"/>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6F4E657A-575F-4AAD-AB17-6FFBC128525C}"/>
              </a:ext>
            </a:extLst>
          </p:cNvPr>
          <p:cNvSpPr>
            <a:spLocks noGrp="1"/>
          </p:cNvSpPr>
          <p:nvPr>
            <p:ph type="ftr" sz="quarter" idx="5"/>
          </p:nvPr>
        </p:nvSpPr>
        <p:spPr/>
        <p:txBody>
          <a:bodyPr/>
          <a:lstStyle/>
          <a:p>
            <a:r>
              <a:rPr lang="fr-FR"/>
              <a:t>Formation rénovation bac pro ASSP - Mai 2022 -  GRD - académie de Lyon</a:t>
            </a:r>
          </a:p>
        </p:txBody>
      </p:sp>
      <p:pic>
        <p:nvPicPr>
          <p:cNvPr id="5" name="Image 4">
            <a:extLst>
              <a:ext uri="{FF2B5EF4-FFF2-40B4-BE49-F238E27FC236}">
                <a16:creationId xmlns:a16="http://schemas.microsoft.com/office/drawing/2014/main" id="{0C0D955B-6DE9-472E-840E-ABB7FF3D3DF0}"/>
              </a:ext>
            </a:extLst>
          </p:cNvPr>
          <p:cNvPicPr>
            <a:picLocks noChangeAspect="1"/>
          </p:cNvPicPr>
          <p:nvPr/>
        </p:nvPicPr>
        <p:blipFill>
          <a:blip r:embed="rId2"/>
          <a:stretch>
            <a:fillRect/>
          </a:stretch>
        </p:blipFill>
        <p:spPr>
          <a:xfrm>
            <a:off x="228600" y="265700"/>
            <a:ext cx="11353800" cy="6211299"/>
          </a:xfrm>
          <a:prstGeom prst="rect">
            <a:avLst/>
          </a:prstGeom>
        </p:spPr>
      </p:pic>
    </p:spTree>
    <p:extLst>
      <p:ext uri="{BB962C8B-B14F-4D97-AF65-F5344CB8AC3E}">
        <p14:creationId xmlns:p14="http://schemas.microsoft.com/office/powerpoint/2010/main" val="31024723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BEBEC1-F7B2-4B31-9F4C-6D5AB5F4FAE4}"/>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B5AC5D18-AEEC-4DF3-980D-16AFDBF5D347}"/>
              </a:ext>
            </a:extLst>
          </p:cNvPr>
          <p:cNvSpPr>
            <a:spLocks noGrp="1"/>
          </p:cNvSpPr>
          <p:nvPr>
            <p:ph type="body" idx="1"/>
          </p:nvPr>
        </p:nvSpPr>
        <p:spPr/>
        <p:txBody>
          <a:bodyPr/>
          <a:lstStyle/>
          <a:p>
            <a:endParaRPr lang="fr-FR" dirty="0"/>
          </a:p>
        </p:txBody>
      </p:sp>
      <p:sp>
        <p:nvSpPr>
          <p:cNvPr id="4" name="Espace réservé du pied de page 3">
            <a:extLst>
              <a:ext uri="{FF2B5EF4-FFF2-40B4-BE49-F238E27FC236}">
                <a16:creationId xmlns:a16="http://schemas.microsoft.com/office/drawing/2014/main" id="{E94578E0-D1AE-41AC-86D8-4C9E0C03A482}"/>
              </a:ext>
            </a:extLst>
          </p:cNvPr>
          <p:cNvSpPr>
            <a:spLocks noGrp="1"/>
          </p:cNvSpPr>
          <p:nvPr>
            <p:ph type="ftr" sz="quarter" idx="5"/>
          </p:nvPr>
        </p:nvSpPr>
        <p:spPr/>
        <p:txBody>
          <a:bodyPr/>
          <a:lstStyle/>
          <a:p>
            <a:r>
              <a:rPr lang="fr-FR"/>
              <a:t>Formation rénovation bac pro ASSP - Mai 2022 -  GRD - académie de Lyon</a:t>
            </a:r>
          </a:p>
        </p:txBody>
      </p:sp>
      <p:pic>
        <p:nvPicPr>
          <p:cNvPr id="5" name="Image 4">
            <a:extLst>
              <a:ext uri="{FF2B5EF4-FFF2-40B4-BE49-F238E27FC236}">
                <a16:creationId xmlns:a16="http://schemas.microsoft.com/office/drawing/2014/main" id="{3017E91F-7720-431A-818A-B4F4B647BAC1}"/>
              </a:ext>
            </a:extLst>
          </p:cNvPr>
          <p:cNvPicPr>
            <a:picLocks noChangeAspect="1"/>
          </p:cNvPicPr>
          <p:nvPr/>
        </p:nvPicPr>
        <p:blipFill>
          <a:blip r:embed="rId2"/>
          <a:stretch>
            <a:fillRect/>
          </a:stretch>
        </p:blipFill>
        <p:spPr>
          <a:xfrm>
            <a:off x="609600" y="530376"/>
            <a:ext cx="11201400" cy="6099024"/>
          </a:xfrm>
          <a:prstGeom prst="rect">
            <a:avLst/>
          </a:prstGeom>
        </p:spPr>
      </p:pic>
    </p:spTree>
    <p:extLst>
      <p:ext uri="{BB962C8B-B14F-4D97-AF65-F5344CB8AC3E}">
        <p14:creationId xmlns:p14="http://schemas.microsoft.com/office/powerpoint/2010/main" val="24082022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DCB136-4AF7-44EB-B331-CC9502E39AF4}"/>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C161FF60-911D-419B-A26F-6E5552F3C471}"/>
              </a:ext>
            </a:extLst>
          </p:cNvPr>
          <p:cNvSpPr>
            <a:spLocks noGrp="1"/>
          </p:cNvSpPr>
          <p:nvPr>
            <p:ph type="body" idx="1"/>
          </p:nvPr>
        </p:nvSpPr>
        <p:spPr/>
        <p:txBody>
          <a:bodyPr/>
          <a:lstStyle/>
          <a:p>
            <a:endParaRPr lang="fr-FR" dirty="0"/>
          </a:p>
        </p:txBody>
      </p:sp>
      <p:sp>
        <p:nvSpPr>
          <p:cNvPr id="4" name="Espace réservé du pied de page 3">
            <a:extLst>
              <a:ext uri="{FF2B5EF4-FFF2-40B4-BE49-F238E27FC236}">
                <a16:creationId xmlns:a16="http://schemas.microsoft.com/office/drawing/2014/main" id="{36D05466-C52C-4614-A5E6-7C14C06469CE}"/>
              </a:ext>
            </a:extLst>
          </p:cNvPr>
          <p:cNvSpPr>
            <a:spLocks noGrp="1"/>
          </p:cNvSpPr>
          <p:nvPr>
            <p:ph type="ftr" sz="quarter" idx="5"/>
          </p:nvPr>
        </p:nvSpPr>
        <p:spPr/>
        <p:txBody>
          <a:bodyPr/>
          <a:lstStyle/>
          <a:p>
            <a:r>
              <a:rPr lang="fr-FR"/>
              <a:t>Formation rénovation bac pro ASSP - Mai 2022 -  GRD - académie de Lyon</a:t>
            </a:r>
          </a:p>
        </p:txBody>
      </p:sp>
      <p:pic>
        <p:nvPicPr>
          <p:cNvPr id="5" name="Image 4">
            <a:extLst>
              <a:ext uri="{FF2B5EF4-FFF2-40B4-BE49-F238E27FC236}">
                <a16:creationId xmlns:a16="http://schemas.microsoft.com/office/drawing/2014/main" id="{E9AF22B5-A8DC-407D-B34A-68E65C355D00}"/>
              </a:ext>
            </a:extLst>
          </p:cNvPr>
          <p:cNvPicPr>
            <a:picLocks noChangeAspect="1"/>
          </p:cNvPicPr>
          <p:nvPr/>
        </p:nvPicPr>
        <p:blipFill>
          <a:blip r:embed="rId2"/>
          <a:stretch>
            <a:fillRect/>
          </a:stretch>
        </p:blipFill>
        <p:spPr>
          <a:xfrm>
            <a:off x="494959" y="304800"/>
            <a:ext cx="11087441" cy="6172200"/>
          </a:xfrm>
          <a:prstGeom prst="rect">
            <a:avLst/>
          </a:prstGeom>
        </p:spPr>
      </p:pic>
      <p:sp>
        <p:nvSpPr>
          <p:cNvPr id="6" name="Rectangle 5">
            <a:extLst>
              <a:ext uri="{FF2B5EF4-FFF2-40B4-BE49-F238E27FC236}">
                <a16:creationId xmlns:a16="http://schemas.microsoft.com/office/drawing/2014/main" id="{660DE77D-8B14-43ED-889B-70203983F4CE}"/>
              </a:ext>
            </a:extLst>
          </p:cNvPr>
          <p:cNvSpPr/>
          <p:nvPr/>
        </p:nvSpPr>
        <p:spPr>
          <a:xfrm>
            <a:off x="3429000" y="381000"/>
            <a:ext cx="5410200" cy="5292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3200" dirty="0"/>
              <a:t>Epreuve de certification E 32</a:t>
            </a:r>
          </a:p>
        </p:txBody>
      </p:sp>
    </p:spTree>
    <p:extLst>
      <p:ext uri="{BB962C8B-B14F-4D97-AF65-F5344CB8AC3E}">
        <p14:creationId xmlns:p14="http://schemas.microsoft.com/office/powerpoint/2010/main" val="27997495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A1B5E5-5FBD-43F1-8FC7-EEA28039E3D9}"/>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4112DB85-F3DB-4D97-96CD-E8D9B2CAC552}"/>
              </a:ext>
            </a:extLst>
          </p:cNvPr>
          <p:cNvSpPr>
            <a:spLocks noGrp="1"/>
          </p:cNvSpPr>
          <p:nvPr>
            <p:ph type="body" idx="1"/>
          </p:nvPr>
        </p:nvSpPr>
        <p:spPr/>
        <p:txBody>
          <a:bodyPr/>
          <a:lstStyle/>
          <a:p>
            <a:endParaRPr lang="fr-FR" dirty="0"/>
          </a:p>
        </p:txBody>
      </p:sp>
      <p:sp>
        <p:nvSpPr>
          <p:cNvPr id="4" name="Espace réservé du pied de page 3">
            <a:extLst>
              <a:ext uri="{FF2B5EF4-FFF2-40B4-BE49-F238E27FC236}">
                <a16:creationId xmlns:a16="http://schemas.microsoft.com/office/drawing/2014/main" id="{2677678D-5079-4D1B-962B-0F17E0BD0185}"/>
              </a:ext>
            </a:extLst>
          </p:cNvPr>
          <p:cNvSpPr>
            <a:spLocks noGrp="1"/>
          </p:cNvSpPr>
          <p:nvPr>
            <p:ph type="ftr" sz="quarter" idx="5"/>
          </p:nvPr>
        </p:nvSpPr>
        <p:spPr/>
        <p:txBody>
          <a:bodyPr/>
          <a:lstStyle/>
          <a:p>
            <a:r>
              <a:rPr lang="fr-FR"/>
              <a:t>Formation rénovation bac pro ASSP - Mai 2022 -  GRD - académie de Lyon</a:t>
            </a:r>
          </a:p>
        </p:txBody>
      </p:sp>
      <p:pic>
        <p:nvPicPr>
          <p:cNvPr id="5" name="Image 4">
            <a:extLst>
              <a:ext uri="{FF2B5EF4-FFF2-40B4-BE49-F238E27FC236}">
                <a16:creationId xmlns:a16="http://schemas.microsoft.com/office/drawing/2014/main" id="{361904DB-C300-407D-9816-60998780E4AC}"/>
              </a:ext>
            </a:extLst>
          </p:cNvPr>
          <p:cNvPicPr>
            <a:picLocks noChangeAspect="1"/>
          </p:cNvPicPr>
          <p:nvPr/>
        </p:nvPicPr>
        <p:blipFill>
          <a:blip r:embed="rId2"/>
          <a:stretch>
            <a:fillRect/>
          </a:stretch>
        </p:blipFill>
        <p:spPr>
          <a:xfrm>
            <a:off x="457200" y="381000"/>
            <a:ext cx="11201400" cy="5996940"/>
          </a:xfrm>
          <a:prstGeom prst="rect">
            <a:avLst/>
          </a:prstGeom>
        </p:spPr>
      </p:pic>
    </p:spTree>
    <p:extLst>
      <p:ext uri="{BB962C8B-B14F-4D97-AF65-F5344CB8AC3E}">
        <p14:creationId xmlns:p14="http://schemas.microsoft.com/office/powerpoint/2010/main" val="39189536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F8EE62-F292-4AC1-8947-86B58287CB43}"/>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BBC40999-D525-4E15-A731-2625482F90E7}"/>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73339D5D-D458-4A31-A7ED-4616D8A656D7}"/>
              </a:ext>
            </a:extLst>
          </p:cNvPr>
          <p:cNvSpPr>
            <a:spLocks noGrp="1"/>
          </p:cNvSpPr>
          <p:nvPr>
            <p:ph type="ftr" sz="quarter" idx="5"/>
          </p:nvPr>
        </p:nvSpPr>
        <p:spPr/>
        <p:txBody>
          <a:bodyPr/>
          <a:lstStyle/>
          <a:p>
            <a:r>
              <a:rPr lang="fr-FR"/>
              <a:t>Formation rénovation bac pro ASSP - Mai 2022 -  GRD - académie de Lyon</a:t>
            </a:r>
          </a:p>
        </p:txBody>
      </p:sp>
      <p:pic>
        <p:nvPicPr>
          <p:cNvPr id="5" name="Image 4">
            <a:extLst>
              <a:ext uri="{FF2B5EF4-FFF2-40B4-BE49-F238E27FC236}">
                <a16:creationId xmlns:a16="http://schemas.microsoft.com/office/drawing/2014/main" id="{07DFCAC9-620B-489C-A91B-EF9FD4DFA088}"/>
              </a:ext>
            </a:extLst>
          </p:cNvPr>
          <p:cNvPicPr>
            <a:picLocks noChangeAspect="1"/>
          </p:cNvPicPr>
          <p:nvPr/>
        </p:nvPicPr>
        <p:blipFill>
          <a:blip r:embed="rId2"/>
          <a:stretch>
            <a:fillRect/>
          </a:stretch>
        </p:blipFill>
        <p:spPr>
          <a:xfrm>
            <a:off x="335360" y="332656"/>
            <a:ext cx="11631451" cy="6045284"/>
          </a:xfrm>
          <a:prstGeom prst="rect">
            <a:avLst/>
          </a:prstGeom>
        </p:spPr>
      </p:pic>
    </p:spTree>
    <p:extLst>
      <p:ext uri="{BB962C8B-B14F-4D97-AF65-F5344CB8AC3E}">
        <p14:creationId xmlns:p14="http://schemas.microsoft.com/office/powerpoint/2010/main" val="20044353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1E1C1F-63B5-4A4F-8D78-630364162BD9}"/>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03E12224-046F-4247-B8E8-FFB95C2A24F3}"/>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5B67B4B3-6729-4D29-83F4-3CF4A7081CF9}"/>
              </a:ext>
            </a:extLst>
          </p:cNvPr>
          <p:cNvSpPr>
            <a:spLocks noGrp="1"/>
          </p:cNvSpPr>
          <p:nvPr>
            <p:ph type="ftr" sz="quarter" idx="5"/>
          </p:nvPr>
        </p:nvSpPr>
        <p:spPr/>
        <p:txBody>
          <a:bodyPr/>
          <a:lstStyle/>
          <a:p>
            <a:r>
              <a:rPr lang="fr-FR"/>
              <a:t>Formation rénovation bac pro ASSP - Mai 2022 -  GRD - académie de Lyon</a:t>
            </a:r>
          </a:p>
        </p:txBody>
      </p:sp>
      <p:pic>
        <p:nvPicPr>
          <p:cNvPr id="5" name="Image 4">
            <a:extLst>
              <a:ext uri="{FF2B5EF4-FFF2-40B4-BE49-F238E27FC236}">
                <a16:creationId xmlns:a16="http://schemas.microsoft.com/office/drawing/2014/main" id="{DB9E96A5-8CAB-4825-9C48-933E5BF6B8AE}"/>
              </a:ext>
            </a:extLst>
          </p:cNvPr>
          <p:cNvPicPr>
            <a:picLocks noChangeAspect="1"/>
          </p:cNvPicPr>
          <p:nvPr/>
        </p:nvPicPr>
        <p:blipFill>
          <a:blip r:embed="rId2"/>
          <a:stretch>
            <a:fillRect/>
          </a:stretch>
        </p:blipFill>
        <p:spPr>
          <a:xfrm>
            <a:off x="124756" y="304800"/>
            <a:ext cx="11686244" cy="6073139"/>
          </a:xfrm>
          <a:prstGeom prst="rect">
            <a:avLst/>
          </a:prstGeom>
        </p:spPr>
      </p:pic>
    </p:spTree>
    <p:extLst>
      <p:ext uri="{BB962C8B-B14F-4D97-AF65-F5344CB8AC3E}">
        <p14:creationId xmlns:p14="http://schemas.microsoft.com/office/powerpoint/2010/main" val="29007828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0B56576-1E5D-4760-B9BC-B4C733430DB2}"/>
              </a:ext>
            </a:extLst>
          </p:cNvPr>
          <p:cNvSpPr>
            <a:spLocks noGrp="1"/>
          </p:cNvSpPr>
          <p:nvPr>
            <p:ph type="ftr" sz="quarter" idx="5"/>
          </p:nvPr>
        </p:nvSpPr>
        <p:spPr/>
        <p:txBody>
          <a:bodyPr/>
          <a:lstStyle/>
          <a:p>
            <a:r>
              <a:rPr lang="fr-FR"/>
              <a:t>Formation rénovation bac pro ASSP - Mai 2022 -  GRD - académie de Lyon</a:t>
            </a:r>
          </a:p>
        </p:txBody>
      </p:sp>
      <p:sp>
        <p:nvSpPr>
          <p:cNvPr id="7" name="Rectangle 6">
            <a:extLst>
              <a:ext uri="{FF2B5EF4-FFF2-40B4-BE49-F238E27FC236}">
                <a16:creationId xmlns:a16="http://schemas.microsoft.com/office/drawing/2014/main" id="{320F98B2-D0EF-4520-9B9C-BBBD82FBF509}"/>
              </a:ext>
            </a:extLst>
          </p:cNvPr>
          <p:cNvSpPr/>
          <p:nvPr/>
        </p:nvSpPr>
        <p:spPr>
          <a:xfrm>
            <a:off x="304800" y="381000"/>
            <a:ext cx="11277600"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800" dirty="0">
                <a:highlight>
                  <a:srgbClr val="FFCCFF"/>
                </a:highlight>
              </a:rPr>
              <a:t>Epreuve E2 – bloc 4 – Coef 4 – Conception d’action d’éducation à la  santé </a:t>
            </a:r>
          </a:p>
        </p:txBody>
      </p:sp>
      <p:sp>
        <p:nvSpPr>
          <p:cNvPr id="8" name="Rectangle 7">
            <a:extLst>
              <a:ext uri="{FF2B5EF4-FFF2-40B4-BE49-F238E27FC236}">
                <a16:creationId xmlns:a16="http://schemas.microsoft.com/office/drawing/2014/main" id="{DDF1C55C-B113-4A7D-9776-3F270F43449C}"/>
              </a:ext>
            </a:extLst>
          </p:cNvPr>
          <p:cNvSpPr/>
          <p:nvPr/>
        </p:nvSpPr>
        <p:spPr>
          <a:xfrm>
            <a:off x="304800" y="1496949"/>
            <a:ext cx="11277600" cy="13986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fr-FR" b="0" i="0" dirty="0">
                <a:effectLst/>
                <a:latin typeface="Arial" panose="020B0604020202020204" pitchFamily="34" charset="0"/>
              </a:rPr>
              <a:t>4.1. Analyser les besoins d’un public dans un contexte donné </a:t>
            </a:r>
            <a:br>
              <a:rPr lang="fr-FR" dirty="0"/>
            </a:br>
            <a:r>
              <a:rPr lang="fr-FR" b="0" i="0" dirty="0">
                <a:effectLst/>
                <a:latin typeface="Arial" panose="020B0604020202020204" pitchFamily="34" charset="0"/>
              </a:rPr>
              <a:t>4.2. Concevoir une action d’éducation à la santé </a:t>
            </a:r>
            <a:br>
              <a:rPr lang="fr-FR" dirty="0"/>
            </a:br>
            <a:r>
              <a:rPr lang="fr-FR" b="0" i="0" dirty="0">
                <a:effectLst/>
                <a:latin typeface="Arial" panose="020B0604020202020204" pitchFamily="34" charset="0"/>
              </a:rPr>
              <a:t>4.3. Mettre en œuvre et évaluer l’action d’éducation à la santé </a:t>
            </a:r>
            <a:br>
              <a:rPr lang="fr-FR" dirty="0"/>
            </a:br>
            <a:r>
              <a:rPr lang="fr-FR" b="0" i="0" dirty="0">
                <a:effectLst/>
                <a:latin typeface="Arial" panose="020B0604020202020204" pitchFamily="34" charset="0"/>
              </a:rPr>
              <a:t>L’épreuve s’appuie sur les savoirs associés relatifs à l’unité U2 (bloc 4). </a:t>
            </a:r>
            <a:endParaRPr lang="fr-FR" dirty="0"/>
          </a:p>
        </p:txBody>
      </p:sp>
      <p:sp>
        <p:nvSpPr>
          <p:cNvPr id="9" name="Rectangle 8">
            <a:extLst>
              <a:ext uri="{FF2B5EF4-FFF2-40B4-BE49-F238E27FC236}">
                <a16:creationId xmlns:a16="http://schemas.microsoft.com/office/drawing/2014/main" id="{590FFF85-E09D-4555-8739-9A3723725E2A}"/>
              </a:ext>
            </a:extLst>
          </p:cNvPr>
          <p:cNvSpPr/>
          <p:nvPr/>
        </p:nvSpPr>
        <p:spPr>
          <a:xfrm>
            <a:off x="304800" y="3979506"/>
            <a:ext cx="11277600" cy="204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a:p>
            <a:r>
              <a:rPr lang="fr-FR" dirty="0">
                <a:latin typeface="Arial" panose="020B0604020202020204" pitchFamily="34" charset="0"/>
                <a:cs typeface="Arial" panose="020B0604020202020204" pitchFamily="34" charset="0"/>
              </a:rPr>
              <a:t>Le sujet fourni au candidat est accompagné d’un dossier technique, de 20 pages maximum. Ce dossier peut comporter des documents variés : données épidémiologiques, informations sur les publics identifiés, résultats d’enquêtes, supports d’animation, bilan d’actions ou autres supports sur lesquels le candidat pourra prendre appui. Le sujet comporte également des questions de savoirs associés en lien avec le contexte professionnel donné et la thématique de l’action d’éducation à la santé. Les limites de connaissances sont celles du référentiel.</a:t>
            </a:r>
            <a:r>
              <a:rPr lang="fr-FR" dirty="0"/>
              <a:t> </a:t>
            </a:r>
          </a:p>
        </p:txBody>
      </p:sp>
      <p:sp>
        <p:nvSpPr>
          <p:cNvPr id="10" name="Rectangle 9">
            <a:extLst>
              <a:ext uri="{FF2B5EF4-FFF2-40B4-BE49-F238E27FC236}">
                <a16:creationId xmlns:a16="http://schemas.microsoft.com/office/drawing/2014/main" id="{08CD2606-D96F-4A95-8C63-50159F278C7A}"/>
              </a:ext>
            </a:extLst>
          </p:cNvPr>
          <p:cNvSpPr/>
          <p:nvPr/>
        </p:nvSpPr>
        <p:spPr>
          <a:xfrm>
            <a:off x="304800" y="3118129"/>
            <a:ext cx="11277600" cy="62174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400" b="1" dirty="0">
                <a:highlight>
                  <a:srgbClr val="C0C0C0"/>
                </a:highlight>
                <a:latin typeface="Arial" panose="020B0604020202020204" pitchFamily="34" charset="0"/>
                <a:cs typeface="Arial" panose="020B0604020202020204" pitchFamily="34" charset="0"/>
              </a:rPr>
              <a:t>Ponctuelle </a:t>
            </a:r>
            <a:r>
              <a:rPr lang="fr-FR" sz="2400" b="1">
                <a:highlight>
                  <a:srgbClr val="C0C0C0"/>
                </a:highlight>
                <a:latin typeface="Arial" panose="020B0604020202020204" pitchFamily="34" charset="0"/>
                <a:cs typeface="Arial" panose="020B0604020202020204" pitchFamily="34" charset="0"/>
              </a:rPr>
              <a:t>-  Ecrit - 4 </a:t>
            </a:r>
            <a:r>
              <a:rPr lang="fr-FR" sz="2400" b="1" dirty="0">
                <a:highlight>
                  <a:srgbClr val="C0C0C0"/>
                </a:highlight>
                <a:latin typeface="Arial" panose="020B0604020202020204" pitchFamily="34" charset="0"/>
                <a:cs typeface="Arial" panose="020B0604020202020204" pitchFamily="34" charset="0"/>
              </a:rPr>
              <a:t>h 00</a:t>
            </a:r>
          </a:p>
        </p:txBody>
      </p:sp>
    </p:spTree>
    <p:extLst>
      <p:ext uri="{BB962C8B-B14F-4D97-AF65-F5344CB8AC3E}">
        <p14:creationId xmlns:p14="http://schemas.microsoft.com/office/powerpoint/2010/main" val="2447976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FAF5DF-0E8D-4A6C-809B-F8DC0A929FA7}"/>
              </a:ext>
            </a:extLst>
          </p:cNvPr>
          <p:cNvSpPr>
            <a:spLocks noGrp="1"/>
          </p:cNvSpPr>
          <p:nvPr>
            <p:ph type="title"/>
          </p:nvPr>
        </p:nvSpPr>
        <p:spPr>
          <a:xfrm>
            <a:off x="1371600" y="433995"/>
            <a:ext cx="9728835" cy="430887"/>
          </a:xfrm>
        </p:spPr>
        <p:txBody>
          <a:bodyPr/>
          <a:lstStyle/>
          <a:p>
            <a:pPr algn="ctr"/>
            <a:r>
              <a:rPr lang="fr-FR" sz="2800" spc="-5" dirty="0">
                <a:solidFill>
                  <a:srgbClr val="000000"/>
                </a:solidFill>
              </a:rPr>
              <a:t>Les différents rapports et plans santé </a:t>
            </a:r>
          </a:p>
        </p:txBody>
      </p:sp>
      <p:sp>
        <p:nvSpPr>
          <p:cNvPr id="4" name="Espace réservé du pied de page 3">
            <a:extLst>
              <a:ext uri="{FF2B5EF4-FFF2-40B4-BE49-F238E27FC236}">
                <a16:creationId xmlns:a16="http://schemas.microsoft.com/office/drawing/2014/main" id="{C9B38AB3-E5F0-45AB-9D83-AE4E855A3288}"/>
              </a:ext>
            </a:extLst>
          </p:cNvPr>
          <p:cNvSpPr>
            <a:spLocks noGrp="1"/>
          </p:cNvSpPr>
          <p:nvPr>
            <p:ph type="ftr" sz="quarter" idx="5"/>
          </p:nvPr>
        </p:nvSpPr>
        <p:spPr/>
        <p:txBody>
          <a:bodyPr/>
          <a:lstStyle/>
          <a:p>
            <a:r>
              <a:rPr lang="fr-FR"/>
              <a:t>Formation rénovation bac pro ASSP - Mai 2022 -  GRD - académie de Lyon</a:t>
            </a:r>
          </a:p>
        </p:txBody>
      </p:sp>
      <p:pic>
        <p:nvPicPr>
          <p:cNvPr id="5" name="object 24">
            <a:extLst>
              <a:ext uri="{FF2B5EF4-FFF2-40B4-BE49-F238E27FC236}">
                <a16:creationId xmlns:a16="http://schemas.microsoft.com/office/drawing/2014/main" id="{A4575DD5-1F46-45DB-8BEB-9218F33C8734}"/>
              </a:ext>
            </a:extLst>
          </p:cNvPr>
          <p:cNvPicPr/>
          <p:nvPr/>
        </p:nvPicPr>
        <p:blipFill>
          <a:blip r:embed="rId3" cstate="print"/>
          <a:stretch>
            <a:fillRect/>
          </a:stretch>
        </p:blipFill>
        <p:spPr>
          <a:xfrm>
            <a:off x="414158" y="1143000"/>
            <a:ext cx="3362712" cy="1390674"/>
          </a:xfrm>
          <a:prstGeom prst="rect">
            <a:avLst/>
          </a:prstGeom>
        </p:spPr>
      </p:pic>
      <p:sp>
        <p:nvSpPr>
          <p:cNvPr id="6" name="Rectangle 5">
            <a:extLst>
              <a:ext uri="{FF2B5EF4-FFF2-40B4-BE49-F238E27FC236}">
                <a16:creationId xmlns:a16="http://schemas.microsoft.com/office/drawing/2014/main" id="{FF9788CF-A27E-4BD8-883A-B4A5053AD6EB}"/>
              </a:ext>
            </a:extLst>
          </p:cNvPr>
          <p:cNvSpPr/>
          <p:nvPr/>
        </p:nvSpPr>
        <p:spPr>
          <a:xfrm>
            <a:off x="4267200" y="1236726"/>
            <a:ext cx="5645426" cy="12457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b="1" dirty="0"/>
              <a:t>Transformer les métiers et revaloriser ceux qui soignent : </a:t>
            </a:r>
          </a:p>
          <a:p>
            <a:pPr algn="ctr"/>
            <a:r>
              <a:rPr lang="fr-FR" b="1" dirty="0"/>
              <a:t> - </a:t>
            </a:r>
            <a:r>
              <a:rPr lang="fr-FR" dirty="0"/>
              <a:t>Travaux sur les statuts /métiers /revalorisation </a:t>
            </a:r>
          </a:p>
          <a:p>
            <a:pPr algn="ctr"/>
            <a:r>
              <a:rPr lang="fr-FR" dirty="0"/>
              <a:t> - Augmentation des capacités de formation </a:t>
            </a:r>
          </a:p>
          <a:p>
            <a:pPr algn="ctr"/>
            <a:r>
              <a:rPr lang="fr-FR" dirty="0"/>
              <a:t> - Recrutement de 15 000 soignants</a:t>
            </a:r>
          </a:p>
          <a:p>
            <a:pPr algn="ctr"/>
            <a:endParaRPr lang="fr-FR" dirty="0"/>
          </a:p>
        </p:txBody>
      </p:sp>
      <p:pic>
        <p:nvPicPr>
          <p:cNvPr id="8" name="Image 7" descr="Une image contenant texte&#10;&#10;Description générée automatiquement">
            <a:extLst>
              <a:ext uri="{FF2B5EF4-FFF2-40B4-BE49-F238E27FC236}">
                <a16:creationId xmlns:a16="http://schemas.microsoft.com/office/drawing/2014/main" id="{E7D07B13-F406-4026-B2EA-8778016418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53" y="3963470"/>
            <a:ext cx="3256721" cy="1133475"/>
          </a:xfrm>
          <a:prstGeom prst="rect">
            <a:avLst/>
          </a:prstGeom>
        </p:spPr>
      </p:pic>
      <p:sp>
        <p:nvSpPr>
          <p:cNvPr id="10" name="Espace réservé du texte 9">
            <a:extLst>
              <a:ext uri="{FF2B5EF4-FFF2-40B4-BE49-F238E27FC236}">
                <a16:creationId xmlns:a16="http://schemas.microsoft.com/office/drawing/2014/main" id="{85C6B19A-EA94-4946-B036-F7B1ED3C68B8}"/>
              </a:ext>
            </a:extLst>
          </p:cNvPr>
          <p:cNvSpPr>
            <a:spLocks noGrp="1"/>
          </p:cNvSpPr>
          <p:nvPr>
            <p:ph type="body" idx="1"/>
          </p:nvPr>
        </p:nvSpPr>
        <p:spPr>
          <a:xfrm>
            <a:off x="4267200" y="3733800"/>
            <a:ext cx="5645426" cy="17645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b="1" dirty="0"/>
              <a:t>RAPPORT LIBAULT MARS 2019 </a:t>
            </a:r>
          </a:p>
          <a:p>
            <a:pPr marL="12700">
              <a:lnSpc>
                <a:spcPts val="2275"/>
              </a:lnSpc>
              <a:spcBef>
                <a:spcPts val="105"/>
              </a:spcBef>
            </a:pPr>
            <a:r>
              <a:rPr lang="fr-FR" dirty="0"/>
              <a:t>Selon plusieurs scénarii le nombre de PA augmenterait de 15 %, 25 % ou 33 % entre 2015 et 2030 </a:t>
            </a:r>
            <a:endParaRPr lang="fr-FR" sz="2400" dirty="0">
              <a:latin typeface="Arial MT"/>
            </a:endParaRPr>
          </a:p>
          <a:p>
            <a:pPr marL="12700">
              <a:lnSpc>
                <a:spcPts val="2275"/>
              </a:lnSpc>
              <a:spcBef>
                <a:spcPts val="105"/>
              </a:spcBef>
            </a:pPr>
            <a:r>
              <a:rPr lang="fr-FR" dirty="0"/>
              <a:t>Besoin d’une augmentation de 20% ETP travaillant auprès des personnes âgées d’ici 2030 en raison de l’évolution démographique</a:t>
            </a:r>
          </a:p>
        </p:txBody>
      </p:sp>
    </p:spTree>
    <p:extLst>
      <p:ext uri="{BB962C8B-B14F-4D97-AF65-F5344CB8AC3E}">
        <p14:creationId xmlns:p14="http://schemas.microsoft.com/office/powerpoint/2010/main" val="38033359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27246" y="692277"/>
            <a:ext cx="4936490" cy="482600"/>
          </a:xfrm>
          <a:prstGeom prst="rect">
            <a:avLst/>
          </a:prstGeom>
        </p:spPr>
        <p:txBody>
          <a:bodyPr vert="horz" wrap="square" lIns="0" tIns="12700" rIns="0" bIns="0" rtlCol="0">
            <a:spAutoFit/>
          </a:bodyPr>
          <a:lstStyle/>
          <a:p>
            <a:pPr marL="12700">
              <a:lnSpc>
                <a:spcPct val="100000"/>
              </a:lnSpc>
              <a:spcBef>
                <a:spcPts val="100"/>
              </a:spcBef>
            </a:pPr>
            <a:r>
              <a:rPr sz="3000" spc="-5" dirty="0">
                <a:solidFill>
                  <a:srgbClr val="000000"/>
                </a:solidFill>
              </a:rPr>
              <a:t>Avez-vous</a:t>
            </a:r>
            <a:r>
              <a:rPr sz="3000" spc="-35" dirty="0">
                <a:solidFill>
                  <a:srgbClr val="000000"/>
                </a:solidFill>
              </a:rPr>
              <a:t> </a:t>
            </a:r>
            <a:r>
              <a:rPr sz="3000" dirty="0">
                <a:solidFill>
                  <a:srgbClr val="000000"/>
                </a:solidFill>
              </a:rPr>
              <a:t>des</a:t>
            </a:r>
            <a:r>
              <a:rPr sz="3000" spc="-20" dirty="0">
                <a:solidFill>
                  <a:srgbClr val="000000"/>
                </a:solidFill>
              </a:rPr>
              <a:t> </a:t>
            </a:r>
            <a:r>
              <a:rPr sz="3000" dirty="0">
                <a:solidFill>
                  <a:srgbClr val="000000"/>
                </a:solidFill>
              </a:rPr>
              <a:t>questions</a:t>
            </a:r>
            <a:r>
              <a:rPr sz="3000" spc="-15" dirty="0">
                <a:solidFill>
                  <a:srgbClr val="000000"/>
                </a:solidFill>
              </a:rPr>
              <a:t> </a:t>
            </a:r>
            <a:r>
              <a:rPr sz="3000" dirty="0">
                <a:solidFill>
                  <a:srgbClr val="000000"/>
                </a:solidFill>
              </a:rPr>
              <a:t>?</a:t>
            </a:r>
            <a:endParaRPr sz="3000"/>
          </a:p>
        </p:txBody>
      </p:sp>
      <p:pic>
        <p:nvPicPr>
          <p:cNvPr id="3" name="object 3"/>
          <p:cNvPicPr/>
          <p:nvPr/>
        </p:nvPicPr>
        <p:blipFill>
          <a:blip r:embed="rId2" cstate="print"/>
          <a:stretch>
            <a:fillRect/>
          </a:stretch>
        </p:blipFill>
        <p:spPr>
          <a:xfrm>
            <a:off x="4170411" y="1806455"/>
            <a:ext cx="4190270" cy="4728456"/>
          </a:xfrm>
          <a:prstGeom prst="rect">
            <a:avLst/>
          </a:prstGeom>
        </p:spPr>
      </p:pic>
      <p:sp>
        <p:nvSpPr>
          <p:cNvPr id="4" name="Espace réservé du pied de page 3">
            <a:extLst>
              <a:ext uri="{FF2B5EF4-FFF2-40B4-BE49-F238E27FC236}">
                <a16:creationId xmlns:a16="http://schemas.microsoft.com/office/drawing/2014/main" id="{5F01B8B1-E1ED-4CD1-B957-8B408CAE58CB}"/>
              </a:ext>
            </a:extLst>
          </p:cNvPr>
          <p:cNvSpPr>
            <a:spLocks noGrp="1"/>
          </p:cNvSpPr>
          <p:nvPr>
            <p:ph type="ftr" sz="quarter" idx="5"/>
          </p:nvPr>
        </p:nvSpPr>
        <p:spPr/>
        <p:txBody>
          <a:bodyPr/>
          <a:lstStyle/>
          <a:p>
            <a:r>
              <a:rPr lang="fr-FR"/>
              <a:t>Formation rénovation bac pro ASSP - Mai 2022 -  GRD - académie de Lyon</a:t>
            </a:r>
          </a:p>
        </p:txBody>
      </p:sp>
    </p:spTree>
    <p:extLst>
      <p:ext uri="{BB962C8B-B14F-4D97-AF65-F5344CB8AC3E}">
        <p14:creationId xmlns:p14="http://schemas.microsoft.com/office/powerpoint/2010/main" val="39506803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5"/>
          </p:nvPr>
        </p:nvSpPr>
        <p:spPr/>
        <p:txBody>
          <a:bodyPr/>
          <a:lstStyle/>
          <a:p>
            <a:r>
              <a:rPr lang="fr-FR"/>
              <a:t>Formation rénovation bac pro ASSP - Mai 2022 -  GRD - académie de Lyon</a:t>
            </a:r>
          </a:p>
        </p:txBody>
      </p:sp>
      <p:sp>
        <p:nvSpPr>
          <p:cNvPr id="4" name="Rectangle 3"/>
          <p:cNvSpPr/>
          <p:nvPr/>
        </p:nvSpPr>
        <p:spPr>
          <a:xfrm>
            <a:off x="1847528" y="1340768"/>
            <a:ext cx="9145016" cy="2585323"/>
          </a:xfrm>
          <a:prstGeom prst="rect">
            <a:avLst/>
          </a:prstGeom>
        </p:spPr>
        <p:txBody>
          <a:bodyPr wrap="square">
            <a:spAutoFit/>
          </a:bodyPr>
          <a:lstStyle/>
          <a:p>
            <a:pPr algn="ctr"/>
            <a:r>
              <a:rPr lang="fr-FR" sz="5400" b="1" dirty="0"/>
              <a:t>Présentation des nouveautés </a:t>
            </a:r>
          </a:p>
          <a:p>
            <a:pPr algn="ctr"/>
            <a:endParaRPr lang="fr-FR" sz="5400" b="1" dirty="0"/>
          </a:p>
          <a:p>
            <a:pPr algn="ctr"/>
            <a:r>
              <a:rPr lang="fr-FR" sz="5400" b="1" dirty="0"/>
              <a:t>et des pistes pédagogiques </a:t>
            </a:r>
          </a:p>
        </p:txBody>
      </p:sp>
    </p:spTree>
    <p:extLst>
      <p:ext uri="{BB962C8B-B14F-4D97-AF65-F5344CB8AC3E}">
        <p14:creationId xmlns:p14="http://schemas.microsoft.com/office/powerpoint/2010/main" val="9130618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rot="5400000">
            <a:off x="2495600" y="-27384"/>
            <a:ext cx="5544616" cy="7416824"/>
          </a:xfrm>
          <a:prstGeom prst="rect">
            <a:avLst/>
          </a:prstGeom>
          <a:noFill/>
          <a:ln w="9525">
            <a:noFill/>
            <a:miter lim="800000"/>
            <a:headEnd/>
            <a:tailEnd/>
          </a:ln>
        </p:spPr>
      </p:pic>
      <p:sp>
        <p:nvSpPr>
          <p:cNvPr id="8" name="ZoneTexte 7"/>
          <p:cNvSpPr txBox="1"/>
          <p:nvPr/>
        </p:nvSpPr>
        <p:spPr>
          <a:xfrm>
            <a:off x="1668016" y="35914"/>
            <a:ext cx="7308304" cy="584775"/>
          </a:xfrm>
          <a:prstGeom prst="rect">
            <a:avLst/>
          </a:prstGeom>
          <a:noFill/>
        </p:spPr>
        <p:txBody>
          <a:bodyPr wrap="square" rtlCol="0">
            <a:spAutoFit/>
          </a:bodyPr>
          <a:lstStyle/>
          <a:p>
            <a:r>
              <a:rPr lang="fr-FR" sz="3200" b="1" dirty="0"/>
              <a:t>Compétences transversales</a:t>
            </a:r>
          </a:p>
        </p:txBody>
      </p:sp>
      <p:sp>
        <p:nvSpPr>
          <p:cNvPr id="13" name="ZoneTexte 12"/>
          <p:cNvSpPr txBox="1"/>
          <p:nvPr/>
        </p:nvSpPr>
        <p:spPr>
          <a:xfrm>
            <a:off x="1776917" y="1552437"/>
            <a:ext cx="2736304" cy="307777"/>
          </a:xfrm>
          <a:prstGeom prst="rect">
            <a:avLst/>
          </a:prstGeom>
          <a:noFill/>
        </p:spPr>
        <p:txBody>
          <a:bodyPr wrap="square" rtlCol="0">
            <a:spAutoFit/>
          </a:bodyPr>
          <a:lstStyle/>
          <a:p>
            <a:r>
              <a:rPr lang="fr-FR" sz="1400" b="1" dirty="0" err="1">
                <a:solidFill>
                  <a:srgbClr val="FF0000"/>
                </a:solidFill>
              </a:rPr>
              <a:t>ie</a:t>
            </a:r>
            <a:r>
              <a:rPr lang="fr-FR" sz="1400" b="1" dirty="0">
                <a:solidFill>
                  <a:srgbClr val="FF0000"/>
                </a:solidFill>
              </a:rPr>
              <a:t> 7 respect de l’e-réputation </a:t>
            </a:r>
            <a:endParaRPr lang="fr-FR" sz="1400" dirty="0"/>
          </a:p>
        </p:txBody>
      </p:sp>
      <p:sp>
        <p:nvSpPr>
          <p:cNvPr id="14" name="ZoneTexte 13"/>
          <p:cNvSpPr txBox="1"/>
          <p:nvPr/>
        </p:nvSpPr>
        <p:spPr>
          <a:xfrm>
            <a:off x="1919536" y="755993"/>
            <a:ext cx="3600400" cy="707886"/>
          </a:xfrm>
          <a:prstGeom prst="rect">
            <a:avLst/>
          </a:prstGeom>
          <a:solidFill>
            <a:schemeClr val="bg1"/>
          </a:solidFill>
          <a:ln w="57150">
            <a:solidFill>
              <a:srgbClr val="FFC000"/>
            </a:solidFill>
          </a:ln>
        </p:spPr>
        <p:txBody>
          <a:bodyPr wrap="square" rtlCol="0">
            <a:spAutoFit/>
          </a:bodyPr>
          <a:lstStyle/>
          <a:p>
            <a:r>
              <a:rPr lang="fr-FR" sz="2000" b="1" dirty="0"/>
              <a:t>C(t) 1.0 Adopter une posture </a:t>
            </a:r>
            <a:br>
              <a:rPr lang="fr-FR" sz="2000" b="1" dirty="0"/>
            </a:br>
            <a:r>
              <a:rPr lang="fr-FR" sz="2000" b="1" dirty="0"/>
              <a:t>professionnelle adaptée*</a:t>
            </a:r>
          </a:p>
        </p:txBody>
      </p:sp>
      <p:sp>
        <p:nvSpPr>
          <p:cNvPr id="7" name="ZoneTexte 6"/>
          <p:cNvSpPr txBox="1"/>
          <p:nvPr/>
        </p:nvSpPr>
        <p:spPr>
          <a:xfrm>
            <a:off x="6023992" y="692697"/>
            <a:ext cx="4499992" cy="830997"/>
          </a:xfrm>
          <a:prstGeom prst="rect">
            <a:avLst/>
          </a:prstGeom>
          <a:solidFill>
            <a:srgbClr val="FFC000"/>
          </a:solidFill>
          <a:ln w="57150">
            <a:solidFill>
              <a:srgbClr val="FFC000"/>
            </a:solidFill>
          </a:ln>
        </p:spPr>
        <p:txBody>
          <a:bodyPr wrap="square" rtlCol="0">
            <a:spAutoFit/>
          </a:bodyPr>
          <a:lstStyle/>
          <a:p>
            <a:r>
              <a:rPr lang="fr-FR" sz="1600" b="1" dirty="0"/>
              <a:t>SC(t) 1.1.2 Créer une situation d’échange, favoriser le dialogue, l’expression de la personne, la coopération de la famille et l’entourage*</a:t>
            </a:r>
          </a:p>
        </p:txBody>
      </p:sp>
      <p:sp>
        <p:nvSpPr>
          <p:cNvPr id="9" name="ZoneTexte 8"/>
          <p:cNvSpPr txBox="1"/>
          <p:nvPr/>
        </p:nvSpPr>
        <p:spPr>
          <a:xfrm>
            <a:off x="5663952" y="1772817"/>
            <a:ext cx="4896544" cy="584775"/>
          </a:xfrm>
          <a:prstGeom prst="rect">
            <a:avLst/>
          </a:prstGeom>
          <a:solidFill>
            <a:srgbClr val="FFC000"/>
          </a:solidFill>
          <a:ln w="57150">
            <a:solidFill>
              <a:srgbClr val="FFC000"/>
            </a:solidFill>
          </a:ln>
        </p:spPr>
        <p:txBody>
          <a:bodyPr wrap="square" rtlCol="0">
            <a:spAutoFit/>
          </a:bodyPr>
          <a:lstStyle/>
          <a:p>
            <a:r>
              <a:rPr lang="fr-FR" sz="1600" b="1" dirty="0"/>
              <a:t>SC (t)2.1.1 Observer le comportement de l’enfant ou de la personne, son environnement *</a:t>
            </a:r>
          </a:p>
        </p:txBody>
      </p:sp>
      <p:sp>
        <p:nvSpPr>
          <p:cNvPr id="10" name="ZoneTexte 9"/>
          <p:cNvSpPr txBox="1"/>
          <p:nvPr/>
        </p:nvSpPr>
        <p:spPr>
          <a:xfrm>
            <a:off x="5951984" y="2492897"/>
            <a:ext cx="4176464" cy="830997"/>
          </a:xfrm>
          <a:prstGeom prst="rect">
            <a:avLst/>
          </a:prstGeom>
          <a:solidFill>
            <a:srgbClr val="FF9900"/>
          </a:solidFill>
          <a:ln w="57150">
            <a:solidFill>
              <a:srgbClr val="FFC000"/>
            </a:solidFill>
          </a:ln>
        </p:spPr>
        <p:txBody>
          <a:bodyPr wrap="square" rtlCol="0">
            <a:spAutoFit/>
          </a:bodyPr>
          <a:lstStyle/>
          <a:p>
            <a:pPr fontAlgn="base"/>
            <a:r>
              <a:rPr lang="fr-FR" sz="1600" b="1" dirty="0"/>
              <a:t>SC (t) 3.1.1 Planifier et organiser son travail en lien avec l’équipe, dans le cadre de son champ d’intervention*</a:t>
            </a:r>
          </a:p>
        </p:txBody>
      </p:sp>
      <p:sp>
        <p:nvSpPr>
          <p:cNvPr id="11" name="ZoneTexte 10"/>
          <p:cNvSpPr txBox="1"/>
          <p:nvPr/>
        </p:nvSpPr>
        <p:spPr>
          <a:xfrm>
            <a:off x="1621632" y="2996953"/>
            <a:ext cx="4186336" cy="584775"/>
          </a:xfrm>
          <a:prstGeom prst="rect">
            <a:avLst/>
          </a:prstGeom>
          <a:solidFill>
            <a:srgbClr val="FF9900"/>
          </a:solidFill>
          <a:ln w="57150">
            <a:solidFill>
              <a:srgbClr val="FFC000"/>
            </a:solidFill>
          </a:ln>
        </p:spPr>
        <p:txBody>
          <a:bodyPr wrap="square" rtlCol="0">
            <a:spAutoFit/>
          </a:bodyPr>
          <a:lstStyle/>
          <a:p>
            <a:r>
              <a:rPr lang="fr-FR" sz="1600" b="1" dirty="0"/>
              <a:t>SC (t) 3.1.3 Evaluer son activité et ajuster si besoin*</a:t>
            </a:r>
          </a:p>
        </p:txBody>
      </p:sp>
      <p:sp>
        <p:nvSpPr>
          <p:cNvPr id="12" name="ZoneTexte 11"/>
          <p:cNvSpPr txBox="1"/>
          <p:nvPr/>
        </p:nvSpPr>
        <p:spPr>
          <a:xfrm>
            <a:off x="5375920" y="4005065"/>
            <a:ext cx="4775460" cy="584775"/>
          </a:xfrm>
          <a:prstGeom prst="rect">
            <a:avLst/>
          </a:prstGeom>
          <a:solidFill>
            <a:srgbClr val="FF9900"/>
          </a:solidFill>
          <a:ln w="57150">
            <a:solidFill>
              <a:srgbClr val="FFC000"/>
            </a:solidFill>
          </a:ln>
        </p:spPr>
        <p:txBody>
          <a:bodyPr wrap="square" rtlCol="0">
            <a:spAutoFit/>
          </a:bodyPr>
          <a:lstStyle/>
          <a:p>
            <a:r>
              <a:rPr lang="fr-FR" sz="1600" b="1" dirty="0"/>
              <a:t>SC (t) 3.2.3Transmettre l’information aux destinataires concernés, à l’oral ou à l’écrit*</a:t>
            </a:r>
          </a:p>
        </p:txBody>
      </p:sp>
      <p:sp>
        <p:nvSpPr>
          <p:cNvPr id="16" name="ZoneTexte 15"/>
          <p:cNvSpPr txBox="1"/>
          <p:nvPr/>
        </p:nvSpPr>
        <p:spPr>
          <a:xfrm>
            <a:off x="1775520" y="4797153"/>
            <a:ext cx="5832648" cy="584775"/>
          </a:xfrm>
          <a:prstGeom prst="rect">
            <a:avLst/>
          </a:prstGeom>
          <a:solidFill>
            <a:srgbClr val="FF9900"/>
          </a:solidFill>
          <a:ln w="57150">
            <a:solidFill>
              <a:srgbClr val="FFC000"/>
            </a:solidFill>
          </a:ln>
        </p:spPr>
        <p:txBody>
          <a:bodyPr wrap="square" rtlCol="0">
            <a:spAutoFit/>
          </a:bodyPr>
          <a:lstStyle/>
          <a:p>
            <a:r>
              <a:rPr lang="fr-FR" sz="1600" b="1" dirty="0"/>
              <a:t>SC (t) 3.3.6 Participer à la mise en œuvre d’une démarche de prévention des risques professionnels * </a:t>
            </a:r>
          </a:p>
        </p:txBody>
      </p:sp>
      <p:sp>
        <p:nvSpPr>
          <p:cNvPr id="17" name="ZoneTexte 16"/>
          <p:cNvSpPr txBox="1"/>
          <p:nvPr/>
        </p:nvSpPr>
        <p:spPr>
          <a:xfrm>
            <a:off x="1621632" y="1782689"/>
            <a:ext cx="4320480" cy="307777"/>
          </a:xfrm>
          <a:prstGeom prst="rect">
            <a:avLst/>
          </a:prstGeom>
          <a:noFill/>
        </p:spPr>
        <p:txBody>
          <a:bodyPr wrap="square" rtlCol="0">
            <a:spAutoFit/>
          </a:bodyPr>
          <a:lstStyle/>
          <a:p>
            <a:r>
              <a:rPr lang="fr-FR" sz="1400" b="1" dirty="0" err="1">
                <a:solidFill>
                  <a:srgbClr val="FF0000"/>
                </a:solidFill>
              </a:rPr>
              <a:t>ie</a:t>
            </a:r>
            <a:r>
              <a:rPr lang="fr-FR" sz="1400" b="1" dirty="0">
                <a:solidFill>
                  <a:srgbClr val="FF0000"/>
                </a:solidFill>
              </a:rPr>
              <a:t> 10 capacité à identifier et à gérer ses émotions</a:t>
            </a:r>
            <a:endParaRPr lang="fr-FR" sz="1400" dirty="0"/>
          </a:p>
        </p:txBody>
      </p:sp>
      <p:sp>
        <p:nvSpPr>
          <p:cNvPr id="2" name="ZoneTexte 1"/>
          <p:cNvSpPr txBox="1"/>
          <p:nvPr/>
        </p:nvSpPr>
        <p:spPr>
          <a:xfrm>
            <a:off x="1688789" y="1990002"/>
            <a:ext cx="3466256" cy="307777"/>
          </a:xfrm>
          <a:prstGeom prst="rect">
            <a:avLst/>
          </a:prstGeom>
          <a:noFill/>
        </p:spPr>
        <p:txBody>
          <a:bodyPr wrap="square" rtlCol="0">
            <a:spAutoFit/>
          </a:bodyPr>
          <a:lstStyle/>
          <a:p>
            <a:r>
              <a:rPr lang="fr-FR" sz="1400" b="1" dirty="0" err="1">
                <a:solidFill>
                  <a:srgbClr val="FF0000"/>
                </a:solidFill>
              </a:rPr>
              <a:t>ie</a:t>
            </a:r>
            <a:r>
              <a:rPr lang="fr-FR" sz="1400" b="1" dirty="0">
                <a:solidFill>
                  <a:srgbClr val="FF0000"/>
                </a:solidFill>
              </a:rPr>
              <a:t> respect des règles éthiques</a:t>
            </a:r>
          </a:p>
        </p:txBody>
      </p:sp>
      <p:sp>
        <p:nvSpPr>
          <p:cNvPr id="3" name="Espace réservé du pied de page 2"/>
          <p:cNvSpPr>
            <a:spLocks noGrp="1"/>
          </p:cNvSpPr>
          <p:nvPr>
            <p:ph type="ftr" sz="quarter" idx="11"/>
          </p:nvPr>
        </p:nvSpPr>
        <p:spPr/>
        <p:txBody>
          <a:bodyPr/>
          <a:lstStyle/>
          <a:p>
            <a:r>
              <a:rPr lang="fr-FR"/>
              <a:t>Formation rénovation bac pro ASSP - Mai 2022 -  GRD - académie de Lyon</a:t>
            </a:r>
          </a:p>
        </p:txBody>
      </p:sp>
    </p:spTree>
    <p:extLst>
      <p:ext uri="{BB962C8B-B14F-4D97-AF65-F5344CB8AC3E}">
        <p14:creationId xmlns:p14="http://schemas.microsoft.com/office/powerpoint/2010/main" val="17509536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4079776" y="1772816"/>
            <a:ext cx="4680520" cy="2664296"/>
          </a:xfrm>
          <a:prstGeom prst="ellipse">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fr-FR" sz="6000" dirty="0"/>
              <a:t>BLOC 1</a:t>
            </a:r>
          </a:p>
        </p:txBody>
      </p:sp>
      <p:sp>
        <p:nvSpPr>
          <p:cNvPr id="2" name="Espace réservé du pied de page 1"/>
          <p:cNvSpPr>
            <a:spLocks noGrp="1"/>
          </p:cNvSpPr>
          <p:nvPr>
            <p:ph type="ftr" sz="quarter" idx="11"/>
          </p:nvPr>
        </p:nvSpPr>
        <p:spPr/>
        <p:txBody>
          <a:bodyPr/>
          <a:lstStyle/>
          <a:p>
            <a:r>
              <a:rPr lang="fr-FR"/>
              <a:t>Formation rénovation bac pro ASSP - Mai 2022 -  GRD - académie de Lyon</a:t>
            </a:r>
          </a:p>
        </p:txBody>
      </p:sp>
    </p:spTree>
    <p:extLst>
      <p:ext uri="{BB962C8B-B14F-4D97-AF65-F5344CB8AC3E}">
        <p14:creationId xmlns:p14="http://schemas.microsoft.com/office/powerpoint/2010/main" val="37413435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1668016" y="-99392"/>
            <a:ext cx="7308304" cy="584775"/>
          </a:xfrm>
          <a:prstGeom prst="rect">
            <a:avLst/>
          </a:prstGeom>
          <a:noFill/>
        </p:spPr>
        <p:txBody>
          <a:bodyPr wrap="square" rtlCol="0">
            <a:spAutoFit/>
          </a:bodyPr>
          <a:lstStyle/>
          <a:p>
            <a:r>
              <a:rPr lang="fr-FR" sz="3200" b="1" dirty="0"/>
              <a:t>Compétences transversales</a:t>
            </a:r>
          </a:p>
        </p:txBody>
      </p:sp>
      <p:sp>
        <p:nvSpPr>
          <p:cNvPr id="13" name="ZoneTexte 12"/>
          <p:cNvSpPr txBox="1"/>
          <p:nvPr/>
        </p:nvSpPr>
        <p:spPr>
          <a:xfrm>
            <a:off x="2135560" y="1652608"/>
            <a:ext cx="2736304" cy="307777"/>
          </a:xfrm>
          <a:prstGeom prst="rect">
            <a:avLst/>
          </a:prstGeom>
          <a:noFill/>
        </p:spPr>
        <p:txBody>
          <a:bodyPr wrap="square" rtlCol="0">
            <a:spAutoFit/>
          </a:bodyPr>
          <a:lstStyle/>
          <a:p>
            <a:r>
              <a:rPr lang="fr-FR" sz="1400" b="1" dirty="0" err="1">
                <a:solidFill>
                  <a:srgbClr val="FF0000"/>
                </a:solidFill>
              </a:rPr>
              <a:t>ie</a:t>
            </a:r>
            <a:r>
              <a:rPr lang="fr-FR" sz="1400" b="1" dirty="0">
                <a:solidFill>
                  <a:srgbClr val="FF0000"/>
                </a:solidFill>
              </a:rPr>
              <a:t> 7 respect de l’e-réputation </a:t>
            </a:r>
            <a:endParaRPr lang="fr-FR" sz="1400" dirty="0"/>
          </a:p>
        </p:txBody>
      </p:sp>
      <p:sp>
        <p:nvSpPr>
          <p:cNvPr id="14" name="ZoneTexte 13"/>
          <p:cNvSpPr txBox="1"/>
          <p:nvPr/>
        </p:nvSpPr>
        <p:spPr>
          <a:xfrm>
            <a:off x="2135560" y="611977"/>
            <a:ext cx="3600400" cy="707886"/>
          </a:xfrm>
          <a:prstGeom prst="rect">
            <a:avLst/>
          </a:prstGeom>
          <a:solidFill>
            <a:schemeClr val="bg1"/>
          </a:solidFill>
          <a:ln w="57150">
            <a:solidFill>
              <a:srgbClr val="FFC000"/>
            </a:solidFill>
          </a:ln>
        </p:spPr>
        <p:txBody>
          <a:bodyPr wrap="square" rtlCol="0">
            <a:spAutoFit/>
          </a:bodyPr>
          <a:lstStyle/>
          <a:p>
            <a:r>
              <a:rPr lang="fr-FR" sz="2000" b="1" dirty="0"/>
              <a:t>C(t) 1.0 Adopter une posture </a:t>
            </a:r>
            <a:br>
              <a:rPr lang="fr-FR" sz="2000" b="1" dirty="0"/>
            </a:br>
            <a:r>
              <a:rPr lang="fr-FR" sz="2000" b="1" dirty="0"/>
              <a:t>professionnelle adaptée</a:t>
            </a:r>
          </a:p>
        </p:txBody>
      </p:sp>
      <p:sp>
        <p:nvSpPr>
          <p:cNvPr id="17" name="ZoneTexte 16"/>
          <p:cNvSpPr txBox="1"/>
          <p:nvPr/>
        </p:nvSpPr>
        <p:spPr>
          <a:xfrm>
            <a:off x="2135560" y="1920895"/>
            <a:ext cx="4320480" cy="307777"/>
          </a:xfrm>
          <a:prstGeom prst="rect">
            <a:avLst/>
          </a:prstGeom>
          <a:noFill/>
        </p:spPr>
        <p:txBody>
          <a:bodyPr wrap="square" rtlCol="0">
            <a:spAutoFit/>
          </a:bodyPr>
          <a:lstStyle/>
          <a:p>
            <a:r>
              <a:rPr lang="fr-FR" sz="1400" b="1" dirty="0" err="1">
                <a:solidFill>
                  <a:srgbClr val="FF0000"/>
                </a:solidFill>
              </a:rPr>
              <a:t>ie</a:t>
            </a:r>
            <a:r>
              <a:rPr lang="fr-FR" sz="1400" b="1" dirty="0">
                <a:solidFill>
                  <a:srgbClr val="FF0000"/>
                </a:solidFill>
              </a:rPr>
              <a:t> 10 capacité à identifier et à gérer ses émotions</a:t>
            </a:r>
            <a:endParaRPr lang="fr-FR" sz="1400" dirty="0"/>
          </a:p>
        </p:txBody>
      </p:sp>
      <p:sp>
        <p:nvSpPr>
          <p:cNvPr id="18" name="Flèche courbée vers la droite 17"/>
          <p:cNvSpPr/>
          <p:nvPr/>
        </p:nvSpPr>
        <p:spPr>
          <a:xfrm rot="459431">
            <a:off x="1579573" y="1721170"/>
            <a:ext cx="432048" cy="1889216"/>
          </a:xfrm>
          <a:prstGeom prst="curvedRightArrow">
            <a:avLst>
              <a:gd name="adj1" fmla="val 25000"/>
              <a:gd name="adj2" fmla="val 50000"/>
              <a:gd name="adj3" fmla="val 43953"/>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0" name="Rectangle à coins arrondis 19"/>
          <p:cNvSpPr/>
          <p:nvPr/>
        </p:nvSpPr>
        <p:spPr>
          <a:xfrm>
            <a:off x="3287688" y="2228671"/>
            <a:ext cx="1728192"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Proposition 1</a:t>
            </a:r>
          </a:p>
        </p:txBody>
      </p:sp>
      <p:sp>
        <p:nvSpPr>
          <p:cNvPr id="21" name="ZoneTexte 20"/>
          <p:cNvSpPr txBox="1"/>
          <p:nvPr/>
        </p:nvSpPr>
        <p:spPr>
          <a:xfrm>
            <a:off x="1847528" y="3717033"/>
            <a:ext cx="7344816" cy="1200329"/>
          </a:xfrm>
          <a:prstGeom prst="rect">
            <a:avLst/>
          </a:prstGeom>
          <a:noFill/>
          <a:ln w="38100">
            <a:solidFill>
              <a:srgbClr val="7030A0"/>
            </a:solidFill>
          </a:ln>
        </p:spPr>
        <p:txBody>
          <a:bodyPr wrap="square" rtlCol="0">
            <a:spAutoFit/>
          </a:bodyPr>
          <a:lstStyle/>
          <a:p>
            <a:r>
              <a:rPr lang="fr-FR" dirty="0"/>
              <a:t>Retour sur situations observées en PFMP sur l’utilisation du téléphone portable et les réseaux sociaux</a:t>
            </a:r>
          </a:p>
          <a:p>
            <a:r>
              <a:rPr lang="fr-FR" dirty="0"/>
              <a:t>Rappel à la loi (RGDP…)</a:t>
            </a:r>
          </a:p>
          <a:p>
            <a:r>
              <a:rPr lang="fr-FR" dirty="0"/>
              <a:t>Intervention d’association </a:t>
            </a:r>
          </a:p>
        </p:txBody>
      </p:sp>
      <p:sp>
        <p:nvSpPr>
          <p:cNvPr id="22" name="Rectangle à coins arrondis 21"/>
          <p:cNvSpPr/>
          <p:nvPr/>
        </p:nvSpPr>
        <p:spPr>
          <a:xfrm>
            <a:off x="1631504" y="3429000"/>
            <a:ext cx="1728192" cy="288032"/>
          </a:xfrm>
          <a:prstGeom prst="roundRect">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Proposition 2</a:t>
            </a:r>
          </a:p>
        </p:txBody>
      </p:sp>
      <p:sp>
        <p:nvSpPr>
          <p:cNvPr id="23" name="ZoneTexte 22"/>
          <p:cNvSpPr txBox="1"/>
          <p:nvPr/>
        </p:nvSpPr>
        <p:spPr>
          <a:xfrm>
            <a:off x="2135560" y="1393032"/>
            <a:ext cx="4680520" cy="307777"/>
          </a:xfrm>
          <a:prstGeom prst="rect">
            <a:avLst/>
          </a:prstGeom>
          <a:noFill/>
        </p:spPr>
        <p:txBody>
          <a:bodyPr wrap="square" rtlCol="0">
            <a:spAutoFit/>
          </a:bodyPr>
          <a:lstStyle/>
          <a:p>
            <a:r>
              <a:rPr lang="fr-FR" sz="1400" b="1" dirty="0" err="1">
                <a:solidFill>
                  <a:srgbClr val="FF0000"/>
                </a:solidFill>
              </a:rPr>
              <a:t>ie</a:t>
            </a:r>
            <a:r>
              <a:rPr lang="fr-FR" sz="1400" b="1" dirty="0">
                <a:solidFill>
                  <a:srgbClr val="FF0000"/>
                </a:solidFill>
              </a:rPr>
              <a:t> 1 attitude réflexive sur sa pratique, prise de distance </a:t>
            </a:r>
            <a:endParaRPr lang="fr-FR" sz="1400" dirty="0"/>
          </a:p>
        </p:txBody>
      </p:sp>
      <p:sp>
        <p:nvSpPr>
          <p:cNvPr id="24" name="ZoneTexte 23"/>
          <p:cNvSpPr txBox="1"/>
          <p:nvPr/>
        </p:nvSpPr>
        <p:spPr>
          <a:xfrm>
            <a:off x="2567608" y="5301208"/>
            <a:ext cx="7920880" cy="1477328"/>
          </a:xfrm>
          <a:prstGeom prst="rect">
            <a:avLst/>
          </a:prstGeom>
          <a:noFill/>
          <a:ln w="38100">
            <a:solidFill>
              <a:schemeClr val="accent2"/>
            </a:solidFill>
          </a:ln>
        </p:spPr>
        <p:txBody>
          <a:bodyPr wrap="square" rtlCol="0">
            <a:spAutoFit/>
          </a:bodyPr>
          <a:lstStyle/>
          <a:p>
            <a:r>
              <a:rPr lang="fr-FR" b="1" dirty="0"/>
              <a:t>En </a:t>
            </a:r>
            <a:r>
              <a:rPr lang="fr-FR" b="1" dirty="0" err="1"/>
              <a:t>co</a:t>
            </a:r>
            <a:r>
              <a:rPr lang="fr-FR" b="1" dirty="0"/>
              <a:t>-intervention SMS/français:</a:t>
            </a:r>
          </a:p>
          <a:p>
            <a:pPr>
              <a:buFont typeface="Wingdings" pitchFamily="2" charset="2"/>
              <a:buChar char="Ø"/>
            </a:pPr>
            <a:r>
              <a:rPr lang="fr-FR" dirty="0"/>
              <a:t>avant départ en PFMP : identification et mise en « mots » de ses émotions</a:t>
            </a:r>
          </a:p>
          <a:p>
            <a:pPr>
              <a:buFont typeface="Wingdings" pitchFamily="2" charset="2"/>
              <a:buChar char="Ø"/>
            </a:pPr>
            <a:r>
              <a:rPr lang="fr-FR" dirty="0"/>
              <a:t>au retour de PFMP réinvestissement</a:t>
            </a:r>
          </a:p>
          <a:p>
            <a:pPr>
              <a:buFont typeface="Wingdings" pitchFamily="2" charset="2"/>
              <a:buChar char="Ø"/>
            </a:pPr>
            <a:r>
              <a:rPr lang="fr-FR" dirty="0"/>
              <a:t>méthode de gestion de ses émotions -&gt; sophrologie… en lien avec la création d’espace « détente » des soignants </a:t>
            </a:r>
          </a:p>
        </p:txBody>
      </p:sp>
      <p:sp>
        <p:nvSpPr>
          <p:cNvPr id="25" name="Rectangle à coins arrondis 24"/>
          <p:cNvSpPr/>
          <p:nvPr/>
        </p:nvSpPr>
        <p:spPr>
          <a:xfrm>
            <a:off x="2351584" y="5013176"/>
            <a:ext cx="1939807" cy="288032"/>
          </a:xfrm>
          <a:prstGeom prst="round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Proposition 3</a:t>
            </a:r>
          </a:p>
        </p:txBody>
      </p:sp>
      <p:sp>
        <p:nvSpPr>
          <p:cNvPr id="26" name="Flèche courbée vers la gauche 25"/>
          <p:cNvSpPr/>
          <p:nvPr/>
        </p:nvSpPr>
        <p:spPr>
          <a:xfrm rot="19344056">
            <a:off x="6700537" y="1175898"/>
            <a:ext cx="432048" cy="146998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Flèche courbée vers la gauche 14"/>
          <p:cNvSpPr/>
          <p:nvPr/>
        </p:nvSpPr>
        <p:spPr>
          <a:xfrm rot="19564135">
            <a:off x="8434400" y="1359046"/>
            <a:ext cx="882121" cy="4276074"/>
          </a:xfrm>
          <a:prstGeom prst="curvedLef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 name="ZoneTexte 18"/>
          <p:cNvSpPr txBox="1"/>
          <p:nvPr/>
        </p:nvSpPr>
        <p:spPr>
          <a:xfrm>
            <a:off x="3503712" y="2516703"/>
            <a:ext cx="5616624" cy="923330"/>
          </a:xfrm>
          <a:prstGeom prst="rect">
            <a:avLst/>
          </a:prstGeom>
          <a:noFill/>
          <a:ln w="38100">
            <a:solidFill>
              <a:srgbClr val="0070C0"/>
            </a:solidFill>
          </a:ln>
        </p:spPr>
        <p:txBody>
          <a:bodyPr wrap="square" rtlCol="0">
            <a:spAutoFit/>
          </a:bodyPr>
          <a:lstStyle/>
          <a:p>
            <a:pPr>
              <a:buFont typeface="Wingdings" pitchFamily="2" charset="2"/>
              <a:buChar char="Ø"/>
            </a:pPr>
            <a:r>
              <a:rPr lang="fr-FR" dirty="0"/>
              <a:t>GEAS (Groupe d’entrainement à l’Analyse de Situation)</a:t>
            </a:r>
          </a:p>
          <a:p>
            <a:pPr>
              <a:buFont typeface="Wingdings" pitchFamily="2" charset="2"/>
              <a:buChar char="Ø"/>
            </a:pPr>
            <a:r>
              <a:rPr lang="fr-FR" dirty="0"/>
              <a:t>Instruction au sosie</a:t>
            </a:r>
          </a:p>
          <a:p>
            <a:pPr>
              <a:buFont typeface="Wingdings" pitchFamily="2" charset="2"/>
              <a:buChar char="Ø"/>
            </a:pPr>
            <a:r>
              <a:rPr lang="fr-FR" dirty="0"/>
              <a:t>Entretien d’explicitation …</a:t>
            </a:r>
          </a:p>
        </p:txBody>
      </p:sp>
      <p:sp>
        <p:nvSpPr>
          <p:cNvPr id="2" name="Espace réservé du pied de page 1"/>
          <p:cNvSpPr>
            <a:spLocks noGrp="1"/>
          </p:cNvSpPr>
          <p:nvPr>
            <p:ph type="ftr" sz="quarter" idx="11"/>
          </p:nvPr>
        </p:nvSpPr>
        <p:spPr/>
        <p:txBody>
          <a:bodyPr/>
          <a:lstStyle/>
          <a:p>
            <a:r>
              <a:rPr lang="fr-FR"/>
              <a:t>Formation rénovation bac pro ASSP - Mai 2022 -  GRD - académie de Lyon</a:t>
            </a:r>
          </a:p>
        </p:txBody>
      </p:sp>
    </p:spTree>
    <p:extLst>
      <p:ext uri="{BB962C8B-B14F-4D97-AF65-F5344CB8AC3E}">
        <p14:creationId xmlns:p14="http://schemas.microsoft.com/office/powerpoint/2010/main" val="8624520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31504" y="44624"/>
            <a:ext cx="2448272" cy="523220"/>
          </a:xfrm>
          <a:prstGeom prst="rect">
            <a:avLst/>
          </a:prstGeom>
          <a:noFill/>
        </p:spPr>
        <p:txBody>
          <a:bodyPr wrap="square" rtlCol="0">
            <a:spAutoFit/>
          </a:bodyPr>
          <a:lstStyle/>
          <a:p>
            <a:r>
              <a:rPr lang="fr-FR" sz="2800" b="1" dirty="0"/>
              <a:t>Bloc 1</a:t>
            </a:r>
          </a:p>
        </p:txBody>
      </p:sp>
      <p:sp>
        <p:nvSpPr>
          <p:cNvPr id="5" name="ZoneTexte 4"/>
          <p:cNvSpPr txBox="1"/>
          <p:nvPr/>
        </p:nvSpPr>
        <p:spPr>
          <a:xfrm>
            <a:off x="2783632" y="116632"/>
            <a:ext cx="4752528" cy="707886"/>
          </a:xfrm>
          <a:prstGeom prst="rect">
            <a:avLst/>
          </a:prstGeom>
          <a:solidFill>
            <a:schemeClr val="bg1"/>
          </a:solidFill>
          <a:ln w="57150">
            <a:solidFill>
              <a:srgbClr val="FFC000"/>
            </a:solidFill>
          </a:ln>
        </p:spPr>
        <p:txBody>
          <a:bodyPr wrap="square" rtlCol="0">
            <a:spAutoFit/>
          </a:bodyPr>
          <a:lstStyle/>
          <a:p>
            <a:r>
              <a:rPr lang="fr-FR" sz="2000" b="1" dirty="0"/>
              <a:t>SC 1.3.3 Accompagner à l’utilisation des équipements numériques et domotiques</a:t>
            </a:r>
          </a:p>
        </p:txBody>
      </p:sp>
      <p:sp>
        <p:nvSpPr>
          <p:cNvPr id="10" name="ZoneTexte 9"/>
          <p:cNvSpPr txBox="1"/>
          <p:nvPr/>
        </p:nvSpPr>
        <p:spPr>
          <a:xfrm>
            <a:off x="1847528" y="3945831"/>
            <a:ext cx="8568952" cy="1200329"/>
          </a:xfrm>
          <a:prstGeom prst="rect">
            <a:avLst/>
          </a:prstGeom>
          <a:noFill/>
          <a:ln w="38100">
            <a:solidFill>
              <a:schemeClr val="accent2">
                <a:lumMod val="75000"/>
              </a:schemeClr>
            </a:solidFill>
          </a:ln>
        </p:spPr>
        <p:txBody>
          <a:bodyPr wrap="square" rtlCol="0">
            <a:spAutoFit/>
          </a:bodyPr>
          <a:lstStyle/>
          <a:p>
            <a:r>
              <a:rPr lang="fr-FR" b="1" dirty="0"/>
              <a:t>Utilisation du téléphone portable personnel de l’élève à des fins professionnels</a:t>
            </a:r>
          </a:p>
          <a:p>
            <a:pPr>
              <a:buFont typeface="Wingdings" pitchFamily="2" charset="2"/>
              <a:buChar char="Ø"/>
            </a:pPr>
            <a:r>
              <a:rPr lang="fr-FR" dirty="0"/>
              <a:t>Mettre à jour le profil  internet d’une personne</a:t>
            </a:r>
          </a:p>
          <a:p>
            <a:pPr>
              <a:buFont typeface="Wingdings" pitchFamily="2" charset="2"/>
              <a:buChar char="Ø"/>
            </a:pPr>
            <a:r>
              <a:rPr lang="fr-FR" dirty="0"/>
              <a:t>Utilisation d’application (</a:t>
            </a:r>
            <a:r>
              <a:rPr lang="fr-FR" dirty="0" err="1"/>
              <a:t>visio</a:t>
            </a:r>
            <a:r>
              <a:rPr lang="fr-FR" dirty="0"/>
              <a:t>) pour maintenir le lien social des résidents</a:t>
            </a:r>
          </a:p>
          <a:p>
            <a:pPr>
              <a:buFont typeface="Wingdings" pitchFamily="2" charset="2"/>
              <a:buChar char="Ø"/>
            </a:pPr>
            <a:r>
              <a:rPr lang="fr-FR" dirty="0"/>
              <a:t>Participer à des activités de loisirs (achats de billets en ligne…) </a:t>
            </a:r>
          </a:p>
        </p:txBody>
      </p:sp>
      <p:sp>
        <p:nvSpPr>
          <p:cNvPr id="11" name="Rectangle à coins arrondis 10"/>
          <p:cNvSpPr/>
          <p:nvPr/>
        </p:nvSpPr>
        <p:spPr>
          <a:xfrm>
            <a:off x="1631504" y="3657798"/>
            <a:ext cx="1728192" cy="288032"/>
          </a:xfrm>
          <a:prstGeom prst="round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Proposition 3</a:t>
            </a:r>
          </a:p>
        </p:txBody>
      </p:sp>
      <p:sp>
        <p:nvSpPr>
          <p:cNvPr id="12" name="ZoneTexte 11"/>
          <p:cNvSpPr txBox="1"/>
          <p:nvPr/>
        </p:nvSpPr>
        <p:spPr>
          <a:xfrm>
            <a:off x="1919536" y="5589240"/>
            <a:ext cx="8496944" cy="923330"/>
          </a:xfrm>
          <a:prstGeom prst="rect">
            <a:avLst/>
          </a:prstGeom>
          <a:noFill/>
          <a:ln w="38100">
            <a:solidFill>
              <a:srgbClr val="00B050"/>
            </a:solidFill>
          </a:ln>
        </p:spPr>
        <p:txBody>
          <a:bodyPr wrap="square" rtlCol="0">
            <a:spAutoFit/>
          </a:bodyPr>
          <a:lstStyle/>
          <a:p>
            <a:r>
              <a:rPr lang="fr-FR" b="1" dirty="0"/>
              <a:t>Visite d’un magasin de matériel médical  </a:t>
            </a:r>
            <a:r>
              <a:rPr lang="fr-FR" dirty="0"/>
              <a:t>avec présentation et démonstration de l’utilisation de pilulier connecté, bracelet ou collier connecté, détecteur d’ouverture de fenêtre ou porte (surveillance d’une personne désorientée…</a:t>
            </a:r>
          </a:p>
        </p:txBody>
      </p:sp>
      <p:sp>
        <p:nvSpPr>
          <p:cNvPr id="13" name="Rectangle à coins arrondis 12"/>
          <p:cNvSpPr/>
          <p:nvPr/>
        </p:nvSpPr>
        <p:spPr>
          <a:xfrm>
            <a:off x="1703512" y="5301208"/>
            <a:ext cx="1728192" cy="288032"/>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Proposition 4</a:t>
            </a:r>
          </a:p>
        </p:txBody>
      </p:sp>
      <p:sp>
        <p:nvSpPr>
          <p:cNvPr id="14" name="ZoneTexte 13"/>
          <p:cNvSpPr txBox="1"/>
          <p:nvPr/>
        </p:nvSpPr>
        <p:spPr>
          <a:xfrm>
            <a:off x="1847528" y="2433662"/>
            <a:ext cx="7776864" cy="923330"/>
          </a:xfrm>
          <a:prstGeom prst="rect">
            <a:avLst/>
          </a:prstGeom>
          <a:noFill/>
          <a:ln w="38100">
            <a:solidFill>
              <a:srgbClr val="7030A0"/>
            </a:solidFill>
          </a:ln>
        </p:spPr>
        <p:txBody>
          <a:bodyPr wrap="square" rtlCol="0">
            <a:spAutoFit/>
          </a:bodyPr>
          <a:lstStyle/>
          <a:p>
            <a:pPr>
              <a:buFont typeface="Wingdings" pitchFamily="2" charset="2"/>
              <a:buChar char="Ø"/>
            </a:pPr>
            <a:r>
              <a:rPr lang="fr-FR" dirty="0"/>
              <a:t>Partenariat à envisager avec CPAM, CAF… pour utilisation de profil fictif pour des démarches administratives</a:t>
            </a:r>
          </a:p>
          <a:p>
            <a:pPr>
              <a:buFont typeface="Wingdings" pitchFamily="2" charset="2"/>
              <a:buChar char="Ø"/>
            </a:pPr>
            <a:r>
              <a:rPr lang="fr-FR" dirty="0"/>
              <a:t>Intervention d’un écrivain public (travailleur social) </a:t>
            </a:r>
          </a:p>
        </p:txBody>
      </p:sp>
      <p:sp>
        <p:nvSpPr>
          <p:cNvPr id="15" name="Rectangle à coins arrondis 14"/>
          <p:cNvSpPr/>
          <p:nvPr/>
        </p:nvSpPr>
        <p:spPr>
          <a:xfrm>
            <a:off x="1631504" y="2145630"/>
            <a:ext cx="1728192" cy="288032"/>
          </a:xfrm>
          <a:prstGeom prst="roundRect">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Proposition 2</a:t>
            </a:r>
          </a:p>
        </p:txBody>
      </p:sp>
      <p:sp>
        <p:nvSpPr>
          <p:cNvPr id="19" name="ZoneTexte 18"/>
          <p:cNvSpPr txBox="1"/>
          <p:nvPr/>
        </p:nvSpPr>
        <p:spPr>
          <a:xfrm>
            <a:off x="5816352" y="1969676"/>
            <a:ext cx="4528120" cy="523220"/>
          </a:xfrm>
          <a:prstGeom prst="rect">
            <a:avLst/>
          </a:prstGeom>
          <a:solidFill>
            <a:schemeClr val="bg1"/>
          </a:solidFill>
        </p:spPr>
        <p:txBody>
          <a:bodyPr wrap="square" rtlCol="0">
            <a:spAutoFit/>
          </a:bodyPr>
          <a:lstStyle/>
          <a:p>
            <a:r>
              <a:rPr lang="fr-FR" sz="1400" b="1" dirty="0" err="1">
                <a:solidFill>
                  <a:srgbClr val="FF0000"/>
                </a:solidFill>
              </a:rPr>
              <a:t>ie</a:t>
            </a:r>
            <a:r>
              <a:rPr lang="fr-FR" sz="1400" b="1" dirty="0">
                <a:solidFill>
                  <a:srgbClr val="FF0000"/>
                </a:solidFill>
              </a:rPr>
              <a:t> 2 accompagnement dans les usages quotidiens et les démarches administratives en ligne</a:t>
            </a:r>
            <a:endParaRPr lang="fr-FR" sz="1400" dirty="0"/>
          </a:p>
        </p:txBody>
      </p:sp>
      <p:sp>
        <p:nvSpPr>
          <p:cNvPr id="20" name="ZoneTexte 19"/>
          <p:cNvSpPr txBox="1"/>
          <p:nvPr/>
        </p:nvSpPr>
        <p:spPr>
          <a:xfrm>
            <a:off x="5223520" y="3501008"/>
            <a:ext cx="5264968" cy="523220"/>
          </a:xfrm>
          <a:prstGeom prst="rect">
            <a:avLst/>
          </a:prstGeom>
          <a:solidFill>
            <a:schemeClr val="bg1"/>
          </a:solidFill>
        </p:spPr>
        <p:txBody>
          <a:bodyPr wrap="square" rtlCol="0">
            <a:spAutoFit/>
          </a:bodyPr>
          <a:lstStyle/>
          <a:p>
            <a:r>
              <a:rPr lang="fr-FR" sz="1400" b="1" dirty="0" err="1">
                <a:solidFill>
                  <a:srgbClr val="FF0000"/>
                </a:solidFill>
              </a:rPr>
              <a:t>ie</a:t>
            </a:r>
            <a:r>
              <a:rPr lang="fr-FR" sz="1400" b="1" dirty="0">
                <a:solidFill>
                  <a:srgbClr val="FF0000"/>
                </a:solidFill>
              </a:rPr>
              <a:t> 3 autonomie dans la maitrise de l’utilisation d’internet et des applications numériques liés aux activités de loisirs et de lien social</a:t>
            </a:r>
            <a:endParaRPr lang="fr-FR" sz="1400" dirty="0"/>
          </a:p>
        </p:txBody>
      </p:sp>
      <p:sp>
        <p:nvSpPr>
          <p:cNvPr id="21" name="ZoneTexte 20"/>
          <p:cNvSpPr txBox="1"/>
          <p:nvPr/>
        </p:nvSpPr>
        <p:spPr>
          <a:xfrm>
            <a:off x="6672064" y="5157192"/>
            <a:ext cx="3736032" cy="523220"/>
          </a:xfrm>
          <a:prstGeom prst="rect">
            <a:avLst/>
          </a:prstGeom>
          <a:solidFill>
            <a:schemeClr val="bg1"/>
          </a:solidFill>
        </p:spPr>
        <p:txBody>
          <a:bodyPr wrap="square" rtlCol="0">
            <a:spAutoFit/>
          </a:bodyPr>
          <a:lstStyle/>
          <a:p>
            <a:r>
              <a:rPr lang="fr-FR" sz="1400" b="1" dirty="0" err="1">
                <a:solidFill>
                  <a:srgbClr val="FF0000"/>
                </a:solidFill>
              </a:rPr>
              <a:t>ie</a:t>
            </a:r>
            <a:r>
              <a:rPr lang="fr-FR" sz="1400" b="1" dirty="0">
                <a:solidFill>
                  <a:srgbClr val="FF0000"/>
                </a:solidFill>
              </a:rPr>
              <a:t> 4 utilisation de la domotique dans le cadre de l’assistance à la vie quotidienne</a:t>
            </a:r>
            <a:endParaRPr lang="fr-FR" sz="1400" dirty="0"/>
          </a:p>
        </p:txBody>
      </p:sp>
      <p:sp>
        <p:nvSpPr>
          <p:cNvPr id="22" name="ZoneTexte 21"/>
          <p:cNvSpPr txBox="1"/>
          <p:nvPr/>
        </p:nvSpPr>
        <p:spPr>
          <a:xfrm>
            <a:off x="1847528" y="1342509"/>
            <a:ext cx="8496944" cy="369332"/>
          </a:xfrm>
          <a:prstGeom prst="rect">
            <a:avLst/>
          </a:prstGeom>
          <a:noFill/>
          <a:ln w="38100">
            <a:solidFill>
              <a:srgbClr val="0070C0"/>
            </a:solidFill>
          </a:ln>
        </p:spPr>
        <p:txBody>
          <a:bodyPr wrap="square" rtlCol="0">
            <a:spAutoFit/>
          </a:bodyPr>
          <a:lstStyle/>
          <a:p>
            <a:r>
              <a:rPr lang="fr-FR" dirty="0"/>
              <a:t>Accompagner la personne à la rédaction d’un mail…</a:t>
            </a:r>
          </a:p>
        </p:txBody>
      </p:sp>
      <p:sp>
        <p:nvSpPr>
          <p:cNvPr id="23" name="Rectangle à coins arrondis 22"/>
          <p:cNvSpPr/>
          <p:nvPr/>
        </p:nvSpPr>
        <p:spPr>
          <a:xfrm>
            <a:off x="1631504" y="1054477"/>
            <a:ext cx="1728192"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Proposition 1</a:t>
            </a:r>
          </a:p>
        </p:txBody>
      </p:sp>
      <p:sp>
        <p:nvSpPr>
          <p:cNvPr id="18" name="ZoneTexte 17"/>
          <p:cNvSpPr txBox="1"/>
          <p:nvPr/>
        </p:nvSpPr>
        <p:spPr>
          <a:xfrm>
            <a:off x="5663952" y="908720"/>
            <a:ext cx="5004048" cy="523220"/>
          </a:xfrm>
          <a:prstGeom prst="rect">
            <a:avLst/>
          </a:prstGeom>
          <a:solidFill>
            <a:schemeClr val="bg1"/>
          </a:solidFill>
        </p:spPr>
        <p:txBody>
          <a:bodyPr wrap="square" rtlCol="0">
            <a:spAutoFit/>
          </a:bodyPr>
          <a:lstStyle/>
          <a:p>
            <a:r>
              <a:rPr lang="fr-FR" sz="1400" b="1" dirty="0" err="1">
                <a:solidFill>
                  <a:srgbClr val="FF0000"/>
                </a:solidFill>
              </a:rPr>
              <a:t>ie</a:t>
            </a:r>
            <a:r>
              <a:rPr lang="fr-FR" sz="1400" b="1" dirty="0">
                <a:solidFill>
                  <a:srgbClr val="FF0000"/>
                </a:solidFill>
              </a:rPr>
              <a:t> 1 utilisation pertinente des outils numériques et des technologies de communication au regard de leur évolution</a:t>
            </a:r>
            <a:endParaRPr lang="fr-FR" sz="1400" dirty="0"/>
          </a:p>
        </p:txBody>
      </p:sp>
      <p:sp>
        <p:nvSpPr>
          <p:cNvPr id="3" name="Espace réservé du pied de page 2"/>
          <p:cNvSpPr>
            <a:spLocks noGrp="1"/>
          </p:cNvSpPr>
          <p:nvPr>
            <p:ph type="ftr" sz="quarter" idx="11"/>
          </p:nvPr>
        </p:nvSpPr>
        <p:spPr/>
        <p:txBody>
          <a:bodyPr/>
          <a:lstStyle/>
          <a:p>
            <a:r>
              <a:rPr lang="fr-FR"/>
              <a:t>Formation rénovation bac pro ASSP - Mai 2022 -  GRD - académie de Lyon</a:t>
            </a:r>
          </a:p>
        </p:txBody>
      </p:sp>
    </p:spTree>
    <p:extLst>
      <p:ext uri="{BB962C8B-B14F-4D97-AF65-F5344CB8AC3E}">
        <p14:creationId xmlns:p14="http://schemas.microsoft.com/office/powerpoint/2010/main" val="36442032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955032" y="1124744"/>
            <a:ext cx="8712968" cy="2677656"/>
          </a:xfrm>
          <a:prstGeom prst="rect">
            <a:avLst/>
          </a:prstGeom>
          <a:noFill/>
        </p:spPr>
        <p:txBody>
          <a:bodyPr wrap="square" rtlCol="0">
            <a:spAutoFit/>
          </a:bodyPr>
          <a:lstStyle/>
          <a:p>
            <a:pPr>
              <a:buFont typeface="Arial" pitchFamily="34" charset="0"/>
              <a:buChar char="•"/>
            </a:pPr>
            <a:r>
              <a:rPr lang="fr-FR" sz="2800" b="1" dirty="0"/>
              <a:t>Respect du règlement général sur la protection des données (RGPD)</a:t>
            </a:r>
          </a:p>
          <a:p>
            <a:pPr>
              <a:buFont typeface="Arial" pitchFamily="34" charset="0"/>
              <a:buChar char="•"/>
            </a:pPr>
            <a:endParaRPr lang="fr-FR" sz="2800" b="1" dirty="0"/>
          </a:p>
          <a:p>
            <a:pPr>
              <a:buFont typeface="Arial" pitchFamily="34" charset="0"/>
              <a:buChar char="•"/>
            </a:pPr>
            <a:r>
              <a:rPr lang="fr-FR" sz="2800" b="1" dirty="0"/>
              <a:t>Textes législatifs en vigueur</a:t>
            </a:r>
          </a:p>
          <a:p>
            <a:pPr>
              <a:buFont typeface="Arial" pitchFamily="34" charset="0"/>
              <a:buChar char="•"/>
            </a:pPr>
            <a:endParaRPr lang="fr-FR" sz="2800" b="1" dirty="0"/>
          </a:p>
          <a:p>
            <a:pPr>
              <a:buFont typeface="Arial" pitchFamily="34" charset="0"/>
              <a:buChar char="•"/>
            </a:pPr>
            <a:r>
              <a:rPr lang="fr-FR" sz="2800" b="1" dirty="0"/>
              <a:t>Moyens de prévention (individuels et collectifs)</a:t>
            </a:r>
          </a:p>
        </p:txBody>
      </p:sp>
      <p:sp>
        <p:nvSpPr>
          <p:cNvPr id="5" name="Rectangle 4"/>
          <p:cNvSpPr/>
          <p:nvPr/>
        </p:nvSpPr>
        <p:spPr>
          <a:xfrm>
            <a:off x="3531440" y="44625"/>
            <a:ext cx="6020944" cy="584775"/>
          </a:xfrm>
          <a:prstGeom prst="rect">
            <a:avLst/>
          </a:prstGeom>
        </p:spPr>
        <p:txBody>
          <a:bodyPr wrap="none">
            <a:spAutoFit/>
          </a:bodyPr>
          <a:lstStyle/>
          <a:p>
            <a:r>
              <a:rPr lang="fr-FR" sz="3200" b="1" u="sng" dirty="0">
                <a:solidFill>
                  <a:srgbClr val="FF33CC"/>
                </a:solidFill>
              </a:rPr>
              <a:t>NOUVEAUX</a:t>
            </a:r>
            <a:r>
              <a:rPr lang="fr-FR" sz="3200" b="1" dirty="0">
                <a:solidFill>
                  <a:srgbClr val="FF33CC"/>
                </a:solidFill>
              </a:rPr>
              <a:t> moyens et ressources </a:t>
            </a:r>
            <a:endParaRPr lang="fr-FR" sz="3200" dirty="0"/>
          </a:p>
        </p:txBody>
      </p:sp>
      <p:sp>
        <p:nvSpPr>
          <p:cNvPr id="6" name="ZoneTexte 5"/>
          <p:cNvSpPr txBox="1"/>
          <p:nvPr/>
        </p:nvSpPr>
        <p:spPr>
          <a:xfrm>
            <a:off x="1631504" y="44624"/>
            <a:ext cx="2448272" cy="523220"/>
          </a:xfrm>
          <a:prstGeom prst="rect">
            <a:avLst/>
          </a:prstGeom>
          <a:noFill/>
        </p:spPr>
        <p:txBody>
          <a:bodyPr wrap="square" rtlCol="0">
            <a:spAutoFit/>
          </a:bodyPr>
          <a:lstStyle/>
          <a:p>
            <a:r>
              <a:rPr lang="fr-FR" sz="2800" b="1" dirty="0"/>
              <a:t>Bloc 1</a:t>
            </a:r>
          </a:p>
        </p:txBody>
      </p:sp>
      <p:sp>
        <p:nvSpPr>
          <p:cNvPr id="2" name="Espace réservé du pied de page 1"/>
          <p:cNvSpPr>
            <a:spLocks noGrp="1"/>
          </p:cNvSpPr>
          <p:nvPr>
            <p:ph type="ftr" sz="quarter" idx="11"/>
          </p:nvPr>
        </p:nvSpPr>
        <p:spPr/>
        <p:txBody>
          <a:bodyPr/>
          <a:lstStyle/>
          <a:p>
            <a:r>
              <a:rPr lang="fr-FR"/>
              <a:t>Formation rénovation bac pro ASSP - Mai 2022 -  GRD - académie de Lyon</a:t>
            </a:r>
          </a:p>
        </p:txBody>
      </p:sp>
    </p:spTree>
    <p:extLst>
      <p:ext uri="{BB962C8B-B14F-4D97-AF65-F5344CB8AC3E}">
        <p14:creationId xmlns:p14="http://schemas.microsoft.com/office/powerpoint/2010/main" val="12366483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1668016" y="118374"/>
            <a:ext cx="8604448" cy="2954655"/>
          </a:xfrm>
          <a:prstGeom prst="rect">
            <a:avLst/>
          </a:prstGeom>
          <a:noFill/>
        </p:spPr>
        <p:txBody>
          <a:bodyPr wrap="square" rtlCol="0">
            <a:spAutoFit/>
          </a:bodyPr>
          <a:lstStyle/>
          <a:p>
            <a:r>
              <a:rPr lang="fr-FR" sz="3200" b="1" dirty="0"/>
              <a:t>Evolution dans le bloc 1</a:t>
            </a:r>
            <a:endParaRPr lang="fr-FR" sz="2000" dirty="0"/>
          </a:p>
          <a:p>
            <a:r>
              <a:rPr lang="fr-FR" b="1" dirty="0"/>
              <a:t>Accent sur l’accompagnement de la personne avec la notion de projet de vie ou de projet individualisé et le travail en équipe pluri professionnelle</a:t>
            </a:r>
          </a:p>
          <a:p>
            <a:endParaRPr lang="fr-FR" b="1" dirty="0"/>
          </a:p>
          <a:p>
            <a:r>
              <a:rPr lang="fr-FR" b="1" dirty="0"/>
              <a:t>Réalisation d’activité d’animation </a:t>
            </a:r>
          </a:p>
          <a:p>
            <a:endParaRPr lang="fr-FR" b="1" dirty="0"/>
          </a:p>
          <a:p>
            <a:r>
              <a:rPr lang="fr-FR" sz="3200" dirty="0"/>
              <a:t>	</a:t>
            </a:r>
          </a:p>
          <a:p>
            <a:r>
              <a:rPr lang="fr-FR" sz="3200" b="1" dirty="0"/>
              <a:t> </a:t>
            </a:r>
          </a:p>
        </p:txBody>
      </p:sp>
      <p:sp>
        <p:nvSpPr>
          <p:cNvPr id="22" name="Rectangle à coins arrondis 21"/>
          <p:cNvSpPr/>
          <p:nvPr/>
        </p:nvSpPr>
        <p:spPr>
          <a:xfrm>
            <a:off x="1631504" y="3643283"/>
            <a:ext cx="1728192" cy="288032"/>
          </a:xfrm>
          <a:prstGeom prst="roundRect">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Proposition 2</a:t>
            </a:r>
          </a:p>
        </p:txBody>
      </p:sp>
      <p:sp>
        <p:nvSpPr>
          <p:cNvPr id="28" name="ZoneTexte 27"/>
          <p:cNvSpPr txBox="1"/>
          <p:nvPr/>
        </p:nvSpPr>
        <p:spPr>
          <a:xfrm>
            <a:off x="1919536" y="2636913"/>
            <a:ext cx="8352928" cy="646331"/>
          </a:xfrm>
          <a:prstGeom prst="rect">
            <a:avLst/>
          </a:prstGeom>
          <a:noFill/>
          <a:ln w="38100">
            <a:solidFill>
              <a:srgbClr val="0070C0"/>
            </a:solidFill>
          </a:ln>
        </p:spPr>
        <p:txBody>
          <a:bodyPr wrap="square" rtlCol="0">
            <a:spAutoFit/>
          </a:bodyPr>
          <a:lstStyle/>
          <a:p>
            <a:r>
              <a:rPr lang="fr-FR" dirty="0"/>
              <a:t>Choix des activités d’animation en fonction du projet de vie des personnes pour un accompagnement adapté </a:t>
            </a:r>
          </a:p>
        </p:txBody>
      </p:sp>
      <p:sp>
        <p:nvSpPr>
          <p:cNvPr id="29" name="Rectangle à coins arrondis 28"/>
          <p:cNvSpPr/>
          <p:nvPr/>
        </p:nvSpPr>
        <p:spPr>
          <a:xfrm>
            <a:off x="1703512" y="2348880"/>
            <a:ext cx="1728192"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Proposition 1</a:t>
            </a:r>
          </a:p>
        </p:txBody>
      </p:sp>
      <p:sp>
        <p:nvSpPr>
          <p:cNvPr id="30" name="ZoneTexte 29"/>
          <p:cNvSpPr txBox="1"/>
          <p:nvPr/>
        </p:nvSpPr>
        <p:spPr>
          <a:xfrm>
            <a:off x="1847528" y="3931316"/>
            <a:ext cx="8496944" cy="646331"/>
          </a:xfrm>
          <a:prstGeom prst="rect">
            <a:avLst/>
          </a:prstGeom>
          <a:noFill/>
          <a:ln w="38100">
            <a:solidFill>
              <a:schemeClr val="accent4">
                <a:lumMod val="75000"/>
              </a:schemeClr>
            </a:solidFill>
          </a:ln>
        </p:spPr>
        <p:txBody>
          <a:bodyPr wrap="square" rtlCol="0">
            <a:spAutoFit/>
          </a:bodyPr>
          <a:lstStyle/>
          <a:p>
            <a:r>
              <a:rPr lang="fr-FR" dirty="0"/>
              <a:t>Analyse d’un contexte professionnel à partir d’un </a:t>
            </a:r>
            <a:r>
              <a:rPr lang="fr-FR" b="1" dirty="0"/>
              <a:t>dossier technique informatisé </a:t>
            </a:r>
            <a:r>
              <a:rPr lang="fr-FR" dirty="0"/>
              <a:t>(livret d’accueil, fiches de poste, organigramme, fiches usagers…)</a:t>
            </a:r>
          </a:p>
        </p:txBody>
      </p:sp>
      <p:sp>
        <p:nvSpPr>
          <p:cNvPr id="35" name="ZoneTexte 34"/>
          <p:cNvSpPr txBox="1"/>
          <p:nvPr/>
        </p:nvSpPr>
        <p:spPr>
          <a:xfrm>
            <a:off x="1847528" y="5048016"/>
            <a:ext cx="8568952" cy="1477328"/>
          </a:xfrm>
          <a:prstGeom prst="rect">
            <a:avLst/>
          </a:prstGeom>
          <a:noFill/>
          <a:ln w="38100">
            <a:solidFill>
              <a:schemeClr val="accent2">
                <a:lumMod val="75000"/>
              </a:schemeClr>
            </a:solidFill>
          </a:ln>
        </p:spPr>
        <p:txBody>
          <a:bodyPr wrap="square" rtlCol="0">
            <a:spAutoFit/>
          </a:bodyPr>
          <a:lstStyle/>
          <a:p>
            <a:r>
              <a:rPr lang="fr-FR" b="1" dirty="0"/>
              <a:t>Utilisation du téléphone portable personnel de l’élève à des fins professionnels</a:t>
            </a:r>
          </a:p>
          <a:p>
            <a:pPr>
              <a:buFont typeface="Wingdings" pitchFamily="2" charset="2"/>
              <a:buChar char="Ø"/>
            </a:pPr>
            <a:r>
              <a:rPr lang="fr-FR" dirty="0"/>
              <a:t>Chercher une information sur une personne par accès au projet de vie</a:t>
            </a:r>
          </a:p>
          <a:p>
            <a:pPr>
              <a:buFont typeface="Wingdings" pitchFamily="2" charset="2"/>
              <a:buChar char="Ø"/>
            </a:pPr>
            <a:r>
              <a:rPr lang="fr-FR" dirty="0"/>
              <a:t>Contacter un responsable pour demander une information, alerter…</a:t>
            </a:r>
          </a:p>
          <a:p>
            <a:pPr>
              <a:buFont typeface="Wingdings" pitchFamily="2" charset="2"/>
              <a:buChar char="Ø"/>
            </a:pPr>
            <a:r>
              <a:rPr lang="fr-FR" dirty="0"/>
              <a:t>Pointer à son arrivée chez le bénéficiaire à domicile</a:t>
            </a:r>
          </a:p>
          <a:p>
            <a:pPr>
              <a:buFont typeface="Wingdings" pitchFamily="2" charset="2"/>
              <a:buChar char="Ø"/>
            </a:pPr>
            <a:r>
              <a:rPr lang="fr-FR" dirty="0"/>
              <a:t>Recevoir un appel professionnel (responsable pour changement planning)</a:t>
            </a:r>
          </a:p>
        </p:txBody>
      </p:sp>
      <p:sp>
        <p:nvSpPr>
          <p:cNvPr id="36" name="Rectangle à coins arrondis 35"/>
          <p:cNvSpPr/>
          <p:nvPr/>
        </p:nvSpPr>
        <p:spPr>
          <a:xfrm>
            <a:off x="1631504" y="4758243"/>
            <a:ext cx="4680520" cy="289773"/>
          </a:xfrm>
          <a:prstGeom prst="round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Proposition 3 Contexte domicile</a:t>
            </a:r>
          </a:p>
        </p:txBody>
      </p:sp>
      <p:sp>
        <p:nvSpPr>
          <p:cNvPr id="2" name="Espace réservé du pied de page 1"/>
          <p:cNvSpPr>
            <a:spLocks noGrp="1"/>
          </p:cNvSpPr>
          <p:nvPr>
            <p:ph type="ftr" sz="quarter" idx="11"/>
          </p:nvPr>
        </p:nvSpPr>
        <p:spPr/>
        <p:txBody>
          <a:bodyPr/>
          <a:lstStyle/>
          <a:p>
            <a:r>
              <a:rPr lang="fr-FR"/>
              <a:t>Formation rénovation bac pro ASSP - Mai 2022 -  GRD - académie de Lyon</a:t>
            </a:r>
          </a:p>
        </p:txBody>
      </p:sp>
    </p:spTree>
    <p:extLst>
      <p:ext uri="{BB962C8B-B14F-4D97-AF65-F5344CB8AC3E}">
        <p14:creationId xmlns:p14="http://schemas.microsoft.com/office/powerpoint/2010/main" val="20929836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4079776" y="1772816"/>
            <a:ext cx="4680520" cy="2664296"/>
          </a:xfrm>
          <a:prstGeom prst="ellipse">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fr-FR" sz="6000" dirty="0"/>
              <a:t>BLOC 2</a:t>
            </a:r>
          </a:p>
        </p:txBody>
      </p:sp>
      <p:sp>
        <p:nvSpPr>
          <p:cNvPr id="2" name="Espace réservé du pied de page 1"/>
          <p:cNvSpPr>
            <a:spLocks noGrp="1"/>
          </p:cNvSpPr>
          <p:nvPr>
            <p:ph type="ftr" sz="quarter" idx="11"/>
          </p:nvPr>
        </p:nvSpPr>
        <p:spPr/>
        <p:txBody>
          <a:bodyPr/>
          <a:lstStyle/>
          <a:p>
            <a:r>
              <a:rPr lang="fr-FR"/>
              <a:t>Formation rénovation bac pro ASSP - Mai 2022 -  GRD - académie de Lyon</a:t>
            </a:r>
          </a:p>
        </p:txBody>
      </p:sp>
    </p:spTree>
    <p:extLst>
      <p:ext uri="{BB962C8B-B14F-4D97-AF65-F5344CB8AC3E}">
        <p14:creationId xmlns:p14="http://schemas.microsoft.com/office/powerpoint/2010/main" val="602558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31504" y="44624"/>
            <a:ext cx="2448272" cy="523220"/>
          </a:xfrm>
          <a:prstGeom prst="rect">
            <a:avLst/>
          </a:prstGeom>
          <a:noFill/>
        </p:spPr>
        <p:txBody>
          <a:bodyPr wrap="square" rtlCol="0">
            <a:spAutoFit/>
          </a:bodyPr>
          <a:lstStyle/>
          <a:p>
            <a:r>
              <a:rPr lang="fr-FR" sz="2800" b="1" dirty="0"/>
              <a:t>Bloc 2</a:t>
            </a:r>
          </a:p>
        </p:txBody>
      </p:sp>
      <p:sp>
        <p:nvSpPr>
          <p:cNvPr id="6" name="ZoneTexte 5"/>
          <p:cNvSpPr txBox="1"/>
          <p:nvPr/>
        </p:nvSpPr>
        <p:spPr>
          <a:xfrm>
            <a:off x="1847528" y="3484343"/>
            <a:ext cx="8496944" cy="923330"/>
          </a:xfrm>
          <a:prstGeom prst="rect">
            <a:avLst/>
          </a:prstGeom>
          <a:noFill/>
          <a:ln w="38100">
            <a:solidFill>
              <a:srgbClr val="0070C0"/>
            </a:solidFill>
          </a:ln>
        </p:spPr>
        <p:txBody>
          <a:bodyPr wrap="square" rtlCol="0">
            <a:spAutoFit/>
          </a:bodyPr>
          <a:lstStyle/>
          <a:p>
            <a:r>
              <a:rPr lang="fr-FR" b="1" dirty="0"/>
              <a:t>Simulation santé -&gt; voir formation au raisonnement clinique et site SBSSA Lyon rubrique « </a:t>
            </a:r>
            <a:r>
              <a:rPr lang="fr-FR" b="1" dirty="0" err="1"/>
              <a:t>simusanté</a:t>
            </a:r>
            <a:r>
              <a:rPr lang="fr-FR" b="1" dirty="0"/>
              <a:t> »</a:t>
            </a:r>
          </a:p>
          <a:p>
            <a:r>
              <a:rPr lang="fr-FR" dirty="0"/>
              <a:t>à partir de la 2de avec progressivité des apprentissages </a:t>
            </a:r>
          </a:p>
        </p:txBody>
      </p:sp>
      <p:sp>
        <p:nvSpPr>
          <p:cNvPr id="7" name="Rectangle à coins arrondis 6"/>
          <p:cNvSpPr/>
          <p:nvPr/>
        </p:nvSpPr>
        <p:spPr>
          <a:xfrm>
            <a:off x="1847528" y="3164384"/>
            <a:ext cx="1728192"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Proposition 1</a:t>
            </a:r>
          </a:p>
        </p:txBody>
      </p:sp>
      <p:sp>
        <p:nvSpPr>
          <p:cNvPr id="14" name="ZoneTexte 13"/>
          <p:cNvSpPr txBox="1"/>
          <p:nvPr/>
        </p:nvSpPr>
        <p:spPr>
          <a:xfrm>
            <a:off x="1847528" y="548680"/>
            <a:ext cx="5112568" cy="707886"/>
          </a:xfrm>
          <a:prstGeom prst="rect">
            <a:avLst/>
          </a:prstGeom>
          <a:solidFill>
            <a:schemeClr val="bg1"/>
          </a:solidFill>
          <a:ln w="57150">
            <a:solidFill>
              <a:srgbClr val="FFC000"/>
            </a:solidFill>
          </a:ln>
        </p:spPr>
        <p:txBody>
          <a:bodyPr wrap="square" rtlCol="0">
            <a:spAutoFit/>
          </a:bodyPr>
          <a:lstStyle/>
          <a:p>
            <a:r>
              <a:rPr lang="fr-FR" sz="2000" b="1" dirty="0"/>
              <a:t>SC 2.2.3 Participer au raisonnement clinique en lien avec l’équipe </a:t>
            </a:r>
            <a:r>
              <a:rPr lang="fr-FR" sz="2000" b="1" dirty="0" err="1"/>
              <a:t>pluriprofessionnelle</a:t>
            </a:r>
            <a:endParaRPr lang="fr-FR" sz="2000" b="1" dirty="0"/>
          </a:p>
        </p:txBody>
      </p:sp>
      <p:sp>
        <p:nvSpPr>
          <p:cNvPr id="18" name="ZoneTexte 17"/>
          <p:cNvSpPr txBox="1"/>
          <p:nvPr/>
        </p:nvSpPr>
        <p:spPr>
          <a:xfrm>
            <a:off x="3719736" y="1467361"/>
            <a:ext cx="6948264" cy="1938992"/>
          </a:xfrm>
          <a:prstGeom prst="rect">
            <a:avLst/>
          </a:prstGeom>
          <a:solidFill>
            <a:schemeClr val="bg1"/>
          </a:solidFill>
        </p:spPr>
        <p:txBody>
          <a:bodyPr wrap="square" rtlCol="0">
            <a:spAutoFit/>
          </a:bodyPr>
          <a:lstStyle/>
          <a:p>
            <a:r>
              <a:rPr lang="fr-FR" sz="2000" b="1" dirty="0" err="1">
                <a:solidFill>
                  <a:srgbClr val="FF0000"/>
                </a:solidFill>
              </a:rPr>
              <a:t>ie</a:t>
            </a:r>
            <a:r>
              <a:rPr lang="fr-FR" sz="2000" b="1" dirty="0">
                <a:solidFill>
                  <a:srgbClr val="FF0000"/>
                </a:solidFill>
              </a:rPr>
              <a:t> 1 participation au raisonnement clinique en collaboration avec l’équipe professionnelle</a:t>
            </a:r>
          </a:p>
          <a:p>
            <a:r>
              <a:rPr lang="fr-FR" sz="2000" b="1" dirty="0" err="1">
                <a:solidFill>
                  <a:srgbClr val="FF0000"/>
                </a:solidFill>
              </a:rPr>
              <a:t>ie</a:t>
            </a:r>
            <a:r>
              <a:rPr lang="fr-FR" sz="2000" b="1" dirty="0">
                <a:solidFill>
                  <a:srgbClr val="FF0000"/>
                </a:solidFill>
              </a:rPr>
              <a:t> 2 proposition d’actions pertinentes au regard de la situation de l’enfant , de la personne et des observations menées</a:t>
            </a:r>
          </a:p>
          <a:p>
            <a:r>
              <a:rPr lang="fr-FR" sz="2000" b="1" dirty="0" err="1">
                <a:solidFill>
                  <a:srgbClr val="FF0000"/>
                </a:solidFill>
              </a:rPr>
              <a:t>ie</a:t>
            </a:r>
            <a:r>
              <a:rPr lang="fr-FR" sz="2000" b="1" dirty="0">
                <a:solidFill>
                  <a:srgbClr val="FF0000"/>
                </a:solidFill>
              </a:rPr>
              <a:t> 3 évaluation des actions proposées dans la démarche clinique et proposition d’actions correctives</a:t>
            </a:r>
            <a:endParaRPr lang="fr-FR" sz="2000" dirty="0"/>
          </a:p>
        </p:txBody>
      </p:sp>
      <p:sp>
        <p:nvSpPr>
          <p:cNvPr id="3" name="ZoneTexte 2">
            <a:extLst>
              <a:ext uri="{FF2B5EF4-FFF2-40B4-BE49-F238E27FC236}">
                <a16:creationId xmlns:a16="http://schemas.microsoft.com/office/drawing/2014/main" id="{A88E19DD-6E63-4BF0-9AFD-C372EBB46092}"/>
              </a:ext>
            </a:extLst>
          </p:cNvPr>
          <p:cNvSpPr txBox="1"/>
          <p:nvPr/>
        </p:nvSpPr>
        <p:spPr>
          <a:xfrm>
            <a:off x="4685239" y="4926487"/>
            <a:ext cx="5017258" cy="1200329"/>
          </a:xfrm>
          <a:prstGeom prst="rect">
            <a:avLst/>
          </a:prstGeom>
          <a:noFill/>
        </p:spPr>
        <p:txBody>
          <a:bodyPr wrap="square" rtlCol="0">
            <a:spAutoFit/>
          </a:bodyPr>
          <a:lstStyle/>
          <a:p>
            <a:r>
              <a:rPr lang="fr-FR" b="1" dirty="0">
                <a:solidFill>
                  <a:srgbClr val="FF0000"/>
                </a:solidFill>
              </a:rPr>
              <a:t>Il est important de communiquer avec les tuteurs de PFMP sur les attendus du raisonnement clinique fait par l’élève (limite d’exigence différente de l’IFSI) </a:t>
            </a:r>
          </a:p>
        </p:txBody>
      </p:sp>
      <p:pic>
        <p:nvPicPr>
          <p:cNvPr id="2050" name="Picture 2" descr="AVIS IMPORTANT pour les élèves et les parents">
            <a:extLst>
              <a:ext uri="{FF2B5EF4-FFF2-40B4-BE49-F238E27FC236}">
                <a16:creationId xmlns:a16="http://schemas.microsoft.com/office/drawing/2014/main" id="{B67FAF1F-B028-497A-AFED-ECD7EA803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78768">
            <a:off x="1622152" y="4693162"/>
            <a:ext cx="2466975" cy="1743075"/>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3"/>
          <p:cNvSpPr>
            <a:spLocks noGrp="1"/>
          </p:cNvSpPr>
          <p:nvPr>
            <p:ph type="ftr" sz="quarter" idx="11"/>
          </p:nvPr>
        </p:nvSpPr>
        <p:spPr/>
        <p:txBody>
          <a:bodyPr/>
          <a:lstStyle/>
          <a:p>
            <a:r>
              <a:rPr lang="fr-FR"/>
              <a:t>Formation rénovation bac pro ASSP - Mai 2022 -  GRD - académie de Lyon</a:t>
            </a:r>
          </a:p>
        </p:txBody>
      </p:sp>
    </p:spTree>
    <p:extLst>
      <p:ext uri="{BB962C8B-B14F-4D97-AF65-F5344CB8AC3E}">
        <p14:creationId xmlns:p14="http://schemas.microsoft.com/office/powerpoint/2010/main" val="1450467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FAF5DF-0E8D-4A6C-809B-F8DC0A929FA7}"/>
              </a:ext>
            </a:extLst>
          </p:cNvPr>
          <p:cNvSpPr>
            <a:spLocks noGrp="1"/>
          </p:cNvSpPr>
          <p:nvPr>
            <p:ph type="title"/>
          </p:nvPr>
        </p:nvSpPr>
        <p:spPr>
          <a:xfrm>
            <a:off x="1371600" y="433995"/>
            <a:ext cx="9728835" cy="430887"/>
          </a:xfrm>
        </p:spPr>
        <p:txBody>
          <a:bodyPr/>
          <a:lstStyle/>
          <a:p>
            <a:pPr algn="ctr"/>
            <a:endParaRPr lang="fr-FR" sz="2800" spc="-5" dirty="0">
              <a:solidFill>
                <a:srgbClr val="000000"/>
              </a:solidFill>
            </a:endParaRPr>
          </a:p>
        </p:txBody>
      </p:sp>
      <p:sp>
        <p:nvSpPr>
          <p:cNvPr id="4" name="Espace réservé du pied de page 3">
            <a:extLst>
              <a:ext uri="{FF2B5EF4-FFF2-40B4-BE49-F238E27FC236}">
                <a16:creationId xmlns:a16="http://schemas.microsoft.com/office/drawing/2014/main" id="{C9B38AB3-E5F0-45AB-9D83-AE4E855A3288}"/>
              </a:ext>
            </a:extLst>
          </p:cNvPr>
          <p:cNvSpPr>
            <a:spLocks noGrp="1"/>
          </p:cNvSpPr>
          <p:nvPr>
            <p:ph type="ftr" sz="quarter" idx="5"/>
          </p:nvPr>
        </p:nvSpPr>
        <p:spPr/>
        <p:txBody>
          <a:bodyPr/>
          <a:lstStyle/>
          <a:p>
            <a:r>
              <a:rPr lang="fr-FR"/>
              <a:t>Formation rénovation bac pro ASSP - Mai 2022 -  GRD - académie de Lyon</a:t>
            </a:r>
          </a:p>
        </p:txBody>
      </p:sp>
      <p:sp>
        <p:nvSpPr>
          <p:cNvPr id="6" name="Rectangle 5">
            <a:extLst>
              <a:ext uri="{FF2B5EF4-FFF2-40B4-BE49-F238E27FC236}">
                <a16:creationId xmlns:a16="http://schemas.microsoft.com/office/drawing/2014/main" id="{FF9788CF-A27E-4BD8-883A-B4A5053AD6EB}"/>
              </a:ext>
            </a:extLst>
          </p:cNvPr>
          <p:cNvSpPr/>
          <p:nvPr/>
        </p:nvSpPr>
        <p:spPr>
          <a:xfrm>
            <a:off x="4185064" y="1066800"/>
            <a:ext cx="5645426" cy="20002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b="1" dirty="0"/>
              <a:t>RAPPORT EL KHOMRI, Octobre 2019</a:t>
            </a:r>
          </a:p>
          <a:p>
            <a:pPr marL="127000" indent="-114300">
              <a:lnSpc>
                <a:spcPct val="100000"/>
              </a:lnSpc>
              <a:spcBef>
                <a:spcPts val="95"/>
              </a:spcBef>
              <a:buChar char="-"/>
              <a:tabLst>
                <a:tab pos="127000" algn="l"/>
              </a:tabLst>
            </a:pPr>
            <a:r>
              <a:rPr lang="fr-FR" sz="1400" spc="-5" dirty="0">
                <a:solidFill>
                  <a:schemeClr val="tx1"/>
                </a:solidFill>
                <a:latin typeface="Arial MT"/>
                <a:cs typeface="Arial MT"/>
              </a:rPr>
              <a:t>Assurer de</a:t>
            </a:r>
            <a:r>
              <a:rPr lang="fr-FR" sz="1400" spc="-10" dirty="0">
                <a:solidFill>
                  <a:schemeClr val="tx1"/>
                </a:solidFill>
                <a:latin typeface="Arial MT"/>
                <a:cs typeface="Arial MT"/>
              </a:rPr>
              <a:t> </a:t>
            </a:r>
            <a:r>
              <a:rPr lang="fr-FR" sz="1400" spc="-5" dirty="0">
                <a:solidFill>
                  <a:schemeClr val="tx1"/>
                </a:solidFill>
                <a:latin typeface="Arial MT"/>
                <a:cs typeface="Arial MT"/>
              </a:rPr>
              <a:t>meilleures</a:t>
            </a:r>
            <a:r>
              <a:rPr lang="fr-FR" sz="1400" spc="-10" dirty="0">
                <a:solidFill>
                  <a:schemeClr val="tx1"/>
                </a:solidFill>
                <a:latin typeface="Arial MT"/>
                <a:cs typeface="Arial MT"/>
              </a:rPr>
              <a:t> </a:t>
            </a:r>
            <a:r>
              <a:rPr lang="fr-FR" sz="1400" spc="-5" dirty="0">
                <a:solidFill>
                  <a:schemeClr val="tx1"/>
                </a:solidFill>
                <a:latin typeface="Arial MT"/>
                <a:cs typeface="Arial MT"/>
              </a:rPr>
              <a:t>conditions</a:t>
            </a:r>
            <a:r>
              <a:rPr lang="fr-FR" sz="1400" spc="-20" dirty="0">
                <a:solidFill>
                  <a:schemeClr val="tx1"/>
                </a:solidFill>
                <a:latin typeface="Arial MT"/>
                <a:cs typeface="Arial MT"/>
              </a:rPr>
              <a:t> </a:t>
            </a:r>
            <a:r>
              <a:rPr lang="fr-FR" sz="1400" spc="-5" dirty="0">
                <a:solidFill>
                  <a:schemeClr val="tx1"/>
                </a:solidFill>
                <a:latin typeface="Arial MT"/>
                <a:cs typeface="Arial MT"/>
              </a:rPr>
              <a:t>d’emploi</a:t>
            </a:r>
            <a:r>
              <a:rPr lang="fr-FR" sz="1400" spc="-15" dirty="0">
                <a:solidFill>
                  <a:schemeClr val="tx1"/>
                </a:solidFill>
                <a:latin typeface="Arial MT"/>
                <a:cs typeface="Arial MT"/>
              </a:rPr>
              <a:t> </a:t>
            </a:r>
            <a:r>
              <a:rPr lang="fr-FR" sz="1400" spc="-5" dirty="0">
                <a:solidFill>
                  <a:schemeClr val="tx1"/>
                </a:solidFill>
                <a:latin typeface="Arial MT"/>
                <a:cs typeface="Arial MT"/>
              </a:rPr>
              <a:t>et</a:t>
            </a:r>
            <a:r>
              <a:rPr lang="fr-FR" sz="1400" dirty="0">
                <a:solidFill>
                  <a:schemeClr val="tx1"/>
                </a:solidFill>
                <a:latin typeface="Arial MT"/>
                <a:cs typeface="Arial MT"/>
              </a:rPr>
              <a:t> </a:t>
            </a:r>
            <a:r>
              <a:rPr lang="fr-FR" sz="1400" spc="-5" dirty="0">
                <a:solidFill>
                  <a:schemeClr val="tx1"/>
                </a:solidFill>
                <a:latin typeface="Arial MT"/>
                <a:cs typeface="Arial MT"/>
              </a:rPr>
              <a:t>de rémunération</a:t>
            </a:r>
            <a:endParaRPr lang="fr-FR" sz="1400" dirty="0">
              <a:solidFill>
                <a:schemeClr val="tx1"/>
              </a:solidFill>
              <a:latin typeface="Arial MT"/>
              <a:cs typeface="Arial MT"/>
            </a:endParaRPr>
          </a:p>
          <a:p>
            <a:pPr marL="68580" marR="5080" indent="-56515">
              <a:lnSpc>
                <a:spcPct val="100000"/>
              </a:lnSpc>
              <a:buChar char="-"/>
              <a:tabLst>
                <a:tab pos="137795" algn="l"/>
              </a:tabLst>
            </a:pPr>
            <a:r>
              <a:rPr lang="fr-FR" sz="1400" spc="-10" dirty="0">
                <a:solidFill>
                  <a:schemeClr val="tx1"/>
                </a:solidFill>
                <a:latin typeface="Arial MT"/>
                <a:cs typeface="Arial MT"/>
              </a:rPr>
              <a:t>Donner</a:t>
            </a:r>
            <a:r>
              <a:rPr lang="fr-FR" sz="1400" spc="5" dirty="0">
                <a:solidFill>
                  <a:schemeClr val="tx1"/>
                </a:solidFill>
                <a:latin typeface="Arial MT"/>
                <a:cs typeface="Arial MT"/>
              </a:rPr>
              <a:t> </a:t>
            </a:r>
            <a:r>
              <a:rPr lang="fr-FR" sz="1400" spc="-10" dirty="0">
                <a:solidFill>
                  <a:schemeClr val="tx1"/>
                </a:solidFill>
                <a:latin typeface="Arial MT"/>
                <a:cs typeface="Arial MT"/>
              </a:rPr>
              <a:t>une</a:t>
            </a:r>
            <a:r>
              <a:rPr lang="fr-FR" sz="1400" spc="15" dirty="0">
                <a:solidFill>
                  <a:schemeClr val="tx1"/>
                </a:solidFill>
                <a:latin typeface="Arial MT"/>
                <a:cs typeface="Arial MT"/>
              </a:rPr>
              <a:t> </a:t>
            </a:r>
            <a:r>
              <a:rPr lang="fr-FR" sz="1400" spc="-5" dirty="0">
                <a:solidFill>
                  <a:schemeClr val="tx1"/>
                </a:solidFill>
                <a:latin typeface="Arial MT"/>
                <a:cs typeface="Arial MT"/>
              </a:rPr>
              <a:t>priorité</a:t>
            </a:r>
            <a:r>
              <a:rPr lang="fr-FR" sz="1400" dirty="0">
                <a:solidFill>
                  <a:schemeClr val="tx1"/>
                </a:solidFill>
                <a:latin typeface="Arial MT"/>
                <a:cs typeface="Arial MT"/>
              </a:rPr>
              <a:t> </a:t>
            </a:r>
            <a:r>
              <a:rPr lang="fr-FR" sz="1400" spc="-5" dirty="0">
                <a:solidFill>
                  <a:schemeClr val="tx1"/>
                </a:solidFill>
                <a:latin typeface="Arial MT"/>
                <a:cs typeface="Arial MT"/>
              </a:rPr>
              <a:t>forte</a:t>
            </a:r>
            <a:r>
              <a:rPr lang="fr-FR" sz="1400" spc="35" dirty="0">
                <a:solidFill>
                  <a:schemeClr val="tx1"/>
                </a:solidFill>
                <a:latin typeface="Arial MT"/>
                <a:cs typeface="Arial MT"/>
              </a:rPr>
              <a:t> </a:t>
            </a:r>
            <a:r>
              <a:rPr lang="fr-FR" sz="1400" spc="-5" dirty="0">
                <a:solidFill>
                  <a:schemeClr val="tx1"/>
                </a:solidFill>
                <a:latin typeface="Arial MT"/>
                <a:cs typeface="Arial MT"/>
              </a:rPr>
              <a:t>à la</a:t>
            </a:r>
            <a:r>
              <a:rPr lang="fr-FR" sz="1400" dirty="0">
                <a:solidFill>
                  <a:schemeClr val="tx1"/>
                </a:solidFill>
                <a:latin typeface="Arial MT"/>
                <a:cs typeface="Arial MT"/>
              </a:rPr>
              <a:t> </a:t>
            </a:r>
            <a:r>
              <a:rPr lang="fr-FR" sz="1400" spc="-5" dirty="0">
                <a:solidFill>
                  <a:schemeClr val="tx1"/>
                </a:solidFill>
                <a:latin typeface="Arial MT"/>
                <a:cs typeface="Arial MT"/>
              </a:rPr>
              <a:t>réduction</a:t>
            </a:r>
            <a:r>
              <a:rPr lang="fr-FR" sz="1400" dirty="0">
                <a:solidFill>
                  <a:schemeClr val="tx1"/>
                </a:solidFill>
                <a:latin typeface="Arial MT"/>
                <a:cs typeface="Arial MT"/>
              </a:rPr>
              <a:t> </a:t>
            </a:r>
            <a:r>
              <a:rPr lang="fr-FR" sz="1400" spc="-5" dirty="0">
                <a:solidFill>
                  <a:schemeClr val="tx1"/>
                </a:solidFill>
                <a:latin typeface="Arial MT"/>
                <a:cs typeface="Arial MT"/>
              </a:rPr>
              <a:t>de</a:t>
            </a:r>
            <a:r>
              <a:rPr lang="fr-FR" sz="1400" spc="15" dirty="0">
                <a:solidFill>
                  <a:schemeClr val="tx1"/>
                </a:solidFill>
                <a:latin typeface="Arial MT"/>
                <a:cs typeface="Arial MT"/>
              </a:rPr>
              <a:t> </a:t>
            </a:r>
            <a:r>
              <a:rPr lang="fr-FR" sz="1400" spc="-5" dirty="0">
                <a:solidFill>
                  <a:schemeClr val="tx1"/>
                </a:solidFill>
                <a:latin typeface="Arial MT"/>
                <a:cs typeface="Arial MT"/>
              </a:rPr>
              <a:t>la</a:t>
            </a:r>
            <a:r>
              <a:rPr lang="fr-FR" sz="1400" spc="-10" dirty="0">
                <a:solidFill>
                  <a:schemeClr val="tx1"/>
                </a:solidFill>
                <a:latin typeface="Arial MT"/>
                <a:cs typeface="Arial MT"/>
              </a:rPr>
              <a:t> </a:t>
            </a:r>
            <a:r>
              <a:rPr lang="fr-FR" sz="1400" spc="-5" dirty="0">
                <a:solidFill>
                  <a:schemeClr val="tx1"/>
                </a:solidFill>
                <a:latin typeface="Arial MT"/>
                <a:cs typeface="Arial MT"/>
              </a:rPr>
              <a:t>sinistralité</a:t>
            </a:r>
            <a:r>
              <a:rPr lang="fr-FR" sz="1400" spc="-25" dirty="0">
                <a:solidFill>
                  <a:schemeClr val="tx1"/>
                </a:solidFill>
                <a:latin typeface="Arial MT"/>
                <a:cs typeface="Arial MT"/>
              </a:rPr>
              <a:t> </a:t>
            </a:r>
            <a:r>
              <a:rPr lang="fr-FR" sz="1400" spc="-5" dirty="0">
                <a:solidFill>
                  <a:schemeClr val="tx1"/>
                </a:solidFill>
                <a:latin typeface="Arial MT"/>
                <a:cs typeface="Arial MT"/>
              </a:rPr>
              <a:t>et</a:t>
            </a:r>
            <a:r>
              <a:rPr lang="fr-FR" sz="1400" spc="10" dirty="0">
                <a:solidFill>
                  <a:schemeClr val="tx1"/>
                </a:solidFill>
                <a:latin typeface="Arial MT"/>
                <a:cs typeface="Arial MT"/>
              </a:rPr>
              <a:t> </a:t>
            </a:r>
            <a:r>
              <a:rPr lang="fr-FR" sz="1400" spc="-5" dirty="0">
                <a:solidFill>
                  <a:schemeClr val="tx1"/>
                </a:solidFill>
                <a:latin typeface="Arial MT"/>
                <a:cs typeface="Arial MT"/>
              </a:rPr>
              <a:t>à</a:t>
            </a:r>
            <a:r>
              <a:rPr lang="fr-FR" sz="1400" spc="10" dirty="0">
                <a:solidFill>
                  <a:schemeClr val="tx1"/>
                </a:solidFill>
                <a:latin typeface="Arial MT"/>
                <a:cs typeface="Arial MT"/>
              </a:rPr>
              <a:t> </a:t>
            </a:r>
            <a:r>
              <a:rPr lang="fr-FR" sz="1400" spc="-5" dirty="0">
                <a:solidFill>
                  <a:schemeClr val="tx1"/>
                </a:solidFill>
                <a:latin typeface="Arial MT"/>
                <a:cs typeface="Arial MT"/>
              </a:rPr>
              <a:t>l’amélioration</a:t>
            </a:r>
            <a:r>
              <a:rPr lang="fr-FR" sz="1400" spc="-20" dirty="0">
                <a:solidFill>
                  <a:schemeClr val="tx1"/>
                </a:solidFill>
                <a:latin typeface="Arial MT"/>
                <a:cs typeface="Arial MT"/>
              </a:rPr>
              <a:t> </a:t>
            </a:r>
            <a:r>
              <a:rPr lang="fr-FR" sz="1400" spc="-5" dirty="0">
                <a:solidFill>
                  <a:schemeClr val="tx1"/>
                </a:solidFill>
                <a:latin typeface="Arial MT"/>
                <a:cs typeface="Arial MT"/>
              </a:rPr>
              <a:t>de </a:t>
            </a:r>
            <a:r>
              <a:rPr lang="fr-FR" sz="1400" dirty="0">
                <a:solidFill>
                  <a:schemeClr val="tx1"/>
                </a:solidFill>
                <a:latin typeface="Arial MT"/>
                <a:cs typeface="Arial MT"/>
              </a:rPr>
              <a:t>la </a:t>
            </a:r>
            <a:r>
              <a:rPr lang="fr-FR" sz="1400" spc="-430" dirty="0">
                <a:solidFill>
                  <a:schemeClr val="tx1"/>
                </a:solidFill>
                <a:latin typeface="Arial MT"/>
                <a:cs typeface="Arial MT"/>
              </a:rPr>
              <a:t> </a:t>
            </a:r>
            <a:r>
              <a:rPr lang="fr-FR" sz="1400" spc="-5" dirty="0">
                <a:solidFill>
                  <a:schemeClr val="tx1"/>
                </a:solidFill>
                <a:latin typeface="Arial MT"/>
                <a:cs typeface="Arial MT"/>
              </a:rPr>
              <a:t>qualité</a:t>
            </a:r>
            <a:r>
              <a:rPr lang="fr-FR" sz="1400" spc="-10" dirty="0">
                <a:solidFill>
                  <a:schemeClr val="tx1"/>
                </a:solidFill>
                <a:latin typeface="Arial MT"/>
                <a:cs typeface="Arial MT"/>
              </a:rPr>
              <a:t> </a:t>
            </a:r>
            <a:r>
              <a:rPr lang="fr-FR" sz="1400" spc="-5" dirty="0">
                <a:solidFill>
                  <a:schemeClr val="tx1"/>
                </a:solidFill>
                <a:latin typeface="Arial MT"/>
                <a:cs typeface="Arial MT"/>
              </a:rPr>
              <a:t>de vie</a:t>
            </a:r>
            <a:r>
              <a:rPr lang="fr-FR" sz="1400" spc="-15" dirty="0">
                <a:solidFill>
                  <a:schemeClr val="tx1"/>
                </a:solidFill>
                <a:latin typeface="Arial MT"/>
                <a:cs typeface="Arial MT"/>
              </a:rPr>
              <a:t> </a:t>
            </a:r>
            <a:r>
              <a:rPr lang="fr-FR" sz="1400" spc="-5" dirty="0">
                <a:solidFill>
                  <a:schemeClr val="tx1"/>
                </a:solidFill>
                <a:latin typeface="Arial MT"/>
                <a:cs typeface="Arial MT"/>
              </a:rPr>
              <a:t>au</a:t>
            </a:r>
            <a:r>
              <a:rPr lang="fr-FR" sz="1400" spc="10" dirty="0">
                <a:solidFill>
                  <a:schemeClr val="tx1"/>
                </a:solidFill>
                <a:latin typeface="Arial MT"/>
                <a:cs typeface="Arial MT"/>
              </a:rPr>
              <a:t> </a:t>
            </a:r>
            <a:r>
              <a:rPr lang="fr-FR" sz="1400" spc="-5" dirty="0">
                <a:solidFill>
                  <a:schemeClr val="tx1"/>
                </a:solidFill>
                <a:latin typeface="Arial MT"/>
                <a:cs typeface="Arial MT"/>
              </a:rPr>
              <a:t>travail</a:t>
            </a:r>
            <a:endParaRPr lang="fr-FR" sz="1400" dirty="0">
              <a:solidFill>
                <a:schemeClr val="tx1"/>
              </a:solidFill>
              <a:latin typeface="Arial MT"/>
              <a:cs typeface="Arial MT"/>
            </a:endParaRPr>
          </a:p>
          <a:p>
            <a:pPr marL="12700">
              <a:lnSpc>
                <a:spcPct val="100000"/>
              </a:lnSpc>
            </a:pPr>
            <a:r>
              <a:rPr lang="fr-FR" sz="1400" b="1" spc="5" dirty="0">
                <a:solidFill>
                  <a:schemeClr val="tx1"/>
                </a:solidFill>
                <a:latin typeface="Arial"/>
                <a:cs typeface="Arial"/>
              </a:rPr>
              <a:t>- </a:t>
            </a:r>
            <a:r>
              <a:rPr lang="fr-FR" sz="1400" b="1" spc="-5" dirty="0">
                <a:solidFill>
                  <a:schemeClr val="tx1"/>
                </a:solidFill>
                <a:latin typeface="Arial"/>
                <a:cs typeface="Arial"/>
              </a:rPr>
              <a:t>Moderniser</a:t>
            </a:r>
            <a:r>
              <a:rPr lang="fr-FR" sz="1400" b="1" spc="25" dirty="0">
                <a:solidFill>
                  <a:schemeClr val="tx1"/>
                </a:solidFill>
                <a:latin typeface="Arial"/>
                <a:cs typeface="Arial"/>
              </a:rPr>
              <a:t> </a:t>
            </a:r>
            <a:r>
              <a:rPr lang="fr-FR" sz="1400" b="1" spc="-5" dirty="0">
                <a:solidFill>
                  <a:schemeClr val="tx1"/>
                </a:solidFill>
                <a:latin typeface="Arial"/>
                <a:cs typeface="Arial"/>
              </a:rPr>
              <a:t>les</a:t>
            </a:r>
            <a:r>
              <a:rPr lang="fr-FR" sz="1400" b="1" spc="15" dirty="0">
                <a:solidFill>
                  <a:schemeClr val="tx1"/>
                </a:solidFill>
                <a:latin typeface="Arial"/>
                <a:cs typeface="Arial"/>
              </a:rPr>
              <a:t> </a:t>
            </a:r>
            <a:r>
              <a:rPr lang="fr-FR" sz="1400" b="1" spc="-10" dirty="0">
                <a:solidFill>
                  <a:schemeClr val="tx1"/>
                </a:solidFill>
                <a:latin typeface="Arial"/>
                <a:cs typeface="Arial"/>
              </a:rPr>
              <a:t>formations</a:t>
            </a:r>
            <a:r>
              <a:rPr lang="fr-FR" sz="1400" b="1" spc="45" dirty="0">
                <a:solidFill>
                  <a:schemeClr val="tx1"/>
                </a:solidFill>
                <a:latin typeface="Arial"/>
                <a:cs typeface="Arial"/>
              </a:rPr>
              <a:t> </a:t>
            </a:r>
            <a:r>
              <a:rPr lang="fr-FR" sz="1400" b="1" spc="-5" dirty="0">
                <a:solidFill>
                  <a:schemeClr val="tx1"/>
                </a:solidFill>
                <a:latin typeface="Arial"/>
                <a:cs typeface="Arial"/>
              </a:rPr>
              <a:t>et</a:t>
            </a:r>
            <a:r>
              <a:rPr lang="fr-FR" sz="1400" b="1" spc="5" dirty="0">
                <a:solidFill>
                  <a:schemeClr val="tx1"/>
                </a:solidFill>
                <a:latin typeface="Arial"/>
                <a:cs typeface="Arial"/>
              </a:rPr>
              <a:t> </a:t>
            </a:r>
            <a:r>
              <a:rPr lang="fr-FR" sz="1400" b="1" spc="-10" dirty="0">
                <a:solidFill>
                  <a:schemeClr val="tx1"/>
                </a:solidFill>
                <a:latin typeface="Arial"/>
                <a:cs typeface="Arial"/>
              </a:rPr>
              <a:t>changer</a:t>
            </a:r>
            <a:r>
              <a:rPr lang="fr-FR" sz="1400" b="1" spc="25" dirty="0">
                <a:solidFill>
                  <a:schemeClr val="tx1"/>
                </a:solidFill>
                <a:latin typeface="Arial"/>
                <a:cs typeface="Arial"/>
              </a:rPr>
              <a:t> </a:t>
            </a:r>
            <a:r>
              <a:rPr lang="fr-FR" sz="1400" b="1" spc="-5" dirty="0">
                <a:solidFill>
                  <a:schemeClr val="tx1"/>
                </a:solidFill>
                <a:latin typeface="Arial"/>
                <a:cs typeface="Arial"/>
              </a:rPr>
              <a:t>l’image</a:t>
            </a:r>
            <a:r>
              <a:rPr lang="fr-FR" sz="1400" b="1" spc="20" dirty="0">
                <a:solidFill>
                  <a:schemeClr val="tx1"/>
                </a:solidFill>
                <a:latin typeface="Arial"/>
                <a:cs typeface="Arial"/>
              </a:rPr>
              <a:t> </a:t>
            </a:r>
            <a:r>
              <a:rPr lang="fr-FR" sz="1400" b="1" spc="-5" dirty="0">
                <a:solidFill>
                  <a:schemeClr val="tx1"/>
                </a:solidFill>
                <a:latin typeface="Arial"/>
                <a:cs typeface="Arial"/>
              </a:rPr>
              <a:t>des</a:t>
            </a:r>
            <a:r>
              <a:rPr lang="fr-FR" sz="1400" b="1" spc="10" dirty="0">
                <a:solidFill>
                  <a:schemeClr val="tx1"/>
                </a:solidFill>
                <a:latin typeface="Arial"/>
                <a:cs typeface="Arial"/>
              </a:rPr>
              <a:t> </a:t>
            </a:r>
            <a:r>
              <a:rPr lang="fr-FR" sz="1400" b="1" spc="-5" dirty="0">
                <a:solidFill>
                  <a:schemeClr val="tx1"/>
                </a:solidFill>
                <a:latin typeface="Arial"/>
                <a:cs typeface="Arial"/>
              </a:rPr>
              <a:t>métiers</a:t>
            </a:r>
            <a:endParaRPr lang="fr-FR" sz="1400" dirty="0">
              <a:solidFill>
                <a:schemeClr val="tx1"/>
              </a:solidFill>
              <a:latin typeface="Arial"/>
              <a:cs typeface="Arial"/>
            </a:endParaRPr>
          </a:p>
          <a:p>
            <a:pPr marL="137160" indent="-125095">
              <a:lnSpc>
                <a:spcPct val="100000"/>
              </a:lnSpc>
              <a:spcBef>
                <a:spcPts val="10"/>
              </a:spcBef>
              <a:buChar char="-"/>
              <a:tabLst>
                <a:tab pos="137795" algn="l"/>
              </a:tabLst>
            </a:pPr>
            <a:r>
              <a:rPr lang="fr-FR" sz="1400" spc="-5" dirty="0">
                <a:solidFill>
                  <a:schemeClr val="tx1"/>
                </a:solidFill>
                <a:latin typeface="Arial MT"/>
                <a:cs typeface="Arial MT"/>
              </a:rPr>
              <a:t>Innover</a:t>
            </a:r>
            <a:r>
              <a:rPr lang="fr-FR" sz="1400" spc="15" dirty="0">
                <a:solidFill>
                  <a:schemeClr val="tx1"/>
                </a:solidFill>
                <a:latin typeface="Arial MT"/>
                <a:cs typeface="Arial MT"/>
              </a:rPr>
              <a:t> </a:t>
            </a:r>
            <a:r>
              <a:rPr lang="fr-FR" sz="1400" spc="-5" dirty="0">
                <a:solidFill>
                  <a:schemeClr val="tx1"/>
                </a:solidFill>
                <a:latin typeface="Arial MT"/>
                <a:cs typeface="Arial MT"/>
              </a:rPr>
              <a:t>pour</a:t>
            </a:r>
            <a:r>
              <a:rPr lang="fr-FR" sz="1400" spc="10" dirty="0">
                <a:solidFill>
                  <a:schemeClr val="tx1"/>
                </a:solidFill>
                <a:latin typeface="Arial MT"/>
                <a:cs typeface="Arial MT"/>
              </a:rPr>
              <a:t> </a:t>
            </a:r>
            <a:r>
              <a:rPr lang="fr-FR" sz="1400" spc="-5" dirty="0">
                <a:solidFill>
                  <a:schemeClr val="tx1"/>
                </a:solidFill>
                <a:latin typeface="Arial MT"/>
                <a:cs typeface="Arial MT"/>
              </a:rPr>
              <a:t>transformer</a:t>
            </a:r>
            <a:r>
              <a:rPr lang="fr-FR" sz="1400" spc="45" dirty="0">
                <a:solidFill>
                  <a:schemeClr val="tx1"/>
                </a:solidFill>
                <a:latin typeface="Arial MT"/>
                <a:cs typeface="Arial MT"/>
              </a:rPr>
              <a:t> </a:t>
            </a:r>
            <a:r>
              <a:rPr lang="fr-FR" sz="1400" spc="-5" dirty="0">
                <a:solidFill>
                  <a:schemeClr val="tx1"/>
                </a:solidFill>
                <a:latin typeface="Arial MT"/>
                <a:cs typeface="Arial MT"/>
              </a:rPr>
              <a:t>les organisations</a:t>
            </a:r>
            <a:endParaRPr lang="fr-FR" sz="1400" dirty="0">
              <a:solidFill>
                <a:schemeClr val="tx1"/>
              </a:solidFill>
              <a:latin typeface="Arial MT"/>
              <a:cs typeface="Arial MT"/>
            </a:endParaRPr>
          </a:p>
          <a:p>
            <a:pPr marL="12700" marR="139700">
              <a:lnSpc>
                <a:spcPct val="100000"/>
              </a:lnSpc>
              <a:spcBef>
                <a:spcPts val="5"/>
              </a:spcBef>
              <a:buChar char="-"/>
              <a:tabLst>
                <a:tab pos="137795" algn="l"/>
              </a:tabLst>
            </a:pPr>
            <a:r>
              <a:rPr lang="fr-FR" sz="1400" spc="-5" dirty="0">
                <a:solidFill>
                  <a:schemeClr val="tx1"/>
                </a:solidFill>
                <a:latin typeface="Arial MT"/>
                <a:cs typeface="Arial MT"/>
              </a:rPr>
              <a:t>Garantir</a:t>
            </a:r>
            <a:r>
              <a:rPr lang="fr-FR" sz="1400" spc="35" dirty="0">
                <a:solidFill>
                  <a:schemeClr val="tx1"/>
                </a:solidFill>
                <a:latin typeface="Arial MT"/>
                <a:cs typeface="Arial MT"/>
              </a:rPr>
              <a:t> </a:t>
            </a:r>
            <a:r>
              <a:rPr lang="fr-FR" sz="1400" spc="-5" dirty="0">
                <a:solidFill>
                  <a:schemeClr val="tx1"/>
                </a:solidFill>
                <a:latin typeface="Arial MT"/>
                <a:cs typeface="Arial MT"/>
              </a:rPr>
              <a:t>la</a:t>
            </a:r>
            <a:r>
              <a:rPr lang="fr-FR" sz="1400" spc="5" dirty="0">
                <a:solidFill>
                  <a:schemeClr val="tx1"/>
                </a:solidFill>
                <a:latin typeface="Arial MT"/>
                <a:cs typeface="Arial MT"/>
              </a:rPr>
              <a:t> </a:t>
            </a:r>
            <a:r>
              <a:rPr lang="fr-FR" sz="1400" spc="-5" dirty="0">
                <a:solidFill>
                  <a:schemeClr val="tx1"/>
                </a:solidFill>
                <a:latin typeface="Arial MT"/>
                <a:cs typeface="Arial MT"/>
              </a:rPr>
              <a:t>mobilisation</a:t>
            </a:r>
            <a:r>
              <a:rPr lang="fr-FR" sz="1400" spc="-30" dirty="0">
                <a:solidFill>
                  <a:schemeClr val="tx1"/>
                </a:solidFill>
                <a:latin typeface="Arial MT"/>
                <a:cs typeface="Arial MT"/>
              </a:rPr>
              <a:t> </a:t>
            </a:r>
            <a:r>
              <a:rPr lang="fr-FR" sz="1400" spc="-5" dirty="0">
                <a:solidFill>
                  <a:schemeClr val="tx1"/>
                </a:solidFill>
                <a:latin typeface="Arial MT"/>
                <a:cs typeface="Arial MT"/>
              </a:rPr>
              <a:t>et</a:t>
            </a:r>
            <a:r>
              <a:rPr lang="fr-FR" sz="1400" spc="20" dirty="0">
                <a:solidFill>
                  <a:schemeClr val="tx1"/>
                </a:solidFill>
                <a:latin typeface="Arial MT"/>
                <a:cs typeface="Arial MT"/>
              </a:rPr>
              <a:t> </a:t>
            </a:r>
            <a:r>
              <a:rPr lang="fr-FR" sz="1400" spc="-5" dirty="0">
                <a:solidFill>
                  <a:schemeClr val="tx1"/>
                </a:solidFill>
                <a:latin typeface="Arial MT"/>
                <a:cs typeface="Arial MT"/>
              </a:rPr>
              <a:t>la</a:t>
            </a:r>
            <a:r>
              <a:rPr lang="fr-FR" sz="1400" dirty="0">
                <a:solidFill>
                  <a:schemeClr val="tx1"/>
                </a:solidFill>
                <a:latin typeface="Arial MT"/>
                <a:cs typeface="Arial MT"/>
              </a:rPr>
              <a:t> </a:t>
            </a:r>
            <a:r>
              <a:rPr lang="fr-FR" sz="1400" spc="-5" dirty="0">
                <a:solidFill>
                  <a:schemeClr val="tx1"/>
                </a:solidFill>
                <a:latin typeface="Arial MT"/>
                <a:cs typeface="Arial MT"/>
              </a:rPr>
              <a:t>coordination des</a:t>
            </a:r>
            <a:r>
              <a:rPr lang="fr-FR" sz="1400" spc="15" dirty="0">
                <a:solidFill>
                  <a:schemeClr val="tx1"/>
                </a:solidFill>
                <a:latin typeface="Arial MT"/>
                <a:cs typeface="Arial MT"/>
              </a:rPr>
              <a:t> </a:t>
            </a:r>
            <a:r>
              <a:rPr lang="fr-FR" sz="1400" spc="-5" dirty="0">
                <a:solidFill>
                  <a:schemeClr val="tx1"/>
                </a:solidFill>
                <a:latin typeface="Arial MT"/>
                <a:cs typeface="Arial MT"/>
              </a:rPr>
              <a:t>acteurs</a:t>
            </a:r>
            <a:r>
              <a:rPr lang="fr-FR" sz="1400" spc="20" dirty="0">
                <a:solidFill>
                  <a:schemeClr val="tx1"/>
                </a:solidFill>
                <a:latin typeface="Arial MT"/>
                <a:cs typeface="Arial MT"/>
              </a:rPr>
              <a:t> </a:t>
            </a:r>
            <a:r>
              <a:rPr lang="fr-FR" sz="1400" spc="-5" dirty="0">
                <a:solidFill>
                  <a:schemeClr val="tx1"/>
                </a:solidFill>
                <a:latin typeface="Arial MT"/>
                <a:cs typeface="Arial MT"/>
              </a:rPr>
              <a:t>et</a:t>
            </a:r>
            <a:r>
              <a:rPr lang="fr-FR" sz="1400" spc="20" dirty="0">
                <a:solidFill>
                  <a:schemeClr val="tx1"/>
                </a:solidFill>
                <a:latin typeface="Arial MT"/>
                <a:cs typeface="Arial MT"/>
              </a:rPr>
              <a:t> </a:t>
            </a:r>
            <a:r>
              <a:rPr lang="fr-FR" sz="1400" spc="-5" dirty="0">
                <a:solidFill>
                  <a:schemeClr val="tx1"/>
                </a:solidFill>
                <a:latin typeface="Arial MT"/>
                <a:cs typeface="Arial MT"/>
              </a:rPr>
              <a:t>des</a:t>
            </a:r>
            <a:r>
              <a:rPr lang="fr-FR" sz="1400" spc="25" dirty="0">
                <a:solidFill>
                  <a:schemeClr val="tx1"/>
                </a:solidFill>
                <a:latin typeface="Arial MT"/>
                <a:cs typeface="Arial MT"/>
              </a:rPr>
              <a:t> </a:t>
            </a:r>
            <a:r>
              <a:rPr lang="fr-FR" sz="1400" spc="-5" dirty="0">
                <a:solidFill>
                  <a:schemeClr val="tx1"/>
                </a:solidFill>
                <a:latin typeface="Arial MT"/>
                <a:cs typeface="Arial MT"/>
              </a:rPr>
              <a:t>financements</a:t>
            </a:r>
            <a:r>
              <a:rPr lang="fr-FR" sz="1400" spc="10" dirty="0">
                <a:solidFill>
                  <a:schemeClr val="tx1"/>
                </a:solidFill>
                <a:latin typeface="Arial MT"/>
                <a:cs typeface="Arial MT"/>
              </a:rPr>
              <a:t> </a:t>
            </a:r>
            <a:r>
              <a:rPr lang="fr-FR" sz="1400" spc="-5" dirty="0">
                <a:solidFill>
                  <a:schemeClr val="tx1"/>
                </a:solidFill>
                <a:latin typeface="Arial MT"/>
                <a:cs typeface="Arial MT"/>
              </a:rPr>
              <a:t>au </a:t>
            </a:r>
            <a:r>
              <a:rPr lang="fr-FR" sz="1400" spc="-425" dirty="0">
                <a:solidFill>
                  <a:schemeClr val="tx1"/>
                </a:solidFill>
                <a:latin typeface="Arial MT"/>
                <a:cs typeface="Arial MT"/>
              </a:rPr>
              <a:t> </a:t>
            </a:r>
            <a:r>
              <a:rPr lang="fr-FR" sz="1400" spc="-5" dirty="0">
                <a:solidFill>
                  <a:schemeClr val="tx1"/>
                </a:solidFill>
                <a:latin typeface="Arial MT"/>
                <a:cs typeface="Arial MT"/>
              </a:rPr>
              <a:t>niveau</a:t>
            </a:r>
            <a:r>
              <a:rPr lang="fr-FR" sz="1400" spc="-15" dirty="0">
                <a:solidFill>
                  <a:schemeClr val="tx1"/>
                </a:solidFill>
                <a:latin typeface="Arial MT"/>
                <a:cs typeface="Arial MT"/>
              </a:rPr>
              <a:t> </a:t>
            </a:r>
            <a:r>
              <a:rPr lang="fr-FR" sz="1400" spc="-5" dirty="0">
                <a:solidFill>
                  <a:schemeClr val="tx1"/>
                </a:solidFill>
                <a:latin typeface="Arial MT"/>
                <a:cs typeface="Arial MT"/>
              </a:rPr>
              <a:t>national</a:t>
            </a:r>
            <a:r>
              <a:rPr lang="fr-FR" sz="1400" spc="-10" dirty="0">
                <a:solidFill>
                  <a:schemeClr val="tx1"/>
                </a:solidFill>
                <a:latin typeface="Arial MT"/>
                <a:cs typeface="Arial MT"/>
              </a:rPr>
              <a:t> </a:t>
            </a:r>
            <a:r>
              <a:rPr lang="fr-FR" sz="1400" spc="-5" dirty="0">
                <a:solidFill>
                  <a:schemeClr val="tx1"/>
                </a:solidFill>
                <a:latin typeface="Arial MT"/>
                <a:cs typeface="Arial MT"/>
              </a:rPr>
              <a:t>et</a:t>
            </a:r>
            <a:r>
              <a:rPr lang="fr-FR" sz="1400" spc="10" dirty="0">
                <a:solidFill>
                  <a:schemeClr val="tx1"/>
                </a:solidFill>
                <a:latin typeface="Arial MT"/>
                <a:cs typeface="Arial MT"/>
              </a:rPr>
              <a:t> </a:t>
            </a:r>
            <a:r>
              <a:rPr lang="fr-FR" sz="1400" spc="-5" dirty="0">
                <a:solidFill>
                  <a:schemeClr val="tx1"/>
                </a:solidFill>
                <a:latin typeface="Arial MT"/>
                <a:cs typeface="Arial MT"/>
              </a:rPr>
              <a:t>dans</a:t>
            </a:r>
            <a:r>
              <a:rPr lang="fr-FR" sz="1400" spc="5" dirty="0">
                <a:solidFill>
                  <a:schemeClr val="tx1"/>
                </a:solidFill>
                <a:latin typeface="Arial MT"/>
                <a:cs typeface="Arial MT"/>
              </a:rPr>
              <a:t> </a:t>
            </a:r>
            <a:r>
              <a:rPr lang="fr-FR" sz="1400" spc="-5" dirty="0">
                <a:solidFill>
                  <a:schemeClr val="tx1"/>
                </a:solidFill>
                <a:latin typeface="Arial MT"/>
                <a:cs typeface="Arial MT"/>
              </a:rPr>
              <a:t>les</a:t>
            </a:r>
            <a:r>
              <a:rPr lang="fr-FR" sz="1400" dirty="0">
                <a:solidFill>
                  <a:schemeClr val="tx1"/>
                </a:solidFill>
                <a:latin typeface="Arial MT"/>
                <a:cs typeface="Arial MT"/>
              </a:rPr>
              <a:t> </a:t>
            </a:r>
            <a:r>
              <a:rPr lang="fr-FR" sz="1400" spc="-5" dirty="0">
                <a:solidFill>
                  <a:schemeClr val="tx1"/>
                </a:solidFill>
                <a:latin typeface="Arial MT"/>
                <a:cs typeface="Arial MT"/>
              </a:rPr>
              <a:t>territoires</a:t>
            </a:r>
            <a:endParaRPr lang="fr-FR" sz="1400" dirty="0">
              <a:solidFill>
                <a:schemeClr val="tx1"/>
              </a:solidFill>
              <a:latin typeface="Arial MT"/>
              <a:cs typeface="Arial MT"/>
            </a:endParaRPr>
          </a:p>
          <a:p>
            <a:pPr algn="ctr"/>
            <a:endParaRPr lang="fr-FR" b="1" dirty="0"/>
          </a:p>
        </p:txBody>
      </p:sp>
      <p:pic>
        <p:nvPicPr>
          <p:cNvPr id="8" name="Image 7" descr="Une image contenant texte&#10;&#10;Description générée automatiquement">
            <a:extLst>
              <a:ext uri="{FF2B5EF4-FFF2-40B4-BE49-F238E27FC236}">
                <a16:creationId xmlns:a16="http://schemas.microsoft.com/office/drawing/2014/main" id="{E7D07B13-F406-4026-B2EA-877801641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295400"/>
            <a:ext cx="3256721" cy="1133475"/>
          </a:xfrm>
          <a:prstGeom prst="rect">
            <a:avLst/>
          </a:prstGeom>
        </p:spPr>
      </p:pic>
      <p:sp>
        <p:nvSpPr>
          <p:cNvPr id="10" name="Espace réservé du texte 9">
            <a:extLst>
              <a:ext uri="{FF2B5EF4-FFF2-40B4-BE49-F238E27FC236}">
                <a16:creationId xmlns:a16="http://schemas.microsoft.com/office/drawing/2014/main" id="{85C6B19A-EA94-4946-B036-F7B1ED3C68B8}"/>
              </a:ext>
            </a:extLst>
          </p:cNvPr>
          <p:cNvSpPr>
            <a:spLocks noGrp="1"/>
          </p:cNvSpPr>
          <p:nvPr>
            <p:ph type="body" idx="1"/>
          </p:nvPr>
        </p:nvSpPr>
        <p:spPr>
          <a:xfrm>
            <a:off x="4185064" y="3819768"/>
            <a:ext cx="5645426" cy="16568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2700" algn="ctr">
              <a:lnSpc>
                <a:spcPct val="100000"/>
              </a:lnSpc>
              <a:spcBef>
                <a:spcPts val="95"/>
              </a:spcBef>
            </a:pPr>
            <a:r>
              <a:rPr lang="fr-FR" b="1" kern="1200" dirty="0">
                <a:solidFill>
                  <a:schemeClr val="dk1"/>
                </a:solidFill>
              </a:rPr>
              <a:t>Mission LAFORCADE</a:t>
            </a:r>
          </a:p>
          <a:p>
            <a:pPr marL="12700">
              <a:lnSpc>
                <a:spcPct val="100000"/>
              </a:lnSpc>
              <a:spcBef>
                <a:spcPts val="5"/>
              </a:spcBef>
            </a:pPr>
            <a:r>
              <a:rPr lang="fr-FR" sz="1400" kern="1200" spc="-5" dirty="0">
                <a:latin typeface="Arial MT"/>
              </a:rPr>
              <a:t>Coordination nationale du plan des métiers du grand âge</a:t>
            </a:r>
          </a:p>
          <a:p>
            <a:pPr marL="152400" indent="-140335">
              <a:lnSpc>
                <a:spcPct val="100000"/>
              </a:lnSpc>
              <a:spcBef>
                <a:spcPts val="110"/>
              </a:spcBef>
              <a:buChar char="-"/>
              <a:tabLst>
                <a:tab pos="153035" algn="l"/>
              </a:tabLst>
            </a:pPr>
            <a:endParaRPr lang="fr-FR" sz="1400" kern="1200" spc="-5" dirty="0">
              <a:latin typeface="Arial MT"/>
            </a:endParaRPr>
          </a:p>
          <a:p>
            <a:pPr marL="152400" indent="-140335">
              <a:lnSpc>
                <a:spcPct val="100000"/>
              </a:lnSpc>
              <a:spcBef>
                <a:spcPts val="110"/>
              </a:spcBef>
              <a:buChar char="-"/>
              <a:tabLst>
                <a:tab pos="153035" algn="l"/>
              </a:tabLst>
            </a:pPr>
            <a:r>
              <a:rPr lang="fr-FR" sz="1400" kern="1200" spc="-5" dirty="0">
                <a:latin typeface="Arial MT"/>
              </a:rPr>
              <a:t>Développer l’apprentissage</a:t>
            </a:r>
          </a:p>
          <a:p>
            <a:pPr marL="152400" indent="-140335">
              <a:lnSpc>
                <a:spcPct val="100000"/>
              </a:lnSpc>
              <a:spcBef>
                <a:spcPts val="30"/>
              </a:spcBef>
              <a:buChar char="-"/>
              <a:tabLst>
                <a:tab pos="153035" algn="l"/>
              </a:tabLst>
            </a:pPr>
            <a:r>
              <a:rPr lang="fr-FR" sz="1400" kern="1200" spc="-5" dirty="0">
                <a:latin typeface="Arial MT"/>
              </a:rPr>
              <a:t>Simplification du régime des autorisations</a:t>
            </a:r>
          </a:p>
          <a:p>
            <a:pPr marL="152400" indent="-140335">
              <a:lnSpc>
                <a:spcPct val="100000"/>
              </a:lnSpc>
              <a:spcBef>
                <a:spcPts val="10"/>
              </a:spcBef>
              <a:buChar char="-"/>
              <a:tabLst>
                <a:tab pos="153035" algn="l"/>
              </a:tabLst>
            </a:pPr>
            <a:r>
              <a:rPr lang="fr-FR" sz="1400" kern="1200" spc="-5" dirty="0">
                <a:latin typeface="Arial MT"/>
              </a:rPr>
              <a:t>Simplification à l’entrée en formation</a:t>
            </a:r>
          </a:p>
          <a:p>
            <a:pPr algn="ctr"/>
            <a:endParaRPr lang="fr-FR" b="1" dirty="0"/>
          </a:p>
        </p:txBody>
      </p:sp>
      <p:pic>
        <p:nvPicPr>
          <p:cNvPr id="9" name="Image 8" descr="Une image contenant texte&#10;&#10;Description générée automatiquement">
            <a:extLst>
              <a:ext uri="{FF2B5EF4-FFF2-40B4-BE49-F238E27FC236}">
                <a16:creationId xmlns:a16="http://schemas.microsoft.com/office/drawing/2014/main" id="{7D2460C4-6C4E-434F-B5B2-0DFE17A0F9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62388"/>
            <a:ext cx="3256721" cy="1133475"/>
          </a:xfrm>
          <a:prstGeom prst="rect">
            <a:avLst/>
          </a:prstGeom>
        </p:spPr>
      </p:pic>
    </p:spTree>
    <p:extLst>
      <p:ext uri="{BB962C8B-B14F-4D97-AF65-F5344CB8AC3E}">
        <p14:creationId xmlns:p14="http://schemas.microsoft.com/office/powerpoint/2010/main" val="15466984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31504" y="44624"/>
            <a:ext cx="2448272" cy="523220"/>
          </a:xfrm>
          <a:prstGeom prst="rect">
            <a:avLst/>
          </a:prstGeom>
          <a:noFill/>
        </p:spPr>
        <p:txBody>
          <a:bodyPr wrap="square" rtlCol="0">
            <a:spAutoFit/>
          </a:bodyPr>
          <a:lstStyle/>
          <a:p>
            <a:r>
              <a:rPr lang="fr-FR" sz="2800" b="1" dirty="0"/>
              <a:t>Bloc 2</a:t>
            </a:r>
          </a:p>
        </p:txBody>
      </p:sp>
      <p:sp>
        <p:nvSpPr>
          <p:cNvPr id="6" name="ZoneTexte 5"/>
          <p:cNvSpPr txBox="1"/>
          <p:nvPr/>
        </p:nvSpPr>
        <p:spPr>
          <a:xfrm>
            <a:off x="1847528" y="3945831"/>
            <a:ext cx="8496944" cy="646331"/>
          </a:xfrm>
          <a:prstGeom prst="rect">
            <a:avLst/>
          </a:prstGeom>
          <a:noFill/>
          <a:ln w="38100">
            <a:solidFill>
              <a:srgbClr val="0070C0"/>
            </a:solidFill>
          </a:ln>
        </p:spPr>
        <p:txBody>
          <a:bodyPr wrap="square" rtlCol="0">
            <a:spAutoFit/>
          </a:bodyPr>
          <a:lstStyle/>
          <a:p>
            <a:r>
              <a:rPr lang="fr-FR" b="1" dirty="0"/>
              <a:t>Possibilité de faire le lien avec le bloc 1 et les activités d’animation « culinaire » (épluchage pomme, préparation infusion…)</a:t>
            </a:r>
            <a:endParaRPr lang="fr-FR" dirty="0"/>
          </a:p>
        </p:txBody>
      </p:sp>
      <p:sp>
        <p:nvSpPr>
          <p:cNvPr id="7" name="Rectangle à coins arrondis 6"/>
          <p:cNvSpPr/>
          <p:nvPr/>
        </p:nvSpPr>
        <p:spPr>
          <a:xfrm>
            <a:off x="1631504" y="3657798"/>
            <a:ext cx="1728192"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Proposition 1</a:t>
            </a:r>
          </a:p>
        </p:txBody>
      </p:sp>
      <p:sp>
        <p:nvSpPr>
          <p:cNvPr id="15" name="ZoneTexte 14"/>
          <p:cNvSpPr txBox="1"/>
          <p:nvPr/>
        </p:nvSpPr>
        <p:spPr>
          <a:xfrm>
            <a:off x="1723764" y="4848306"/>
            <a:ext cx="8496944" cy="369332"/>
          </a:xfrm>
          <a:prstGeom prst="rect">
            <a:avLst/>
          </a:prstGeom>
          <a:noFill/>
          <a:ln w="38100">
            <a:solidFill>
              <a:srgbClr val="7030A0"/>
            </a:solidFill>
          </a:ln>
        </p:spPr>
        <p:txBody>
          <a:bodyPr wrap="square" rtlCol="0">
            <a:spAutoFit/>
          </a:bodyPr>
          <a:lstStyle/>
          <a:p>
            <a:r>
              <a:rPr lang="fr-FR" b="1" dirty="0"/>
              <a:t>Utilisation de barquettes prêtes à l’emploi sur un service simulé</a:t>
            </a:r>
          </a:p>
        </p:txBody>
      </p:sp>
      <p:sp>
        <p:nvSpPr>
          <p:cNvPr id="16" name="Rectangle à coins arrondis 15"/>
          <p:cNvSpPr/>
          <p:nvPr/>
        </p:nvSpPr>
        <p:spPr>
          <a:xfrm>
            <a:off x="1630923" y="4537679"/>
            <a:ext cx="1728192" cy="288032"/>
          </a:xfrm>
          <a:prstGeom prst="roundRect">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Proposition 2</a:t>
            </a:r>
          </a:p>
        </p:txBody>
      </p:sp>
      <p:sp>
        <p:nvSpPr>
          <p:cNvPr id="9" name="ZoneTexte 8"/>
          <p:cNvSpPr txBox="1"/>
          <p:nvPr/>
        </p:nvSpPr>
        <p:spPr>
          <a:xfrm>
            <a:off x="1703512" y="548680"/>
            <a:ext cx="4139952" cy="2308324"/>
          </a:xfrm>
          <a:prstGeom prst="rect">
            <a:avLst/>
          </a:prstGeom>
          <a:solidFill>
            <a:schemeClr val="bg1"/>
          </a:solidFill>
          <a:ln w="57150">
            <a:solidFill>
              <a:srgbClr val="7030A0"/>
            </a:solidFill>
          </a:ln>
        </p:spPr>
        <p:txBody>
          <a:bodyPr wrap="square" rtlCol="0">
            <a:spAutoFit/>
          </a:bodyPr>
          <a:lstStyle/>
          <a:p>
            <a:pPr fontAlgn="base"/>
            <a:r>
              <a:rPr lang="fr-FR" sz="2400" b="1" dirty="0"/>
              <a:t>C 2.4 Distribuer des repas équilibrés conformes aux besoins de la personne (régimes, allergies, texture...), installer la personne et accompagner la prise des repas</a:t>
            </a:r>
          </a:p>
        </p:txBody>
      </p:sp>
      <p:sp>
        <p:nvSpPr>
          <p:cNvPr id="10" name="ZoneTexte 9"/>
          <p:cNvSpPr txBox="1"/>
          <p:nvPr/>
        </p:nvSpPr>
        <p:spPr>
          <a:xfrm>
            <a:off x="6518176" y="188641"/>
            <a:ext cx="4042320" cy="1015663"/>
          </a:xfrm>
          <a:prstGeom prst="rect">
            <a:avLst/>
          </a:prstGeom>
          <a:solidFill>
            <a:schemeClr val="bg1"/>
          </a:solidFill>
          <a:ln w="57150">
            <a:solidFill>
              <a:srgbClr val="FFC000"/>
            </a:solidFill>
          </a:ln>
        </p:spPr>
        <p:txBody>
          <a:bodyPr wrap="square" rtlCol="0">
            <a:spAutoFit/>
          </a:bodyPr>
          <a:lstStyle/>
          <a:p>
            <a:r>
              <a:rPr lang="fr-FR" sz="2000" b="1" dirty="0"/>
              <a:t>SC 2.4.1 Maintenir ou remettre en température des préparations alimentaires</a:t>
            </a:r>
          </a:p>
        </p:txBody>
      </p:sp>
      <p:sp>
        <p:nvSpPr>
          <p:cNvPr id="11" name="ZoneTexte 10"/>
          <p:cNvSpPr txBox="1"/>
          <p:nvPr/>
        </p:nvSpPr>
        <p:spPr>
          <a:xfrm>
            <a:off x="6528048" y="1268760"/>
            <a:ext cx="4042320" cy="707886"/>
          </a:xfrm>
          <a:prstGeom prst="rect">
            <a:avLst/>
          </a:prstGeom>
          <a:solidFill>
            <a:schemeClr val="bg1"/>
          </a:solidFill>
          <a:ln w="57150">
            <a:solidFill>
              <a:srgbClr val="FFC000"/>
            </a:solidFill>
          </a:ln>
        </p:spPr>
        <p:txBody>
          <a:bodyPr wrap="square" rtlCol="0">
            <a:spAutoFit/>
          </a:bodyPr>
          <a:lstStyle/>
          <a:p>
            <a:r>
              <a:rPr lang="fr-FR" sz="2000" b="1" dirty="0"/>
              <a:t>SC 2.4.2 Organiser et distribuer des collations ou des repas</a:t>
            </a:r>
          </a:p>
        </p:txBody>
      </p:sp>
      <p:sp>
        <p:nvSpPr>
          <p:cNvPr id="12" name="ZoneTexte 11"/>
          <p:cNvSpPr txBox="1"/>
          <p:nvPr/>
        </p:nvSpPr>
        <p:spPr>
          <a:xfrm>
            <a:off x="6528048" y="2132856"/>
            <a:ext cx="4042320" cy="707886"/>
          </a:xfrm>
          <a:prstGeom prst="rect">
            <a:avLst/>
          </a:prstGeom>
          <a:solidFill>
            <a:schemeClr val="bg1"/>
          </a:solidFill>
          <a:ln w="57150">
            <a:solidFill>
              <a:srgbClr val="FFC000"/>
            </a:solidFill>
          </a:ln>
        </p:spPr>
        <p:txBody>
          <a:bodyPr wrap="square" rtlCol="0">
            <a:spAutoFit/>
          </a:bodyPr>
          <a:lstStyle/>
          <a:p>
            <a:r>
              <a:rPr lang="fr-FR" sz="2000" b="1" dirty="0"/>
              <a:t>SC 2.4.3 Installer l’enfant, la ou les personnes pour le repas</a:t>
            </a:r>
          </a:p>
        </p:txBody>
      </p:sp>
      <p:sp>
        <p:nvSpPr>
          <p:cNvPr id="13" name="ZoneTexte 12"/>
          <p:cNvSpPr txBox="1"/>
          <p:nvPr/>
        </p:nvSpPr>
        <p:spPr>
          <a:xfrm>
            <a:off x="6528048" y="2996952"/>
            <a:ext cx="4042320" cy="707886"/>
          </a:xfrm>
          <a:prstGeom prst="rect">
            <a:avLst/>
          </a:prstGeom>
          <a:solidFill>
            <a:schemeClr val="bg1"/>
          </a:solidFill>
          <a:ln w="57150">
            <a:solidFill>
              <a:srgbClr val="FFC000"/>
            </a:solidFill>
          </a:ln>
        </p:spPr>
        <p:txBody>
          <a:bodyPr wrap="square" rtlCol="0">
            <a:spAutoFit/>
          </a:bodyPr>
          <a:lstStyle/>
          <a:p>
            <a:r>
              <a:rPr lang="fr-FR" sz="2000" b="1" dirty="0"/>
              <a:t>SC 2.4.4 Accompagner la prise des repas</a:t>
            </a:r>
          </a:p>
        </p:txBody>
      </p:sp>
      <p:sp>
        <p:nvSpPr>
          <p:cNvPr id="23" name="ZoneTexte 22"/>
          <p:cNvSpPr txBox="1"/>
          <p:nvPr/>
        </p:nvSpPr>
        <p:spPr>
          <a:xfrm>
            <a:off x="1847528" y="5805265"/>
            <a:ext cx="8496944" cy="646331"/>
          </a:xfrm>
          <a:prstGeom prst="rect">
            <a:avLst/>
          </a:prstGeom>
          <a:noFill/>
          <a:ln w="38100">
            <a:solidFill>
              <a:srgbClr val="C00000"/>
            </a:solidFill>
          </a:ln>
        </p:spPr>
        <p:txBody>
          <a:bodyPr wrap="square" rtlCol="0">
            <a:spAutoFit/>
          </a:bodyPr>
          <a:lstStyle/>
          <a:p>
            <a:r>
              <a:rPr lang="fr-FR" b="1" dirty="0"/>
              <a:t>Projet « cantine » en partenariat avec une école maternelle pour participer au service des enfants avec les ASEM/ATSEM (atelier déplacé)</a:t>
            </a:r>
          </a:p>
        </p:txBody>
      </p:sp>
      <p:sp>
        <p:nvSpPr>
          <p:cNvPr id="24" name="Rectangle à coins arrondis 23"/>
          <p:cNvSpPr/>
          <p:nvPr/>
        </p:nvSpPr>
        <p:spPr>
          <a:xfrm>
            <a:off x="1631504" y="5517232"/>
            <a:ext cx="1728192" cy="288032"/>
          </a:xfrm>
          <a:prstGeom prst="roundRect">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Proposition 3</a:t>
            </a:r>
          </a:p>
        </p:txBody>
      </p:sp>
      <p:sp>
        <p:nvSpPr>
          <p:cNvPr id="3" name="Espace réservé du pied de page 2"/>
          <p:cNvSpPr>
            <a:spLocks noGrp="1"/>
          </p:cNvSpPr>
          <p:nvPr>
            <p:ph type="ftr" sz="quarter" idx="11"/>
          </p:nvPr>
        </p:nvSpPr>
        <p:spPr/>
        <p:txBody>
          <a:bodyPr/>
          <a:lstStyle/>
          <a:p>
            <a:r>
              <a:rPr lang="fr-FR"/>
              <a:t>Formation rénovation bac pro ASSP - Mai 2022 -  GRD - académie de Lyon</a:t>
            </a:r>
          </a:p>
        </p:txBody>
      </p:sp>
    </p:spTree>
    <p:extLst>
      <p:ext uri="{BB962C8B-B14F-4D97-AF65-F5344CB8AC3E}">
        <p14:creationId xmlns:p14="http://schemas.microsoft.com/office/powerpoint/2010/main" val="15046399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3" cstate="print"/>
          <a:stretch>
            <a:fillRect/>
          </a:stretch>
        </p:blipFill>
        <p:spPr>
          <a:xfrm>
            <a:off x="2316048" y="-27384"/>
            <a:ext cx="7452360" cy="4176464"/>
          </a:xfrm>
          <a:prstGeom prst="rect">
            <a:avLst/>
          </a:prstGeom>
        </p:spPr>
      </p:pic>
      <p:sp>
        <p:nvSpPr>
          <p:cNvPr id="7" name="Flèche courbée vers la droite 6"/>
          <p:cNvSpPr/>
          <p:nvPr/>
        </p:nvSpPr>
        <p:spPr>
          <a:xfrm rot="1264482">
            <a:off x="1888826" y="1406530"/>
            <a:ext cx="432048" cy="3054715"/>
          </a:xfrm>
          <a:prstGeom prst="curvedRightArrow">
            <a:avLst>
              <a:gd name="adj1" fmla="val 25000"/>
              <a:gd name="adj2" fmla="val 50000"/>
              <a:gd name="adj3" fmla="val 43953"/>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Rectangle à coins arrondis 8"/>
          <p:cNvSpPr/>
          <p:nvPr/>
        </p:nvSpPr>
        <p:spPr>
          <a:xfrm>
            <a:off x="1703512" y="4316903"/>
            <a:ext cx="1728192" cy="288032"/>
          </a:xfrm>
          <a:prstGeom prst="roundRect">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Proposition 1</a:t>
            </a:r>
          </a:p>
        </p:txBody>
      </p:sp>
      <p:sp>
        <p:nvSpPr>
          <p:cNvPr id="10" name="Flèche courbée vers la droite 9"/>
          <p:cNvSpPr/>
          <p:nvPr/>
        </p:nvSpPr>
        <p:spPr>
          <a:xfrm rot="20753948" flipH="1">
            <a:off x="5801902" y="3453484"/>
            <a:ext cx="578781" cy="3054715"/>
          </a:xfrm>
          <a:prstGeom prst="curvedRightArrow">
            <a:avLst>
              <a:gd name="adj1" fmla="val 25000"/>
              <a:gd name="adj2" fmla="val 50000"/>
              <a:gd name="adj3" fmla="val 43953"/>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ZoneTexte 10"/>
          <p:cNvSpPr txBox="1"/>
          <p:nvPr/>
        </p:nvSpPr>
        <p:spPr>
          <a:xfrm>
            <a:off x="1991544" y="5890046"/>
            <a:ext cx="4024064" cy="923330"/>
          </a:xfrm>
          <a:prstGeom prst="rect">
            <a:avLst/>
          </a:prstGeom>
          <a:solidFill>
            <a:schemeClr val="bg1"/>
          </a:solidFill>
          <a:ln w="38100">
            <a:solidFill>
              <a:schemeClr val="accent2"/>
            </a:solidFill>
          </a:ln>
        </p:spPr>
        <p:txBody>
          <a:bodyPr wrap="square" rtlCol="0">
            <a:spAutoFit/>
          </a:bodyPr>
          <a:lstStyle/>
          <a:p>
            <a:pPr>
              <a:buFont typeface="Wingdings" pitchFamily="2" charset="2"/>
              <a:buChar char="Ø"/>
            </a:pPr>
            <a:r>
              <a:rPr lang="fr-FR" dirty="0"/>
              <a:t>Co-intervention </a:t>
            </a:r>
            <a:r>
              <a:rPr lang="fr-FR" dirty="0" err="1"/>
              <a:t>ens</a:t>
            </a:r>
            <a:r>
              <a:rPr lang="fr-FR" dirty="0"/>
              <a:t> pro / sciences: bandelettes urinaires / pH, saturation en O2 / pressions</a:t>
            </a:r>
          </a:p>
        </p:txBody>
      </p:sp>
      <p:sp>
        <p:nvSpPr>
          <p:cNvPr id="12" name="Rectangle à coins arrondis 11"/>
          <p:cNvSpPr/>
          <p:nvPr/>
        </p:nvSpPr>
        <p:spPr>
          <a:xfrm>
            <a:off x="1775520" y="5602014"/>
            <a:ext cx="1728192" cy="288032"/>
          </a:xfrm>
          <a:prstGeom prst="round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Proposition 2</a:t>
            </a:r>
          </a:p>
        </p:txBody>
      </p:sp>
      <p:sp>
        <p:nvSpPr>
          <p:cNvPr id="8" name="ZoneTexte 7"/>
          <p:cNvSpPr txBox="1"/>
          <p:nvPr/>
        </p:nvSpPr>
        <p:spPr>
          <a:xfrm>
            <a:off x="1919536" y="4604935"/>
            <a:ext cx="4824536" cy="923330"/>
          </a:xfrm>
          <a:prstGeom prst="rect">
            <a:avLst/>
          </a:prstGeom>
          <a:noFill/>
          <a:ln w="38100">
            <a:solidFill>
              <a:srgbClr val="7030A0"/>
            </a:solidFill>
          </a:ln>
        </p:spPr>
        <p:txBody>
          <a:bodyPr wrap="square" rtlCol="0">
            <a:spAutoFit/>
          </a:bodyPr>
          <a:lstStyle/>
          <a:p>
            <a:pPr>
              <a:buFont typeface="Wingdings" pitchFamily="2" charset="2"/>
              <a:buChar char="Ø"/>
            </a:pPr>
            <a:r>
              <a:rPr lang="fr-FR" dirty="0"/>
              <a:t>Visite d’un centre de tri des déchets et focus sur les DASRI</a:t>
            </a:r>
          </a:p>
          <a:p>
            <a:pPr>
              <a:buFont typeface="Wingdings" pitchFamily="2" charset="2"/>
              <a:buChar char="Ø"/>
            </a:pPr>
            <a:r>
              <a:rPr lang="fr-FR" dirty="0"/>
              <a:t>En lien avec la PSE et le chef d’</a:t>
            </a:r>
            <a:r>
              <a:rPr lang="fr-FR" dirty="0" err="1"/>
              <a:t>oeuvre</a:t>
            </a:r>
            <a:endParaRPr lang="fr-FR" dirty="0"/>
          </a:p>
        </p:txBody>
      </p:sp>
      <p:sp>
        <p:nvSpPr>
          <p:cNvPr id="13" name="Flèche courbée vers la droite 12"/>
          <p:cNvSpPr/>
          <p:nvPr/>
        </p:nvSpPr>
        <p:spPr>
          <a:xfrm rot="20159022" flipH="1">
            <a:off x="6690187" y="821101"/>
            <a:ext cx="578781" cy="4038397"/>
          </a:xfrm>
          <a:prstGeom prst="curvedRightArrow">
            <a:avLst>
              <a:gd name="adj1" fmla="val 25000"/>
              <a:gd name="adj2" fmla="val 50000"/>
              <a:gd name="adj3" fmla="val 43953"/>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ZoneTexte 13"/>
          <p:cNvSpPr txBox="1"/>
          <p:nvPr/>
        </p:nvSpPr>
        <p:spPr>
          <a:xfrm>
            <a:off x="7040488" y="4941168"/>
            <a:ext cx="3448000" cy="923330"/>
          </a:xfrm>
          <a:prstGeom prst="rect">
            <a:avLst/>
          </a:prstGeom>
          <a:solidFill>
            <a:schemeClr val="bg1"/>
          </a:solidFill>
          <a:ln w="38100">
            <a:solidFill>
              <a:srgbClr val="00B050"/>
            </a:solidFill>
          </a:ln>
        </p:spPr>
        <p:txBody>
          <a:bodyPr wrap="square" rtlCol="0">
            <a:spAutoFit/>
          </a:bodyPr>
          <a:lstStyle/>
          <a:p>
            <a:pPr>
              <a:buFont typeface="Wingdings" pitchFamily="2" charset="2"/>
              <a:buChar char="Ø"/>
            </a:pPr>
            <a:r>
              <a:rPr lang="fr-FR" dirty="0"/>
              <a:t>Partir d’une expérience vécue en PFMP pour rédiger une situation de travail</a:t>
            </a:r>
          </a:p>
        </p:txBody>
      </p:sp>
      <p:sp>
        <p:nvSpPr>
          <p:cNvPr id="15" name="Rectangle à coins arrondis 14"/>
          <p:cNvSpPr/>
          <p:nvPr/>
        </p:nvSpPr>
        <p:spPr>
          <a:xfrm>
            <a:off x="6824464" y="4653136"/>
            <a:ext cx="1728192" cy="288032"/>
          </a:xfrm>
          <a:prstGeom prst="round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Proposition 3</a:t>
            </a:r>
          </a:p>
        </p:txBody>
      </p:sp>
      <p:sp>
        <p:nvSpPr>
          <p:cNvPr id="2" name="Espace réservé du pied de page 1"/>
          <p:cNvSpPr>
            <a:spLocks noGrp="1"/>
          </p:cNvSpPr>
          <p:nvPr>
            <p:ph type="ftr" sz="quarter" idx="11"/>
          </p:nvPr>
        </p:nvSpPr>
        <p:spPr/>
        <p:txBody>
          <a:bodyPr/>
          <a:lstStyle/>
          <a:p>
            <a:r>
              <a:rPr lang="fr-FR"/>
              <a:t>Formation rénovation bac pro ASSP - Mai 2022 -  GRD - académie de Lyon</a:t>
            </a:r>
          </a:p>
        </p:txBody>
      </p:sp>
    </p:spTree>
    <p:extLst>
      <p:ext uri="{BB962C8B-B14F-4D97-AF65-F5344CB8AC3E}">
        <p14:creationId xmlns:p14="http://schemas.microsoft.com/office/powerpoint/2010/main" val="22062444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1668016" y="118374"/>
            <a:ext cx="7308304" cy="584775"/>
          </a:xfrm>
          <a:prstGeom prst="rect">
            <a:avLst/>
          </a:prstGeom>
          <a:noFill/>
        </p:spPr>
        <p:txBody>
          <a:bodyPr wrap="square" rtlCol="0">
            <a:spAutoFit/>
          </a:bodyPr>
          <a:lstStyle/>
          <a:p>
            <a:r>
              <a:rPr lang="fr-FR" sz="3200" b="1"/>
              <a:t>Evolution  </a:t>
            </a:r>
            <a:r>
              <a:rPr lang="fr-FR" sz="3200" b="1" dirty="0"/>
              <a:t>du bloc 2 </a:t>
            </a:r>
          </a:p>
        </p:txBody>
      </p:sp>
      <p:sp>
        <p:nvSpPr>
          <p:cNvPr id="16" name="Rectangle 15"/>
          <p:cNvSpPr/>
          <p:nvPr/>
        </p:nvSpPr>
        <p:spPr>
          <a:xfrm>
            <a:off x="1775520" y="665402"/>
            <a:ext cx="8964488" cy="1323439"/>
          </a:xfrm>
          <a:prstGeom prst="rect">
            <a:avLst/>
          </a:prstGeom>
        </p:spPr>
        <p:txBody>
          <a:bodyPr wrap="square">
            <a:spAutoFit/>
          </a:bodyPr>
          <a:lstStyle/>
          <a:p>
            <a:r>
              <a:rPr lang="fr-FR" sz="2000" b="1" dirty="0"/>
              <a:t>Accent sur la posture professionnelle, la prise de distance , la posture réflexive</a:t>
            </a:r>
          </a:p>
          <a:p>
            <a:r>
              <a:rPr lang="fr-FR" sz="2000" b="1" dirty="0"/>
              <a:t>Prise en compte de la participation au raisonnement clinique</a:t>
            </a:r>
          </a:p>
          <a:p>
            <a:r>
              <a:rPr lang="fr-FR" sz="2000" b="1" dirty="0"/>
              <a:t>Evolution des compétences liées au repas aux dépens de la préparation et en faveur de l’accompagnement et de la distribution	</a:t>
            </a:r>
          </a:p>
        </p:txBody>
      </p:sp>
      <p:sp>
        <p:nvSpPr>
          <p:cNvPr id="9" name="ZoneTexte 8"/>
          <p:cNvSpPr txBox="1"/>
          <p:nvPr/>
        </p:nvSpPr>
        <p:spPr>
          <a:xfrm>
            <a:off x="1919536" y="2492896"/>
            <a:ext cx="7056784" cy="1477328"/>
          </a:xfrm>
          <a:prstGeom prst="rect">
            <a:avLst/>
          </a:prstGeom>
          <a:noFill/>
          <a:ln w="38100">
            <a:solidFill>
              <a:srgbClr val="0070C0"/>
            </a:solidFill>
          </a:ln>
        </p:spPr>
        <p:txBody>
          <a:bodyPr wrap="square" rtlCol="0">
            <a:spAutoFit/>
          </a:bodyPr>
          <a:lstStyle/>
          <a:p>
            <a:r>
              <a:rPr lang="fr-FR" dirty="0"/>
              <a:t>Jeu de rôle: </a:t>
            </a:r>
          </a:p>
          <a:p>
            <a:r>
              <a:rPr lang="fr-FR" dirty="0"/>
              <a:t>Création de scénarii par les élèves</a:t>
            </a:r>
          </a:p>
          <a:p>
            <a:r>
              <a:rPr lang="fr-FR" dirty="0"/>
              <a:t>Mise en scène des situations devant public  de professionnels et d’élèves </a:t>
            </a:r>
          </a:p>
          <a:p>
            <a:r>
              <a:rPr lang="fr-FR" dirty="0"/>
              <a:t>Analyse par le public (pro + élèves) </a:t>
            </a:r>
          </a:p>
          <a:p>
            <a:r>
              <a:rPr lang="fr-FR" dirty="0" err="1"/>
              <a:t>Remédiations</a:t>
            </a:r>
            <a:r>
              <a:rPr lang="fr-FR" dirty="0"/>
              <a:t> possibles</a:t>
            </a:r>
          </a:p>
        </p:txBody>
      </p:sp>
      <p:sp>
        <p:nvSpPr>
          <p:cNvPr id="10" name="Rectangle à coins arrondis 9"/>
          <p:cNvSpPr/>
          <p:nvPr/>
        </p:nvSpPr>
        <p:spPr>
          <a:xfrm>
            <a:off x="1703512" y="2204864"/>
            <a:ext cx="1728192"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Proposition 1</a:t>
            </a:r>
          </a:p>
        </p:txBody>
      </p:sp>
      <p:sp>
        <p:nvSpPr>
          <p:cNvPr id="11" name="ZoneTexte 10"/>
          <p:cNvSpPr txBox="1"/>
          <p:nvPr/>
        </p:nvSpPr>
        <p:spPr>
          <a:xfrm>
            <a:off x="1919536" y="4437113"/>
            <a:ext cx="7056784" cy="1200329"/>
          </a:xfrm>
          <a:prstGeom prst="rect">
            <a:avLst/>
          </a:prstGeom>
          <a:noFill/>
          <a:ln w="38100">
            <a:solidFill>
              <a:srgbClr val="7030A0"/>
            </a:solidFill>
          </a:ln>
        </p:spPr>
        <p:txBody>
          <a:bodyPr wrap="square" rtlCol="0">
            <a:spAutoFit/>
          </a:bodyPr>
          <a:lstStyle/>
          <a:p>
            <a:r>
              <a:rPr lang="fr-FR" b="1" dirty="0"/>
              <a:t>Rencontre avec des professionnels</a:t>
            </a:r>
          </a:p>
          <a:p>
            <a:pPr>
              <a:buFont typeface="Wingdings" pitchFamily="2" charset="2"/>
              <a:buChar char="Ø"/>
            </a:pPr>
            <a:r>
              <a:rPr lang="fr-FR" dirty="0"/>
              <a:t>Visites de structures</a:t>
            </a:r>
          </a:p>
          <a:p>
            <a:pPr>
              <a:buFont typeface="Wingdings" pitchFamily="2" charset="2"/>
              <a:buChar char="Ø"/>
            </a:pPr>
            <a:r>
              <a:rPr lang="fr-FR" dirty="0"/>
              <a:t>Tables rondes découvertes des métiers</a:t>
            </a:r>
          </a:p>
          <a:p>
            <a:pPr>
              <a:buFont typeface="Wingdings" pitchFamily="2" charset="2"/>
              <a:buChar char="Ø"/>
            </a:pPr>
            <a:r>
              <a:rPr lang="fr-FR" dirty="0"/>
              <a:t>Speed-</a:t>
            </a:r>
            <a:r>
              <a:rPr lang="fr-FR" dirty="0" err="1"/>
              <a:t>dating</a:t>
            </a:r>
            <a:r>
              <a:rPr lang="fr-FR" dirty="0"/>
              <a:t> de la PFMF</a:t>
            </a:r>
          </a:p>
        </p:txBody>
      </p:sp>
      <p:sp>
        <p:nvSpPr>
          <p:cNvPr id="12" name="Rectangle à coins arrondis 11"/>
          <p:cNvSpPr/>
          <p:nvPr/>
        </p:nvSpPr>
        <p:spPr>
          <a:xfrm>
            <a:off x="1703512" y="4149080"/>
            <a:ext cx="1728192" cy="288032"/>
          </a:xfrm>
          <a:prstGeom prst="roundRect">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Proposition 2</a:t>
            </a:r>
          </a:p>
        </p:txBody>
      </p:sp>
      <p:sp>
        <p:nvSpPr>
          <p:cNvPr id="2" name="Espace réservé du pied de page 1"/>
          <p:cNvSpPr>
            <a:spLocks noGrp="1"/>
          </p:cNvSpPr>
          <p:nvPr>
            <p:ph type="ftr" sz="quarter" idx="11"/>
          </p:nvPr>
        </p:nvSpPr>
        <p:spPr/>
        <p:txBody>
          <a:bodyPr/>
          <a:lstStyle/>
          <a:p>
            <a:r>
              <a:rPr lang="fr-FR"/>
              <a:t>Formation rénovation bac pro ASSP - Mai 2022 -  GRD - académie de Lyon</a:t>
            </a:r>
          </a:p>
        </p:txBody>
      </p:sp>
    </p:spTree>
    <p:extLst>
      <p:ext uri="{BB962C8B-B14F-4D97-AF65-F5344CB8AC3E}">
        <p14:creationId xmlns:p14="http://schemas.microsoft.com/office/powerpoint/2010/main" val="24066475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4079776" y="1772816"/>
            <a:ext cx="4680520" cy="2664296"/>
          </a:xfrm>
          <a:prstGeom prst="ellipse">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fr-FR" sz="6000" dirty="0"/>
              <a:t>BLOC 3</a:t>
            </a:r>
          </a:p>
        </p:txBody>
      </p:sp>
      <p:sp>
        <p:nvSpPr>
          <p:cNvPr id="2" name="Espace réservé du pied de page 1"/>
          <p:cNvSpPr>
            <a:spLocks noGrp="1"/>
          </p:cNvSpPr>
          <p:nvPr>
            <p:ph type="ftr" sz="quarter" idx="11"/>
          </p:nvPr>
        </p:nvSpPr>
        <p:spPr/>
        <p:txBody>
          <a:bodyPr/>
          <a:lstStyle/>
          <a:p>
            <a:r>
              <a:rPr lang="fr-FR"/>
              <a:t>Formation rénovation bac pro ASSP - Mai 2022 -  GRD - académie de Lyon</a:t>
            </a:r>
          </a:p>
        </p:txBody>
      </p:sp>
    </p:spTree>
    <p:extLst>
      <p:ext uri="{BB962C8B-B14F-4D97-AF65-F5344CB8AC3E}">
        <p14:creationId xmlns:p14="http://schemas.microsoft.com/office/powerpoint/2010/main" val="28454501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31504" y="44624"/>
            <a:ext cx="2448272" cy="523220"/>
          </a:xfrm>
          <a:prstGeom prst="rect">
            <a:avLst/>
          </a:prstGeom>
          <a:noFill/>
        </p:spPr>
        <p:txBody>
          <a:bodyPr wrap="square" rtlCol="0">
            <a:spAutoFit/>
          </a:bodyPr>
          <a:lstStyle/>
          <a:p>
            <a:r>
              <a:rPr lang="fr-FR" sz="2800" b="1" dirty="0"/>
              <a:t>Bloc 3</a:t>
            </a:r>
          </a:p>
        </p:txBody>
      </p:sp>
      <p:sp>
        <p:nvSpPr>
          <p:cNvPr id="6" name="ZoneTexte 5"/>
          <p:cNvSpPr txBox="1"/>
          <p:nvPr/>
        </p:nvSpPr>
        <p:spPr>
          <a:xfrm>
            <a:off x="1775520" y="764704"/>
            <a:ext cx="4775460" cy="707886"/>
          </a:xfrm>
          <a:prstGeom prst="rect">
            <a:avLst/>
          </a:prstGeom>
          <a:solidFill>
            <a:schemeClr val="bg1"/>
          </a:solidFill>
          <a:ln w="57150">
            <a:solidFill>
              <a:srgbClr val="FFC000"/>
            </a:solidFill>
          </a:ln>
        </p:spPr>
        <p:txBody>
          <a:bodyPr wrap="square" rtlCol="0">
            <a:spAutoFit/>
          </a:bodyPr>
          <a:lstStyle/>
          <a:p>
            <a:r>
              <a:rPr lang="fr-FR" sz="2000" b="1" dirty="0"/>
              <a:t>SC 3.2.4 </a:t>
            </a:r>
            <a:r>
              <a:rPr lang="fr-FR" sz="2000" dirty="0"/>
              <a:t>Renseigner des documents assurant la traçabilité des activités</a:t>
            </a:r>
            <a:endParaRPr lang="fr-FR" sz="2000" b="1" dirty="0"/>
          </a:p>
        </p:txBody>
      </p:sp>
      <p:sp>
        <p:nvSpPr>
          <p:cNvPr id="7" name="ZoneTexte 6"/>
          <p:cNvSpPr txBox="1"/>
          <p:nvPr/>
        </p:nvSpPr>
        <p:spPr>
          <a:xfrm>
            <a:off x="3791744" y="2290516"/>
            <a:ext cx="7200800" cy="307777"/>
          </a:xfrm>
          <a:prstGeom prst="rect">
            <a:avLst/>
          </a:prstGeom>
          <a:noFill/>
        </p:spPr>
        <p:txBody>
          <a:bodyPr wrap="square" rtlCol="0">
            <a:spAutoFit/>
          </a:bodyPr>
          <a:lstStyle/>
          <a:p>
            <a:r>
              <a:rPr lang="fr-FR" sz="1400" b="1" dirty="0" err="1">
                <a:solidFill>
                  <a:srgbClr val="FF0000"/>
                </a:solidFill>
              </a:rPr>
              <a:t>ie</a:t>
            </a:r>
            <a:r>
              <a:rPr lang="fr-FR" sz="1400" b="1" dirty="0">
                <a:solidFill>
                  <a:srgbClr val="FF0000"/>
                </a:solidFill>
              </a:rPr>
              <a:t> 2 complétude et exactitude des renseignements portés sur les documents / les logiciels</a:t>
            </a:r>
            <a:endParaRPr lang="fr-FR" sz="1400" dirty="0"/>
          </a:p>
        </p:txBody>
      </p:sp>
      <p:sp>
        <p:nvSpPr>
          <p:cNvPr id="9" name="ZoneTexte 8"/>
          <p:cNvSpPr txBox="1"/>
          <p:nvPr/>
        </p:nvSpPr>
        <p:spPr>
          <a:xfrm>
            <a:off x="2279576" y="3100901"/>
            <a:ext cx="7056784" cy="1477328"/>
          </a:xfrm>
          <a:prstGeom prst="rect">
            <a:avLst/>
          </a:prstGeom>
          <a:noFill/>
          <a:ln w="38100">
            <a:solidFill>
              <a:srgbClr val="0070C0"/>
            </a:solidFill>
          </a:ln>
        </p:spPr>
        <p:txBody>
          <a:bodyPr wrap="square" rtlCol="0">
            <a:spAutoFit/>
          </a:bodyPr>
          <a:lstStyle/>
          <a:p>
            <a:r>
              <a:rPr lang="fr-FR" b="1" dirty="0"/>
              <a:t>Utilisation de logiciels de transmission ciblé </a:t>
            </a:r>
            <a:r>
              <a:rPr lang="fr-FR" dirty="0"/>
              <a:t>(type ORBIS)</a:t>
            </a:r>
          </a:p>
          <a:p>
            <a:pPr>
              <a:buFont typeface="Wingdings" pitchFamily="2" charset="2"/>
              <a:buChar char="Ø"/>
            </a:pPr>
            <a:r>
              <a:rPr lang="fr-FR" dirty="0"/>
              <a:t>Création d’un vestiaire numérique (Inventaire des effets personnels de l personne à son arrivée)</a:t>
            </a:r>
          </a:p>
          <a:p>
            <a:pPr>
              <a:buFont typeface="Wingdings" pitchFamily="2" charset="2"/>
              <a:buChar char="Ø"/>
            </a:pPr>
            <a:r>
              <a:rPr lang="fr-FR" dirty="0"/>
              <a:t>Transmission ciblée sur logiciel professionnel ou sur fichier libre (</a:t>
            </a:r>
            <a:r>
              <a:rPr lang="fr-FR" dirty="0" err="1"/>
              <a:t>excel</a:t>
            </a:r>
            <a:r>
              <a:rPr lang="fr-FR" dirty="0"/>
              <a:t>)</a:t>
            </a:r>
          </a:p>
          <a:p>
            <a:pPr>
              <a:buFont typeface="Wingdings" pitchFamily="2" charset="2"/>
              <a:buChar char="Ø"/>
            </a:pPr>
            <a:r>
              <a:rPr lang="fr-FR" dirty="0"/>
              <a:t> Travailler sur des dossiers patients informatisés fictifs</a:t>
            </a:r>
          </a:p>
        </p:txBody>
      </p:sp>
      <p:sp>
        <p:nvSpPr>
          <p:cNvPr id="10" name="Rectangle à coins arrondis 9"/>
          <p:cNvSpPr/>
          <p:nvPr/>
        </p:nvSpPr>
        <p:spPr>
          <a:xfrm>
            <a:off x="2258630" y="2747791"/>
            <a:ext cx="1728192" cy="288032"/>
          </a:xfrm>
          <a:prstGeom prst="roundRect">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Proposition 1</a:t>
            </a:r>
          </a:p>
        </p:txBody>
      </p:sp>
      <p:sp>
        <p:nvSpPr>
          <p:cNvPr id="3" name="Espace réservé du pied de page 2"/>
          <p:cNvSpPr>
            <a:spLocks noGrp="1"/>
          </p:cNvSpPr>
          <p:nvPr>
            <p:ph type="ftr" sz="quarter" idx="11"/>
          </p:nvPr>
        </p:nvSpPr>
        <p:spPr/>
        <p:txBody>
          <a:bodyPr/>
          <a:lstStyle/>
          <a:p>
            <a:r>
              <a:rPr lang="fr-FR"/>
              <a:t>Formation rénovation bac pro ASSP - Mai 2022 -  GRD - académie de Lyon</a:t>
            </a:r>
          </a:p>
        </p:txBody>
      </p:sp>
    </p:spTree>
    <p:extLst>
      <p:ext uri="{BB962C8B-B14F-4D97-AF65-F5344CB8AC3E}">
        <p14:creationId xmlns:p14="http://schemas.microsoft.com/office/powerpoint/2010/main" val="34958368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31504" y="44624"/>
            <a:ext cx="2448272" cy="523220"/>
          </a:xfrm>
          <a:prstGeom prst="rect">
            <a:avLst/>
          </a:prstGeom>
          <a:noFill/>
        </p:spPr>
        <p:txBody>
          <a:bodyPr wrap="square" rtlCol="0">
            <a:spAutoFit/>
          </a:bodyPr>
          <a:lstStyle/>
          <a:p>
            <a:r>
              <a:rPr lang="fr-FR" sz="2800" b="1" dirty="0"/>
              <a:t>Bloc 3</a:t>
            </a:r>
          </a:p>
        </p:txBody>
      </p:sp>
      <p:sp>
        <p:nvSpPr>
          <p:cNvPr id="4" name="ZoneTexte 3"/>
          <p:cNvSpPr txBox="1"/>
          <p:nvPr/>
        </p:nvSpPr>
        <p:spPr>
          <a:xfrm>
            <a:off x="2855640" y="188640"/>
            <a:ext cx="4690392" cy="707886"/>
          </a:xfrm>
          <a:prstGeom prst="rect">
            <a:avLst/>
          </a:prstGeom>
          <a:solidFill>
            <a:schemeClr val="bg1"/>
          </a:solidFill>
          <a:ln w="57150">
            <a:solidFill>
              <a:srgbClr val="FFC000"/>
            </a:solidFill>
          </a:ln>
        </p:spPr>
        <p:txBody>
          <a:bodyPr wrap="square" rtlCol="0">
            <a:spAutoFit/>
          </a:bodyPr>
          <a:lstStyle/>
          <a:p>
            <a:r>
              <a:rPr lang="fr-FR" sz="2000" b="1" dirty="0"/>
              <a:t>SC 3.2.6 Classer et archiver des documents y compris à l’aide </a:t>
            </a:r>
            <a:r>
              <a:rPr lang="fr-FR" sz="2000" b="1" u="sng" dirty="0"/>
              <a:t>d’outils numériques</a:t>
            </a:r>
          </a:p>
        </p:txBody>
      </p:sp>
      <p:sp>
        <p:nvSpPr>
          <p:cNvPr id="5" name="ZoneTexte 4"/>
          <p:cNvSpPr txBox="1"/>
          <p:nvPr/>
        </p:nvSpPr>
        <p:spPr>
          <a:xfrm>
            <a:off x="5663952" y="1196753"/>
            <a:ext cx="5004048" cy="307777"/>
          </a:xfrm>
          <a:prstGeom prst="rect">
            <a:avLst/>
          </a:prstGeom>
          <a:solidFill>
            <a:schemeClr val="bg1"/>
          </a:solidFill>
        </p:spPr>
        <p:txBody>
          <a:bodyPr wrap="square" rtlCol="0">
            <a:spAutoFit/>
          </a:bodyPr>
          <a:lstStyle/>
          <a:p>
            <a:r>
              <a:rPr lang="fr-FR" sz="1400" b="1" dirty="0" err="1">
                <a:solidFill>
                  <a:srgbClr val="FF0000"/>
                </a:solidFill>
              </a:rPr>
              <a:t>ie</a:t>
            </a:r>
            <a:r>
              <a:rPr lang="fr-FR" sz="1400" b="1" dirty="0">
                <a:solidFill>
                  <a:srgbClr val="FF0000"/>
                </a:solidFill>
              </a:rPr>
              <a:t> 3 adaptation à l’évolution de l’environnement numérique</a:t>
            </a:r>
            <a:endParaRPr lang="fr-FR" sz="1400" dirty="0"/>
          </a:p>
        </p:txBody>
      </p:sp>
      <p:sp>
        <p:nvSpPr>
          <p:cNvPr id="7" name="ZoneTexte 6"/>
          <p:cNvSpPr txBox="1"/>
          <p:nvPr/>
        </p:nvSpPr>
        <p:spPr>
          <a:xfrm>
            <a:off x="1847528" y="1497559"/>
            <a:ext cx="8496944" cy="1200329"/>
          </a:xfrm>
          <a:prstGeom prst="rect">
            <a:avLst/>
          </a:prstGeom>
          <a:noFill/>
          <a:ln w="38100">
            <a:solidFill>
              <a:srgbClr val="0070C0"/>
            </a:solidFill>
          </a:ln>
        </p:spPr>
        <p:txBody>
          <a:bodyPr wrap="square" rtlCol="0">
            <a:spAutoFit/>
          </a:bodyPr>
          <a:lstStyle/>
          <a:p>
            <a:pPr>
              <a:buFont typeface="Wingdings" pitchFamily="2" charset="2"/>
              <a:buChar char="Ø"/>
            </a:pPr>
            <a:r>
              <a:rPr lang="fr-FR" b="1" dirty="0"/>
              <a:t>Créer pour un bénéficiaire (à domicile) des dossiers numériques pour archiver les factures (EDF, eaux, travaux, impôts, remboursement sécurité social, mutuelle…) en parallèle d’une adresse mail fictive qui reçoit ces documents </a:t>
            </a:r>
          </a:p>
          <a:p>
            <a:pPr>
              <a:buFont typeface="Wingdings" pitchFamily="2" charset="2"/>
              <a:buChar char="Ø"/>
            </a:pPr>
            <a:r>
              <a:rPr lang="fr-FR" b="1" dirty="0"/>
              <a:t>Créer une adresse fictive pour un usager pour recevoir et trier son courrier</a:t>
            </a:r>
            <a:endParaRPr lang="fr-FR" dirty="0"/>
          </a:p>
        </p:txBody>
      </p:sp>
      <p:sp>
        <p:nvSpPr>
          <p:cNvPr id="8" name="Rectangle à coins arrondis 7"/>
          <p:cNvSpPr/>
          <p:nvPr/>
        </p:nvSpPr>
        <p:spPr>
          <a:xfrm>
            <a:off x="1631504" y="1209526"/>
            <a:ext cx="1728192"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Proposition 1</a:t>
            </a:r>
          </a:p>
        </p:txBody>
      </p:sp>
      <p:sp>
        <p:nvSpPr>
          <p:cNvPr id="9" name="ZoneTexte 8"/>
          <p:cNvSpPr txBox="1"/>
          <p:nvPr/>
        </p:nvSpPr>
        <p:spPr>
          <a:xfrm>
            <a:off x="1990234" y="3547173"/>
            <a:ext cx="4896544" cy="707886"/>
          </a:xfrm>
          <a:prstGeom prst="rect">
            <a:avLst/>
          </a:prstGeom>
          <a:solidFill>
            <a:schemeClr val="bg1"/>
          </a:solidFill>
          <a:ln w="57150">
            <a:solidFill>
              <a:srgbClr val="FFC000"/>
            </a:solidFill>
          </a:ln>
        </p:spPr>
        <p:txBody>
          <a:bodyPr wrap="square" rtlCol="0">
            <a:spAutoFit/>
          </a:bodyPr>
          <a:lstStyle/>
          <a:p>
            <a:r>
              <a:rPr lang="fr-FR" sz="2000" b="1" dirty="0"/>
              <a:t>SC 3.3.3 Compléter une fiche d’événement indésirable</a:t>
            </a:r>
          </a:p>
        </p:txBody>
      </p:sp>
      <p:sp>
        <p:nvSpPr>
          <p:cNvPr id="11" name="ZoneTexte 10"/>
          <p:cNvSpPr txBox="1"/>
          <p:nvPr/>
        </p:nvSpPr>
        <p:spPr>
          <a:xfrm>
            <a:off x="1999928" y="5181000"/>
            <a:ext cx="8496944" cy="646331"/>
          </a:xfrm>
          <a:prstGeom prst="rect">
            <a:avLst/>
          </a:prstGeom>
          <a:noFill/>
          <a:ln w="38100">
            <a:solidFill>
              <a:srgbClr val="0070C0"/>
            </a:solidFill>
          </a:ln>
        </p:spPr>
        <p:txBody>
          <a:bodyPr wrap="square" rtlCol="0">
            <a:spAutoFit/>
          </a:bodyPr>
          <a:lstStyle/>
          <a:p>
            <a:pPr>
              <a:buFont typeface="Wingdings" pitchFamily="2" charset="2"/>
              <a:buChar char="Ø"/>
            </a:pPr>
            <a:r>
              <a:rPr lang="fr-FR" b="1" dirty="0"/>
              <a:t>Suivant le contexte professionnel utiliser un cahier de liaison ou un journal informatisé (fiche d’intervention…)</a:t>
            </a:r>
            <a:endParaRPr lang="fr-FR" dirty="0"/>
          </a:p>
        </p:txBody>
      </p:sp>
      <p:sp>
        <p:nvSpPr>
          <p:cNvPr id="12" name="Rectangle à coins arrondis 11"/>
          <p:cNvSpPr/>
          <p:nvPr/>
        </p:nvSpPr>
        <p:spPr>
          <a:xfrm>
            <a:off x="1783904" y="4892967"/>
            <a:ext cx="1728192"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Proposition 1</a:t>
            </a:r>
          </a:p>
        </p:txBody>
      </p:sp>
      <p:sp>
        <p:nvSpPr>
          <p:cNvPr id="10" name="ZoneTexte 9"/>
          <p:cNvSpPr txBox="1"/>
          <p:nvPr/>
        </p:nvSpPr>
        <p:spPr>
          <a:xfrm>
            <a:off x="4120943" y="4365680"/>
            <a:ext cx="6596608" cy="738664"/>
          </a:xfrm>
          <a:prstGeom prst="rect">
            <a:avLst/>
          </a:prstGeom>
          <a:solidFill>
            <a:schemeClr val="bg1"/>
          </a:solidFill>
        </p:spPr>
        <p:txBody>
          <a:bodyPr wrap="square" rtlCol="0">
            <a:spAutoFit/>
          </a:bodyPr>
          <a:lstStyle/>
          <a:p>
            <a:r>
              <a:rPr lang="fr-FR" sz="1400" b="1" dirty="0" err="1">
                <a:solidFill>
                  <a:srgbClr val="FF0000"/>
                </a:solidFill>
              </a:rPr>
              <a:t>ie</a:t>
            </a:r>
            <a:r>
              <a:rPr lang="fr-FR" sz="1400" b="1" dirty="0">
                <a:solidFill>
                  <a:srgbClr val="FF0000"/>
                </a:solidFill>
              </a:rPr>
              <a:t> 2 saisie selon les usages du service, de la structure en format papier ou numérique </a:t>
            </a:r>
          </a:p>
          <a:p>
            <a:r>
              <a:rPr lang="fr-FR" sz="1400" b="1" dirty="0" err="1">
                <a:solidFill>
                  <a:srgbClr val="FF0000"/>
                </a:solidFill>
              </a:rPr>
              <a:t>ie</a:t>
            </a:r>
            <a:r>
              <a:rPr lang="fr-FR" sz="1400" b="1" dirty="0">
                <a:solidFill>
                  <a:srgbClr val="FF0000"/>
                </a:solidFill>
              </a:rPr>
              <a:t> 3 rédaction sans erreur de la fiche</a:t>
            </a:r>
          </a:p>
          <a:p>
            <a:r>
              <a:rPr lang="fr-FR" sz="1400" b="1" dirty="0">
                <a:solidFill>
                  <a:srgbClr val="FF0000"/>
                </a:solidFill>
              </a:rPr>
              <a:t>ie4 maîtrise de l’outil numérique</a:t>
            </a:r>
          </a:p>
        </p:txBody>
      </p:sp>
      <p:sp>
        <p:nvSpPr>
          <p:cNvPr id="3" name="Espace réservé du pied de page 2"/>
          <p:cNvSpPr>
            <a:spLocks noGrp="1"/>
          </p:cNvSpPr>
          <p:nvPr>
            <p:ph type="ftr" sz="quarter" idx="11"/>
          </p:nvPr>
        </p:nvSpPr>
        <p:spPr/>
        <p:txBody>
          <a:bodyPr/>
          <a:lstStyle/>
          <a:p>
            <a:r>
              <a:rPr lang="fr-FR"/>
              <a:t>Formation rénovation bac pro ASSP - Mai 2022 -  GRD - académie de Lyon</a:t>
            </a:r>
          </a:p>
        </p:txBody>
      </p:sp>
    </p:spTree>
    <p:extLst>
      <p:ext uri="{BB962C8B-B14F-4D97-AF65-F5344CB8AC3E}">
        <p14:creationId xmlns:p14="http://schemas.microsoft.com/office/powerpoint/2010/main" val="37605080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31504" y="292006"/>
            <a:ext cx="2448272" cy="523220"/>
          </a:xfrm>
          <a:prstGeom prst="rect">
            <a:avLst/>
          </a:prstGeom>
          <a:noFill/>
        </p:spPr>
        <p:txBody>
          <a:bodyPr wrap="square" rtlCol="0">
            <a:spAutoFit/>
          </a:bodyPr>
          <a:lstStyle/>
          <a:p>
            <a:r>
              <a:rPr lang="fr-FR" sz="2800" b="1" dirty="0"/>
              <a:t>Bloc 3</a:t>
            </a:r>
          </a:p>
        </p:txBody>
      </p:sp>
      <p:sp>
        <p:nvSpPr>
          <p:cNvPr id="7" name="ZoneTexte 6"/>
          <p:cNvSpPr txBox="1"/>
          <p:nvPr/>
        </p:nvSpPr>
        <p:spPr>
          <a:xfrm>
            <a:off x="2031613" y="3721681"/>
            <a:ext cx="8496944" cy="923330"/>
          </a:xfrm>
          <a:prstGeom prst="rect">
            <a:avLst/>
          </a:prstGeom>
          <a:noFill/>
          <a:ln w="38100">
            <a:solidFill>
              <a:srgbClr val="0070C0"/>
            </a:solidFill>
          </a:ln>
        </p:spPr>
        <p:txBody>
          <a:bodyPr wrap="square" rtlCol="0">
            <a:spAutoFit/>
          </a:bodyPr>
          <a:lstStyle/>
          <a:p>
            <a:pPr>
              <a:buFont typeface="Wingdings" pitchFamily="2" charset="2"/>
              <a:buChar char="Ø"/>
            </a:pPr>
            <a:r>
              <a:rPr lang="fr-FR" b="1" dirty="0"/>
              <a:t>Sur les plateaux techniques , mettre en place des fiches de contrôle de l’état des équipements pédagogiques à faire renseigner par un responsable (lit, mannequin, évier…)</a:t>
            </a:r>
            <a:endParaRPr lang="fr-FR" dirty="0"/>
          </a:p>
        </p:txBody>
      </p:sp>
      <p:sp>
        <p:nvSpPr>
          <p:cNvPr id="8" name="Rectangle à coins arrondis 7"/>
          <p:cNvSpPr/>
          <p:nvPr/>
        </p:nvSpPr>
        <p:spPr>
          <a:xfrm>
            <a:off x="1991544" y="3380805"/>
            <a:ext cx="1728192"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Proposition 1</a:t>
            </a:r>
          </a:p>
        </p:txBody>
      </p:sp>
      <p:sp>
        <p:nvSpPr>
          <p:cNvPr id="13" name="ZoneTexte 12"/>
          <p:cNvSpPr txBox="1"/>
          <p:nvPr/>
        </p:nvSpPr>
        <p:spPr>
          <a:xfrm>
            <a:off x="2999656" y="199674"/>
            <a:ext cx="4248472" cy="707886"/>
          </a:xfrm>
          <a:prstGeom prst="rect">
            <a:avLst/>
          </a:prstGeom>
          <a:solidFill>
            <a:schemeClr val="bg1"/>
          </a:solidFill>
          <a:ln w="57150">
            <a:solidFill>
              <a:srgbClr val="FFC000"/>
            </a:solidFill>
          </a:ln>
        </p:spPr>
        <p:txBody>
          <a:bodyPr wrap="square" rtlCol="0">
            <a:spAutoFit/>
          </a:bodyPr>
          <a:lstStyle/>
          <a:p>
            <a:r>
              <a:rPr lang="fr-FR" sz="2000" b="1" dirty="0"/>
              <a:t>SC 3.3.7 Contribuer à l’évaluation de nouveaux matériels et équipements</a:t>
            </a:r>
          </a:p>
        </p:txBody>
      </p:sp>
      <p:sp>
        <p:nvSpPr>
          <p:cNvPr id="5" name="ZoneTexte 4"/>
          <p:cNvSpPr txBox="1"/>
          <p:nvPr/>
        </p:nvSpPr>
        <p:spPr>
          <a:xfrm>
            <a:off x="3935760" y="1103258"/>
            <a:ext cx="6876256" cy="1938992"/>
          </a:xfrm>
          <a:prstGeom prst="rect">
            <a:avLst/>
          </a:prstGeom>
          <a:solidFill>
            <a:schemeClr val="bg1"/>
          </a:solidFill>
        </p:spPr>
        <p:txBody>
          <a:bodyPr wrap="square" rtlCol="0">
            <a:spAutoFit/>
          </a:bodyPr>
          <a:lstStyle/>
          <a:p>
            <a:pPr fontAlgn="base"/>
            <a:r>
              <a:rPr lang="fr-FR" sz="2000" b="1" dirty="0" err="1">
                <a:solidFill>
                  <a:srgbClr val="FF0000"/>
                </a:solidFill>
              </a:rPr>
              <a:t>ie</a:t>
            </a:r>
            <a:r>
              <a:rPr lang="fr-FR" sz="2000" b="1" dirty="0">
                <a:solidFill>
                  <a:srgbClr val="FF0000"/>
                </a:solidFill>
              </a:rPr>
              <a:t> 1 Repérage des intérêts et difficultés rencontrées lors de l’utilisation des nouveaux matériels et équipements pour la personne, pour le professionnel, pour l’équipe</a:t>
            </a:r>
          </a:p>
          <a:p>
            <a:pPr fontAlgn="base"/>
            <a:r>
              <a:rPr lang="fr-FR" sz="2000" b="1" dirty="0" err="1">
                <a:solidFill>
                  <a:srgbClr val="FF0000"/>
                </a:solidFill>
              </a:rPr>
              <a:t>ie</a:t>
            </a:r>
            <a:r>
              <a:rPr lang="fr-FR" sz="2000" b="1" dirty="0">
                <a:solidFill>
                  <a:srgbClr val="FF0000"/>
                </a:solidFill>
              </a:rPr>
              <a:t> 2 Suggestions pertinentes pour en améliorer l’utilisation</a:t>
            </a:r>
          </a:p>
          <a:p>
            <a:r>
              <a:rPr lang="fr-FR" sz="2000" b="1" dirty="0" err="1">
                <a:solidFill>
                  <a:srgbClr val="FF0000"/>
                </a:solidFill>
              </a:rPr>
              <a:t>ie</a:t>
            </a:r>
            <a:r>
              <a:rPr lang="fr-FR" sz="2000" b="1" dirty="0">
                <a:solidFill>
                  <a:srgbClr val="FF0000"/>
                </a:solidFill>
              </a:rPr>
              <a:t> 3 Partage d’expérience avec l’équipe, après utilisation des nouveaux matériels et équipements</a:t>
            </a:r>
          </a:p>
        </p:txBody>
      </p:sp>
      <p:sp>
        <p:nvSpPr>
          <p:cNvPr id="3" name="Espace réservé du pied de page 2"/>
          <p:cNvSpPr>
            <a:spLocks noGrp="1"/>
          </p:cNvSpPr>
          <p:nvPr>
            <p:ph type="ftr" sz="quarter" idx="11"/>
          </p:nvPr>
        </p:nvSpPr>
        <p:spPr/>
        <p:txBody>
          <a:bodyPr/>
          <a:lstStyle/>
          <a:p>
            <a:r>
              <a:rPr lang="fr-FR"/>
              <a:t>Formation rénovation bac pro ASSP - Mai 2022 -  GRD - académie de Lyon</a:t>
            </a:r>
          </a:p>
        </p:txBody>
      </p:sp>
    </p:spTree>
    <p:extLst>
      <p:ext uri="{BB962C8B-B14F-4D97-AF65-F5344CB8AC3E}">
        <p14:creationId xmlns:p14="http://schemas.microsoft.com/office/powerpoint/2010/main" val="12321878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31504" y="44624"/>
            <a:ext cx="2448272" cy="523220"/>
          </a:xfrm>
          <a:prstGeom prst="rect">
            <a:avLst/>
          </a:prstGeom>
          <a:noFill/>
        </p:spPr>
        <p:txBody>
          <a:bodyPr wrap="square" rtlCol="0">
            <a:spAutoFit/>
          </a:bodyPr>
          <a:lstStyle/>
          <a:p>
            <a:r>
              <a:rPr lang="fr-FR" sz="2800" b="1" dirty="0"/>
              <a:t>Bloc 3</a:t>
            </a:r>
          </a:p>
        </p:txBody>
      </p:sp>
      <p:sp>
        <p:nvSpPr>
          <p:cNvPr id="7" name="ZoneTexte 6"/>
          <p:cNvSpPr txBox="1"/>
          <p:nvPr/>
        </p:nvSpPr>
        <p:spPr>
          <a:xfrm>
            <a:off x="1846330" y="3344136"/>
            <a:ext cx="8496944" cy="646331"/>
          </a:xfrm>
          <a:prstGeom prst="rect">
            <a:avLst/>
          </a:prstGeom>
          <a:noFill/>
          <a:ln w="38100">
            <a:solidFill>
              <a:srgbClr val="0070C0"/>
            </a:solidFill>
          </a:ln>
        </p:spPr>
        <p:txBody>
          <a:bodyPr wrap="square" rtlCol="0">
            <a:spAutoFit/>
          </a:bodyPr>
          <a:lstStyle/>
          <a:p>
            <a:pPr>
              <a:buFont typeface="Wingdings" pitchFamily="2" charset="2"/>
              <a:buChar char="Ø"/>
            </a:pPr>
            <a:r>
              <a:rPr lang="fr-FR" b="1" dirty="0"/>
              <a:t>Présentation  des situations de travail par des élèves des années précédentes aux entrants</a:t>
            </a:r>
            <a:endParaRPr lang="fr-FR" dirty="0"/>
          </a:p>
        </p:txBody>
      </p:sp>
      <p:sp>
        <p:nvSpPr>
          <p:cNvPr id="8" name="Rectangle à coins arrondis 7"/>
          <p:cNvSpPr/>
          <p:nvPr/>
        </p:nvSpPr>
        <p:spPr>
          <a:xfrm>
            <a:off x="1846330" y="3008571"/>
            <a:ext cx="1728192"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Proposition 1</a:t>
            </a:r>
          </a:p>
        </p:txBody>
      </p:sp>
      <p:sp>
        <p:nvSpPr>
          <p:cNvPr id="5" name="ZoneTexte 4"/>
          <p:cNvSpPr txBox="1"/>
          <p:nvPr/>
        </p:nvSpPr>
        <p:spPr>
          <a:xfrm>
            <a:off x="4050067" y="1125767"/>
            <a:ext cx="6876256" cy="2031325"/>
          </a:xfrm>
          <a:prstGeom prst="rect">
            <a:avLst/>
          </a:prstGeom>
          <a:solidFill>
            <a:schemeClr val="bg1"/>
          </a:solidFill>
        </p:spPr>
        <p:txBody>
          <a:bodyPr wrap="square" rtlCol="0">
            <a:spAutoFit/>
          </a:bodyPr>
          <a:lstStyle/>
          <a:p>
            <a:pPr fontAlgn="base"/>
            <a:r>
              <a:rPr lang="fr-FR" sz="1400" b="1" dirty="0" err="1">
                <a:solidFill>
                  <a:srgbClr val="FF0000"/>
                </a:solidFill>
              </a:rPr>
              <a:t>ie</a:t>
            </a:r>
            <a:r>
              <a:rPr lang="fr-FR" sz="1400" b="1" dirty="0">
                <a:solidFill>
                  <a:srgbClr val="FF0000"/>
                </a:solidFill>
              </a:rPr>
              <a:t> 1 Qualité de l’accueil pour favoriser l’intégration dans l’équipe</a:t>
            </a:r>
          </a:p>
          <a:p>
            <a:pPr fontAlgn="base"/>
            <a:r>
              <a:rPr lang="fr-FR" sz="1400" b="1" dirty="0" err="1">
                <a:solidFill>
                  <a:srgbClr val="FF0000"/>
                </a:solidFill>
              </a:rPr>
              <a:t>ie</a:t>
            </a:r>
            <a:r>
              <a:rPr lang="fr-FR" sz="1400" b="1" dirty="0">
                <a:solidFill>
                  <a:srgbClr val="FF0000"/>
                </a:solidFill>
              </a:rPr>
              <a:t> 2 Présentation des personnels et des locaux</a:t>
            </a:r>
          </a:p>
          <a:p>
            <a:pPr fontAlgn="base"/>
            <a:r>
              <a:rPr lang="fr-FR" sz="1400" b="1" dirty="0" err="1">
                <a:solidFill>
                  <a:srgbClr val="FF0000"/>
                </a:solidFill>
              </a:rPr>
              <a:t>ie</a:t>
            </a:r>
            <a:r>
              <a:rPr lang="fr-FR" sz="1400" b="1" dirty="0">
                <a:solidFill>
                  <a:srgbClr val="FF0000"/>
                </a:solidFill>
              </a:rPr>
              <a:t> 3 Clarté et précision de la présentation du service, de l’organisation des activités</a:t>
            </a:r>
          </a:p>
          <a:p>
            <a:pPr fontAlgn="base"/>
            <a:r>
              <a:rPr lang="fr-FR" sz="1400" b="1" dirty="0" err="1">
                <a:solidFill>
                  <a:srgbClr val="FF0000"/>
                </a:solidFill>
              </a:rPr>
              <a:t>ie</a:t>
            </a:r>
            <a:r>
              <a:rPr lang="fr-FR" sz="1400" b="1" dirty="0">
                <a:solidFill>
                  <a:srgbClr val="FF0000"/>
                </a:solidFill>
              </a:rPr>
              <a:t> 4 Utilisation pertinente d’outils tels que le livret d’accueil, l’organigramme du service, de la structure...</a:t>
            </a:r>
          </a:p>
          <a:p>
            <a:pPr fontAlgn="base"/>
            <a:r>
              <a:rPr lang="fr-FR" sz="1400" b="1" dirty="0" err="1">
                <a:solidFill>
                  <a:srgbClr val="FF0000"/>
                </a:solidFill>
              </a:rPr>
              <a:t>ie</a:t>
            </a:r>
            <a:r>
              <a:rPr lang="fr-FR" sz="1400" b="1" dirty="0">
                <a:solidFill>
                  <a:srgbClr val="FF0000"/>
                </a:solidFill>
              </a:rPr>
              <a:t> 5 Repérage pertinent des missions du bénévole, recueil de ses besoins et prise en compte des créneaux de son intervention</a:t>
            </a:r>
          </a:p>
          <a:p>
            <a:r>
              <a:rPr lang="fr-FR" sz="1400" b="1" dirty="0" err="1">
                <a:solidFill>
                  <a:srgbClr val="FF0000"/>
                </a:solidFill>
              </a:rPr>
              <a:t>ie</a:t>
            </a:r>
            <a:r>
              <a:rPr lang="fr-FR" sz="1400" b="1" dirty="0">
                <a:solidFill>
                  <a:srgbClr val="FF0000"/>
                </a:solidFill>
              </a:rPr>
              <a:t> 6 Positionnement adapté, dans les limites de ses compétences et de son champ d’intervention</a:t>
            </a:r>
          </a:p>
        </p:txBody>
      </p:sp>
      <p:sp>
        <p:nvSpPr>
          <p:cNvPr id="9" name="ZoneTexte 8"/>
          <p:cNvSpPr txBox="1"/>
          <p:nvPr/>
        </p:nvSpPr>
        <p:spPr>
          <a:xfrm>
            <a:off x="2783632" y="128826"/>
            <a:ext cx="5626496" cy="707886"/>
          </a:xfrm>
          <a:prstGeom prst="rect">
            <a:avLst/>
          </a:prstGeom>
          <a:solidFill>
            <a:schemeClr val="bg1"/>
          </a:solidFill>
          <a:ln w="57150">
            <a:solidFill>
              <a:srgbClr val="FFC000"/>
            </a:solidFill>
          </a:ln>
        </p:spPr>
        <p:txBody>
          <a:bodyPr wrap="square" rtlCol="0">
            <a:spAutoFit/>
          </a:bodyPr>
          <a:lstStyle/>
          <a:p>
            <a:pPr fontAlgn="base"/>
            <a:r>
              <a:rPr lang="fr-FR" sz="2000" b="1" dirty="0"/>
              <a:t>SC 3.5.1 Accueillir des stagiaires</a:t>
            </a:r>
            <a:r>
              <a:rPr lang="fr-FR" sz="2000" b="1" u="sng" dirty="0"/>
              <a:t> (niveau 4 ou infra 4) , des bénévoles, des nouveaux agents</a:t>
            </a:r>
          </a:p>
        </p:txBody>
      </p:sp>
      <p:sp>
        <p:nvSpPr>
          <p:cNvPr id="10" name="ZoneTexte 9"/>
          <p:cNvSpPr txBox="1"/>
          <p:nvPr/>
        </p:nvSpPr>
        <p:spPr>
          <a:xfrm>
            <a:off x="1847528" y="4746602"/>
            <a:ext cx="8496944" cy="369332"/>
          </a:xfrm>
          <a:prstGeom prst="rect">
            <a:avLst/>
          </a:prstGeom>
          <a:noFill/>
          <a:ln w="38100">
            <a:solidFill>
              <a:srgbClr val="7030A0"/>
            </a:solidFill>
          </a:ln>
        </p:spPr>
        <p:txBody>
          <a:bodyPr wrap="square" rtlCol="0">
            <a:spAutoFit/>
          </a:bodyPr>
          <a:lstStyle/>
          <a:p>
            <a:pPr>
              <a:buFont typeface="Wingdings" pitchFamily="2" charset="2"/>
              <a:buChar char="Ø"/>
            </a:pPr>
            <a:r>
              <a:rPr lang="fr-FR" b="1" dirty="0"/>
              <a:t>Tutorat élève de </a:t>
            </a:r>
            <a:r>
              <a:rPr lang="fr-FR" b="1" dirty="0" err="1"/>
              <a:t>Tle</a:t>
            </a:r>
            <a:r>
              <a:rPr lang="fr-FR" b="1" dirty="0"/>
              <a:t> / 2de (visite des locaux techniques de l’établissement)</a:t>
            </a:r>
            <a:endParaRPr lang="fr-FR" dirty="0"/>
          </a:p>
        </p:txBody>
      </p:sp>
      <p:sp>
        <p:nvSpPr>
          <p:cNvPr id="11" name="Rectangle à coins arrondis 10"/>
          <p:cNvSpPr/>
          <p:nvPr/>
        </p:nvSpPr>
        <p:spPr>
          <a:xfrm>
            <a:off x="1846330" y="4418528"/>
            <a:ext cx="1728192" cy="288032"/>
          </a:xfrm>
          <a:prstGeom prst="roundRect">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Proposition 2</a:t>
            </a:r>
          </a:p>
        </p:txBody>
      </p:sp>
      <p:sp>
        <p:nvSpPr>
          <p:cNvPr id="3" name="Espace réservé du pied de page 2"/>
          <p:cNvSpPr>
            <a:spLocks noGrp="1"/>
          </p:cNvSpPr>
          <p:nvPr>
            <p:ph type="ftr" sz="quarter" idx="11"/>
          </p:nvPr>
        </p:nvSpPr>
        <p:spPr/>
        <p:txBody>
          <a:bodyPr/>
          <a:lstStyle/>
          <a:p>
            <a:r>
              <a:rPr lang="fr-FR"/>
              <a:t>Formation rénovation bac pro ASSP - Mai 2022 -  GRD - académie de Lyon</a:t>
            </a:r>
          </a:p>
        </p:txBody>
      </p:sp>
    </p:spTree>
    <p:extLst>
      <p:ext uri="{BB962C8B-B14F-4D97-AF65-F5344CB8AC3E}">
        <p14:creationId xmlns:p14="http://schemas.microsoft.com/office/powerpoint/2010/main" val="34129651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5"/>
          </p:nvPr>
        </p:nvSpPr>
        <p:spPr/>
        <p:txBody>
          <a:bodyPr/>
          <a:lstStyle/>
          <a:p>
            <a:r>
              <a:rPr lang="fr-FR"/>
              <a:t>Formation rénovation bac pro ASSP - Mai 2022 -  GRD - académie de Lyon</a:t>
            </a:r>
          </a:p>
        </p:txBody>
      </p:sp>
      <p:sp>
        <p:nvSpPr>
          <p:cNvPr id="5" name="ZoneTexte 4"/>
          <p:cNvSpPr txBox="1"/>
          <p:nvPr/>
        </p:nvSpPr>
        <p:spPr>
          <a:xfrm>
            <a:off x="2921144" y="326106"/>
            <a:ext cx="5911160" cy="369332"/>
          </a:xfrm>
          <a:prstGeom prst="rect">
            <a:avLst/>
          </a:prstGeom>
          <a:solidFill>
            <a:srgbClr val="0070C0"/>
          </a:solidFill>
        </p:spPr>
        <p:txBody>
          <a:bodyPr wrap="square" rtlCol="0">
            <a:spAutoFit/>
          </a:bodyPr>
          <a:lstStyle/>
          <a:p>
            <a:r>
              <a:rPr lang="fr-FR" dirty="0">
                <a:solidFill>
                  <a:schemeClr val="bg1"/>
                </a:solidFill>
              </a:rPr>
              <a:t>SAVOIRS ASSOCIES BLOC 3  SCIENCES-MEDICO-SOCIALES </a:t>
            </a:r>
          </a:p>
        </p:txBody>
      </p:sp>
      <p:sp>
        <p:nvSpPr>
          <p:cNvPr id="6" name="Ellipse 5"/>
          <p:cNvSpPr/>
          <p:nvPr/>
        </p:nvSpPr>
        <p:spPr>
          <a:xfrm>
            <a:off x="409485" y="2483101"/>
            <a:ext cx="2520280"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Statut des personnels </a:t>
            </a:r>
          </a:p>
        </p:txBody>
      </p:sp>
      <p:sp>
        <p:nvSpPr>
          <p:cNvPr id="7" name="Ellipse 6"/>
          <p:cNvSpPr/>
          <p:nvPr/>
        </p:nvSpPr>
        <p:spPr>
          <a:xfrm>
            <a:off x="5879976" y="1700808"/>
            <a:ext cx="2952328"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Laïcité, Valeurs, normes, stéréotypes, discrimination</a:t>
            </a:r>
          </a:p>
        </p:txBody>
      </p:sp>
      <p:sp>
        <p:nvSpPr>
          <p:cNvPr id="8" name="Ellipse 7"/>
          <p:cNvSpPr/>
          <p:nvPr/>
        </p:nvSpPr>
        <p:spPr>
          <a:xfrm>
            <a:off x="3305583" y="972644"/>
            <a:ext cx="2160240" cy="13838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La qualité</a:t>
            </a:r>
          </a:p>
        </p:txBody>
      </p:sp>
      <p:sp>
        <p:nvSpPr>
          <p:cNvPr id="9" name="Ellipse 8"/>
          <p:cNvSpPr/>
          <p:nvPr/>
        </p:nvSpPr>
        <p:spPr>
          <a:xfrm>
            <a:off x="9048328" y="3389444"/>
            <a:ext cx="3024336"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La communication interprofessionnelle</a:t>
            </a:r>
          </a:p>
        </p:txBody>
      </p:sp>
      <p:sp>
        <p:nvSpPr>
          <p:cNvPr id="10" name="Ellipse 9"/>
          <p:cNvSpPr/>
          <p:nvPr/>
        </p:nvSpPr>
        <p:spPr>
          <a:xfrm>
            <a:off x="3366113" y="2989960"/>
            <a:ext cx="2376264" cy="1377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 travail d’équipe- la gestion d’équipe-le tutorat</a:t>
            </a:r>
          </a:p>
        </p:txBody>
      </p:sp>
      <p:sp>
        <p:nvSpPr>
          <p:cNvPr id="11" name="Explosion 2 10"/>
          <p:cNvSpPr/>
          <p:nvPr/>
        </p:nvSpPr>
        <p:spPr>
          <a:xfrm>
            <a:off x="192403" y="2125864"/>
            <a:ext cx="2376264" cy="864096"/>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nouveau</a:t>
            </a:r>
          </a:p>
        </p:txBody>
      </p:sp>
      <p:sp>
        <p:nvSpPr>
          <p:cNvPr id="12" name="Explosion 2 11"/>
          <p:cNvSpPr/>
          <p:nvPr/>
        </p:nvSpPr>
        <p:spPr>
          <a:xfrm>
            <a:off x="6097975" y="1204290"/>
            <a:ext cx="2376264" cy="864096"/>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nouveau</a:t>
            </a:r>
          </a:p>
        </p:txBody>
      </p:sp>
      <p:sp>
        <p:nvSpPr>
          <p:cNvPr id="13" name="Flèche courbée vers la droite 12"/>
          <p:cNvSpPr/>
          <p:nvPr/>
        </p:nvSpPr>
        <p:spPr>
          <a:xfrm rot="1264482">
            <a:off x="5766670" y="2510159"/>
            <a:ext cx="432048" cy="3054715"/>
          </a:xfrm>
          <a:prstGeom prst="curvedRightArrow">
            <a:avLst>
              <a:gd name="adj1" fmla="val 25000"/>
              <a:gd name="adj2" fmla="val 50000"/>
              <a:gd name="adj3" fmla="val 43953"/>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Rectangle à coins arrondis 13"/>
          <p:cNvSpPr/>
          <p:nvPr/>
        </p:nvSpPr>
        <p:spPr>
          <a:xfrm>
            <a:off x="5730994" y="5223716"/>
            <a:ext cx="1728192" cy="288032"/>
          </a:xfrm>
          <a:prstGeom prst="roundRect">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Proposition 1</a:t>
            </a:r>
          </a:p>
        </p:txBody>
      </p:sp>
      <p:sp>
        <p:nvSpPr>
          <p:cNvPr id="15" name="ZoneTexte 14"/>
          <p:cNvSpPr txBox="1"/>
          <p:nvPr/>
        </p:nvSpPr>
        <p:spPr>
          <a:xfrm>
            <a:off x="5757446" y="5528972"/>
            <a:ext cx="5379114" cy="646331"/>
          </a:xfrm>
          <a:prstGeom prst="rect">
            <a:avLst/>
          </a:prstGeom>
          <a:noFill/>
          <a:ln w="38100">
            <a:solidFill>
              <a:srgbClr val="7030A0"/>
            </a:solidFill>
          </a:ln>
        </p:spPr>
        <p:txBody>
          <a:bodyPr wrap="square" rtlCol="0">
            <a:spAutoFit/>
          </a:bodyPr>
          <a:lstStyle/>
          <a:p>
            <a:pPr>
              <a:buFont typeface="Wingdings" pitchFamily="2" charset="2"/>
              <a:buChar char="Ø"/>
            </a:pPr>
            <a:r>
              <a:rPr lang="fr-FR" dirty="0"/>
              <a:t>En </a:t>
            </a:r>
            <a:r>
              <a:rPr lang="fr-FR" dirty="0" err="1"/>
              <a:t>co</a:t>
            </a:r>
            <a:r>
              <a:rPr lang="fr-FR" dirty="0"/>
              <a:t>-intervention Français, réécrire un conte pour enfant en cassant les codes et en inversant les rôles </a:t>
            </a:r>
          </a:p>
        </p:txBody>
      </p:sp>
    </p:spTree>
    <p:extLst>
      <p:ext uri="{BB962C8B-B14F-4D97-AF65-F5344CB8AC3E}">
        <p14:creationId xmlns:p14="http://schemas.microsoft.com/office/powerpoint/2010/main" val="19130433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75520" y="836712"/>
            <a:ext cx="8712968" cy="5693866"/>
          </a:xfrm>
          <a:prstGeom prst="rect">
            <a:avLst/>
          </a:prstGeom>
          <a:noFill/>
        </p:spPr>
        <p:txBody>
          <a:bodyPr wrap="square" rtlCol="0">
            <a:spAutoFit/>
          </a:bodyPr>
          <a:lstStyle/>
          <a:p>
            <a:pPr>
              <a:buFont typeface="Arial" pitchFamily="34" charset="0"/>
              <a:buChar char="•"/>
            </a:pPr>
            <a:r>
              <a:rPr lang="fr-FR" sz="2800" b="1" dirty="0"/>
              <a:t>Matériels, accessoires, consommables et produits (y compris écoproduits), leur documentation technique dont les fiches de données de sécurité (FDS)</a:t>
            </a:r>
          </a:p>
          <a:p>
            <a:endParaRPr lang="fr-FR" sz="2800" b="1" dirty="0"/>
          </a:p>
          <a:p>
            <a:pPr>
              <a:buFont typeface="Arial" pitchFamily="34" charset="0"/>
              <a:buChar char="•"/>
            </a:pPr>
            <a:r>
              <a:rPr lang="fr-FR" sz="2800" b="1" dirty="0"/>
              <a:t>Protocoles d’entretien en vigueur</a:t>
            </a:r>
          </a:p>
          <a:p>
            <a:pPr>
              <a:buFont typeface="Arial" pitchFamily="34" charset="0"/>
              <a:buChar char="•"/>
            </a:pPr>
            <a:endParaRPr lang="fr-FR" sz="2800" b="1" dirty="0"/>
          </a:p>
          <a:p>
            <a:pPr>
              <a:buFont typeface="Arial" pitchFamily="34" charset="0"/>
              <a:buChar char="•"/>
            </a:pPr>
            <a:r>
              <a:rPr lang="fr-FR" sz="2800" b="1" dirty="0"/>
              <a:t>Charte qualité, système qualité</a:t>
            </a:r>
          </a:p>
          <a:p>
            <a:pPr>
              <a:buFont typeface="Arial" pitchFamily="34" charset="0"/>
              <a:buChar char="•"/>
            </a:pPr>
            <a:endParaRPr lang="fr-FR" sz="2800" b="1" dirty="0"/>
          </a:p>
          <a:p>
            <a:pPr>
              <a:buFont typeface="Arial" pitchFamily="34" charset="0"/>
              <a:buChar char="•"/>
            </a:pPr>
            <a:r>
              <a:rPr lang="fr-FR" sz="2800" b="1" dirty="0"/>
              <a:t>Contrats d’alternance</a:t>
            </a:r>
          </a:p>
          <a:p>
            <a:pPr>
              <a:buFont typeface="Arial" pitchFamily="34" charset="0"/>
              <a:buChar char="•"/>
            </a:pPr>
            <a:endParaRPr lang="fr-FR" sz="2800" b="1" dirty="0"/>
          </a:p>
          <a:p>
            <a:pPr>
              <a:buFont typeface="Arial" pitchFamily="34" charset="0"/>
              <a:buChar char="•"/>
            </a:pPr>
            <a:r>
              <a:rPr lang="fr-FR" sz="2800" b="1" dirty="0"/>
              <a:t>Réglementation en cours sur l’accompagnement des stagiaires, dont la réglementation relative aux travaux interdits aux jeunes mineurs</a:t>
            </a:r>
          </a:p>
        </p:txBody>
      </p:sp>
      <p:sp>
        <p:nvSpPr>
          <p:cNvPr id="5" name="Rectangle 4"/>
          <p:cNvSpPr/>
          <p:nvPr/>
        </p:nvSpPr>
        <p:spPr>
          <a:xfrm>
            <a:off x="3531440" y="44625"/>
            <a:ext cx="6020944" cy="584775"/>
          </a:xfrm>
          <a:prstGeom prst="rect">
            <a:avLst/>
          </a:prstGeom>
        </p:spPr>
        <p:txBody>
          <a:bodyPr wrap="none">
            <a:spAutoFit/>
          </a:bodyPr>
          <a:lstStyle/>
          <a:p>
            <a:r>
              <a:rPr lang="fr-FR" sz="3200" b="1" u="sng" dirty="0">
                <a:solidFill>
                  <a:srgbClr val="FF33CC"/>
                </a:solidFill>
              </a:rPr>
              <a:t>NOUVEAUX</a:t>
            </a:r>
            <a:r>
              <a:rPr lang="fr-FR" sz="3200" b="1" dirty="0">
                <a:solidFill>
                  <a:srgbClr val="FF33CC"/>
                </a:solidFill>
              </a:rPr>
              <a:t> moyens et ressources </a:t>
            </a:r>
            <a:endParaRPr lang="fr-FR" sz="3200" dirty="0"/>
          </a:p>
        </p:txBody>
      </p:sp>
      <p:sp>
        <p:nvSpPr>
          <p:cNvPr id="6" name="ZoneTexte 5"/>
          <p:cNvSpPr txBox="1"/>
          <p:nvPr/>
        </p:nvSpPr>
        <p:spPr>
          <a:xfrm>
            <a:off x="1631504" y="44624"/>
            <a:ext cx="2448272" cy="523220"/>
          </a:xfrm>
          <a:prstGeom prst="rect">
            <a:avLst/>
          </a:prstGeom>
          <a:noFill/>
        </p:spPr>
        <p:txBody>
          <a:bodyPr wrap="square" rtlCol="0">
            <a:spAutoFit/>
          </a:bodyPr>
          <a:lstStyle/>
          <a:p>
            <a:r>
              <a:rPr lang="fr-FR" sz="2800" b="1" dirty="0"/>
              <a:t>Bloc 3</a:t>
            </a:r>
          </a:p>
        </p:txBody>
      </p:sp>
      <p:sp>
        <p:nvSpPr>
          <p:cNvPr id="2" name="Espace réservé du pied de page 1"/>
          <p:cNvSpPr>
            <a:spLocks noGrp="1"/>
          </p:cNvSpPr>
          <p:nvPr>
            <p:ph type="ftr" sz="quarter" idx="11"/>
          </p:nvPr>
        </p:nvSpPr>
        <p:spPr/>
        <p:txBody>
          <a:bodyPr/>
          <a:lstStyle/>
          <a:p>
            <a:r>
              <a:rPr lang="fr-FR"/>
              <a:t>Formation rénovation bac pro ASSP - Mai 2022 -  GRD - académie de Lyon</a:t>
            </a:r>
          </a:p>
        </p:txBody>
      </p:sp>
    </p:spTree>
    <p:extLst>
      <p:ext uri="{BB962C8B-B14F-4D97-AF65-F5344CB8AC3E}">
        <p14:creationId xmlns:p14="http://schemas.microsoft.com/office/powerpoint/2010/main" val="4037726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FAF5DF-0E8D-4A6C-809B-F8DC0A929FA7}"/>
              </a:ext>
            </a:extLst>
          </p:cNvPr>
          <p:cNvSpPr>
            <a:spLocks noGrp="1"/>
          </p:cNvSpPr>
          <p:nvPr>
            <p:ph type="title"/>
          </p:nvPr>
        </p:nvSpPr>
        <p:spPr>
          <a:xfrm>
            <a:off x="1371600" y="433995"/>
            <a:ext cx="9728835" cy="430887"/>
          </a:xfrm>
        </p:spPr>
        <p:txBody>
          <a:bodyPr/>
          <a:lstStyle/>
          <a:p>
            <a:pPr algn="ctr"/>
            <a:endParaRPr lang="fr-FR" sz="2800" spc="-5" dirty="0">
              <a:solidFill>
                <a:srgbClr val="000000"/>
              </a:solidFill>
            </a:endParaRPr>
          </a:p>
        </p:txBody>
      </p:sp>
      <p:sp>
        <p:nvSpPr>
          <p:cNvPr id="4" name="Espace réservé du pied de page 3">
            <a:extLst>
              <a:ext uri="{FF2B5EF4-FFF2-40B4-BE49-F238E27FC236}">
                <a16:creationId xmlns:a16="http://schemas.microsoft.com/office/drawing/2014/main" id="{C9B38AB3-E5F0-45AB-9D83-AE4E855A3288}"/>
              </a:ext>
            </a:extLst>
          </p:cNvPr>
          <p:cNvSpPr>
            <a:spLocks noGrp="1"/>
          </p:cNvSpPr>
          <p:nvPr>
            <p:ph type="ftr" sz="quarter" idx="5"/>
          </p:nvPr>
        </p:nvSpPr>
        <p:spPr/>
        <p:txBody>
          <a:bodyPr/>
          <a:lstStyle/>
          <a:p>
            <a:r>
              <a:rPr lang="fr-FR"/>
              <a:t>Formation rénovation bac pro ASSP - Mai 2022 -  GRD - académie de Lyon</a:t>
            </a:r>
          </a:p>
        </p:txBody>
      </p:sp>
      <p:sp>
        <p:nvSpPr>
          <p:cNvPr id="6" name="Rectangle 5">
            <a:extLst>
              <a:ext uri="{FF2B5EF4-FFF2-40B4-BE49-F238E27FC236}">
                <a16:creationId xmlns:a16="http://schemas.microsoft.com/office/drawing/2014/main" id="{FF9788CF-A27E-4BD8-883A-B4A5053AD6EB}"/>
              </a:ext>
            </a:extLst>
          </p:cNvPr>
          <p:cNvSpPr/>
          <p:nvPr/>
        </p:nvSpPr>
        <p:spPr>
          <a:xfrm>
            <a:off x="4145280" y="2803025"/>
            <a:ext cx="5645426" cy="20002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2700" marR="5080" algn="ctr">
              <a:spcBef>
                <a:spcPts val="95"/>
              </a:spcBef>
              <a:tabLst>
                <a:tab pos="153035" algn="l"/>
              </a:tabLst>
            </a:pPr>
            <a:r>
              <a:rPr lang="fr-FR" b="1" dirty="0"/>
              <a:t>LES 100 PREMIERS JOURS, Là où tout commence </a:t>
            </a:r>
          </a:p>
          <a:p>
            <a:pPr marL="12700" marR="5080" indent="-140335" algn="ctr">
              <a:spcBef>
                <a:spcPts val="95"/>
              </a:spcBef>
              <a:buChar char="-"/>
              <a:tabLst>
                <a:tab pos="153035" algn="l"/>
              </a:tabLst>
            </a:pPr>
            <a:endParaRPr lang="fr-FR" b="1" dirty="0"/>
          </a:p>
          <a:p>
            <a:pPr marL="152400" marR="5080" indent="-140335" algn="ctr">
              <a:spcBef>
                <a:spcPts val="95"/>
              </a:spcBef>
              <a:buChar char="-"/>
              <a:tabLst>
                <a:tab pos="153035" algn="l"/>
              </a:tabLst>
            </a:pPr>
            <a:r>
              <a:rPr lang="fr-FR" sz="1400" spc="-5" dirty="0">
                <a:solidFill>
                  <a:schemeClr val="tx1"/>
                </a:solidFill>
                <a:latin typeface="Arial MT"/>
              </a:rPr>
              <a:t>La place essentielle de l’auxiliaire de puériculture  parmi les professionnels de la petite enfance  engagés dans cette démarche</a:t>
            </a:r>
          </a:p>
        </p:txBody>
      </p:sp>
      <p:pic>
        <p:nvPicPr>
          <p:cNvPr id="11" name="object 13">
            <a:extLst>
              <a:ext uri="{FF2B5EF4-FFF2-40B4-BE49-F238E27FC236}">
                <a16:creationId xmlns:a16="http://schemas.microsoft.com/office/drawing/2014/main" id="{9B20C094-457F-4B05-AC9D-457A395DD220}"/>
              </a:ext>
            </a:extLst>
          </p:cNvPr>
          <p:cNvPicPr/>
          <p:nvPr/>
        </p:nvPicPr>
        <p:blipFill>
          <a:blip r:embed="rId3" cstate="print"/>
          <a:stretch>
            <a:fillRect/>
          </a:stretch>
        </p:blipFill>
        <p:spPr>
          <a:xfrm>
            <a:off x="457200" y="3067074"/>
            <a:ext cx="3124200" cy="1472177"/>
          </a:xfrm>
          <a:prstGeom prst="rect">
            <a:avLst/>
          </a:prstGeom>
        </p:spPr>
      </p:pic>
      <p:sp>
        <p:nvSpPr>
          <p:cNvPr id="5" name="Espace réservé du texte 4">
            <a:extLst>
              <a:ext uri="{FF2B5EF4-FFF2-40B4-BE49-F238E27FC236}">
                <a16:creationId xmlns:a16="http://schemas.microsoft.com/office/drawing/2014/main" id="{F8536ABA-7CAD-4225-879F-754B3F902741}"/>
              </a:ext>
            </a:extLst>
          </p:cNvPr>
          <p:cNvSpPr>
            <a:spLocks noGrp="1"/>
          </p:cNvSpPr>
          <p:nvPr>
            <p:ph type="body" idx="1"/>
          </p:nvPr>
        </p:nvSpPr>
        <p:spPr/>
        <p:txBody>
          <a:bodyPr/>
          <a:lstStyle/>
          <a:p>
            <a:endParaRPr lang="fr-FR" dirty="0"/>
          </a:p>
        </p:txBody>
      </p:sp>
      <p:sp>
        <p:nvSpPr>
          <p:cNvPr id="3" name="Rectangle 2"/>
          <p:cNvSpPr/>
          <p:nvPr/>
        </p:nvSpPr>
        <p:spPr>
          <a:xfrm>
            <a:off x="4583832" y="3212976"/>
            <a:ext cx="4896544"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Les 1000 premiers jours- Là où tout commence</a:t>
            </a:r>
          </a:p>
        </p:txBody>
      </p:sp>
    </p:spTree>
    <p:extLst>
      <p:ext uri="{BB962C8B-B14F-4D97-AF65-F5344CB8AC3E}">
        <p14:creationId xmlns:p14="http://schemas.microsoft.com/office/powerpoint/2010/main" val="23458326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1668016" y="118374"/>
            <a:ext cx="7308304" cy="584775"/>
          </a:xfrm>
          <a:prstGeom prst="rect">
            <a:avLst/>
          </a:prstGeom>
          <a:noFill/>
        </p:spPr>
        <p:txBody>
          <a:bodyPr wrap="square" rtlCol="0">
            <a:spAutoFit/>
          </a:bodyPr>
          <a:lstStyle/>
          <a:p>
            <a:r>
              <a:rPr lang="fr-FR" sz="3200" b="1" dirty="0"/>
              <a:t>Evolution du bloc 3 </a:t>
            </a:r>
          </a:p>
        </p:txBody>
      </p:sp>
      <p:sp>
        <p:nvSpPr>
          <p:cNvPr id="16" name="Rectangle 15"/>
          <p:cNvSpPr/>
          <p:nvPr/>
        </p:nvSpPr>
        <p:spPr>
          <a:xfrm>
            <a:off x="1703512" y="825537"/>
            <a:ext cx="8712968" cy="1938992"/>
          </a:xfrm>
          <a:prstGeom prst="rect">
            <a:avLst/>
          </a:prstGeom>
        </p:spPr>
        <p:txBody>
          <a:bodyPr wrap="square">
            <a:spAutoFit/>
          </a:bodyPr>
          <a:lstStyle/>
          <a:p>
            <a:r>
              <a:rPr lang="fr-FR" sz="2000" b="1" dirty="0"/>
              <a:t>Accent sur le travail en équipe , la communication professionnelle</a:t>
            </a:r>
          </a:p>
          <a:p>
            <a:r>
              <a:rPr lang="fr-FR" sz="2000" b="1" dirty="0"/>
              <a:t>Coordination d’équipe de </a:t>
            </a:r>
            <a:r>
              <a:rPr lang="fr-FR" sz="2000" b="1" dirty="0" err="1"/>
              <a:t>bionettoyage</a:t>
            </a:r>
            <a:endParaRPr lang="fr-FR" sz="2000" b="1" dirty="0"/>
          </a:p>
          <a:p>
            <a:r>
              <a:rPr lang="fr-FR" sz="2000" b="1" dirty="0"/>
              <a:t>Prise en compte des valeurs du soin</a:t>
            </a:r>
          </a:p>
          <a:p>
            <a:r>
              <a:rPr lang="fr-FR" sz="2000" b="1" dirty="0"/>
              <a:t>	</a:t>
            </a:r>
          </a:p>
          <a:p>
            <a:endParaRPr lang="fr-FR" sz="2000" b="1" dirty="0"/>
          </a:p>
          <a:p>
            <a:r>
              <a:rPr lang="fr-FR" sz="2000" b="1" dirty="0"/>
              <a:t>	</a:t>
            </a:r>
          </a:p>
        </p:txBody>
      </p:sp>
      <p:sp>
        <p:nvSpPr>
          <p:cNvPr id="28" name="ZoneTexte 27"/>
          <p:cNvSpPr txBox="1"/>
          <p:nvPr/>
        </p:nvSpPr>
        <p:spPr>
          <a:xfrm>
            <a:off x="1919536" y="2411596"/>
            <a:ext cx="8136904" cy="369332"/>
          </a:xfrm>
          <a:prstGeom prst="rect">
            <a:avLst/>
          </a:prstGeom>
          <a:noFill/>
          <a:ln w="38100">
            <a:solidFill>
              <a:srgbClr val="0070C0"/>
            </a:solidFill>
          </a:ln>
        </p:spPr>
        <p:txBody>
          <a:bodyPr wrap="square" rtlCol="0">
            <a:spAutoFit/>
          </a:bodyPr>
          <a:lstStyle/>
          <a:p>
            <a:r>
              <a:rPr lang="fr-FR" dirty="0"/>
              <a:t>… En PFMP, en structure médicale : L’élève travaille avec le responsable ASH.</a:t>
            </a:r>
          </a:p>
        </p:txBody>
      </p:sp>
      <p:sp>
        <p:nvSpPr>
          <p:cNvPr id="29" name="Rectangle à coins arrondis 28"/>
          <p:cNvSpPr/>
          <p:nvPr/>
        </p:nvSpPr>
        <p:spPr>
          <a:xfrm>
            <a:off x="1703512" y="2123564"/>
            <a:ext cx="1728192"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Proposition 1</a:t>
            </a:r>
          </a:p>
        </p:txBody>
      </p:sp>
      <p:sp>
        <p:nvSpPr>
          <p:cNvPr id="2" name="Espace réservé du pied de page 1"/>
          <p:cNvSpPr>
            <a:spLocks noGrp="1"/>
          </p:cNvSpPr>
          <p:nvPr>
            <p:ph type="ftr" sz="quarter" idx="11"/>
          </p:nvPr>
        </p:nvSpPr>
        <p:spPr/>
        <p:txBody>
          <a:bodyPr/>
          <a:lstStyle/>
          <a:p>
            <a:r>
              <a:rPr lang="fr-FR"/>
              <a:t>Formation rénovation bac pro ASSP - Mai 2022 -  GRD - académie de Lyon</a:t>
            </a:r>
          </a:p>
        </p:txBody>
      </p:sp>
    </p:spTree>
    <p:extLst>
      <p:ext uri="{BB962C8B-B14F-4D97-AF65-F5344CB8AC3E}">
        <p14:creationId xmlns:p14="http://schemas.microsoft.com/office/powerpoint/2010/main" val="21062830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4079776" y="1772816"/>
            <a:ext cx="4680520" cy="2664296"/>
          </a:xfrm>
          <a:prstGeom prst="ellipse">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fr-FR" sz="6000" dirty="0"/>
              <a:t>BLOC 4</a:t>
            </a:r>
          </a:p>
        </p:txBody>
      </p:sp>
      <p:sp>
        <p:nvSpPr>
          <p:cNvPr id="2" name="Espace réservé du pied de page 1"/>
          <p:cNvSpPr>
            <a:spLocks noGrp="1"/>
          </p:cNvSpPr>
          <p:nvPr>
            <p:ph type="ftr" sz="quarter" idx="11"/>
          </p:nvPr>
        </p:nvSpPr>
        <p:spPr/>
        <p:txBody>
          <a:bodyPr/>
          <a:lstStyle/>
          <a:p>
            <a:r>
              <a:rPr lang="fr-FR"/>
              <a:t>Formation rénovation bac pro ASSP - Mai 2022 -  GRD - académie de Lyon</a:t>
            </a:r>
          </a:p>
        </p:txBody>
      </p:sp>
    </p:spTree>
    <p:extLst>
      <p:ext uri="{BB962C8B-B14F-4D97-AF65-F5344CB8AC3E}">
        <p14:creationId xmlns:p14="http://schemas.microsoft.com/office/powerpoint/2010/main" val="21805309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31504" y="44624"/>
            <a:ext cx="2448272" cy="523220"/>
          </a:xfrm>
          <a:prstGeom prst="rect">
            <a:avLst/>
          </a:prstGeom>
          <a:noFill/>
        </p:spPr>
        <p:txBody>
          <a:bodyPr wrap="square" rtlCol="0">
            <a:spAutoFit/>
          </a:bodyPr>
          <a:lstStyle/>
          <a:p>
            <a:r>
              <a:rPr lang="fr-FR" sz="2800" b="1" dirty="0"/>
              <a:t>Bloc 4</a:t>
            </a:r>
          </a:p>
        </p:txBody>
      </p:sp>
      <p:sp>
        <p:nvSpPr>
          <p:cNvPr id="8" name="ZoneTexte 7"/>
          <p:cNvSpPr txBox="1"/>
          <p:nvPr/>
        </p:nvSpPr>
        <p:spPr>
          <a:xfrm>
            <a:off x="5951984" y="1783849"/>
            <a:ext cx="3682280" cy="707886"/>
          </a:xfrm>
          <a:prstGeom prst="rect">
            <a:avLst/>
          </a:prstGeom>
          <a:solidFill>
            <a:schemeClr val="bg1"/>
          </a:solidFill>
          <a:ln w="57150">
            <a:solidFill>
              <a:srgbClr val="FFC000"/>
            </a:solidFill>
          </a:ln>
        </p:spPr>
        <p:txBody>
          <a:bodyPr wrap="square" rtlCol="0">
            <a:spAutoFit/>
          </a:bodyPr>
          <a:lstStyle/>
          <a:p>
            <a:pPr fontAlgn="base"/>
            <a:r>
              <a:rPr lang="fr-FR" sz="2000" b="1" dirty="0"/>
              <a:t>SC 4.1.1 Concevoir et utiliser un outil de recueil des besoins</a:t>
            </a:r>
          </a:p>
        </p:txBody>
      </p:sp>
      <p:sp>
        <p:nvSpPr>
          <p:cNvPr id="9" name="ZoneTexte 8"/>
          <p:cNvSpPr txBox="1"/>
          <p:nvPr/>
        </p:nvSpPr>
        <p:spPr>
          <a:xfrm>
            <a:off x="5879976" y="2720533"/>
            <a:ext cx="3754288" cy="707886"/>
          </a:xfrm>
          <a:prstGeom prst="rect">
            <a:avLst/>
          </a:prstGeom>
          <a:solidFill>
            <a:schemeClr val="bg1"/>
          </a:solidFill>
          <a:ln w="57150">
            <a:solidFill>
              <a:srgbClr val="FFC000"/>
            </a:solidFill>
          </a:ln>
        </p:spPr>
        <p:txBody>
          <a:bodyPr wrap="square" rtlCol="0">
            <a:spAutoFit/>
          </a:bodyPr>
          <a:lstStyle/>
          <a:p>
            <a:pPr fontAlgn="base"/>
            <a:r>
              <a:rPr lang="fr-FR" sz="2000" b="1" dirty="0"/>
              <a:t>SC 4.1.2 Repérer et hiérarchiser les besoins d’un public</a:t>
            </a:r>
          </a:p>
        </p:txBody>
      </p:sp>
      <p:sp>
        <p:nvSpPr>
          <p:cNvPr id="10" name="ZoneTexte 9"/>
          <p:cNvSpPr txBox="1"/>
          <p:nvPr/>
        </p:nvSpPr>
        <p:spPr>
          <a:xfrm>
            <a:off x="5879976" y="3657218"/>
            <a:ext cx="3754288" cy="707886"/>
          </a:xfrm>
          <a:prstGeom prst="rect">
            <a:avLst/>
          </a:prstGeom>
          <a:solidFill>
            <a:schemeClr val="bg1"/>
          </a:solidFill>
          <a:ln w="57150">
            <a:solidFill>
              <a:srgbClr val="FFC000"/>
            </a:solidFill>
          </a:ln>
        </p:spPr>
        <p:txBody>
          <a:bodyPr wrap="square" rtlCol="0">
            <a:spAutoFit/>
          </a:bodyPr>
          <a:lstStyle/>
          <a:p>
            <a:pPr fontAlgn="base"/>
            <a:r>
              <a:rPr lang="fr-FR" sz="2000" b="1" dirty="0"/>
              <a:t>SC 4.1.3 Choisir la thématique en fonction du besoin ciblé</a:t>
            </a:r>
          </a:p>
        </p:txBody>
      </p:sp>
      <p:sp>
        <p:nvSpPr>
          <p:cNvPr id="11" name="ZoneTexte 10"/>
          <p:cNvSpPr txBox="1"/>
          <p:nvPr/>
        </p:nvSpPr>
        <p:spPr>
          <a:xfrm>
            <a:off x="1775520" y="1855858"/>
            <a:ext cx="3707904" cy="830997"/>
          </a:xfrm>
          <a:prstGeom prst="rect">
            <a:avLst/>
          </a:prstGeom>
          <a:solidFill>
            <a:schemeClr val="bg1"/>
          </a:solidFill>
          <a:ln w="57150">
            <a:solidFill>
              <a:srgbClr val="7030A0"/>
            </a:solidFill>
          </a:ln>
        </p:spPr>
        <p:txBody>
          <a:bodyPr wrap="square" rtlCol="0">
            <a:spAutoFit/>
          </a:bodyPr>
          <a:lstStyle/>
          <a:p>
            <a:pPr fontAlgn="base"/>
            <a:r>
              <a:rPr lang="fr-FR" sz="2400" b="1" dirty="0"/>
              <a:t>C 4.1 Analyser les besoins du public</a:t>
            </a:r>
            <a:endParaRPr lang="fr-FR" sz="2400" dirty="0"/>
          </a:p>
        </p:txBody>
      </p:sp>
      <p:sp>
        <p:nvSpPr>
          <p:cNvPr id="12" name="ZoneTexte 11"/>
          <p:cNvSpPr txBox="1"/>
          <p:nvPr/>
        </p:nvSpPr>
        <p:spPr>
          <a:xfrm>
            <a:off x="1703512" y="387822"/>
            <a:ext cx="8964488" cy="1384995"/>
          </a:xfrm>
          <a:prstGeom prst="rect">
            <a:avLst/>
          </a:prstGeom>
          <a:noFill/>
        </p:spPr>
        <p:txBody>
          <a:bodyPr wrap="square" rtlCol="0">
            <a:spAutoFit/>
          </a:bodyPr>
          <a:lstStyle/>
          <a:p>
            <a:r>
              <a:rPr lang="fr-FR" sz="2800" b="1" dirty="0">
                <a:solidFill>
                  <a:srgbClr val="0000FF"/>
                </a:solidFill>
              </a:rPr>
              <a:t>La nouveauté n’est pas totale, les sous-compétences de l’ancien référentiel deviennent des compétences qui sont déclinées en sous-compétences </a:t>
            </a:r>
          </a:p>
        </p:txBody>
      </p:sp>
      <p:pic>
        <p:nvPicPr>
          <p:cNvPr id="3074" name="Picture 2" descr="AVIS IMPORTANT pour les élèves et les parents">
            <a:extLst>
              <a:ext uri="{FF2B5EF4-FFF2-40B4-BE49-F238E27FC236}">
                <a16:creationId xmlns:a16="http://schemas.microsoft.com/office/drawing/2014/main" id="{8D72CD54-0DA7-42D6-93EC-DFE69110D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552" y="4626761"/>
            <a:ext cx="2552700" cy="17907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934FAD5F-59F7-4685-81A5-B2563A3DE878}"/>
              </a:ext>
            </a:extLst>
          </p:cNvPr>
          <p:cNvSpPr txBox="1"/>
          <p:nvPr/>
        </p:nvSpPr>
        <p:spPr>
          <a:xfrm>
            <a:off x="4911454" y="5085186"/>
            <a:ext cx="5328592" cy="369332"/>
          </a:xfrm>
          <a:prstGeom prst="rect">
            <a:avLst/>
          </a:prstGeom>
          <a:noFill/>
        </p:spPr>
        <p:txBody>
          <a:bodyPr wrap="square" rtlCol="0">
            <a:spAutoFit/>
          </a:bodyPr>
          <a:lstStyle/>
          <a:p>
            <a:r>
              <a:rPr lang="fr-FR" dirty="0">
                <a:solidFill>
                  <a:srgbClr val="FF0000"/>
                </a:solidFill>
              </a:rPr>
              <a:t>Attention travail en groupe ou en individuel des élèves</a:t>
            </a:r>
          </a:p>
        </p:txBody>
      </p:sp>
      <p:sp>
        <p:nvSpPr>
          <p:cNvPr id="4" name="Espace réservé du pied de page 3"/>
          <p:cNvSpPr>
            <a:spLocks noGrp="1"/>
          </p:cNvSpPr>
          <p:nvPr>
            <p:ph type="ftr" sz="quarter" idx="11"/>
          </p:nvPr>
        </p:nvSpPr>
        <p:spPr/>
        <p:txBody>
          <a:bodyPr/>
          <a:lstStyle/>
          <a:p>
            <a:r>
              <a:rPr lang="fr-FR"/>
              <a:t>Formation rénovation bac pro ASSP - Mai 2022 -  GRD - académie de Lyon</a:t>
            </a:r>
          </a:p>
        </p:txBody>
      </p:sp>
    </p:spTree>
    <p:extLst>
      <p:ext uri="{BB962C8B-B14F-4D97-AF65-F5344CB8AC3E}">
        <p14:creationId xmlns:p14="http://schemas.microsoft.com/office/powerpoint/2010/main" val="7560829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31504" y="44624"/>
            <a:ext cx="2448272" cy="523220"/>
          </a:xfrm>
          <a:prstGeom prst="rect">
            <a:avLst/>
          </a:prstGeom>
          <a:noFill/>
        </p:spPr>
        <p:txBody>
          <a:bodyPr wrap="square" rtlCol="0">
            <a:spAutoFit/>
          </a:bodyPr>
          <a:lstStyle/>
          <a:p>
            <a:r>
              <a:rPr lang="fr-FR" sz="2800" b="1" dirty="0"/>
              <a:t>Bloc 4</a:t>
            </a:r>
          </a:p>
        </p:txBody>
      </p:sp>
      <p:sp>
        <p:nvSpPr>
          <p:cNvPr id="12" name="ZoneTexte 11"/>
          <p:cNvSpPr txBox="1"/>
          <p:nvPr/>
        </p:nvSpPr>
        <p:spPr>
          <a:xfrm>
            <a:off x="6816080" y="476672"/>
            <a:ext cx="3754288" cy="707886"/>
          </a:xfrm>
          <a:prstGeom prst="rect">
            <a:avLst/>
          </a:prstGeom>
          <a:solidFill>
            <a:schemeClr val="bg1"/>
          </a:solidFill>
          <a:ln w="57150">
            <a:solidFill>
              <a:srgbClr val="FFC000"/>
            </a:solidFill>
          </a:ln>
        </p:spPr>
        <p:txBody>
          <a:bodyPr wrap="square" rtlCol="0">
            <a:spAutoFit/>
          </a:bodyPr>
          <a:lstStyle/>
          <a:p>
            <a:pPr fontAlgn="base"/>
            <a:r>
              <a:rPr lang="fr-FR" sz="2000" b="1" dirty="0"/>
              <a:t>SC 4.2.1 Proposer une (ou des) action(s)</a:t>
            </a:r>
          </a:p>
        </p:txBody>
      </p:sp>
      <p:sp>
        <p:nvSpPr>
          <p:cNvPr id="13" name="ZoneTexte 12"/>
          <p:cNvSpPr txBox="1"/>
          <p:nvPr/>
        </p:nvSpPr>
        <p:spPr>
          <a:xfrm>
            <a:off x="1847528" y="1400583"/>
            <a:ext cx="3707904" cy="830997"/>
          </a:xfrm>
          <a:prstGeom prst="rect">
            <a:avLst/>
          </a:prstGeom>
          <a:solidFill>
            <a:schemeClr val="bg1"/>
          </a:solidFill>
          <a:ln w="57150">
            <a:solidFill>
              <a:srgbClr val="7030A0"/>
            </a:solidFill>
          </a:ln>
        </p:spPr>
        <p:txBody>
          <a:bodyPr wrap="square" rtlCol="0">
            <a:spAutoFit/>
          </a:bodyPr>
          <a:lstStyle/>
          <a:p>
            <a:pPr fontAlgn="base"/>
            <a:r>
              <a:rPr lang="fr-FR" sz="2400" b="1" dirty="0"/>
              <a:t>C 4.2 Concevoir une action d’éducation à la santé</a:t>
            </a:r>
            <a:endParaRPr lang="fr-FR" sz="2400" dirty="0"/>
          </a:p>
        </p:txBody>
      </p:sp>
      <p:sp>
        <p:nvSpPr>
          <p:cNvPr id="14" name="ZoneTexte 13"/>
          <p:cNvSpPr txBox="1"/>
          <p:nvPr/>
        </p:nvSpPr>
        <p:spPr>
          <a:xfrm>
            <a:off x="6816080" y="1412776"/>
            <a:ext cx="3754288" cy="707886"/>
          </a:xfrm>
          <a:prstGeom prst="rect">
            <a:avLst/>
          </a:prstGeom>
          <a:solidFill>
            <a:schemeClr val="bg1"/>
          </a:solidFill>
          <a:ln w="57150">
            <a:solidFill>
              <a:srgbClr val="FFC000"/>
            </a:solidFill>
          </a:ln>
        </p:spPr>
        <p:txBody>
          <a:bodyPr wrap="square" rtlCol="0">
            <a:spAutoFit/>
          </a:bodyPr>
          <a:lstStyle/>
          <a:p>
            <a:pPr fontAlgn="base"/>
            <a:r>
              <a:rPr lang="fr-FR" sz="2000" b="1" dirty="0"/>
              <a:t>SC 4.2.2 Elaborer ou sélectionner des supports de prévention</a:t>
            </a:r>
          </a:p>
        </p:txBody>
      </p:sp>
      <p:sp>
        <p:nvSpPr>
          <p:cNvPr id="15" name="ZoneTexte 14"/>
          <p:cNvSpPr txBox="1"/>
          <p:nvPr/>
        </p:nvSpPr>
        <p:spPr>
          <a:xfrm>
            <a:off x="6816080" y="2348880"/>
            <a:ext cx="3754288" cy="707886"/>
          </a:xfrm>
          <a:prstGeom prst="rect">
            <a:avLst/>
          </a:prstGeom>
          <a:solidFill>
            <a:schemeClr val="bg1"/>
          </a:solidFill>
          <a:ln w="57150">
            <a:solidFill>
              <a:srgbClr val="FFC000"/>
            </a:solidFill>
          </a:ln>
        </p:spPr>
        <p:txBody>
          <a:bodyPr wrap="square" rtlCol="0">
            <a:spAutoFit/>
          </a:bodyPr>
          <a:lstStyle/>
          <a:p>
            <a:pPr fontAlgn="base"/>
            <a:r>
              <a:rPr lang="fr-FR" sz="2000" b="1" dirty="0"/>
              <a:t>SC 4.2.3 Identifier partenaires et dispositifs</a:t>
            </a:r>
          </a:p>
        </p:txBody>
      </p:sp>
      <p:sp>
        <p:nvSpPr>
          <p:cNvPr id="16" name="ZoneTexte 15"/>
          <p:cNvSpPr txBox="1"/>
          <p:nvPr/>
        </p:nvSpPr>
        <p:spPr>
          <a:xfrm>
            <a:off x="6816080" y="3284984"/>
            <a:ext cx="3754288" cy="707886"/>
          </a:xfrm>
          <a:prstGeom prst="rect">
            <a:avLst/>
          </a:prstGeom>
          <a:solidFill>
            <a:schemeClr val="bg1"/>
          </a:solidFill>
          <a:ln w="57150">
            <a:solidFill>
              <a:srgbClr val="FFC000"/>
            </a:solidFill>
          </a:ln>
        </p:spPr>
        <p:txBody>
          <a:bodyPr wrap="square" rtlCol="0">
            <a:spAutoFit/>
          </a:bodyPr>
          <a:lstStyle/>
          <a:p>
            <a:pPr fontAlgn="base"/>
            <a:r>
              <a:rPr lang="fr-FR" sz="2000" b="1" dirty="0"/>
              <a:t>SC 4.2.4 Planifier l’action d’éducation à la santé</a:t>
            </a:r>
          </a:p>
        </p:txBody>
      </p:sp>
      <p:sp>
        <p:nvSpPr>
          <p:cNvPr id="3" name="Espace réservé du pied de page 2"/>
          <p:cNvSpPr>
            <a:spLocks noGrp="1"/>
          </p:cNvSpPr>
          <p:nvPr>
            <p:ph type="ftr" sz="quarter" idx="11"/>
          </p:nvPr>
        </p:nvSpPr>
        <p:spPr/>
        <p:txBody>
          <a:bodyPr/>
          <a:lstStyle/>
          <a:p>
            <a:r>
              <a:rPr lang="fr-FR"/>
              <a:t>Formation rénovation bac pro ASSP - Mai 2022 -  GRD - académie de Lyon</a:t>
            </a:r>
          </a:p>
        </p:txBody>
      </p:sp>
    </p:spTree>
    <p:extLst>
      <p:ext uri="{BB962C8B-B14F-4D97-AF65-F5344CB8AC3E}">
        <p14:creationId xmlns:p14="http://schemas.microsoft.com/office/powerpoint/2010/main" val="15909843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31504" y="44624"/>
            <a:ext cx="2448272" cy="523220"/>
          </a:xfrm>
          <a:prstGeom prst="rect">
            <a:avLst/>
          </a:prstGeom>
          <a:noFill/>
        </p:spPr>
        <p:txBody>
          <a:bodyPr wrap="square" rtlCol="0">
            <a:spAutoFit/>
          </a:bodyPr>
          <a:lstStyle/>
          <a:p>
            <a:r>
              <a:rPr lang="fr-FR" sz="2800" b="1" dirty="0"/>
              <a:t>Bloc 4</a:t>
            </a:r>
          </a:p>
        </p:txBody>
      </p:sp>
      <p:sp>
        <p:nvSpPr>
          <p:cNvPr id="11" name="ZoneTexte 10"/>
          <p:cNvSpPr txBox="1"/>
          <p:nvPr/>
        </p:nvSpPr>
        <p:spPr>
          <a:xfrm>
            <a:off x="6744072" y="260649"/>
            <a:ext cx="3826296" cy="1015663"/>
          </a:xfrm>
          <a:prstGeom prst="rect">
            <a:avLst/>
          </a:prstGeom>
          <a:solidFill>
            <a:schemeClr val="bg1"/>
          </a:solidFill>
          <a:ln w="57150">
            <a:solidFill>
              <a:srgbClr val="FFC000"/>
            </a:solidFill>
          </a:ln>
        </p:spPr>
        <p:txBody>
          <a:bodyPr wrap="square" rtlCol="0">
            <a:spAutoFit/>
          </a:bodyPr>
          <a:lstStyle/>
          <a:p>
            <a:pPr fontAlgn="base"/>
            <a:r>
              <a:rPr lang="fr-FR" sz="2000" b="1" dirty="0"/>
              <a:t>SC 4.3.1 Animer des ateliers ou réaliser des actions dans une visée éducative)</a:t>
            </a:r>
          </a:p>
        </p:txBody>
      </p:sp>
      <p:sp>
        <p:nvSpPr>
          <p:cNvPr id="17" name="ZoneTexte 16"/>
          <p:cNvSpPr txBox="1"/>
          <p:nvPr/>
        </p:nvSpPr>
        <p:spPr>
          <a:xfrm>
            <a:off x="1847528" y="2068400"/>
            <a:ext cx="3707904" cy="1200329"/>
          </a:xfrm>
          <a:prstGeom prst="rect">
            <a:avLst/>
          </a:prstGeom>
          <a:solidFill>
            <a:schemeClr val="bg1"/>
          </a:solidFill>
          <a:ln w="57150">
            <a:solidFill>
              <a:srgbClr val="7030A0"/>
            </a:solidFill>
          </a:ln>
        </p:spPr>
        <p:txBody>
          <a:bodyPr wrap="square" rtlCol="0">
            <a:spAutoFit/>
          </a:bodyPr>
          <a:lstStyle/>
          <a:p>
            <a:pPr fontAlgn="base"/>
            <a:r>
              <a:rPr lang="fr-FR" sz="2400" b="1" dirty="0"/>
              <a:t>C 4.3 Mettre en œuvre et évaluer l’action d’éducation à la santé</a:t>
            </a:r>
            <a:endParaRPr lang="fr-FR" sz="2400" dirty="0"/>
          </a:p>
        </p:txBody>
      </p:sp>
      <p:sp>
        <p:nvSpPr>
          <p:cNvPr id="18" name="ZoneTexte 17"/>
          <p:cNvSpPr txBox="1"/>
          <p:nvPr/>
        </p:nvSpPr>
        <p:spPr>
          <a:xfrm>
            <a:off x="6816080" y="1432521"/>
            <a:ext cx="3754288" cy="707886"/>
          </a:xfrm>
          <a:prstGeom prst="rect">
            <a:avLst/>
          </a:prstGeom>
          <a:solidFill>
            <a:schemeClr val="bg1"/>
          </a:solidFill>
          <a:ln w="57150">
            <a:solidFill>
              <a:srgbClr val="FFC000"/>
            </a:solidFill>
          </a:ln>
        </p:spPr>
        <p:txBody>
          <a:bodyPr wrap="square" rtlCol="0">
            <a:spAutoFit/>
          </a:bodyPr>
          <a:lstStyle/>
          <a:p>
            <a:pPr fontAlgn="base"/>
            <a:r>
              <a:rPr lang="fr-FR" sz="2000" b="1" dirty="0"/>
              <a:t>SC 4.3.2 Participer à des campagnes de prévention</a:t>
            </a:r>
          </a:p>
        </p:txBody>
      </p:sp>
      <p:sp>
        <p:nvSpPr>
          <p:cNvPr id="19" name="ZoneTexte 18"/>
          <p:cNvSpPr txBox="1"/>
          <p:nvPr/>
        </p:nvSpPr>
        <p:spPr>
          <a:xfrm>
            <a:off x="6816080" y="2329137"/>
            <a:ext cx="3754288" cy="1323439"/>
          </a:xfrm>
          <a:prstGeom prst="rect">
            <a:avLst/>
          </a:prstGeom>
          <a:solidFill>
            <a:schemeClr val="bg1"/>
          </a:solidFill>
          <a:ln w="57150">
            <a:solidFill>
              <a:srgbClr val="FFC000"/>
            </a:solidFill>
          </a:ln>
        </p:spPr>
        <p:txBody>
          <a:bodyPr wrap="square" rtlCol="0">
            <a:spAutoFit/>
          </a:bodyPr>
          <a:lstStyle/>
          <a:p>
            <a:pPr fontAlgn="base"/>
            <a:r>
              <a:rPr lang="fr-FR" sz="2000" b="1" dirty="0"/>
              <a:t>SC 4.3.3 Orienter vers des personnes ressources, des dispositifs d’éducation à la santé existants</a:t>
            </a:r>
          </a:p>
        </p:txBody>
      </p:sp>
      <p:sp>
        <p:nvSpPr>
          <p:cNvPr id="20" name="ZoneTexte 19"/>
          <p:cNvSpPr txBox="1"/>
          <p:nvPr/>
        </p:nvSpPr>
        <p:spPr>
          <a:xfrm>
            <a:off x="6816080" y="3900537"/>
            <a:ext cx="3754288" cy="400110"/>
          </a:xfrm>
          <a:prstGeom prst="rect">
            <a:avLst/>
          </a:prstGeom>
          <a:solidFill>
            <a:schemeClr val="bg1"/>
          </a:solidFill>
          <a:ln w="57150">
            <a:solidFill>
              <a:srgbClr val="FFC000"/>
            </a:solidFill>
          </a:ln>
        </p:spPr>
        <p:txBody>
          <a:bodyPr wrap="square" rtlCol="0">
            <a:spAutoFit/>
          </a:bodyPr>
          <a:lstStyle/>
          <a:p>
            <a:pPr fontAlgn="base"/>
            <a:r>
              <a:rPr lang="fr-FR" sz="2000" b="1" dirty="0"/>
              <a:t>SC 4.3.4 Réaliser un bilan</a:t>
            </a:r>
          </a:p>
        </p:txBody>
      </p:sp>
      <p:sp>
        <p:nvSpPr>
          <p:cNvPr id="21" name="ZoneTexte 20"/>
          <p:cNvSpPr txBox="1"/>
          <p:nvPr/>
        </p:nvSpPr>
        <p:spPr>
          <a:xfrm>
            <a:off x="6816080" y="4444663"/>
            <a:ext cx="3754288" cy="707886"/>
          </a:xfrm>
          <a:prstGeom prst="rect">
            <a:avLst/>
          </a:prstGeom>
          <a:solidFill>
            <a:schemeClr val="bg1"/>
          </a:solidFill>
          <a:ln w="57150">
            <a:solidFill>
              <a:srgbClr val="FFC000"/>
            </a:solidFill>
          </a:ln>
        </p:spPr>
        <p:txBody>
          <a:bodyPr wrap="square" rtlCol="0">
            <a:spAutoFit/>
          </a:bodyPr>
          <a:lstStyle/>
          <a:p>
            <a:pPr fontAlgn="base"/>
            <a:r>
              <a:rPr lang="fr-FR" sz="2000" b="1" dirty="0"/>
              <a:t>SC 4.3.5 </a:t>
            </a:r>
            <a:r>
              <a:rPr lang="fr-FR" sz="2000" b="1" u="sng" dirty="0"/>
              <a:t>Rédiger</a:t>
            </a:r>
            <a:r>
              <a:rPr lang="fr-FR" sz="2000" b="1" dirty="0"/>
              <a:t> des comptes rendus, des bilans, des synthèses</a:t>
            </a:r>
          </a:p>
        </p:txBody>
      </p:sp>
      <p:sp>
        <p:nvSpPr>
          <p:cNvPr id="3" name="Espace réservé du pied de page 2"/>
          <p:cNvSpPr>
            <a:spLocks noGrp="1"/>
          </p:cNvSpPr>
          <p:nvPr>
            <p:ph type="ftr" sz="quarter" idx="11"/>
          </p:nvPr>
        </p:nvSpPr>
        <p:spPr/>
        <p:txBody>
          <a:bodyPr/>
          <a:lstStyle/>
          <a:p>
            <a:r>
              <a:rPr lang="fr-FR"/>
              <a:t>Formation rénovation bac pro ASSP - Mai 2022 -  GRD - académie de Lyon</a:t>
            </a:r>
          </a:p>
        </p:txBody>
      </p:sp>
    </p:spTree>
    <p:extLst>
      <p:ext uri="{BB962C8B-B14F-4D97-AF65-F5344CB8AC3E}">
        <p14:creationId xmlns:p14="http://schemas.microsoft.com/office/powerpoint/2010/main" val="29404848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75520" y="836712"/>
            <a:ext cx="9217024" cy="5509200"/>
          </a:xfrm>
          <a:prstGeom prst="rect">
            <a:avLst/>
          </a:prstGeom>
          <a:noFill/>
        </p:spPr>
        <p:txBody>
          <a:bodyPr wrap="square" rtlCol="0">
            <a:spAutoFit/>
          </a:bodyPr>
          <a:lstStyle/>
          <a:p>
            <a:pPr>
              <a:buFont typeface="Arial" pitchFamily="34" charset="0"/>
              <a:buChar char="•"/>
            </a:pPr>
            <a:r>
              <a:rPr lang="fr-FR" sz="2800" b="1" dirty="0"/>
              <a:t>Outils de recueil de besoins</a:t>
            </a:r>
          </a:p>
          <a:p>
            <a:pPr>
              <a:buFont typeface="Arial" pitchFamily="34" charset="0"/>
              <a:buChar char="•"/>
            </a:pPr>
            <a:endParaRPr lang="fr-FR" sz="2000" b="1" dirty="0"/>
          </a:p>
          <a:p>
            <a:pPr>
              <a:buFont typeface="Arial" pitchFamily="34" charset="0"/>
              <a:buChar char="•"/>
            </a:pPr>
            <a:r>
              <a:rPr lang="fr-FR" sz="2800" b="1" dirty="0"/>
              <a:t>Parcours éducatif de santé en milieu scolaire</a:t>
            </a:r>
          </a:p>
          <a:p>
            <a:pPr>
              <a:buFont typeface="Arial" pitchFamily="34" charset="0"/>
              <a:buChar char="•"/>
            </a:pPr>
            <a:endParaRPr lang="fr-FR" sz="2000" b="1" dirty="0"/>
          </a:p>
          <a:p>
            <a:pPr>
              <a:buFont typeface="Arial" pitchFamily="34" charset="0"/>
              <a:buChar char="•"/>
            </a:pPr>
            <a:r>
              <a:rPr lang="fr-FR" sz="2800" b="1" dirty="0"/>
              <a:t>Supports de prévention</a:t>
            </a:r>
          </a:p>
          <a:p>
            <a:pPr>
              <a:buFont typeface="Arial" pitchFamily="34" charset="0"/>
              <a:buChar char="•"/>
            </a:pPr>
            <a:endParaRPr lang="fr-FR" sz="2000" b="1" dirty="0"/>
          </a:p>
          <a:p>
            <a:pPr>
              <a:buFont typeface="Arial" pitchFamily="34" charset="0"/>
              <a:buChar char="•"/>
            </a:pPr>
            <a:r>
              <a:rPr lang="fr-FR" sz="2800" b="1" dirty="0"/>
              <a:t>Eléments concernant l’environnement de l’établissement, du service</a:t>
            </a:r>
          </a:p>
          <a:p>
            <a:pPr>
              <a:buFont typeface="Arial" pitchFamily="34" charset="0"/>
              <a:buChar char="•"/>
            </a:pPr>
            <a:endParaRPr lang="fr-FR" sz="2000" b="1" dirty="0"/>
          </a:p>
          <a:p>
            <a:pPr>
              <a:buFont typeface="Arial" pitchFamily="34" charset="0"/>
              <a:buChar char="•"/>
            </a:pPr>
            <a:r>
              <a:rPr lang="fr-FR" sz="2800" b="1" dirty="0"/>
              <a:t>Dispositifs de santé</a:t>
            </a:r>
          </a:p>
          <a:p>
            <a:pPr>
              <a:buFont typeface="Arial" pitchFamily="34" charset="0"/>
              <a:buChar char="•"/>
            </a:pPr>
            <a:endParaRPr lang="fr-FR" sz="2000" b="1" dirty="0"/>
          </a:p>
          <a:p>
            <a:pPr>
              <a:buFont typeface="Arial" pitchFamily="34" charset="0"/>
              <a:buChar char="•"/>
            </a:pPr>
            <a:r>
              <a:rPr lang="fr-FR" sz="2800" b="1" dirty="0"/>
              <a:t>Echéanciers, budget</a:t>
            </a:r>
          </a:p>
          <a:p>
            <a:pPr>
              <a:buFont typeface="Arial" pitchFamily="34" charset="0"/>
              <a:buChar char="•"/>
            </a:pPr>
            <a:endParaRPr lang="fr-FR" sz="2000" b="1" dirty="0"/>
          </a:p>
          <a:p>
            <a:pPr>
              <a:buFont typeface="Arial" pitchFamily="34" charset="0"/>
              <a:buChar char="•"/>
            </a:pPr>
            <a:r>
              <a:rPr lang="fr-FR" sz="2800" b="1" dirty="0"/>
              <a:t>Chartes</a:t>
            </a:r>
          </a:p>
        </p:txBody>
      </p:sp>
      <p:sp>
        <p:nvSpPr>
          <p:cNvPr id="5" name="Rectangle 4"/>
          <p:cNvSpPr/>
          <p:nvPr/>
        </p:nvSpPr>
        <p:spPr>
          <a:xfrm>
            <a:off x="3531440" y="44625"/>
            <a:ext cx="6020944" cy="584775"/>
          </a:xfrm>
          <a:prstGeom prst="rect">
            <a:avLst/>
          </a:prstGeom>
        </p:spPr>
        <p:txBody>
          <a:bodyPr wrap="none">
            <a:spAutoFit/>
          </a:bodyPr>
          <a:lstStyle/>
          <a:p>
            <a:r>
              <a:rPr lang="fr-FR" sz="3200" b="1" u="sng" dirty="0">
                <a:solidFill>
                  <a:srgbClr val="FF33CC"/>
                </a:solidFill>
              </a:rPr>
              <a:t>NOUVEAUX </a:t>
            </a:r>
            <a:r>
              <a:rPr lang="fr-FR" sz="3200" b="1" dirty="0">
                <a:solidFill>
                  <a:srgbClr val="FF33CC"/>
                </a:solidFill>
              </a:rPr>
              <a:t>moyens et ressources </a:t>
            </a:r>
            <a:endParaRPr lang="fr-FR" sz="3200" dirty="0"/>
          </a:p>
        </p:txBody>
      </p:sp>
      <p:sp>
        <p:nvSpPr>
          <p:cNvPr id="6" name="ZoneTexte 5"/>
          <p:cNvSpPr txBox="1"/>
          <p:nvPr/>
        </p:nvSpPr>
        <p:spPr>
          <a:xfrm>
            <a:off x="1631504" y="44624"/>
            <a:ext cx="2448272" cy="523220"/>
          </a:xfrm>
          <a:prstGeom prst="rect">
            <a:avLst/>
          </a:prstGeom>
          <a:noFill/>
        </p:spPr>
        <p:txBody>
          <a:bodyPr wrap="square" rtlCol="0">
            <a:spAutoFit/>
          </a:bodyPr>
          <a:lstStyle/>
          <a:p>
            <a:r>
              <a:rPr lang="fr-FR" sz="2800" b="1" dirty="0"/>
              <a:t>Bloc 4</a:t>
            </a:r>
          </a:p>
        </p:txBody>
      </p:sp>
      <p:sp>
        <p:nvSpPr>
          <p:cNvPr id="2" name="Espace réservé du pied de page 1"/>
          <p:cNvSpPr>
            <a:spLocks noGrp="1"/>
          </p:cNvSpPr>
          <p:nvPr>
            <p:ph type="ftr" sz="quarter" idx="11"/>
          </p:nvPr>
        </p:nvSpPr>
        <p:spPr/>
        <p:txBody>
          <a:bodyPr/>
          <a:lstStyle/>
          <a:p>
            <a:r>
              <a:rPr lang="fr-FR"/>
              <a:t>Formation rénovation bac pro ASSP - Mai 2022 -  GRD - académie de Lyon</a:t>
            </a:r>
          </a:p>
        </p:txBody>
      </p:sp>
    </p:spTree>
    <p:extLst>
      <p:ext uri="{BB962C8B-B14F-4D97-AF65-F5344CB8AC3E}">
        <p14:creationId xmlns:p14="http://schemas.microsoft.com/office/powerpoint/2010/main" val="34813992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1668016" y="118374"/>
            <a:ext cx="7308304" cy="584775"/>
          </a:xfrm>
          <a:prstGeom prst="rect">
            <a:avLst/>
          </a:prstGeom>
          <a:noFill/>
        </p:spPr>
        <p:txBody>
          <a:bodyPr wrap="square" rtlCol="0">
            <a:spAutoFit/>
          </a:bodyPr>
          <a:lstStyle/>
          <a:p>
            <a:r>
              <a:rPr lang="fr-FR" sz="3200" b="1" dirty="0"/>
              <a:t>Bloc 4 </a:t>
            </a:r>
          </a:p>
        </p:txBody>
      </p:sp>
      <p:sp>
        <p:nvSpPr>
          <p:cNvPr id="22" name="Rectangle à coins arrondis 21"/>
          <p:cNvSpPr/>
          <p:nvPr/>
        </p:nvSpPr>
        <p:spPr>
          <a:xfrm>
            <a:off x="1631504" y="2852936"/>
            <a:ext cx="1728192" cy="288032"/>
          </a:xfrm>
          <a:prstGeom prst="roundRect">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Proposition 2</a:t>
            </a:r>
          </a:p>
        </p:txBody>
      </p:sp>
      <p:sp>
        <p:nvSpPr>
          <p:cNvPr id="16" name="Rectangle 15"/>
          <p:cNvSpPr/>
          <p:nvPr/>
        </p:nvSpPr>
        <p:spPr>
          <a:xfrm>
            <a:off x="1703512" y="572488"/>
            <a:ext cx="8964488" cy="830997"/>
          </a:xfrm>
          <a:prstGeom prst="rect">
            <a:avLst/>
          </a:prstGeom>
        </p:spPr>
        <p:txBody>
          <a:bodyPr wrap="square">
            <a:spAutoFit/>
          </a:bodyPr>
          <a:lstStyle/>
          <a:p>
            <a:r>
              <a:rPr lang="fr-FR" sz="2400" b="1" dirty="0"/>
              <a:t>Mobilisation des compétences d’analyse, de conception, de </a:t>
            </a:r>
            <a:r>
              <a:rPr lang="fr-FR" sz="2400" b="1" u="sng" dirty="0"/>
              <a:t>rédaction</a:t>
            </a:r>
            <a:r>
              <a:rPr lang="fr-FR" sz="2400" b="1" dirty="0"/>
              <a:t>	</a:t>
            </a:r>
          </a:p>
        </p:txBody>
      </p:sp>
      <p:sp>
        <p:nvSpPr>
          <p:cNvPr id="28" name="ZoneTexte 27"/>
          <p:cNvSpPr txBox="1"/>
          <p:nvPr/>
        </p:nvSpPr>
        <p:spPr>
          <a:xfrm>
            <a:off x="1919536" y="1844825"/>
            <a:ext cx="8280920" cy="646331"/>
          </a:xfrm>
          <a:prstGeom prst="rect">
            <a:avLst/>
          </a:prstGeom>
          <a:noFill/>
          <a:ln w="38100">
            <a:solidFill>
              <a:srgbClr val="0070C0"/>
            </a:solidFill>
          </a:ln>
        </p:spPr>
        <p:txBody>
          <a:bodyPr wrap="square" rtlCol="0">
            <a:spAutoFit/>
          </a:bodyPr>
          <a:lstStyle/>
          <a:p>
            <a:r>
              <a:rPr lang="fr-FR" dirty="0"/>
              <a:t>Co-intervention avec français pour rédaction d’écrit sur vécu de PFMP, document d’exploitation de PFMP…</a:t>
            </a:r>
          </a:p>
        </p:txBody>
      </p:sp>
      <p:sp>
        <p:nvSpPr>
          <p:cNvPr id="29" name="Rectangle à coins arrondis 28"/>
          <p:cNvSpPr/>
          <p:nvPr/>
        </p:nvSpPr>
        <p:spPr>
          <a:xfrm>
            <a:off x="1703512" y="1556792"/>
            <a:ext cx="1728192"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Proposition 1</a:t>
            </a:r>
          </a:p>
        </p:txBody>
      </p:sp>
      <p:sp>
        <p:nvSpPr>
          <p:cNvPr id="30" name="ZoneTexte 29"/>
          <p:cNvSpPr txBox="1"/>
          <p:nvPr/>
        </p:nvSpPr>
        <p:spPr>
          <a:xfrm>
            <a:off x="1847528" y="3140968"/>
            <a:ext cx="8496944" cy="369332"/>
          </a:xfrm>
          <a:prstGeom prst="rect">
            <a:avLst/>
          </a:prstGeom>
          <a:noFill/>
          <a:ln w="38100">
            <a:solidFill>
              <a:schemeClr val="accent4">
                <a:lumMod val="75000"/>
              </a:schemeClr>
            </a:solidFill>
          </a:ln>
        </p:spPr>
        <p:txBody>
          <a:bodyPr wrap="square" rtlCol="0">
            <a:spAutoFit/>
          </a:bodyPr>
          <a:lstStyle/>
          <a:p>
            <a:r>
              <a:rPr lang="fr-FR" dirty="0"/>
              <a:t>Co-intervention avec maths pour mise en page Word, </a:t>
            </a:r>
          </a:p>
        </p:txBody>
      </p:sp>
      <p:sp>
        <p:nvSpPr>
          <p:cNvPr id="9" name="Rectangle à coins arrondis 8"/>
          <p:cNvSpPr/>
          <p:nvPr/>
        </p:nvSpPr>
        <p:spPr>
          <a:xfrm>
            <a:off x="1631504" y="4067780"/>
            <a:ext cx="1728192" cy="288032"/>
          </a:xfrm>
          <a:prstGeom prst="round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Proposition 3</a:t>
            </a:r>
          </a:p>
        </p:txBody>
      </p:sp>
      <p:sp>
        <p:nvSpPr>
          <p:cNvPr id="10" name="ZoneTexte 9"/>
          <p:cNvSpPr txBox="1"/>
          <p:nvPr/>
        </p:nvSpPr>
        <p:spPr>
          <a:xfrm>
            <a:off x="1847528" y="4355813"/>
            <a:ext cx="8496944" cy="1200329"/>
          </a:xfrm>
          <a:prstGeom prst="rect">
            <a:avLst/>
          </a:prstGeom>
          <a:noFill/>
          <a:ln w="38100">
            <a:solidFill>
              <a:schemeClr val="accent2">
                <a:lumMod val="75000"/>
              </a:schemeClr>
            </a:solidFill>
          </a:ln>
        </p:spPr>
        <p:txBody>
          <a:bodyPr wrap="square" rtlCol="0">
            <a:spAutoFit/>
          </a:bodyPr>
          <a:lstStyle/>
          <a:p>
            <a:r>
              <a:rPr lang="fr-FR" dirty="0"/>
              <a:t>Réalisation d’un port folio:</a:t>
            </a:r>
          </a:p>
          <a:p>
            <a:pPr>
              <a:buFont typeface="Wingdings" pitchFamily="2" charset="2"/>
              <a:buChar char="Ø"/>
            </a:pPr>
            <a:r>
              <a:rPr lang="fr-FR" dirty="0"/>
              <a:t>Individuel</a:t>
            </a:r>
          </a:p>
          <a:p>
            <a:pPr>
              <a:buFont typeface="Wingdings" pitchFamily="2" charset="2"/>
              <a:buChar char="Ø"/>
            </a:pPr>
            <a:r>
              <a:rPr lang="fr-FR" dirty="0"/>
              <a:t>Collectif avec utilisation d’un logiciel libre de droit pour écriture à plusieurs mains </a:t>
            </a:r>
          </a:p>
          <a:p>
            <a:endParaRPr lang="fr-FR" dirty="0"/>
          </a:p>
        </p:txBody>
      </p:sp>
      <p:sp>
        <p:nvSpPr>
          <p:cNvPr id="2" name="Espace réservé du pied de page 1"/>
          <p:cNvSpPr>
            <a:spLocks noGrp="1"/>
          </p:cNvSpPr>
          <p:nvPr>
            <p:ph type="ftr" sz="quarter" idx="11"/>
          </p:nvPr>
        </p:nvSpPr>
        <p:spPr/>
        <p:txBody>
          <a:bodyPr/>
          <a:lstStyle/>
          <a:p>
            <a:r>
              <a:rPr lang="fr-FR"/>
              <a:t>Formation rénovation bac pro ASSP - Mai 2022 -  GRD - académie de Lyon</a:t>
            </a:r>
          </a:p>
        </p:txBody>
      </p:sp>
    </p:spTree>
    <p:extLst>
      <p:ext uri="{BB962C8B-B14F-4D97-AF65-F5344CB8AC3E}">
        <p14:creationId xmlns:p14="http://schemas.microsoft.com/office/powerpoint/2010/main" val="29613571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23392" y="116632"/>
            <a:ext cx="9865096" cy="523220"/>
          </a:xfrm>
          <a:prstGeom prst="rect">
            <a:avLst/>
          </a:prstGeom>
          <a:noFill/>
        </p:spPr>
        <p:txBody>
          <a:bodyPr wrap="square" rtlCol="0">
            <a:spAutoFit/>
          </a:bodyPr>
          <a:lstStyle/>
          <a:p>
            <a:r>
              <a:rPr lang="fr-FR" sz="2800" b="1" dirty="0"/>
              <a:t>Travail à faire pour le prochain regroupement (17 ou 18 mai)</a:t>
            </a:r>
          </a:p>
        </p:txBody>
      </p:sp>
      <p:sp>
        <p:nvSpPr>
          <p:cNvPr id="3" name="Arrondir un rectangle avec un coin diagonal 2"/>
          <p:cNvSpPr/>
          <p:nvPr/>
        </p:nvSpPr>
        <p:spPr>
          <a:xfrm>
            <a:off x="1738282" y="1418570"/>
            <a:ext cx="2000264" cy="71438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CONSIGNES</a:t>
            </a:r>
          </a:p>
          <a:p>
            <a:pPr algn="ctr"/>
            <a:r>
              <a:rPr lang="fr-FR" sz="2400" b="1" dirty="0"/>
              <a:t>DE TRAVAIL</a:t>
            </a:r>
          </a:p>
        </p:txBody>
      </p:sp>
      <p:pic>
        <p:nvPicPr>
          <p:cNvPr id="4" name="Picture 2"/>
          <p:cNvPicPr>
            <a:picLocks noChangeAspect="1" noChangeArrowheads="1"/>
          </p:cNvPicPr>
          <p:nvPr/>
        </p:nvPicPr>
        <p:blipFill>
          <a:blip r:embed="rId2" cstate="print"/>
          <a:srcRect/>
          <a:stretch>
            <a:fillRect/>
          </a:stretch>
        </p:blipFill>
        <p:spPr bwMode="auto">
          <a:xfrm>
            <a:off x="3791744" y="1213393"/>
            <a:ext cx="785804" cy="1016420"/>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6816081" y="1124744"/>
            <a:ext cx="830151" cy="1220810"/>
          </a:xfrm>
          <a:prstGeom prst="rect">
            <a:avLst/>
          </a:prstGeom>
          <a:noFill/>
          <a:ln w="9525">
            <a:noFill/>
            <a:miter lim="800000"/>
            <a:headEnd/>
            <a:tailEnd/>
          </a:ln>
        </p:spPr>
      </p:pic>
      <p:sp>
        <p:nvSpPr>
          <p:cNvPr id="6" name="ZoneTexte 16"/>
          <p:cNvSpPr txBox="1">
            <a:spLocks noChangeArrowheads="1"/>
          </p:cNvSpPr>
          <p:nvPr/>
        </p:nvSpPr>
        <p:spPr bwMode="auto">
          <a:xfrm>
            <a:off x="4583832" y="1700808"/>
            <a:ext cx="2149968" cy="400110"/>
          </a:xfrm>
          <a:prstGeom prst="rect">
            <a:avLst/>
          </a:prstGeom>
          <a:noFill/>
          <a:ln w="9525">
            <a:noFill/>
            <a:miter lim="800000"/>
            <a:headEnd/>
            <a:tailEnd/>
          </a:ln>
        </p:spPr>
        <p:txBody>
          <a:bodyPr wrap="square">
            <a:spAutoFit/>
          </a:bodyPr>
          <a:lstStyle/>
          <a:p>
            <a:r>
              <a:rPr lang="fr-FR" sz="2000" b="1" dirty="0"/>
              <a:t>Par établissement </a:t>
            </a:r>
          </a:p>
        </p:txBody>
      </p:sp>
      <p:sp>
        <p:nvSpPr>
          <p:cNvPr id="7" name="ZoneTexte 18"/>
          <p:cNvSpPr txBox="1">
            <a:spLocks noChangeArrowheads="1"/>
          </p:cNvSpPr>
          <p:nvPr/>
        </p:nvSpPr>
        <p:spPr bwMode="auto">
          <a:xfrm>
            <a:off x="7273780" y="1500174"/>
            <a:ext cx="3214708" cy="1015663"/>
          </a:xfrm>
          <a:prstGeom prst="rect">
            <a:avLst/>
          </a:prstGeom>
          <a:noFill/>
          <a:ln w="9525">
            <a:noFill/>
            <a:miter lim="800000"/>
            <a:headEnd/>
            <a:tailEnd/>
          </a:ln>
        </p:spPr>
        <p:txBody>
          <a:bodyPr wrap="square">
            <a:spAutoFit/>
          </a:bodyPr>
          <a:lstStyle/>
          <a:p>
            <a:pPr algn="ctr"/>
            <a:r>
              <a:rPr lang="fr-FR" sz="2000" b="1" dirty="0"/>
              <a:t>Mur collaboratif:</a:t>
            </a:r>
          </a:p>
          <a:p>
            <a:pPr algn="ctr"/>
            <a:r>
              <a:rPr lang="fr-FR" sz="2000" dirty="0">
                <a:hlinkClick r:id="rId4"/>
              </a:rPr>
              <a:t>scrumblr - </a:t>
            </a:r>
            <a:r>
              <a:rPr lang="fr-FR" sz="2000" dirty="0" err="1">
                <a:hlinkClick r:id="rId4"/>
              </a:rPr>
              <a:t>najia</a:t>
            </a:r>
            <a:r>
              <a:rPr lang="fr-FR" sz="2000" dirty="0">
                <a:hlinkClick r:id="rId4"/>
              </a:rPr>
              <a:t> </a:t>
            </a:r>
            <a:r>
              <a:rPr lang="fr-FR" sz="2000" dirty="0" err="1">
                <a:hlinkClick r:id="rId4"/>
              </a:rPr>
              <a:t>medkhas</a:t>
            </a:r>
            <a:endParaRPr lang="fr-FR" sz="2000" b="1" dirty="0"/>
          </a:p>
          <a:p>
            <a:pPr algn="ctr"/>
            <a:endParaRPr lang="fr-FR" sz="2000" b="1" dirty="0"/>
          </a:p>
        </p:txBody>
      </p:sp>
      <p:sp>
        <p:nvSpPr>
          <p:cNvPr id="8" name="ZoneTexte 14"/>
          <p:cNvSpPr txBox="1">
            <a:spLocks noChangeArrowheads="1"/>
          </p:cNvSpPr>
          <p:nvPr/>
        </p:nvSpPr>
        <p:spPr bwMode="auto">
          <a:xfrm>
            <a:off x="1809720" y="2564904"/>
            <a:ext cx="8858280" cy="2308324"/>
          </a:xfrm>
          <a:prstGeom prst="rect">
            <a:avLst/>
          </a:prstGeom>
          <a:noFill/>
          <a:ln w="9525">
            <a:noFill/>
            <a:miter lim="800000"/>
            <a:headEnd/>
            <a:tailEnd/>
          </a:ln>
        </p:spPr>
        <p:txBody>
          <a:bodyPr wrap="square">
            <a:spAutoFit/>
          </a:bodyPr>
          <a:lstStyle/>
          <a:p>
            <a:pPr marL="457200" indent="-457200">
              <a:lnSpc>
                <a:spcPct val="150000"/>
              </a:lnSpc>
              <a:buFont typeface="+mj-lt"/>
              <a:buAutoNum type="arabicPeriod"/>
            </a:pPr>
            <a:r>
              <a:rPr lang="fr-FR" sz="2400" b="1" dirty="0"/>
              <a:t>Proposer d’autres pistes pédagogiques, par bloc, concernant les « nouveautés » du référentiel</a:t>
            </a:r>
          </a:p>
          <a:p>
            <a:pPr marL="457200" indent="-457200">
              <a:lnSpc>
                <a:spcPct val="150000"/>
              </a:lnSpc>
              <a:buFont typeface="+mj-lt"/>
              <a:buAutoNum type="arabicPeriod"/>
            </a:pPr>
            <a:r>
              <a:rPr lang="fr-FR" sz="2400" b="1" dirty="0"/>
              <a:t>Noter un proposition, par post-it sur le mur collaboratif en précisant le nom de votre établissement</a:t>
            </a:r>
          </a:p>
        </p:txBody>
      </p:sp>
      <p:sp>
        <p:nvSpPr>
          <p:cNvPr id="9" name="Espace réservé du pied de page 8"/>
          <p:cNvSpPr>
            <a:spLocks noGrp="1"/>
          </p:cNvSpPr>
          <p:nvPr>
            <p:ph type="ftr" sz="quarter" idx="11"/>
          </p:nvPr>
        </p:nvSpPr>
        <p:spPr/>
        <p:txBody>
          <a:bodyPr/>
          <a:lstStyle/>
          <a:p>
            <a:r>
              <a:rPr lang="fr-FR"/>
              <a:t>Formation rénovation bac pro ASSP - Mai 2022 -  GRD - académie de Lyon</a:t>
            </a:r>
          </a:p>
        </p:txBody>
      </p:sp>
    </p:spTree>
    <p:extLst>
      <p:ext uri="{BB962C8B-B14F-4D97-AF65-F5344CB8AC3E}">
        <p14:creationId xmlns:p14="http://schemas.microsoft.com/office/powerpoint/2010/main" val="36622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6E211D0-CCE9-41F6-8F6B-519D74658876}"/>
              </a:ext>
            </a:extLst>
          </p:cNvPr>
          <p:cNvSpPr txBox="1"/>
          <p:nvPr/>
        </p:nvSpPr>
        <p:spPr>
          <a:xfrm>
            <a:off x="3143672" y="1457590"/>
            <a:ext cx="6120680" cy="3785652"/>
          </a:xfrm>
          <a:prstGeom prst="rect">
            <a:avLst/>
          </a:prstGeom>
          <a:noFill/>
        </p:spPr>
        <p:txBody>
          <a:bodyPr wrap="square" rtlCol="0">
            <a:spAutoFit/>
          </a:bodyPr>
          <a:lstStyle/>
          <a:p>
            <a:pPr algn="ctr"/>
            <a:r>
              <a:rPr lang="fr-FR" sz="8000" dirty="0"/>
              <a:t>Architecture de la formation </a:t>
            </a:r>
          </a:p>
        </p:txBody>
      </p:sp>
      <p:sp>
        <p:nvSpPr>
          <p:cNvPr id="3" name="Espace réservé du pied de page 2"/>
          <p:cNvSpPr>
            <a:spLocks noGrp="1"/>
          </p:cNvSpPr>
          <p:nvPr>
            <p:ph type="ftr" sz="quarter" idx="11"/>
          </p:nvPr>
        </p:nvSpPr>
        <p:spPr/>
        <p:txBody>
          <a:bodyPr/>
          <a:lstStyle/>
          <a:p>
            <a:r>
              <a:rPr lang="fr-FR"/>
              <a:t>Formation rénovation bac pro ASSP - Mai 2022 -  GRD - académie de Lyon</a:t>
            </a:r>
          </a:p>
        </p:txBody>
      </p:sp>
    </p:spTree>
    <p:extLst>
      <p:ext uri="{BB962C8B-B14F-4D97-AF65-F5344CB8AC3E}">
        <p14:creationId xmlns:p14="http://schemas.microsoft.com/office/powerpoint/2010/main" val="24141549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559496" y="2492896"/>
            <a:ext cx="9036496" cy="1831454"/>
          </a:xfrm>
          <a:prstGeom prst="rect">
            <a:avLst/>
          </a:prstGeom>
          <a:noFill/>
          <a:ln w="9525">
            <a:noFill/>
            <a:miter lim="800000"/>
            <a:headEnd/>
            <a:tailEnd/>
          </a:ln>
        </p:spPr>
      </p:pic>
      <p:sp>
        <p:nvSpPr>
          <p:cNvPr id="7" name="Flèche droite 6"/>
          <p:cNvSpPr/>
          <p:nvPr/>
        </p:nvSpPr>
        <p:spPr>
          <a:xfrm>
            <a:off x="1559496" y="2784918"/>
            <a:ext cx="8786874" cy="1143008"/>
          </a:xfrm>
          <a:prstGeom prs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tx1"/>
                </a:solidFill>
              </a:rPr>
              <a:t>2</a:t>
            </a:r>
            <a:r>
              <a:rPr lang="fr-FR" sz="3200" b="1" baseline="30000" dirty="0">
                <a:solidFill>
                  <a:schemeClr val="tx1"/>
                </a:solidFill>
              </a:rPr>
              <a:t>de</a:t>
            </a:r>
            <a:r>
              <a:rPr lang="fr-FR" sz="3200" b="1" dirty="0">
                <a:solidFill>
                  <a:schemeClr val="tx1"/>
                </a:solidFill>
              </a:rPr>
              <a:t> ASSP              1</a:t>
            </a:r>
            <a:r>
              <a:rPr lang="fr-FR" sz="3200" b="1" baseline="30000" dirty="0">
                <a:solidFill>
                  <a:schemeClr val="tx1"/>
                </a:solidFill>
              </a:rPr>
              <a:t>ère</a:t>
            </a:r>
            <a:r>
              <a:rPr lang="fr-FR" sz="3200" b="1" dirty="0">
                <a:solidFill>
                  <a:schemeClr val="tx1"/>
                </a:solidFill>
              </a:rPr>
              <a:t> ASSP                 T</a:t>
            </a:r>
            <a:r>
              <a:rPr lang="fr-FR" sz="3200" b="1" baseline="30000" dirty="0">
                <a:solidFill>
                  <a:schemeClr val="tx1"/>
                </a:solidFill>
              </a:rPr>
              <a:t>ale</a:t>
            </a:r>
            <a:r>
              <a:rPr lang="fr-FR" sz="3200" b="1" dirty="0">
                <a:solidFill>
                  <a:schemeClr val="tx1"/>
                </a:solidFill>
              </a:rPr>
              <a:t> ASSP</a:t>
            </a:r>
          </a:p>
        </p:txBody>
      </p:sp>
      <p:cxnSp>
        <p:nvCxnSpPr>
          <p:cNvPr id="8" name="Connecteur droit avec flèche 7"/>
          <p:cNvCxnSpPr/>
          <p:nvPr/>
        </p:nvCxnSpPr>
        <p:spPr>
          <a:xfrm>
            <a:off x="4367808" y="2636912"/>
            <a:ext cx="72008" cy="1436740"/>
          </a:xfrm>
          <a:prstGeom prst="straightConnector1">
            <a:avLst/>
          </a:prstGeom>
          <a:ln w="5715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Organigramme : Processus 8"/>
          <p:cNvSpPr/>
          <p:nvPr/>
        </p:nvSpPr>
        <p:spPr>
          <a:xfrm>
            <a:off x="7485540" y="3725012"/>
            <a:ext cx="663353" cy="500066"/>
          </a:xfrm>
          <a:prstGeom prst="flowChartProcess">
            <a:avLst/>
          </a:prstGeom>
          <a:solidFill>
            <a:srgbClr val="8064A2">
              <a:lumMod val="40000"/>
              <a:lumOff val="60000"/>
            </a:srgbClr>
          </a:solidFill>
          <a:ln w="25400" cap="flat" cmpd="sng" algn="ctr">
            <a:solidFill>
              <a:srgbClr val="8064A2">
                <a:lumMod val="75000"/>
              </a:srgbClr>
            </a:solidFill>
            <a:prstDash val="solid"/>
          </a:ln>
          <a:effectLst/>
        </p:spPr>
        <p:txBody>
          <a:bodyPr rtlCol="0" anchor="ctr"/>
          <a:lstStyle/>
          <a:p>
            <a:pPr algn="ctr">
              <a:defRPr/>
            </a:pPr>
            <a:r>
              <a:rPr lang="fr-FR" sz="1100" b="1" kern="0" dirty="0">
                <a:solidFill>
                  <a:sysClr val="windowText" lastClr="000000"/>
                </a:solidFill>
                <a:latin typeface="Verdana" pitchFamily="34" charset="0"/>
                <a:ea typeface="Verdana" pitchFamily="34" charset="0"/>
                <a:cs typeface="Verdana" pitchFamily="34" charset="0"/>
              </a:rPr>
              <a:t>PFMP 5</a:t>
            </a:r>
          </a:p>
        </p:txBody>
      </p:sp>
      <p:sp>
        <p:nvSpPr>
          <p:cNvPr id="10" name="Organigramme : Processus 9"/>
          <p:cNvSpPr/>
          <p:nvPr/>
        </p:nvSpPr>
        <p:spPr>
          <a:xfrm>
            <a:off x="8421644" y="3721022"/>
            <a:ext cx="663353" cy="500066"/>
          </a:xfrm>
          <a:prstGeom prst="flowChartProcess">
            <a:avLst/>
          </a:prstGeom>
          <a:solidFill>
            <a:srgbClr val="8064A2">
              <a:lumMod val="40000"/>
              <a:lumOff val="60000"/>
            </a:srgbClr>
          </a:solidFill>
          <a:ln w="25400" cap="flat" cmpd="sng" algn="ctr">
            <a:solidFill>
              <a:srgbClr val="8064A2">
                <a:lumMod val="75000"/>
              </a:srgbClr>
            </a:solidFill>
            <a:prstDash val="solid"/>
          </a:ln>
          <a:effectLst/>
        </p:spPr>
        <p:txBody>
          <a:bodyPr rtlCol="0" anchor="ctr"/>
          <a:lstStyle/>
          <a:p>
            <a:pPr algn="ctr">
              <a:defRPr/>
            </a:pPr>
            <a:r>
              <a:rPr lang="fr-FR" sz="1100" b="1" kern="0" dirty="0">
                <a:solidFill>
                  <a:sysClr val="windowText" lastClr="000000"/>
                </a:solidFill>
                <a:latin typeface="Verdana" pitchFamily="34" charset="0"/>
                <a:ea typeface="Verdana" pitchFamily="34" charset="0"/>
                <a:cs typeface="Verdana" pitchFamily="34" charset="0"/>
              </a:rPr>
              <a:t>PFMP 6</a:t>
            </a:r>
          </a:p>
        </p:txBody>
      </p:sp>
      <p:sp>
        <p:nvSpPr>
          <p:cNvPr id="11" name="Organigramme : Processus 10"/>
          <p:cNvSpPr/>
          <p:nvPr/>
        </p:nvSpPr>
        <p:spPr>
          <a:xfrm>
            <a:off x="4980541" y="3725012"/>
            <a:ext cx="663353" cy="500066"/>
          </a:xfrm>
          <a:prstGeom prst="flowChartProcess">
            <a:avLst/>
          </a:prstGeom>
          <a:solidFill>
            <a:srgbClr val="8064A2">
              <a:lumMod val="40000"/>
              <a:lumOff val="60000"/>
            </a:srgbClr>
          </a:solidFill>
          <a:ln w="25400" cap="flat" cmpd="sng" algn="ctr">
            <a:solidFill>
              <a:srgbClr val="8064A2">
                <a:lumMod val="75000"/>
              </a:srgbClr>
            </a:solidFill>
            <a:prstDash val="solid"/>
          </a:ln>
          <a:effectLst/>
        </p:spPr>
        <p:txBody>
          <a:bodyPr rtlCol="0" anchor="ctr"/>
          <a:lstStyle/>
          <a:p>
            <a:pPr algn="ctr">
              <a:defRPr/>
            </a:pPr>
            <a:r>
              <a:rPr lang="fr-FR" sz="1100" b="1" kern="0" dirty="0">
                <a:solidFill>
                  <a:sysClr val="windowText" lastClr="000000"/>
                </a:solidFill>
                <a:latin typeface="Verdana" pitchFamily="34" charset="0"/>
                <a:ea typeface="Verdana" pitchFamily="34" charset="0"/>
                <a:cs typeface="Verdana" pitchFamily="34" charset="0"/>
              </a:rPr>
              <a:t>PFMP 3</a:t>
            </a:r>
          </a:p>
        </p:txBody>
      </p:sp>
      <p:sp>
        <p:nvSpPr>
          <p:cNvPr id="12" name="Organigramme : Processus 11"/>
          <p:cNvSpPr/>
          <p:nvPr/>
        </p:nvSpPr>
        <p:spPr>
          <a:xfrm>
            <a:off x="5916645" y="3721022"/>
            <a:ext cx="663353" cy="500066"/>
          </a:xfrm>
          <a:prstGeom prst="flowChartProcess">
            <a:avLst/>
          </a:prstGeom>
          <a:solidFill>
            <a:srgbClr val="8064A2">
              <a:lumMod val="40000"/>
              <a:lumOff val="60000"/>
            </a:srgbClr>
          </a:solidFill>
          <a:ln w="25400" cap="flat" cmpd="sng" algn="ctr">
            <a:solidFill>
              <a:srgbClr val="8064A2">
                <a:lumMod val="75000"/>
              </a:srgbClr>
            </a:solidFill>
            <a:prstDash val="solid"/>
          </a:ln>
          <a:effectLst/>
        </p:spPr>
        <p:txBody>
          <a:bodyPr rtlCol="0" anchor="ctr"/>
          <a:lstStyle/>
          <a:p>
            <a:pPr algn="ctr">
              <a:defRPr/>
            </a:pPr>
            <a:r>
              <a:rPr lang="fr-FR" sz="1100" b="1" kern="0" dirty="0">
                <a:solidFill>
                  <a:sysClr val="windowText" lastClr="000000"/>
                </a:solidFill>
                <a:latin typeface="Verdana" pitchFamily="34" charset="0"/>
                <a:ea typeface="Verdana" pitchFamily="34" charset="0"/>
                <a:cs typeface="Verdana" pitchFamily="34" charset="0"/>
              </a:rPr>
              <a:t>PFMP 4</a:t>
            </a:r>
          </a:p>
        </p:txBody>
      </p:sp>
      <p:sp>
        <p:nvSpPr>
          <p:cNvPr id="13" name="Organigramme : Processus 12"/>
          <p:cNvSpPr/>
          <p:nvPr/>
        </p:nvSpPr>
        <p:spPr>
          <a:xfrm>
            <a:off x="2460261" y="3725012"/>
            <a:ext cx="591345" cy="500066"/>
          </a:xfrm>
          <a:prstGeom prst="flowChartProcess">
            <a:avLst/>
          </a:prstGeom>
          <a:solidFill>
            <a:srgbClr val="8064A2">
              <a:lumMod val="40000"/>
              <a:lumOff val="60000"/>
            </a:srgbClr>
          </a:solidFill>
          <a:ln w="25400" cap="flat" cmpd="sng" algn="ctr">
            <a:solidFill>
              <a:srgbClr val="8064A2">
                <a:lumMod val="75000"/>
              </a:srgbClr>
            </a:solidFill>
            <a:prstDash val="solid"/>
          </a:ln>
          <a:effectLst/>
        </p:spPr>
        <p:txBody>
          <a:bodyPr lIns="36000" rIns="36000" rtlCol="0" anchor="ctr"/>
          <a:lstStyle/>
          <a:p>
            <a:pPr algn="ctr">
              <a:defRPr/>
            </a:pPr>
            <a:r>
              <a:rPr lang="fr-FR" sz="1100" b="1" kern="0" dirty="0">
                <a:solidFill>
                  <a:sysClr val="windowText" lastClr="000000"/>
                </a:solidFill>
                <a:latin typeface="Verdana" pitchFamily="34" charset="0"/>
                <a:ea typeface="Verdana" pitchFamily="34" charset="0"/>
                <a:cs typeface="Verdana" pitchFamily="34" charset="0"/>
              </a:rPr>
              <a:t>PFMP 1</a:t>
            </a:r>
          </a:p>
        </p:txBody>
      </p:sp>
      <p:sp>
        <p:nvSpPr>
          <p:cNvPr id="14" name="Organigramme : Processus 13"/>
          <p:cNvSpPr/>
          <p:nvPr/>
        </p:nvSpPr>
        <p:spPr>
          <a:xfrm>
            <a:off x="3396365" y="3721022"/>
            <a:ext cx="591345" cy="500066"/>
          </a:xfrm>
          <a:prstGeom prst="flowChartProcess">
            <a:avLst/>
          </a:prstGeom>
          <a:solidFill>
            <a:srgbClr val="8064A2">
              <a:lumMod val="40000"/>
              <a:lumOff val="60000"/>
            </a:srgbClr>
          </a:solidFill>
          <a:ln w="25400" cap="flat" cmpd="sng" algn="ctr">
            <a:solidFill>
              <a:srgbClr val="8064A2">
                <a:lumMod val="75000"/>
              </a:srgbClr>
            </a:solidFill>
            <a:prstDash val="solid"/>
          </a:ln>
          <a:effectLst/>
        </p:spPr>
        <p:txBody>
          <a:bodyPr lIns="36000" rIns="36000" rtlCol="0" anchor="ctr"/>
          <a:lstStyle/>
          <a:p>
            <a:pPr algn="ctr">
              <a:defRPr/>
            </a:pPr>
            <a:r>
              <a:rPr lang="fr-FR" sz="1100" b="1" kern="0" dirty="0">
                <a:solidFill>
                  <a:sysClr val="windowText" lastClr="000000"/>
                </a:solidFill>
                <a:latin typeface="Verdana" pitchFamily="34" charset="0"/>
                <a:ea typeface="Verdana" pitchFamily="34" charset="0"/>
                <a:cs typeface="Verdana" pitchFamily="34" charset="0"/>
              </a:rPr>
              <a:t>PFMP 2</a:t>
            </a:r>
          </a:p>
        </p:txBody>
      </p:sp>
      <p:sp>
        <p:nvSpPr>
          <p:cNvPr id="15" name="Organigramme : Processus 14">
            <a:hlinkClick r:id="" action="ppaction://noaction"/>
          </p:cNvPr>
          <p:cNvSpPr/>
          <p:nvPr/>
        </p:nvSpPr>
        <p:spPr>
          <a:xfrm>
            <a:off x="8040216" y="4225078"/>
            <a:ext cx="648072" cy="500066"/>
          </a:xfrm>
          <a:prstGeom prst="flowChartProcess">
            <a:avLst/>
          </a:prstGeom>
          <a:solidFill>
            <a:srgbClr val="EFD2D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latin typeface="Verdana" pitchFamily="34" charset="0"/>
                <a:ea typeface="Verdana" pitchFamily="34" charset="0"/>
                <a:cs typeface="Verdana" pitchFamily="34" charset="0"/>
              </a:rPr>
              <a:t>E31</a:t>
            </a:r>
          </a:p>
        </p:txBody>
      </p:sp>
      <p:sp>
        <p:nvSpPr>
          <p:cNvPr id="16" name="Organigramme : Processus 15">
            <a:hlinkClick r:id="" action="ppaction://noaction"/>
          </p:cNvPr>
          <p:cNvSpPr/>
          <p:nvPr/>
        </p:nvSpPr>
        <p:spPr>
          <a:xfrm>
            <a:off x="8040216" y="4729134"/>
            <a:ext cx="648072" cy="500066"/>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latin typeface="Verdana" pitchFamily="34" charset="0"/>
                <a:ea typeface="Verdana" pitchFamily="34" charset="0"/>
                <a:cs typeface="Verdana" pitchFamily="34" charset="0"/>
              </a:rPr>
              <a:t>E32</a:t>
            </a:r>
          </a:p>
        </p:txBody>
      </p:sp>
      <p:sp>
        <p:nvSpPr>
          <p:cNvPr id="17" name="Organigramme : Processus 16">
            <a:hlinkClick r:id="" action="ppaction://noaction"/>
          </p:cNvPr>
          <p:cNvSpPr/>
          <p:nvPr/>
        </p:nvSpPr>
        <p:spPr>
          <a:xfrm>
            <a:off x="7752184" y="5449214"/>
            <a:ext cx="648072" cy="284042"/>
          </a:xfrm>
          <a:prstGeom prst="flowChartProcess">
            <a:avLst/>
          </a:prstGeom>
          <a:solidFill>
            <a:srgbClr val="EFD2D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latin typeface="Verdana" pitchFamily="34" charset="0"/>
                <a:ea typeface="Verdana" pitchFamily="34" charset="0"/>
                <a:cs typeface="Verdana" pitchFamily="34" charset="0"/>
              </a:rPr>
              <a:t>E33</a:t>
            </a:r>
          </a:p>
        </p:txBody>
      </p:sp>
      <p:sp>
        <p:nvSpPr>
          <p:cNvPr id="18" name="Organigramme : Processus 17">
            <a:hlinkClick r:id="" action="ppaction://noaction"/>
          </p:cNvPr>
          <p:cNvSpPr/>
          <p:nvPr/>
        </p:nvSpPr>
        <p:spPr>
          <a:xfrm>
            <a:off x="9840416" y="3937046"/>
            <a:ext cx="648072" cy="500066"/>
          </a:xfrm>
          <a:prstGeom prst="flowChartProcess">
            <a:avLst/>
          </a:prstGeom>
          <a:solidFill>
            <a:srgbClr val="EFD2D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latin typeface="Verdana" pitchFamily="34" charset="0"/>
                <a:ea typeface="Verdana" pitchFamily="34" charset="0"/>
                <a:cs typeface="Verdana" pitchFamily="34" charset="0"/>
              </a:rPr>
              <a:t>E2</a:t>
            </a:r>
          </a:p>
        </p:txBody>
      </p:sp>
      <p:sp>
        <p:nvSpPr>
          <p:cNvPr id="19" name="Organigramme : Processus 18">
            <a:hlinkClick r:id="" action="ppaction://noaction"/>
          </p:cNvPr>
          <p:cNvSpPr/>
          <p:nvPr/>
        </p:nvSpPr>
        <p:spPr>
          <a:xfrm>
            <a:off x="6384032" y="4225078"/>
            <a:ext cx="648072" cy="284042"/>
          </a:xfrm>
          <a:prstGeom prst="flowChartProcess">
            <a:avLst/>
          </a:prstGeom>
          <a:solidFill>
            <a:srgbClr val="EFD2D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latin typeface="Verdana" pitchFamily="34" charset="0"/>
                <a:ea typeface="Verdana" pitchFamily="34" charset="0"/>
                <a:cs typeface="Verdana" pitchFamily="34" charset="0"/>
              </a:rPr>
              <a:t>E33</a:t>
            </a:r>
          </a:p>
        </p:txBody>
      </p:sp>
      <p:sp>
        <p:nvSpPr>
          <p:cNvPr id="20" name="Organigramme : Processus 19">
            <a:hlinkClick r:id="" action="ppaction://noaction"/>
          </p:cNvPr>
          <p:cNvSpPr/>
          <p:nvPr/>
        </p:nvSpPr>
        <p:spPr>
          <a:xfrm>
            <a:off x="6528048" y="5877272"/>
            <a:ext cx="648072" cy="500066"/>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latin typeface="Verdana" pitchFamily="34" charset="0"/>
                <a:ea typeface="Verdana" pitchFamily="34" charset="0"/>
                <a:cs typeface="Verdana" pitchFamily="34" charset="0"/>
              </a:rPr>
              <a:t>E32</a:t>
            </a:r>
          </a:p>
        </p:txBody>
      </p:sp>
      <p:sp>
        <p:nvSpPr>
          <p:cNvPr id="21" name="ZoneTexte 20"/>
          <p:cNvSpPr txBox="1"/>
          <p:nvPr/>
        </p:nvSpPr>
        <p:spPr>
          <a:xfrm>
            <a:off x="7167736" y="5949280"/>
            <a:ext cx="3384376" cy="369332"/>
          </a:xfrm>
          <a:prstGeom prst="rect">
            <a:avLst/>
          </a:prstGeom>
          <a:noFill/>
        </p:spPr>
        <p:txBody>
          <a:bodyPr wrap="square" rtlCol="0">
            <a:spAutoFit/>
          </a:bodyPr>
          <a:lstStyle/>
          <a:p>
            <a:r>
              <a:rPr lang="fr-FR" dirty="0"/>
              <a:t>Évaluation par prof de la spécialité</a:t>
            </a:r>
          </a:p>
        </p:txBody>
      </p:sp>
      <p:cxnSp>
        <p:nvCxnSpPr>
          <p:cNvPr id="25" name="Connecteur droit avec flèche 24"/>
          <p:cNvCxnSpPr/>
          <p:nvPr/>
        </p:nvCxnSpPr>
        <p:spPr>
          <a:xfrm>
            <a:off x="7104112" y="2636912"/>
            <a:ext cx="72008" cy="1436740"/>
          </a:xfrm>
          <a:prstGeom prst="straightConnector1">
            <a:avLst/>
          </a:prstGeom>
          <a:ln w="5715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 name="Rectangle à coins arrondis 29"/>
          <p:cNvSpPr/>
          <p:nvPr/>
        </p:nvSpPr>
        <p:spPr>
          <a:xfrm>
            <a:off x="1703512" y="1700808"/>
            <a:ext cx="8892480" cy="360040"/>
          </a:xfrm>
          <a:prstGeom prst="roundRec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u="sng" dirty="0"/>
              <a:t>Co-intervention </a:t>
            </a:r>
          </a:p>
        </p:txBody>
      </p:sp>
      <p:sp>
        <p:nvSpPr>
          <p:cNvPr id="33" name="Rectangle à coins arrondis 32"/>
          <p:cNvSpPr/>
          <p:nvPr/>
        </p:nvSpPr>
        <p:spPr>
          <a:xfrm>
            <a:off x="4439816" y="2132856"/>
            <a:ext cx="6156176" cy="36004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u="sng" dirty="0"/>
              <a:t>Chef d’</a:t>
            </a:r>
            <a:r>
              <a:rPr lang="fr-FR" u="sng" dirty="0" err="1"/>
              <a:t>oeuvre</a:t>
            </a:r>
            <a:endParaRPr lang="fr-FR" u="sng" dirty="0"/>
          </a:p>
        </p:txBody>
      </p:sp>
      <p:sp>
        <p:nvSpPr>
          <p:cNvPr id="34" name="Rectangle à coins arrondis 33"/>
          <p:cNvSpPr/>
          <p:nvPr/>
        </p:nvSpPr>
        <p:spPr>
          <a:xfrm>
            <a:off x="1703512" y="1412776"/>
            <a:ext cx="8856984" cy="216024"/>
          </a:xfrm>
          <a:prstGeom prst="roundRect">
            <a:avLst/>
          </a:prstGeom>
          <a:solidFill>
            <a:srgbClr val="92D050"/>
          </a:solidFill>
          <a:ln w="25400" cap="flat" cmpd="sng" algn="ctr">
            <a:solidFill>
              <a:srgbClr val="00B050"/>
            </a:solidFill>
            <a:prstDash val="solid"/>
          </a:ln>
          <a:effectLst/>
        </p:spPr>
        <p:txBody>
          <a:bodyPr rtlCol="0" anchor="ctr"/>
          <a:lstStyle/>
          <a:p>
            <a:pPr algn="ctr"/>
            <a:r>
              <a:rPr lang="fr-FR" dirty="0"/>
              <a:t>PSE</a:t>
            </a:r>
          </a:p>
        </p:txBody>
      </p:sp>
      <p:sp>
        <p:nvSpPr>
          <p:cNvPr id="38" name="Flèche droite 37"/>
          <p:cNvSpPr/>
          <p:nvPr/>
        </p:nvSpPr>
        <p:spPr>
          <a:xfrm>
            <a:off x="1631504" y="44624"/>
            <a:ext cx="8966386" cy="1143008"/>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solidFill>
                  <a:schemeClr val="tx1"/>
                </a:solidFill>
              </a:rPr>
              <a:t>BLOCS 1,2,3 et 4</a:t>
            </a:r>
          </a:p>
        </p:txBody>
      </p:sp>
      <p:sp>
        <p:nvSpPr>
          <p:cNvPr id="26" name="Rectangle à coins arrondis 33">
            <a:extLst>
              <a:ext uri="{FF2B5EF4-FFF2-40B4-BE49-F238E27FC236}">
                <a16:creationId xmlns:a16="http://schemas.microsoft.com/office/drawing/2014/main" id="{25E66838-D0EE-44FE-902D-9DC117C3A603}"/>
              </a:ext>
            </a:extLst>
          </p:cNvPr>
          <p:cNvSpPr/>
          <p:nvPr/>
        </p:nvSpPr>
        <p:spPr>
          <a:xfrm>
            <a:off x="1703512" y="1098967"/>
            <a:ext cx="8856984" cy="216024"/>
          </a:xfrm>
          <a:prstGeom prst="roundRect">
            <a:avLst/>
          </a:prstGeom>
          <a:solidFill>
            <a:srgbClr val="FFC000"/>
          </a:solidFill>
          <a:ln w="25400" cap="flat" cmpd="sng" algn="ctr">
            <a:solidFill>
              <a:srgbClr val="00B050"/>
            </a:solidFill>
            <a:prstDash val="solid"/>
          </a:ln>
          <a:effectLst/>
        </p:spPr>
        <p:txBody>
          <a:bodyPr rtlCol="0" anchor="ctr"/>
          <a:lstStyle/>
          <a:p>
            <a:pPr algn="ctr"/>
            <a:r>
              <a:rPr lang="fr-FR" dirty="0"/>
              <a:t>PIX</a:t>
            </a:r>
          </a:p>
        </p:txBody>
      </p:sp>
      <p:sp>
        <p:nvSpPr>
          <p:cNvPr id="2" name="Espace réservé du pied de page 1"/>
          <p:cNvSpPr>
            <a:spLocks noGrp="1"/>
          </p:cNvSpPr>
          <p:nvPr>
            <p:ph type="ftr" sz="quarter" idx="11"/>
          </p:nvPr>
        </p:nvSpPr>
        <p:spPr/>
        <p:txBody>
          <a:bodyPr/>
          <a:lstStyle/>
          <a:p>
            <a:r>
              <a:rPr lang="fr-FR"/>
              <a:t>Formation rénovation bac pro ASSP - Mai 2022 -  GRD - académie de Lyon</a:t>
            </a:r>
          </a:p>
        </p:txBody>
      </p:sp>
    </p:spTree>
    <p:extLst>
      <p:ext uri="{BB962C8B-B14F-4D97-AF65-F5344CB8AC3E}">
        <p14:creationId xmlns:p14="http://schemas.microsoft.com/office/powerpoint/2010/main" val="2503752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0822" y="6380226"/>
            <a:ext cx="11232515" cy="0"/>
          </a:xfrm>
          <a:custGeom>
            <a:avLst/>
            <a:gdLst/>
            <a:ahLst/>
            <a:cxnLst/>
            <a:rect l="l" t="t" r="r" b="b"/>
            <a:pathLst>
              <a:path w="11232515">
                <a:moveTo>
                  <a:pt x="0" y="0"/>
                </a:moveTo>
                <a:lnTo>
                  <a:pt x="11232007" y="0"/>
                </a:lnTo>
              </a:path>
            </a:pathLst>
          </a:custGeom>
          <a:ln w="10668">
            <a:solidFill>
              <a:srgbClr val="000000"/>
            </a:solidFill>
          </a:ln>
        </p:spPr>
        <p:txBody>
          <a:bodyPr wrap="square" lIns="0" tIns="0" rIns="0" bIns="0" rtlCol="0"/>
          <a:lstStyle/>
          <a:p>
            <a:endParaRPr/>
          </a:p>
        </p:txBody>
      </p:sp>
      <p:pic>
        <p:nvPicPr>
          <p:cNvPr id="4" name="object 4"/>
          <p:cNvPicPr/>
          <p:nvPr/>
        </p:nvPicPr>
        <p:blipFill>
          <a:blip r:embed="rId3" cstate="print"/>
          <a:stretch>
            <a:fillRect/>
          </a:stretch>
        </p:blipFill>
        <p:spPr>
          <a:xfrm>
            <a:off x="453053" y="212305"/>
            <a:ext cx="593451" cy="520174"/>
          </a:xfrm>
          <a:prstGeom prst="rect">
            <a:avLst/>
          </a:prstGeom>
        </p:spPr>
      </p:pic>
      <p:sp>
        <p:nvSpPr>
          <p:cNvPr id="5" name="object 5"/>
          <p:cNvSpPr txBox="1">
            <a:spLocks noGrp="1"/>
          </p:cNvSpPr>
          <p:nvPr>
            <p:ph type="title"/>
          </p:nvPr>
        </p:nvSpPr>
        <p:spPr>
          <a:xfrm>
            <a:off x="2303145" y="128778"/>
            <a:ext cx="915860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000000"/>
                </a:solidFill>
              </a:rPr>
              <a:t>Certification</a:t>
            </a:r>
            <a:r>
              <a:rPr sz="2800" spc="20" dirty="0">
                <a:solidFill>
                  <a:srgbClr val="000000"/>
                </a:solidFill>
              </a:rPr>
              <a:t> </a:t>
            </a:r>
            <a:r>
              <a:rPr sz="2800" spc="-5" dirty="0">
                <a:solidFill>
                  <a:srgbClr val="000000"/>
                </a:solidFill>
              </a:rPr>
              <a:t>professionnelle</a:t>
            </a:r>
            <a:r>
              <a:rPr sz="2800" spc="50" dirty="0">
                <a:solidFill>
                  <a:srgbClr val="000000"/>
                </a:solidFill>
              </a:rPr>
              <a:t> </a:t>
            </a:r>
            <a:r>
              <a:rPr sz="2800" spc="-5" dirty="0">
                <a:solidFill>
                  <a:srgbClr val="000000"/>
                </a:solidFill>
              </a:rPr>
              <a:t>et</a:t>
            </a:r>
            <a:r>
              <a:rPr sz="2800" spc="20" dirty="0">
                <a:solidFill>
                  <a:srgbClr val="000000"/>
                </a:solidFill>
              </a:rPr>
              <a:t> </a:t>
            </a:r>
            <a:r>
              <a:rPr sz="2800" spc="-5" dirty="0">
                <a:solidFill>
                  <a:srgbClr val="000000"/>
                </a:solidFill>
              </a:rPr>
              <a:t>blocs</a:t>
            </a:r>
            <a:r>
              <a:rPr sz="2800" spc="25" dirty="0">
                <a:solidFill>
                  <a:srgbClr val="000000"/>
                </a:solidFill>
              </a:rPr>
              <a:t> </a:t>
            </a:r>
            <a:r>
              <a:rPr sz="2800" spc="-5" dirty="0">
                <a:solidFill>
                  <a:srgbClr val="000000"/>
                </a:solidFill>
              </a:rPr>
              <a:t>de</a:t>
            </a:r>
            <a:r>
              <a:rPr sz="2800" spc="10" dirty="0">
                <a:solidFill>
                  <a:srgbClr val="000000"/>
                </a:solidFill>
              </a:rPr>
              <a:t> </a:t>
            </a:r>
            <a:r>
              <a:rPr sz="2800" spc="-5" dirty="0">
                <a:solidFill>
                  <a:srgbClr val="000000"/>
                </a:solidFill>
              </a:rPr>
              <a:t>compétences</a:t>
            </a:r>
            <a:endParaRPr sz="2800" dirty="0"/>
          </a:p>
        </p:txBody>
      </p:sp>
      <p:sp>
        <p:nvSpPr>
          <p:cNvPr id="6" name="object 6"/>
          <p:cNvSpPr txBox="1"/>
          <p:nvPr/>
        </p:nvSpPr>
        <p:spPr>
          <a:xfrm>
            <a:off x="201574" y="1059561"/>
            <a:ext cx="9370060" cy="5197475"/>
          </a:xfrm>
          <a:prstGeom prst="rect">
            <a:avLst/>
          </a:prstGeom>
        </p:spPr>
        <p:txBody>
          <a:bodyPr vert="horz" wrap="square" lIns="0" tIns="12065" rIns="0" bIns="0" rtlCol="0">
            <a:spAutoFit/>
          </a:bodyPr>
          <a:lstStyle/>
          <a:p>
            <a:pPr marL="12700">
              <a:lnSpc>
                <a:spcPts val="1920"/>
              </a:lnSpc>
              <a:spcBef>
                <a:spcPts val="95"/>
              </a:spcBef>
            </a:pPr>
            <a:r>
              <a:rPr sz="1600" b="1" spc="-5" dirty="0">
                <a:latin typeface="Arial"/>
                <a:cs typeface="Arial"/>
              </a:rPr>
              <a:t>Code du</a:t>
            </a:r>
            <a:r>
              <a:rPr sz="1600" b="1" spc="-10" dirty="0">
                <a:latin typeface="Arial"/>
                <a:cs typeface="Arial"/>
              </a:rPr>
              <a:t> travail,</a:t>
            </a:r>
            <a:r>
              <a:rPr sz="1600" b="1" dirty="0">
                <a:latin typeface="Arial"/>
                <a:cs typeface="Arial"/>
              </a:rPr>
              <a:t> </a:t>
            </a:r>
            <a:r>
              <a:rPr sz="1600" b="1" spc="-10" dirty="0">
                <a:latin typeface="Arial"/>
                <a:cs typeface="Arial"/>
              </a:rPr>
              <a:t>Article</a:t>
            </a:r>
            <a:r>
              <a:rPr sz="1600" b="1" spc="60" dirty="0">
                <a:latin typeface="Arial"/>
                <a:cs typeface="Arial"/>
              </a:rPr>
              <a:t> </a:t>
            </a:r>
            <a:r>
              <a:rPr sz="1600" b="1" spc="-15" dirty="0">
                <a:latin typeface="Arial"/>
                <a:cs typeface="Arial"/>
              </a:rPr>
              <a:t>L6113-1</a:t>
            </a:r>
            <a:endParaRPr sz="1600" dirty="0">
              <a:latin typeface="Arial"/>
              <a:cs typeface="Arial"/>
            </a:endParaRPr>
          </a:p>
          <a:p>
            <a:pPr marL="12700">
              <a:lnSpc>
                <a:spcPts val="1680"/>
              </a:lnSpc>
            </a:pPr>
            <a:r>
              <a:rPr sz="1400" u="heavy" dirty="0">
                <a:uFill>
                  <a:solidFill>
                    <a:srgbClr val="000000"/>
                  </a:solidFill>
                </a:uFill>
                <a:latin typeface="Arial MT"/>
                <a:cs typeface="Arial MT"/>
                <a:hlinkClick r:id="rId4"/>
              </a:rPr>
              <a:t>Modifié</a:t>
            </a:r>
            <a:r>
              <a:rPr sz="1400" u="heavy" spc="-40" dirty="0">
                <a:uFill>
                  <a:solidFill>
                    <a:srgbClr val="000000"/>
                  </a:solidFill>
                </a:uFill>
                <a:latin typeface="Arial MT"/>
                <a:cs typeface="Arial MT"/>
                <a:hlinkClick r:id="rId4"/>
              </a:rPr>
              <a:t> </a:t>
            </a:r>
            <a:r>
              <a:rPr sz="1400" u="heavy" dirty="0">
                <a:uFill>
                  <a:solidFill>
                    <a:srgbClr val="000000"/>
                  </a:solidFill>
                </a:uFill>
                <a:latin typeface="Arial MT"/>
                <a:cs typeface="Arial MT"/>
                <a:hlinkClick r:id="rId4"/>
              </a:rPr>
              <a:t>par</a:t>
            </a:r>
            <a:r>
              <a:rPr sz="1400" u="heavy" spc="-30" dirty="0">
                <a:uFill>
                  <a:solidFill>
                    <a:srgbClr val="000000"/>
                  </a:solidFill>
                </a:uFill>
                <a:latin typeface="Arial MT"/>
                <a:cs typeface="Arial MT"/>
                <a:hlinkClick r:id="rId4"/>
              </a:rPr>
              <a:t> </a:t>
            </a:r>
            <a:r>
              <a:rPr sz="1400" u="heavy" dirty="0">
                <a:uFill>
                  <a:solidFill>
                    <a:srgbClr val="000000"/>
                  </a:solidFill>
                </a:uFill>
                <a:latin typeface="Arial MT"/>
                <a:cs typeface="Arial MT"/>
                <a:hlinkClick r:id="rId4"/>
              </a:rPr>
              <a:t>Ordonnance</a:t>
            </a:r>
            <a:r>
              <a:rPr sz="1400" u="heavy" spc="-50" dirty="0">
                <a:uFill>
                  <a:solidFill>
                    <a:srgbClr val="000000"/>
                  </a:solidFill>
                </a:uFill>
                <a:latin typeface="Arial MT"/>
                <a:cs typeface="Arial MT"/>
                <a:hlinkClick r:id="rId4"/>
              </a:rPr>
              <a:t> </a:t>
            </a:r>
            <a:r>
              <a:rPr sz="1400" u="heavy" dirty="0">
                <a:uFill>
                  <a:solidFill>
                    <a:srgbClr val="000000"/>
                  </a:solidFill>
                </a:uFill>
                <a:latin typeface="Arial MT"/>
                <a:cs typeface="Arial MT"/>
                <a:hlinkClick r:id="rId4"/>
              </a:rPr>
              <a:t>n°2019-861</a:t>
            </a:r>
            <a:r>
              <a:rPr sz="1400" u="heavy" spc="-50" dirty="0">
                <a:uFill>
                  <a:solidFill>
                    <a:srgbClr val="000000"/>
                  </a:solidFill>
                </a:uFill>
                <a:latin typeface="Arial MT"/>
                <a:cs typeface="Arial MT"/>
                <a:hlinkClick r:id="rId4"/>
              </a:rPr>
              <a:t> </a:t>
            </a:r>
            <a:r>
              <a:rPr sz="1400" u="heavy" dirty="0">
                <a:uFill>
                  <a:solidFill>
                    <a:srgbClr val="000000"/>
                  </a:solidFill>
                </a:uFill>
                <a:latin typeface="Arial MT"/>
                <a:cs typeface="Arial MT"/>
                <a:hlinkClick r:id="rId4"/>
              </a:rPr>
              <a:t>du</a:t>
            </a:r>
            <a:r>
              <a:rPr sz="1400" u="heavy" spc="-30" dirty="0">
                <a:uFill>
                  <a:solidFill>
                    <a:srgbClr val="000000"/>
                  </a:solidFill>
                </a:uFill>
                <a:latin typeface="Arial MT"/>
                <a:cs typeface="Arial MT"/>
                <a:hlinkClick r:id="rId4"/>
              </a:rPr>
              <a:t> </a:t>
            </a:r>
            <a:r>
              <a:rPr sz="1400" u="heavy" dirty="0">
                <a:uFill>
                  <a:solidFill>
                    <a:srgbClr val="000000"/>
                  </a:solidFill>
                </a:uFill>
                <a:latin typeface="Arial MT"/>
                <a:cs typeface="Arial MT"/>
                <a:hlinkClick r:id="rId4"/>
              </a:rPr>
              <a:t>21</a:t>
            </a:r>
            <a:r>
              <a:rPr sz="1400" u="heavy" spc="-30" dirty="0">
                <a:uFill>
                  <a:solidFill>
                    <a:srgbClr val="000000"/>
                  </a:solidFill>
                </a:uFill>
                <a:latin typeface="Arial MT"/>
                <a:cs typeface="Arial MT"/>
                <a:hlinkClick r:id="rId4"/>
              </a:rPr>
              <a:t> </a:t>
            </a:r>
            <a:r>
              <a:rPr sz="1400" u="heavy" dirty="0">
                <a:uFill>
                  <a:solidFill>
                    <a:srgbClr val="000000"/>
                  </a:solidFill>
                </a:uFill>
                <a:latin typeface="Arial MT"/>
                <a:cs typeface="Arial MT"/>
                <a:hlinkClick r:id="rId4"/>
              </a:rPr>
              <a:t>août</a:t>
            </a:r>
            <a:r>
              <a:rPr sz="1400" u="heavy" spc="-20" dirty="0">
                <a:uFill>
                  <a:solidFill>
                    <a:srgbClr val="000000"/>
                  </a:solidFill>
                </a:uFill>
                <a:latin typeface="Arial MT"/>
                <a:cs typeface="Arial MT"/>
                <a:hlinkClick r:id="rId4"/>
              </a:rPr>
              <a:t> </a:t>
            </a:r>
            <a:r>
              <a:rPr sz="1400" u="heavy" dirty="0">
                <a:uFill>
                  <a:solidFill>
                    <a:srgbClr val="000000"/>
                  </a:solidFill>
                </a:uFill>
                <a:latin typeface="Arial MT"/>
                <a:cs typeface="Arial MT"/>
                <a:hlinkClick r:id="rId4"/>
              </a:rPr>
              <a:t>2019</a:t>
            </a:r>
            <a:r>
              <a:rPr sz="1400" u="heavy" spc="-30" dirty="0">
                <a:uFill>
                  <a:solidFill>
                    <a:srgbClr val="000000"/>
                  </a:solidFill>
                </a:uFill>
                <a:latin typeface="Arial MT"/>
                <a:cs typeface="Arial MT"/>
                <a:hlinkClick r:id="rId4"/>
              </a:rPr>
              <a:t> </a:t>
            </a:r>
            <a:r>
              <a:rPr sz="1400" u="heavy" dirty="0">
                <a:uFill>
                  <a:solidFill>
                    <a:srgbClr val="000000"/>
                  </a:solidFill>
                </a:uFill>
                <a:latin typeface="Arial MT"/>
                <a:cs typeface="Arial MT"/>
                <a:hlinkClick r:id="rId4"/>
              </a:rPr>
              <a:t>-</a:t>
            </a:r>
            <a:r>
              <a:rPr sz="1400" u="heavy" spc="-15" dirty="0">
                <a:uFill>
                  <a:solidFill>
                    <a:srgbClr val="000000"/>
                  </a:solidFill>
                </a:uFill>
                <a:latin typeface="Arial MT"/>
                <a:cs typeface="Arial MT"/>
                <a:hlinkClick r:id="rId4"/>
              </a:rPr>
              <a:t> </a:t>
            </a:r>
            <a:r>
              <a:rPr sz="1400" u="heavy" dirty="0">
                <a:uFill>
                  <a:solidFill>
                    <a:srgbClr val="000000"/>
                  </a:solidFill>
                </a:uFill>
                <a:latin typeface="Arial MT"/>
                <a:cs typeface="Arial MT"/>
                <a:hlinkClick r:id="rId4"/>
              </a:rPr>
              <a:t>art.</a:t>
            </a:r>
            <a:r>
              <a:rPr sz="1400" u="heavy" spc="-30" dirty="0">
                <a:uFill>
                  <a:solidFill>
                    <a:srgbClr val="000000"/>
                  </a:solidFill>
                </a:uFill>
                <a:latin typeface="Arial MT"/>
                <a:cs typeface="Arial MT"/>
                <a:hlinkClick r:id="rId4"/>
              </a:rPr>
              <a:t> </a:t>
            </a:r>
            <a:r>
              <a:rPr sz="1400" u="heavy" dirty="0">
                <a:uFill>
                  <a:solidFill>
                    <a:srgbClr val="000000"/>
                  </a:solidFill>
                </a:uFill>
                <a:latin typeface="Arial MT"/>
                <a:cs typeface="Arial MT"/>
                <a:hlinkClick r:id="rId4"/>
              </a:rPr>
              <a:t>1</a:t>
            </a:r>
            <a:endParaRPr sz="1400" dirty="0">
              <a:latin typeface="Arial MT"/>
              <a:cs typeface="Arial MT"/>
            </a:endParaRPr>
          </a:p>
          <a:p>
            <a:pPr marL="12700">
              <a:lnSpc>
                <a:spcPct val="100000"/>
              </a:lnSpc>
              <a:spcBef>
                <a:spcPts val="5"/>
              </a:spcBef>
            </a:pPr>
            <a:r>
              <a:rPr sz="1400" dirty="0">
                <a:latin typeface="Arial MT"/>
                <a:cs typeface="Arial MT"/>
              </a:rPr>
              <a:t>Création</a:t>
            </a:r>
            <a:r>
              <a:rPr sz="1400" spc="-35" dirty="0">
                <a:latin typeface="Arial MT"/>
                <a:cs typeface="Arial MT"/>
              </a:rPr>
              <a:t> </a:t>
            </a:r>
            <a:r>
              <a:rPr sz="1400" dirty="0">
                <a:latin typeface="Arial MT"/>
                <a:cs typeface="Arial MT"/>
              </a:rPr>
              <a:t>LOI</a:t>
            </a:r>
            <a:r>
              <a:rPr sz="1400" spc="-15" dirty="0">
                <a:latin typeface="Arial MT"/>
                <a:cs typeface="Arial MT"/>
              </a:rPr>
              <a:t> </a:t>
            </a:r>
            <a:r>
              <a:rPr sz="1400" spc="-5" dirty="0">
                <a:latin typeface="Arial MT"/>
                <a:cs typeface="Arial MT"/>
              </a:rPr>
              <a:t>n°2018-771</a:t>
            </a:r>
            <a:r>
              <a:rPr sz="1400" spc="-45" dirty="0">
                <a:latin typeface="Arial MT"/>
                <a:cs typeface="Arial MT"/>
              </a:rPr>
              <a:t> </a:t>
            </a:r>
            <a:r>
              <a:rPr sz="1400" dirty="0">
                <a:latin typeface="Arial MT"/>
                <a:cs typeface="Arial MT"/>
              </a:rPr>
              <a:t>du</a:t>
            </a:r>
            <a:r>
              <a:rPr sz="1400" spc="-10" dirty="0">
                <a:latin typeface="Arial MT"/>
                <a:cs typeface="Arial MT"/>
              </a:rPr>
              <a:t> </a:t>
            </a:r>
            <a:r>
              <a:rPr sz="1400" dirty="0">
                <a:latin typeface="Arial MT"/>
                <a:cs typeface="Arial MT"/>
              </a:rPr>
              <a:t>5</a:t>
            </a:r>
            <a:r>
              <a:rPr sz="1400" spc="-20" dirty="0">
                <a:latin typeface="Arial MT"/>
                <a:cs typeface="Arial MT"/>
              </a:rPr>
              <a:t> </a:t>
            </a:r>
            <a:r>
              <a:rPr sz="1400" dirty="0">
                <a:latin typeface="Arial MT"/>
                <a:cs typeface="Arial MT"/>
              </a:rPr>
              <a:t>septembre</a:t>
            </a:r>
            <a:r>
              <a:rPr sz="1400" spc="-50" dirty="0">
                <a:latin typeface="Arial MT"/>
                <a:cs typeface="Arial MT"/>
              </a:rPr>
              <a:t> </a:t>
            </a:r>
            <a:r>
              <a:rPr sz="1400" dirty="0">
                <a:latin typeface="Arial MT"/>
                <a:cs typeface="Arial MT"/>
              </a:rPr>
              <a:t>2018</a:t>
            </a:r>
            <a:r>
              <a:rPr sz="1400" spc="-30" dirty="0">
                <a:latin typeface="Arial MT"/>
                <a:cs typeface="Arial MT"/>
              </a:rPr>
              <a:t> </a:t>
            </a:r>
            <a:r>
              <a:rPr sz="1400" dirty="0">
                <a:latin typeface="Arial MT"/>
                <a:cs typeface="Arial MT"/>
              </a:rPr>
              <a:t>-</a:t>
            </a:r>
            <a:r>
              <a:rPr sz="1400" spc="-5" dirty="0">
                <a:latin typeface="Arial MT"/>
                <a:cs typeface="Arial MT"/>
              </a:rPr>
              <a:t> </a:t>
            </a:r>
            <a:r>
              <a:rPr sz="1400" dirty="0">
                <a:latin typeface="Arial MT"/>
                <a:cs typeface="Arial MT"/>
              </a:rPr>
              <a:t>art.</a:t>
            </a:r>
            <a:r>
              <a:rPr sz="1400" spc="-30" dirty="0">
                <a:latin typeface="Arial MT"/>
                <a:cs typeface="Arial MT"/>
              </a:rPr>
              <a:t> </a:t>
            </a:r>
            <a:r>
              <a:rPr sz="1400" dirty="0">
                <a:latin typeface="Arial MT"/>
                <a:cs typeface="Arial MT"/>
              </a:rPr>
              <a:t>31</a:t>
            </a:r>
            <a:r>
              <a:rPr sz="1400" spc="-15" dirty="0">
                <a:latin typeface="Arial MT"/>
                <a:cs typeface="Arial MT"/>
              </a:rPr>
              <a:t> </a:t>
            </a:r>
            <a:r>
              <a:rPr sz="1400" dirty="0">
                <a:latin typeface="Arial MT"/>
                <a:cs typeface="Arial MT"/>
              </a:rPr>
              <a:t>(V)</a:t>
            </a:r>
          </a:p>
          <a:p>
            <a:pPr marL="12700" marR="124460">
              <a:lnSpc>
                <a:spcPct val="100000"/>
              </a:lnSpc>
              <a:spcBef>
                <a:spcPts val="700"/>
              </a:spcBef>
            </a:pPr>
            <a:r>
              <a:rPr sz="1600" spc="-5" dirty="0">
                <a:latin typeface="Arial MT"/>
                <a:cs typeface="Arial MT"/>
              </a:rPr>
              <a:t>Un</a:t>
            </a:r>
            <a:r>
              <a:rPr sz="1600" spc="10" dirty="0">
                <a:latin typeface="Arial MT"/>
                <a:cs typeface="Arial MT"/>
              </a:rPr>
              <a:t> </a:t>
            </a:r>
            <a:r>
              <a:rPr sz="1600" spc="-5" dirty="0">
                <a:latin typeface="Arial MT"/>
                <a:cs typeface="Arial MT"/>
              </a:rPr>
              <a:t>répertoire</a:t>
            </a:r>
            <a:r>
              <a:rPr sz="1600" spc="55" dirty="0">
                <a:latin typeface="Arial MT"/>
                <a:cs typeface="Arial MT"/>
              </a:rPr>
              <a:t> </a:t>
            </a:r>
            <a:r>
              <a:rPr sz="1600" spc="-5" dirty="0">
                <a:latin typeface="Arial MT"/>
                <a:cs typeface="Arial MT"/>
              </a:rPr>
              <a:t>national</a:t>
            </a:r>
            <a:r>
              <a:rPr sz="1600" spc="10" dirty="0">
                <a:latin typeface="Arial MT"/>
                <a:cs typeface="Arial MT"/>
              </a:rPr>
              <a:t> </a:t>
            </a:r>
            <a:r>
              <a:rPr sz="1600" spc="-5" dirty="0">
                <a:latin typeface="Arial MT"/>
                <a:cs typeface="Arial MT"/>
              </a:rPr>
              <a:t>des</a:t>
            </a:r>
            <a:r>
              <a:rPr sz="1600" spc="25" dirty="0">
                <a:latin typeface="Arial MT"/>
                <a:cs typeface="Arial MT"/>
              </a:rPr>
              <a:t> </a:t>
            </a:r>
            <a:r>
              <a:rPr sz="1600" spc="-5" dirty="0">
                <a:latin typeface="Arial MT"/>
                <a:cs typeface="Arial MT"/>
              </a:rPr>
              <a:t>certifications</a:t>
            </a:r>
            <a:r>
              <a:rPr sz="1600" spc="10" dirty="0">
                <a:latin typeface="Arial MT"/>
                <a:cs typeface="Arial MT"/>
              </a:rPr>
              <a:t> </a:t>
            </a:r>
            <a:r>
              <a:rPr sz="1600" spc="-5" dirty="0">
                <a:latin typeface="Arial MT"/>
                <a:cs typeface="Arial MT"/>
              </a:rPr>
              <a:t>professionnelles est</a:t>
            </a:r>
            <a:r>
              <a:rPr sz="1600" spc="35" dirty="0">
                <a:latin typeface="Arial MT"/>
                <a:cs typeface="Arial MT"/>
              </a:rPr>
              <a:t> </a:t>
            </a:r>
            <a:r>
              <a:rPr sz="1600" spc="-5" dirty="0">
                <a:latin typeface="Arial MT"/>
                <a:cs typeface="Arial MT"/>
              </a:rPr>
              <a:t>établi</a:t>
            </a:r>
            <a:r>
              <a:rPr sz="1600" spc="5" dirty="0">
                <a:latin typeface="Arial MT"/>
                <a:cs typeface="Arial MT"/>
              </a:rPr>
              <a:t> </a:t>
            </a:r>
            <a:r>
              <a:rPr sz="1600" spc="-5" dirty="0">
                <a:latin typeface="Arial MT"/>
                <a:cs typeface="Arial MT"/>
              </a:rPr>
              <a:t>et</a:t>
            </a:r>
            <a:r>
              <a:rPr sz="1600" spc="35" dirty="0">
                <a:latin typeface="Arial MT"/>
                <a:cs typeface="Arial MT"/>
              </a:rPr>
              <a:t> </a:t>
            </a:r>
            <a:r>
              <a:rPr sz="1600" spc="-5" dirty="0">
                <a:latin typeface="Arial MT"/>
                <a:cs typeface="Arial MT"/>
              </a:rPr>
              <a:t>actualisé</a:t>
            </a:r>
            <a:r>
              <a:rPr sz="1600" spc="-10" dirty="0">
                <a:latin typeface="Arial MT"/>
                <a:cs typeface="Arial MT"/>
              </a:rPr>
              <a:t> </a:t>
            </a:r>
            <a:r>
              <a:rPr sz="1600" spc="-5" dirty="0">
                <a:latin typeface="Arial MT"/>
                <a:cs typeface="Arial MT"/>
              </a:rPr>
              <a:t>par</a:t>
            </a:r>
            <a:r>
              <a:rPr sz="1600" spc="25" dirty="0">
                <a:latin typeface="Arial MT"/>
                <a:cs typeface="Arial MT"/>
              </a:rPr>
              <a:t> </a:t>
            </a:r>
            <a:r>
              <a:rPr sz="1600" spc="-5" dirty="0">
                <a:latin typeface="Arial MT"/>
                <a:cs typeface="Arial MT"/>
              </a:rPr>
              <a:t>l'institution</a:t>
            </a:r>
            <a:r>
              <a:rPr sz="1600" spc="5" dirty="0">
                <a:latin typeface="Arial MT"/>
                <a:cs typeface="Arial MT"/>
              </a:rPr>
              <a:t> </a:t>
            </a:r>
            <a:r>
              <a:rPr sz="1600" spc="-5" dirty="0">
                <a:latin typeface="Arial MT"/>
                <a:cs typeface="Arial MT"/>
              </a:rPr>
              <a:t>nationale </a:t>
            </a:r>
            <a:r>
              <a:rPr sz="1600" spc="-430" dirty="0">
                <a:latin typeface="Arial MT"/>
                <a:cs typeface="Arial MT"/>
              </a:rPr>
              <a:t> </a:t>
            </a:r>
            <a:r>
              <a:rPr sz="1600" spc="-5" dirty="0">
                <a:latin typeface="Arial MT"/>
                <a:cs typeface="Arial MT"/>
              </a:rPr>
              <a:t>dénommée</a:t>
            </a:r>
            <a:r>
              <a:rPr sz="1600" spc="10" dirty="0">
                <a:latin typeface="Arial MT"/>
                <a:cs typeface="Arial MT"/>
              </a:rPr>
              <a:t> </a:t>
            </a:r>
            <a:r>
              <a:rPr sz="1600" spc="-5" dirty="0">
                <a:latin typeface="Arial MT"/>
                <a:cs typeface="Arial MT"/>
              </a:rPr>
              <a:t>France</a:t>
            </a:r>
            <a:r>
              <a:rPr sz="1600" spc="10" dirty="0">
                <a:latin typeface="Arial MT"/>
                <a:cs typeface="Arial MT"/>
              </a:rPr>
              <a:t> </a:t>
            </a:r>
            <a:r>
              <a:rPr sz="1600" spc="-5" dirty="0">
                <a:latin typeface="Arial MT"/>
                <a:cs typeface="Arial MT"/>
              </a:rPr>
              <a:t>compétences</a:t>
            </a:r>
            <a:r>
              <a:rPr sz="1600" dirty="0">
                <a:latin typeface="Arial MT"/>
                <a:cs typeface="Arial MT"/>
              </a:rPr>
              <a:t> </a:t>
            </a:r>
            <a:r>
              <a:rPr sz="1600" spc="-5" dirty="0">
                <a:latin typeface="Arial MT"/>
                <a:cs typeface="Arial MT"/>
              </a:rPr>
              <a:t>mentionnée</a:t>
            </a:r>
            <a:r>
              <a:rPr sz="1600" spc="10" dirty="0">
                <a:latin typeface="Arial MT"/>
                <a:cs typeface="Arial MT"/>
              </a:rPr>
              <a:t> </a:t>
            </a:r>
            <a:r>
              <a:rPr sz="1600" spc="-5" dirty="0">
                <a:latin typeface="Arial MT"/>
                <a:cs typeface="Arial MT"/>
              </a:rPr>
              <a:t>à l'article</a:t>
            </a:r>
            <a:r>
              <a:rPr sz="1600" spc="-15" dirty="0">
                <a:latin typeface="Arial MT"/>
                <a:cs typeface="Arial MT"/>
              </a:rPr>
              <a:t> </a:t>
            </a:r>
            <a:r>
              <a:rPr sz="1600" spc="-5" dirty="0">
                <a:latin typeface="Arial MT"/>
                <a:cs typeface="Arial MT"/>
              </a:rPr>
              <a:t>L.</a:t>
            </a:r>
            <a:r>
              <a:rPr sz="1600" spc="10" dirty="0">
                <a:latin typeface="Arial MT"/>
                <a:cs typeface="Arial MT"/>
              </a:rPr>
              <a:t> </a:t>
            </a:r>
            <a:r>
              <a:rPr sz="1600" dirty="0">
                <a:latin typeface="Arial MT"/>
                <a:cs typeface="Arial MT"/>
              </a:rPr>
              <a:t>6123-5.</a:t>
            </a:r>
          </a:p>
          <a:p>
            <a:pPr marL="12700" marR="1031875">
              <a:lnSpc>
                <a:spcPct val="100000"/>
              </a:lnSpc>
              <a:spcBef>
                <a:spcPts val="695"/>
              </a:spcBef>
            </a:pPr>
            <a:r>
              <a:rPr sz="1600" spc="-5" dirty="0">
                <a:latin typeface="Arial MT"/>
                <a:cs typeface="Arial MT"/>
              </a:rPr>
              <a:t>Les</a:t>
            </a:r>
            <a:r>
              <a:rPr sz="1600" spc="15" dirty="0">
                <a:latin typeface="Arial MT"/>
                <a:cs typeface="Arial MT"/>
              </a:rPr>
              <a:t> </a:t>
            </a:r>
            <a:r>
              <a:rPr sz="1600" spc="-5" dirty="0">
                <a:latin typeface="Arial MT"/>
                <a:cs typeface="Arial MT"/>
              </a:rPr>
              <a:t>certifications</a:t>
            </a:r>
            <a:r>
              <a:rPr sz="1600" spc="5" dirty="0">
                <a:latin typeface="Arial MT"/>
                <a:cs typeface="Arial MT"/>
              </a:rPr>
              <a:t> </a:t>
            </a:r>
            <a:r>
              <a:rPr sz="1600" spc="-5" dirty="0">
                <a:latin typeface="Arial MT"/>
                <a:cs typeface="Arial MT"/>
              </a:rPr>
              <a:t>professionnelles enregistrées</a:t>
            </a:r>
            <a:r>
              <a:rPr sz="1600" spc="30" dirty="0">
                <a:latin typeface="Arial MT"/>
                <a:cs typeface="Arial MT"/>
              </a:rPr>
              <a:t> </a:t>
            </a:r>
            <a:r>
              <a:rPr sz="1600" spc="-5" dirty="0">
                <a:latin typeface="Arial MT"/>
                <a:cs typeface="Arial MT"/>
              </a:rPr>
              <a:t>dans</a:t>
            </a:r>
            <a:r>
              <a:rPr sz="1600" spc="15" dirty="0">
                <a:latin typeface="Arial MT"/>
                <a:cs typeface="Arial MT"/>
              </a:rPr>
              <a:t> </a:t>
            </a:r>
            <a:r>
              <a:rPr sz="1600" dirty="0">
                <a:latin typeface="Arial MT"/>
                <a:cs typeface="Arial MT"/>
              </a:rPr>
              <a:t>le</a:t>
            </a:r>
            <a:r>
              <a:rPr sz="1600" spc="20" dirty="0">
                <a:latin typeface="Arial MT"/>
                <a:cs typeface="Arial MT"/>
              </a:rPr>
              <a:t> </a:t>
            </a:r>
            <a:r>
              <a:rPr sz="1600" spc="-5" dirty="0">
                <a:latin typeface="Arial MT"/>
                <a:cs typeface="Arial MT"/>
              </a:rPr>
              <a:t>répertoire</a:t>
            </a:r>
            <a:r>
              <a:rPr sz="1600" spc="40" dirty="0">
                <a:latin typeface="Arial MT"/>
                <a:cs typeface="Arial MT"/>
              </a:rPr>
              <a:t> </a:t>
            </a:r>
            <a:r>
              <a:rPr sz="1600" spc="-5" dirty="0">
                <a:latin typeface="Arial MT"/>
                <a:cs typeface="Arial MT"/>
              </a:rPr>
              <a:t>national</a:t>
            </a:r>
            <a:r>
              <a:rPr sz="1600" spc="10" dirty="0">
                <a:latin typeface="Arial MT"/>
                <a:cs typeface="Arial MT"/>
              </a:rPr>
              <a:t> </a:t>
            </a:r>
            <a:r>
              <a:rPr sz="1600" spc="-5" dirty="0">
                <a:latin typeface="Arial MT"/>
                <a:cs typeface="Arial MT"/>
              </a:rPr>
              <a:t>des</a:t>
            </a:r>
            <a:r>
              <a:rPr sz="1600" spc="15" dirty="0">
                <a:latin typeface="Arial MT"/>
                <a:cs typeface="Arial MT"/>
              </a:rPr>
              <a:t> </a:t>
            </a:r>
            <a:r>
              <a:rPr sz="1600" spc="-5" dirty="0">
                <a:latin typeface="Arial MT"/>
                <a:cs typeface="Arial MT"/>
              </a:rPr>
              <a:t>certifications </a:t>
            </a:r>
            <a:r>
              <a:rPr sz="1600" dirty="0">
                <a:latin typeface="Arial MT"/>
                <a:cs typeface="Arial MT"/>
              </a:rPr>
              <a:t> </a:t>
            </a:r>
            <a:r>
              <a:rPr sz="1600" spc="-5" dirty="0">
                <a:latin typeface="Arial MT"/>
                <a:cs typeface="Arial MT"/>
              </a:rPr>
              <a:t>professionnelles permettent</a:t>
            </a:r>
            <a:r>
              <a:rPr sz="1600" spc="55" dirty="0">
                <a:latin typeface="Arial MT"/>
                <a:cs typeface="Arial MT"/>
              </a:rPr>
              <a:t> </a:t>
            </a:r>
            <a:r>
              <a:rPr sz="1600" spc="-5" dirty="0">
                <a:highlight>
                  <a:srgbClr val="FFFF00"/>
                </a:highlight>
                <a:latin typeface="Arial MT"/>
                <a:cs typeface="Arial MT"/>
              </a:rPr>
              <a:t>une</a:t>
            </a:r>
            <a:r>
              <a:rPr sz="1600" spc="10" dirty="0">
                <a:highlight>
                  <a:srgbClr val="FFFF00"/>
                </a:highlight>
                <a:latin typeface="Arial MT"/>
                <a:cs typeface="Arial MT"/>
              </a:rPr>
              <a:t> </a:t>
            </a:r>
            <a:r>
              <a:rPr sz="1600" spc="-5" dirty="0">
                <a:highlight>
                  <a:srgbClr val="FFFF00"/>
                </a:highlight>
                <a:latin typeface="Arial MT"/>
                <a:cs typeface="Arial MT"/>
              </a:rPr>
              <a:t>validation</a:t>
            </a:r>
            <a:r>
              <a:rPr sz="1600" spc="-10" dirty="0">
                <a:highlight>
                  <a:srgbClr val="FFFF00"/>
                </a:highlight>
                <a:latin typeface="Arial MT"/>
                <a:cs typeface="Arial MT"/>
              </a:rPr>
              <a:t> </a:t>
            </a:r>
            <a:r>
              <a:rPr sz="1600" spc="-5" dirty="0">
                <a:highlight>
                  <a:srgbClr val="FFFF00"/>
                </a:highlight>
                <a:latin typeface="Arial MT"/>
                <a:cs typeface="Arial MT"/>
              </a:rPr>
              <a:t>des</a:t>
            </a:r>
            <a:r>
              <a:rPr sz="1600" spc="25" dirty="0">
                <a:highlight>
                  <a:srgbClr val="FFFF00"/>
                </a:highlight>
                <a:latin typeface="Arial MT"/>
                <a:cs typeface="Arial MT"/>
              </a:rPr>
              <a:t> </a:t>
            </a:r>
            <a:r>
              <a:rPr sz="1600" spc="-5" dirty="0">
                <a:highlight>
                  <a:srgbClr val="FFFF00"/>
                </a:highlight>
                <a:latin typeface="Arial MT"/>
                <a:cs typeface="Arial MT"/>
              </a:rPr>
              <a:t>compétences</a:t>
            </a:r>
            <a:r>
              <a:rPr sz="1600" spc="30" dirty="0">
                <a:highlight>
                  <a:srgbClr val="FFFF00"/>
                </a:highlight>
                <a:latin typeface="Arial MT"/>
                <a:cs typeface="Arial MT"/>
              </a:rPr>
              <a:t> </a:t>
            </a:r>
            <a:r>
              <a:rPr sz="1600" spc="-5" dirty="0">
                <a:highlight>
                  <a:srgbClr val="FFFF00"/>
                </a:highlight>
                <a:latin typeface="Arial MT"/>
                <a:cs typeface="Arial MT"/>
              </a:rPr>
              <a:t>et</a:t>
            </a:r>
            <a:r>
              <a:rPr sz="1600" spc="30" dirty="0">
                <a:highlight>
                  <a:srgbClr val="FFFF00"/>
                </a:highlight>
                <a:latin typeface="Arial MT"/>
                <a:cs typeface="Arial MT"/>
              </a:rPr>
              <a:t> </a:t>
            </a:r>
            <a:r>
              <a:rPr sz="1600" spc="-5" dirty="0">
                <a:highlight>
                  <a:srgbClr val="FFFF00"/>
                </a:highlight>
                <a:latin typeface="Arial MT"/>
                <a:cs typeface="Arial MT"/>
              </a:rPr>
              <a:t>des</a:t>
            </a:r>
            <a:r>
              <a:rPr sz="1600" spc="25" dirty="0">
                <a:highlight>
                  <a:srgbClr val="FFFF00"/>
                </a:highlight>
                <a:latin typeface="Arial MT"/>
                <a:cs typeface="Arial MT"/>
              </a:rPr>
              <a:t> </a:t>
            </a:r>
            <a:r>
              <a:rPr sz="1600" spc="-5" dirty="0">
                <a:highlight>
                  <a:srgbClr val="FFFF00"/>
                </a:highlight>
                <a:latin typeface="Arial MT"/>
                <a:cs typeface="Arial MT"/>
              </a:rPr>
              <a:t>connaissances</a:t>
            </a:r>
            <a:r>
              <a:rPr sz="1600" spc="-20" dirty="0">
                <a:highlight>
                  <a:srgbClr val="FFFF00"/>
                </a:highlight>
                <a:latin typeface="Arial MT"/>
                <a:cs typeface="Arial MT"/>
              </a:rPr>
              <a:t> </a:t>
            </a:r>
            <a:r>
              <a:rPr sz="1600" spc="-5" dirty="0">
                <a:highlight>
                  <a:srgbClr val="FFFF00"/>
                </a:highlight>
                <a:latin typeface="Arial MT"/>
                <a:cs typeface="Arial MT"/>
              </a:rPr>
              <a:t>acquises </a:t>
            </a:r>
            <a:r>
              <a:rPr sz="1600" spc="-430" dirty="0">
                <a:highlight>
                  <a:srgbClr val="FFFF00"/>
                </a:highlight>
                <a:latin typeface="Arial MT"/>
                <a:cs typeface="Arial MT"/>
              </a:rPr>
              <a:t> </a:t>
            </a:r>
            <a:r>
              <a:rPr sz="1600" b="1" spc="-5" dirty="0">
                <a:highlight>
                  <a:srgbClr val="FFFF00"/>
                </a:highlight>
                <a:latin typeface="Arial"/>
                <a:cs typeface="Arial"/>
              </a:rPr>
              <a:t>nécessaires</a:t>
            </a:r>
            <a:r>
              <a:rPr sz="1600" b="1" spc="10" dirty="0">
                <a:highlight>
                  <a:srgbClr val="FFFF00"/>
                </a:highlight>
                <a:latin typeface="Arial"/>
                <a:cs typeface="Arial"/>
              </a:rPr>
              <a:t> </a:t>
            </a:r>
            <a:r>
              <a:rPr sz="1600" b="1" spc="-5" dirty="0">
                <a:highlight>
                  <a:srgbClr val="FFFF00"/>
                </a:highlight>
                <a:latin typeface="Arial"/>
                <a:cs typeface="Arial"/>
              </a:rPr>
              <a:t>à l'exercice</a:t>
            </a:r>
            <a:r>
              <a:rPr sz="1600" b="1" spc="10" dirty="0">
                <a:highlight>
                  <a:srgbClr val="FFFF00"/>
                </a:highlight>
                <a:latin typeface="Arial"/>
                <a:cs typeface="Arial"/>
              </a:rPr>
              <a:t> </a:t>
            </a:r>
            <a:r>
              <a:rPr sz="1600" b="1" spc="-10" dirty="0">
                <a:highlight>
                  <a:srgbClr val="FFFF00"/>
                </a:highlight>
                <a:latin typeface="Arial"/>
                <a:cs typeface="Arial"/>
              </a:rPr>
              <a:t>d'activités</a:t>
            </a:r>
            <a:r>
              <a:rPr sz="1600" b="1" spc="55" dirty="0">
                <a:highlight>
                  <a:srgbClr val="FFFF00"/>
                </a:highlight>
                <a:latin typeface="Arial"/>
                <a:cs typeface="Arial"/>
              </a:rPr>
              <a:t> </a:t>
            </a:r>
            <a:r>
              <a:rPr sz="1600" b="1" spc="-5" dirty="0">
                <a:highlight>
                  <a:srgbClr val="FFFF00"/>
                </a:highlight>
                <a:latin typeface="Arial"/>
                <a:cs typeface="Arial"/>
              </a:rPr>
              <a:t>professionnelles.</a:t>
            </a:r>
            <a:endParaRPr sz="1600" dirty="0">
              <a:highlight>
                <a:srgbClr val="FFFF00"/>
              </a:highlight>
              <a:latin typeface="Arial"/>
              <a:cs typeface="Arial"/>
            </a:endParaRPr>
          </a:p>
          <a:p>
            <a:pPr marL="12700" marR="386715">
              <a:lnSpc>
                <a:spcPct val="100000"/>
              </a:lnSpc>
            </a:pPr>
            <a:r>
              <a:rPr sz="1600" spc="-5" dirty="0" err="1">
                <a:highlight>
                  <a:srgbClr val="FFFF00"/>
                </a:highlight>
                <a:latin typeface="Arial MT"/>
                <a:cs typeface="Arial MT"/>
              </a:rPr>
              <a:t>Elles</a:t>
            </a:r>
            <a:r>
              <a:rPr sz="1600" spc="-10" dirty="0">
                <a:highlight>
                  <a:srgbClr val="FFFF00"/>
                </a:highlight>
                <a:latin typeface="Arial MT"/>
                <a:cs typeface="Arial MT"/>
              </a:rPr>
              <a:t> </a:t>
            </a:r>
            <a:r>
              <a:rPr sz="1600" spc="-5" dirty="0">
                <a:highlight>
                  <a:srgbClr val="FFFF00"/>
                </a:highlight>
                <a:latin typeface="Arial MT"/>
                <a:cs typeface="Arial MT"/>
              </a:rPr>
              <a:t>sont</a:t>
            </a:r>
            <a:r>
              <a:rPr sz="1600" spc="25" dirty="0">
                <a:highlight>
                  <a:srgbClr val="FFFF00"/>
                </a:highlight>
                <a:latin typeface="Arial MT"/>
                <a:cs typeface="Arial MT"/>
              </a:rPr>
              <a:t> </a:t>
            </a:r>
            <a:r>
              <a:rPr sz="1600" spc="-5" dirty="0">
                <a:highlight>
                  <a:srgbClr val="FFFF00"/>
                </a:highlight>
                <a:latin typeface="Arial MT"/>
                <a:cs typeface="Arial MT"/>
              </a:rPr>
              <a:t>définies notamment</a:t>
            </a:r>
            <a:r>
              <a:rPr sz="1600" spc="55" dirty="0">
                <a:highlight>
                  <a:srgbClr val="FFFF00"/>
                </a:highlight>
                <a:latin typeface="Arial MT"/>
                <a:cs typeface="Arial MT"/>
              </a:rPr>
              <a:t> </a:t>
            </a:r>
            <a:r>
              <a:rPr sz="1600" spc="-5" dirty="0">
                <a:highlight>
                  <a:srgbClr val="FFFF00"/>
                </a:highlight>
                <a:latin typeface="Arial MT"/>
                <a:cs typeface="Arial MT"/>
              </a:rPr>
              <a:t>par</a:t>
            </a:r>
            <a:r>
              <a:rPr sz="1600" spc="20" dirty="0">
                <a:highlight>
                  <a:srgbClr val="FFFF00"/>
                </a:highlight>
                <a:latin typeface="Arial MT"/>
                <a:cs typeface="Arial MT"/>
              </a:rPr>
              <a:t> </a:t>
            </a:r>
            <a:r>
              <a:rPr sz="1600" spc="-5" dirty="0">
                <a:highlight>
                  <a:srgbClr val="FFFF00"/>
                </a:highlight>
                <a:latin typeface="Arial MT"/>
                <a:cs typeface="Arial MT"/>
              </a:rPr>
              <a:t>un</a:t>
            </a:r>
            <a:r>
              <a:rPr sz="1600" spc="35" dirty="0">
                <a:highlight>
                  <a:srgbClr val="FFFF00"/>
                </a:highlight>
                <a:latin typeface="Arial MT"/>
                <a:cs typeface="Arial MT"/>
              </a:rPr>
              <a:t> </a:t>
            </a:r>
            <a:r>
              <a:rPr sz="1600" b="1" spc="-5" dirty="0">
                <a:highlight>
                  <a:srgbClr val="FFFF00"/>
                </a:highlight>
                <a:latin typeface="Arial"/>
                <a:cs typeface="Arial"/>
              </a:rPr>
              <a:t>référentiel</a:t>
            </a:r>
            <a:r>
              <a:rPr sz="1600" b="1" spc="60" dirty="0">
                <a:highlight>
                  <a:srgbClr val="FFFF00"/>
                </a:highlight>
                <a:latin typeface="Arial"/>
                <a:cs typeface="Arial"/>
              </a:rPr>
              <a:t> </a:t>
            </a:r>
            <a:r>
              <a:rPr sz="1600" b="1" spc="-10" dirty="0">
                <a:highlight>
                  <a:srgbClr val="FFFF00"/>
                </a:highlight>
                <a:latin typeface="Arial"/>
                <a:cs typeface="Arial"/>
              </a:rPr>
              <a:t>d'activités</a:t>
            </a:r>
            <a:r>
              <a:rPr sz="1600" b="1" spc="75" dirty="0">
                <a:highlight>
                  <a:srgbClr val="FFFF00"/>
                </a:highlight>
                <a:latin typeface="Arial"/>
                <a:cs typeface="Arial"/>
              </a:rPr>
              <a:t> </a:t>
            </a:r>
            <a:r>
              <a:rPr sz="1600" spc="-5" dirty="0">
                <a:highlight>
                  <a:srgbClr val="FFFF00"/>
                </a:highlight>
                <a:latin typeface="Arial MT"/>
                <a:cs typeface="Arial MT"/>
              </a:rPr>
              <a:t>qui</a:t>
            </a:r>
            <a:r>
              <a:rPr sz="1600" spc="15" dirty="0">
                <a:highlight>
                  <a:srgbClr val="FFFF00"/>
                </a:highlight>
                <a:latin typeface="Arial MT"/>
                <a:cs typeface="Arial MT"/>
              </a:rPr>
              <a:t> </a:t>
            </a:r>
            <a:r>
              <a:rPr sz="1600" spc="-5" dirty="0">
                <a:highlight>
                  <a:srgbClr val="FFFF00"/>
                </a:highlight>
                <a:latin typeface="Arial MT"/>
                <a:cs typeface="Arial MT"/>
              </a:rPr>
              <a:t>décrit</a:t>
            </a:r>
            <a:r>
              <a:rPr sz="1600" spc="10" dirty="0">
                <a:highlight>
                  <a:srgbClr val="FFFF00"/>
                </a:highlight>
                <a:latin typeface="Arial MT"/>
                <a:cs typeface="Arial MT"/>
              </a:rPr>
              <a:t> </a:t>
            </a:r>
            <a:r>
              <a:rPr sz="1600" spc="-5" dirty="0">
                <a:highlight>
                  <a:srgbClr val="FFFF00"/>
                </a:highlight>
                <a:latin typeface="Arial MT"/>
                <a:cs typeface="Arial MT"/>
              </a:rPr>
              <a:t>les</a:t>
            </a:r>
            <a:r>
              <a:rPr sz="1600" spc="5" dirty="0">
                <a:highlight>
                  <a:srgbClr val="FFFF00"/>
                </a:highlight>
                <a:latin typeface="Arial MT"/>
                <a:cs typeface="Arial MT"/>
              </a:rPr>
              <a:t> </a:t>
            </a:r>
            <a:r>
              <a:rPr sz="1600" spc="-5" dirty="0">
                <a:highlight>
                  <a:srgbClr val="FFFF00"/>
                </a:highlight>
                <a:latin typeface="Arial MT"/>
                <a:cs typeface="Arial MT"/>
              </a:rPr>
              <a:t>situations</a:t>
            </a:r>
            <a:r>
              <a:rPr sz="1600" spc="5" dirty="0">
                <a:highlight>
                  <a:srgbClr val="FFFF00"/>
                </a:highlight>
                <a:latin typeface="Arial MT"/>
                <a:cs typeface="Arial MT"/>
              </a:rPr>
              <a:t> </a:t>
            </a:r>
            <a:r>
              <a:rPr sz="1600" spc="-5" dirty="0">
                <a:highlight>
                  <a:srgbClr val="FFFF00"/>
                </a:highlight>
                <a:latin typeface="Arial MT"/>
                <a:cs typeface="Arial MT"/>
              </a:rPr>
              <a:t>de</a:t>
            </a:r>
            <a:r>
              <a:rPr sz="1600" spc="25" dirty="0">
                <a:highlight>
                  <a:srgbClr val="FFFF00"/>
                </a:highlight>
                <a:latin typeface="Arial MT"/>
                <a:cs typeface="Arial MT"/>
              </a:rPr>
              <a:t> </a:t>
            </a:r>
            <a:r>
              <a:rPr sz="1600" spc="-5" dirty="0">
                <a:highlight>
                  <a:srgbClr val="FFFF00"/>
                </a:highlight>
                <a:latin typeface="Arial MT"/>
                <a:cs typeface="Arial MT"/>
              </a:rPr>
              <a:t>travail</a:t>
            </a:r>
            <a:r>
              <a:rPr sz="1600" spc="15" dirty="0">
                <a:highlight>
                  <a:srgbClr val="FFFF00"/>
                </a:highlight>
                <a:latin typeface="Arial MT"/>
                <a:cs typeface="Arial MT"/>
              </a:rPr>
              <a:t> </a:t>
            </a:r>
            <a:r>
              <a:rPr sz="1600" spc="-5" dirty="0">
                <a:highlight>
                  <a:srgbClr val="FFFF00"/>
                </a:highlight>
                <a:latin typeface="Arial MT"/>
                <a:cs typeface="Arial MT"/>
              </a:rPr>
              <a:t>et</a:t>
            </a:r>
            <a:r>
              <a:rPr sz="1600" spc="10" dirty="0">
                <a:highlight>
                  <a:srgbClr val="FFFF00"/>
                </a:highlight>
                <a:latin typeface="Arial MT"/>
                <a:cs typeface="Arial MT"/>
              </a:rPr>
              <a:t> </a:t>
            </a:r>
            <a:r>
              <a:rPr sz="1600" spc="-5" dirty="0">
                <a:highlight>
                  <a:srgbClr val="FFFF00"/>
                </a:highlight>
                <a:latin typeface="Arial MT"/>
                <a:cs typeface="Arial MT"/>
              </a:rPr>
              <a:t>les </a:t>
            </a:r>
            <a:r>
              <a:rPr sz="1600" spc="-430" dirty="0">
                <a:highlight>
                  <a:srgbClr val="FFFF00"/>
                </a:highlight>
                <a:latin typeface="Arial MT"/>
                <a:cs typeface="Arial MT"/>
              </a:rPr>
              <a:t> </a:t>
            </a:r>
            <a:r>
              <a:rPr sz="1600" spc="-5" dirty="0">
                <a:highlight>
                  <a:srgbClr val="FFFF00"/>
                </a:highlight>
                <a:latin typeface="Arial MT"/>
                <a:cs typeface="Arial MT"/>
              </a:rPr>
              <a:t>activités exercées,</a:t>
            </a:r>
            <a:r>
              <a:rPr sz="1600" spc="20" dirty="0">
                <a:highlight>
                  <a:srgbClr val="FFFF00"/>
                </a:highlight>
                <a:latin typeface="Arial MT"/>
                <a:cs typeface="Arial MT"/>
              </a:rPr>
              <a:t> </a:t>
            </a:r>
            <a:r>
              <a:rPr sz="1600" spc="-5" dirty="0">
                <a:highlight>
                  <a:srgbClr val="FFFF00"/>
                </a:highlight>
                <a:latin typeface="Arial MT"/>
                <a:cs typeface="Arial MT"/>
              </a:rPr>
              <a:t>les</a:t>
            </a:r>
            <a:r>
              <a:rPr sz="1600" spc="5" dirty="0">
                <a:highlight>
                  <a:srgbClr val="FFFF00"/>
                </a:highlight>
                <a:latin typeface="Arial MT"/>
                <a:cs typeface="Arial MT"/>
              </a:rPr>
              <a:t> </a:t>
            </a:r>
            <a:r>
              <a:rPr sz="1600" spc="-5" dirty="0">
                <a:highlight>
                  <a:srgbClr val="FFFF00"/>
                </a:highlight>
                <a:latin typeface="Arial MT"/>
                <a:cs typeface="Arial MT"/>
              </a:rPr>
              <a:t>métiers</a:t>
            </a:r>
            <a:r>
              <a:rPr sz="1600" spc="20" dirty="0">
                <a:highlight>
                  <a:srgbClr val="FFFF00"/>
                </a:highlight>
                <a:latin typeface="Arial MT"/>
                <a:cs typeface="Arial MT"/>
              </a:rPr>
              <a:t> </a:t>
            </a:r>
            <a:r>
              <a:rPr sz="1600" spc="-5" dirty="0">
                <a:highlight>
                  <a:srgbClr val="FFFF00"/>
                </a:highlight>
                <a:latin typeface="Arial MT"/>
                <a:cs typeface="Arial MT"/>
              </a:rPr>
              <a:t>ou</a:t>
            </a:r>
            <a:r>
              <a:rPr sz="1600" spc="5" dirty="0">
                <a:highlight>
                  <a:srgbClr val="FFFF00"/>
                </a:highlight>
                <a:latin typeface="Arial MT"/>
                <a:cs typeface="Arial MT"/>
              </a:rPr>
              <a:t> </a:t>
            </a:r>
            <a:r>
              <a:rPr sz="1600" spc="-5" dirty="0">
                <a:highlight>
                  <a:srgbClr val="FFFF00"/>
                </a:highlight>
                <a:latin typeface="Arial MT"/>
                <a:cs typeface="Arial MT"/>
              </a:rPr>
              <a:t>emplois visés, un</a:t>
            </a:r>
            <a:r>
              <a:rPr sz="1600" spc="35" dirty="0">
                <a:highlight>
                  <a:srgbClr val="FFFF00"/>
                </a:highlight>
                <a:latin typeface="Arial MT"/>
                <a:cs typeface="Arial MT"/>
              </a:rPr>
              <a:t> </a:t>
            </a:r>
            <a:r>
              <a:rPr sz="1600" b="1" spc="-5" dirty="0">
                <a:highlight>
                  <a:srgbClr val="FFFF00"/>
                </a:highlight>
                <a:latin typeface="Arial"/>
                <a:cs typeface="Arial"/>
              </a:rPr>
              <a:t>référentiel</a:t>
            </a:r>
            <a:r>
              <a:rPr sz="1600" b="1" spc="55" dirty="0">
                <a:highlight>
                  <a:srgbClr val="FFFF00"/>
                </a:highlight>
                <a:latin typeface="Arial"/>
                <a:cs typeface="Arial"/>
              </a:rPr>
              <a:t> </a:t>
            </a:r>
            <a:r>
              <a:rPr sz="1600" b="1" spc="-5" dirty="0">
                <a:highlight>
                  <a:srgbClr val="FFFF00"/>
                </a:highlight>
                <a:latin typeface="Arial"/>
                <a:cs typeface="Arial"/>
              </a:rPr>
              <a:t>de</a:t>
            </a:r>
            <a:r>
              <a:rPr sz="1600" b="1" spc="10" dirty="0">
                <a:highlight>
                  <a:srgbClr val="FFFF00"/>
                </a:highlight>
                <a:latin typeface="Arial"/>
                <a:cs typeface="Arial"/>
              </a:rPr>
              <a:t> </a:t>
            </a:r>
            <a:r>
              <a:rPr sz="1600" b="1" spc="-5" dirty="0">
                <a:highlight>
                  <a:srgbClr val="FFFF00"/>
                </a:highlight>
                <a:latin typeface="Arial"/>
                <a:cs typeface="Arial"/>
              </a:rPr>
              <a:t>compétences</a:t>
            </a:r>
            <a:r>
              <a:rPr sz="1600" b="1" spc="40" dirty="0">
                <a:highlight>
                  <a:srgbClr val="FFFF00"/>
                </a:highlight>
                <a:latin typeface="Arial"/>
                <a:cs typeface="Arial"/>
              </a:rPr>
              <a:t> </a:t>
            </a:r>
            <a:r>
              <a:rPr sz="1600" spc="-5" dirty="0">
                <a:highlight>
                  <a:srgbClr val="FFFF00"/>
                </a:highlight>
                <a:latin typeface="Arial MT"/>
                <a:cs typeface="Arial MT"/>
              </a:rPr>
              <a:t>qui</a:t>
            </a:r>
            <a:r>
              <a:rPr sz="1600" spc="10" dirty="0">
                <a:highlight>
                  <a:srgbClr val="FFFF00"/>
                </a:highlight>
                <a:latin typeface="Arial MT"/>
                <a:cs typeface="Arial MT"/>
              </a:rPr>
              <a:t> </a:t>
            </a:r>
            <a:r>
              <a:rPr sz="1600" spc="-5" dirty="0">
                <a:highlight>
                  <a:srgbClr val="FFFF00"/>
                </a:highlight>
                <a:latin typeface="Arial MT"/>
                <a:cs typeface="Arial MT"/>
              </a:rPr>
              <a:t>identifie</a:t>
            </a:r>
            <a:r>
              <a:rPr sz="1600" spc="-20" dirty="0">
                <a:highlight>
                  <a:srgbClr val="FFFF00"/>
                </a:highlight>
                <a:latin typeface="Arial MT"/>
                <a:cs typeface="Arial MT"/>
              </a:rPr>
              <a:t> </a:t>
            </a:r>
            <a:r>
              <a:rPr sz="1600" spc="-5" dirty="0">
                <a:highlight>
                  <a:srgbClr val="FFFF00"/>
                </a:highlight>
                <a:latin typeface="Arial MT"/>
                <a:cs typeface="Arial MT"/>
              </a:rPr>
              <a:t>les </a:t>
            </a:r>
            <a:r>
              <a:rPr sz="1600" dirty="0">
                <a:highlight>
                  <a:srgbClr val="FFFF00"/>
                </a:highlight>
                <a:latin typeface="Arial MT"/>
                <a:cs typeface="Arial MT"/>
              </a:rPr>
              <a:t> </a:t>
            </a:r>
            <a:r>
              <a:rPr sz="1600" spc="-5" dirty="0">
                <a:highlight>
                  <a:srgbClr val="FFFF00"/>
                </a:highlight>
                <a:latin typeface="Arial MT"/>
                <a:cs typeface="Arial MT"/>
              </a:rPr>
              <a:t>compétences</a:t>
            </a:r>
            <a:r>
              <a:rPr sz="1600" spc="5" dirty="0">
                <a:highlight>
                  <a:srgbClr val="FFFF00"/>
                </a:highlight>
                <a:latin typeface="Arial MT"/>
                <a:cs typeface="Arial MT"/>
              </a:rPr>
              <a:t> </a:t>
            </a:r>
            <a:r>
              <a:rPr sz="1600" spc="-5" dirty="0">
                <a:highlight>
                  <a:srgbClr val="FFFF00"/>
                </a:highlight>
                <a:latin typeface="Arial MT"/>
                <a:cs typeface="Arial MT"/>
              </a:rPr>
              <a:t>et</a:t>
            </a:r>
            <a:r>
              <a:rPr sz="1600" spc="20" dirty="0">
                <a:highlight>
                  <a:srgbClr val="FFFF00"/>
                </a:highlight>
                <a:latin typeface="Arial MT"/>
                <a:cs typeface="Arial MT"/>
              </a:rPr>
              <a:t> </a:t>
            </a:r>
            <a:r>
              <a:rPr sz="1600" spc="-5" dirty="0">
                <a:highlight>
                  <a:srgbClr val="FFFF00"/>
                </a:highlight>
                <a:latin typeface="Arial MT"/>
                <a:cs typeface="Arial MT"/>
              </a:rPr>
              <a:t>les</a:t>
            </a:r>
            <a:r>
              <a:rPr sz="1600" dirty="0">
                <a:highlight>
                  <a:srgbClr val="FFFF00"/>
                </a:highlight>
                <a:latin typeface="Arial MT"/>
                <a:cs typeface="Arial MT"/>
              </a:rPr>
              <a:t> </a:t>
            </a:r>
            <a:r>
              <a:rPr sz="1600" spc="-5" dirty="0">
                <a:highlight>
                  <a:srgbClr val="FFFF00"/>
                </a:highlight>
                <a:latin typeface="Arial MT"/>
                <a:cs typeface="Arial MT"/>
              </a:rPr>
              <a:t>connaissances,</a:t>
            </a:r>
            <a:r>
              <a:rPr sz="1600" spc="-10" dirty="0">
                <a:highlight>
                  <a:srgbClr val="FFFF00"/>
                </a:highlight>
                <a:latin typeface="Arial MT"/>
                <a:cs typeface="Arial MT"/>
              </a:rPr>
              <a:t> </a:t>
            </a:r>
            <a:r>
              <a:rPr sz="1600" spc="-5" dirty="0">
                <a:highlight>
                  <a:srgbClr val="FFFF00"/>
                </a:highlight>
                <a:latin typeface="Arial MT"/>
                <a:cs typeface="Arial MT"/>
              </a:rPr>
              <a:t>y</a:t>
            </a:r>
            <a:r>
              <a:rPr sz="1600" spc="10" dirty="0">
                <a:highlight>
                  <a:srgbClr val="FFFF00"/>
                </a:highlight>
                <a:latin typeface="Arial MT"/>
                <a:cs typeface="Arial MT"/>
              </a:rPr>
              <a:t> </a:t>
            </a:r>
            <a:r>
              <a:rPr sz="1600" spc="-5" dirty="0">
                <a:highlight>
                  <a:srgbClr val="FFFF00"/>
                </a:highlight>
                <a:latin typeface="Arial MT"/>
                <a:cs typeface="Arial MT"/>
              </a:rPr>
              <a:t>compris</a:t>
            </a:r>
            <a:r>
              <a:rPr sz="1600" spc="10" dirty="0">
                <a:highlight>
                  <a:srgbClr val="FFFF00"/>
                </a:highlight>
                <a:latin typeface="Arial MT"/>
                <a:cs typeface="Arial MT"/>
              </a:rPr>
              <a:t> </a:t>
            </a:r>
            <a:r>
              <a:rPr sz="1600" spc="-5" dirty="0">
                <a:highlight>
                  <a:srgbClr val="FFFF00"/>
                </a:highlight>
                <a:latin typeface="Arial MT"/>
                <a:cs typeface="Arial MT"/>
              </a:rPr>
              <a:t>transversales,</a:t>
            </a:r>
            <a:r>
              <a:rPr sz="1600" spc="20" dirty="0">
                <a:highlight>
                  <a:srgbClr val="FFFF00"/>
                </a:highlight>
                <a:latin typeface="Arial MT"/>
                <a:cs typeface="Arial MT"/>
              </a:rPr>
              <a:t> </a:t>
            </a:r>
            <a:r>
              <a:rPr sz="1600" spc="-5" dirty="0">
                <a:highlight>
                  <a:srgbClr val="FFFF00"/>
                </a:highlight>
                <a:latin typeface="Arial MT"/>
                <a:cs typeface="Arial MT"/>
              </a:rPr>
              <a:t>qui en</a:t>
            </a:r>
            <a:r>
              <a:rPr sz="1600" spc="20" dirty="0">
                <a:highlight>
                  <a:srgbClr val="FFFF00"/>
                </a:highlight>
                <a:latin typeface="Arial MT"/>
                <a:cs typeface="Arial MT"/>
              </a:rPr>
              <a:t> </a:t>
            </a:r>
            <a:r>
              <a:rPr sz="1600" spc="-5" dirty="0">
                <a:highlight>
                  <a:srgbClr val="FFFF00"/>
                </a:highlight>
                <a:latin typeface="Arial MT"/>
                <a:cs typeface="Arial MT"/>
              </a:rPr>
              <a:t>découlent et</a:t>
            </a:r>
            <a:r>
              <a:rPr sz="1600" spc="65" dirty="0">
                <a:highlight>
                  <a:srgbClr val="FFFF00"/>
                </a:highlight>
                <a:latin typeface="Arial MT"/>
                <a:cs typeface="Arial MT"/>
              </a:rPr>
              <a:t> </a:t>
            </a:r>
            <a:r>
              <a:rPr sz="1600" b="1" spc="-5" dirty="0">
                <a:highlight>
                  <a:srgbClr val="FFFF00"/>
                </a:highlight>
                <a:latin typeface="Arial"/>
                <a:cs typeface="Arial"/>
              </a:rPr>
              <a:t>un</a:t>
            </a:r>
            <a:r>
              <a:rPr sz="1600" b="1" spc="5" dirty="0">
                <a:highlight>
                  <a:srgbClr val="FFFF00"/>
                </a:highlight>
                <a:latin typeface="Arial"/>
                <a:cs typeface="Arial"/>
              </a:rPr>
              <a:t> </a:t>
            </a:r>
            <a:r>
              <a:rPr sz="1600" b="1" spc="-5" dirty="0">
                <a:highlight>
                  <a:srgbClr val="FFFF00"/>
                </a:highlight>
                <a:latin typeface="Arial"/>
                <a:cs typeface="Arial"/>
              </a:rPr>
              <a:t>référentiel </a:t>
            </a:r>
            <a:r>
              <a:rPr sz="1600" b="1" dirty="0">
                <a:highlight>
                  <a:srgbClr val="FFFF00"/>
                </a:highlight>
                <a:latin typeface="Arial"/>
                <a:cs typeface="Arial"/>
              </a:rPr>
              <a:t> </a:t>
            </a:r>
            <a:r>
              <a:rPr sz="1600" b="1" spc="-10" dirty="0">
                <a:highlight>
                  <a:srgbClr val="FFFF00"/>
                </a:highlight>
                <a:latin typeface="Arial"/>
                <a:cs typeface="Arial"/>
              </a:rPr>
              <a:t>d'évaluation</a:t>
            </a:r>
            <a:r>
              <a:rPr sz="1600" b="1" spc="55" dirty="0">
                <a:highlight>
                  <a:srgbClr val="FFFF00"/>
                </a:highlight>
                <a:latin typeface="Arial"/>
                <a:cs typeface="Arial"/>
              </a:rPr>
              <a:t> </a:t>
            </a:r>
            <a:r>
              <a:rPr sz="1600" spc="-5" dirty="0">
                <a:highlight>
                  <a:srgbClr val="FFFF00"/>
                </a:highlight>
                <a:latin typeface="Arial MT"/>
                <a:cs typeface="Arial MT"/>
              </a:rPr>
              <a:t>qui</a:t>
            </a:r>
            <a:r>
              <a:rPr sz="1600" spc="5" dirty="0">
                <a:highlight>
                  <a:srgbClr val="FFFF00"/>
                </a:highlight>
                <a:latin typeface="Arial MT"/>
                <a:cs typeface="Arial MT"/>
              </a:rPr>
              <a:t> </a:t>
            </a:r>
            <a:r>
              <a:rPr sz="1600" spc="-5" dirty="0">
                <a:highlight>
                  <a:srgbClr val="FFFF00"/>
                </a:highlight>
                <a:latin typeface="Arial MT"/>
                <a:cs typeface="Arial MT"/>
              </a:rPr>
              <a:t>définit</a:t>
            </a:r>
            <a:r>
              <a:rPr sz="1600" dirty="0">
                <a:highlight>
                  <a:srgbClr val="FFFF00"/>
                </a:highlight>
                <a:latin typeface="Arial MT"/>
                <a:cs typeface="Arial MT"/>
              </a:rPr>
              <a:t> </a:t>
            </a:r>
            <a:r>
              <a:rPr sz="1600" spc="-5" dirty="0">
                <a:highlight>
                  <a:srgbClr val="FFFF00"/>
                </a:highlight>
                <a:latin typeface="Arial MT"/>
                <a:cs typeface="Arial MT"/>
              </a:rPr>
              <a:t>les</a:t>
            </a:r>
            <a:r>
              <a:rPr sz="1600" spc="-10" dirty="0">
                <a:highlight>
                  <a:srgbClr val="FFFF00"/>
                </a:highlight>
                <a:latin typeface="Arial MT"/>
                <a:cs typeface="Arial MT"/>
              </a:rPr>
              <a:t> </a:t>
            </a:r>
            <a:r>
              <a:rPr sz="1600" spc="-5" dirty="0">
                <a:highlight>
                  <a:srgbClr val="FFFF00"/>
                </a:highlight>
                <a:latin typeface="Arial MT"/>
                <a:cs typeface="Arial MT"/>
              </a:rPr>
              <a:t>critères</a:t>
            </a:r>
            <a:r>
              <a:rPr sz="1600" spc="20" dirty="0">
                <a:highlight>
                  <a:srgbClr val="FFFF00"/>
                </a:highlight>
                <a:latin typeface="Arial MT"/>
                <a:cs typeface="Arial MT"/>
              </a:rPr>
              <a:t> </a:t>
            </a:r>
            <a:r>
              <a:rPr sz="1600" spc="-5" dirty="0">
                <a:highlight>
                  <a:srgbClr val="FFFF00"/>
                </a:highlight>
                <a:latin typeface="Arial MT"/>
                <a:cs typeface="Arial MT"/>
              </a:rPr>
              <a:t>et</a:t>
            </a:r>
            <a:r>
              <a:rPr sz="1600" spc="10" dirty="0">
                <a:highlight>
                  <a:srgbClr val="FFFF00"/>
                </a:highlight>
                <a:latin typeface="Arial MT"/>
                <a:cs typeface="Arial MT"/>
              </a:rPr>
              <a:t> </a:t>
            </a:r>
            <a:r>
              <a:rPr sz="1600" spc="-5" dirty="0">
                <a:highlight>
                  <a:srgbClr val="FFFF00"/>
                </a:highlight>
                <a:latin typeface="Arial MT"/>
                <a:cs typeface="Arial MT"/>
              </a:rPr>
              <a:t>les modalités</a:t>
            </a:r>
            <a:r>
              <a:rPr sz="1600" spc="5" dirty="0">
                <a:highlight>
                  <a:srgbClr val="FFFF00"/>
                </a:highlight>
                <a:latin typeface="Arial MT"/>
                <a:cs typeface="Arial MT"/>
              </a:rPr>
              <a:t> </a:t>
            </a:r>
            <a:r>
              <a:rPr sz="1600" spc="-5" dirty="0">
                <a:highlight>
                  <a:srgbClr val="FFFF00"/>
                </a:highlight>
                <a:latin typeface="Arial MT"/>
                <a:cs typeface="Arial MT"/>
              </a:rPr>
              <a:t>d'évaluation</a:t>
            </a:r>
            <a:r>
              <a:rPr sz="1600" spc="-25" dirty="0">
                <a:highlight>
                  <a:srgbClr val="FFFF00"/>
                </a:highlight>
                <a:latin typeface="Arial MT"/>
                <a:cs typeface="Arial MT"/>
              </a:rPr>
              <a:t> </a:t>
            </a:r>
            <a:r>
              <a:rPr sz="1600" spc="-5" dirty="0">
                <a:highlight>
                  <a:srgbClr val="FFFF00"/>
                </a:highlight>
                <a:latin typeface="Arial MT"/>
                <a:cs typeface="Arial MT"/>
              </a:rPr>
              <a:t>des</a:t>
            </a:r>
            <a:r>
              <a:rPr sz="1600" spc="10" dirty="0">
                <a:highlight>
                  <a:srgbClr val="FFFF00"/>
                </a:highlight>
                <a:latin typeface="Arial MT"/>
                <a:cs typeface="Arial MT"/>
              </a:rPr>
              <a:t> </a:t>
            </a:r>
            <a:r>
              <a:rPr sz="1600" spc="-5" dirty="0">
                <a:highlight>
                  <a:srgbClr val="FFFF00"/>
                </a:highlight>
                <a:latin typeface="Arial MT"/>
                <a:cs typeface="Arial MT"/>
              </a:rPr>
              <a:t>acquis.</a:t>
            </a:r>
            <a:endParaRPr sz="1600" dirty="0">
              <a:highlight>
                <a:srgbClr val="FFFF00"/>
              </a:highlight>
              <a:latin typeface="Arial MT"/>
              <a:cs typeface="Arial MT"/>
            </a:endParaRPr>
          </a:p>
          <a:p>
            <a:pPr marL="12700" marR="267970">
              <a:lnSpc>
                <a:spcPct val="100000"/>
              </a:lnSpc>
              <a:spcBef>
                <a:spcPts val="710"/>
              </a:spcBef>
            </a:pPr>
            <a:r>
              <a:rPr sz="1600" spc="-5" dirty="0">
                <a:latin typeface="Arial MT"/>
                <a:cs typeface="Arial MT"/>
              </a:rPr>
              <a:t>Les</a:t>
            </a:r>
            <a:r>
              <a:rPr sz="1600" spc="20" dirty="0">
                <a:latin typeface="Arial MT"/>
                <a:cs typeface="Arial MT"/>
              </a:rPr>
              <a:t> </a:t>
            </a:r>
            <a:r>
              <a:rPr sz="1600" spc="-5" dirty="0">
                <a:latin typeface="Arial MT"/>
                <a:cs typeface="Arial MT"/>
              </a:rPr>
              <a:t>certifications</a:t>
            </a:r>
            <a:r>
              <a:rPr sz="1600" dirty="0">
                <a:latin typeface="Arial MT"/>
                <a:cs typeface="Arial MT"/>
              </a:rPr>
              <a:t> </a:t>
            </a:r>
            <a:r>
              <a:rPr sz="1600" spc="-5" dirty="0">
                <a:latin typeface="Arial MT"/>
                <a:cs typeface="Arial MT"/>
              </a:rPr>
              <a:t>professionnelles sont</a:t>
            </a:r>
            <a:r>
              <a:rPr sz="1600" spc="25" dirty="0">
                <a:latin typeface="Arial MT"/>
                <a:cs typeface="Arial MT"/>
              </a:rPr>
              <a:t> </a:t>
            </a:r>
            <a:r>
              <a:rPr sz="1600" spc="-5" dirty="0">
                <a:latin typeface="Arial MT"/>
                <a:cs typeface="Arial MT"/>
              </a:rPr>
              <a:t>classées par</a:t>
            </a:r>
            <a:r>
              <a:rPr sz="1600" spc="20" dirty="0">
                <a:latin typeface="Arial MT"/>
                <a:cs typeface="Arial MT"/>
              </a:rPr>
              <a:t> </a:t>
            </a:r>
            <a:r>
              <a:rPr sz="1600" spc="-5" dirty="0">
                <a:latin typeface="Arial MT"/>
                <a:cs typeface="Arial MT"/>
              </a:rPr>
              <a:t>niveau</a:t>
            </a:r>
            <a:r>
              <a:rPr sz="1600" dirty="0">
                <a:latin typeface="Arial MT"/>
                <a:cs typeface="Arial MT"/>
              </a:rPr>
              <a:t> </a:t>
            </a:r>
            <a:r>
              <a:rPr sz="1600" spc="-5" dirty="0">
                <a:latin typeface="Arial MT"/>
                <a:cs typeface="Arial MT"/>
              </a:rPr>
              <a:t>de</a:t>
            </a:r>
            <a:r>
              <a:rPr sz="1600" spc="25" dirty="0">
                <a:latin typeface="Arial MT"/>
                <a:cs typeface="Arial MT"/>
              </a:rPr>
              <a:t> </a:t>
            </a:r>
            <a:r>
              <a:rPr sz="1600" spc="-5" dirty="0">
                <a:latin typeface="Arial MT"/>
                <a:cs typeface="Arial MT"/>
              </a:rPr>
              <a:t>qualification</a:t>
            </a:r>
            <a:r>
              <a:rPr sz="1600" spc="-25" dirty="0">
                <a:latin typeface="Arial MT"/>
                <a:cs typeface="Arial MT"/>
              </a:rPr>
              <a:t> </a:t>
            </a:r>
            <a:r>
              <a:rPr sz="1600" spc="-5" dirty="0">
                <a:latin typeface="Arial MT"/>
                <a:cs typeface="Arial MT"/>
              </a:rPr>
              <a:t>et</a:t>
            </a:r>
            <a:r>
              <a:rPr sz="1600" spc="25" dirty="0">
                <a:latin typeface="Arial MT"/>
                <a:cs typeface="Arial MT"/>
              </a:rPr>
              <a:t> </a:t>
            </a:r>
            <a:r>
              <a:rPr sz="1600" spc="-5" dirty="0">
                <a:latin typeface="Arial MT"/>
                <a:cs typeface="Arial MT"/>
              </a:rPr>
              <a:t>domaine</a:t>
            </a:r>
            <a:r>
              <a:rPr sz="1600" spc="10" dirty="0">
                <a:latin typeface="Arial MT"/>
                <a:cs typeface="Arial MT"/>
              </a:rPr>
              <a:t> </a:t>
            </a:r>
            <a:r>
              <a:rPr sz="1600" spc="-5" dirty="0">
                <a:latin typeface="Arial MT"/>
                <a:cs typeface="Arial MT"/>
              </a:rPr>
              <a:t>d'activité.</a:t>
            </a:r>
            <a:r>
              <a:rPr sz="1600" spc="10" dirty="0">
                <a:latin typeface="Arial MT"/>
                <a:cs typeface="Arial MT"/>
              </a:rPr>
              <a:t> </a:t>
            </a:r>
            <a:r>
              <a:rPr sz="1600" spc="-5" dirty="0">
                <a:latin typeface="Arial MT"/>
                <a:cs typeface="Arial MT"/>
              </a:rPr>
              <a:t>La </a:t>
            </a:r>
            <a:r>
              <a:rPr sz="1600" dirty="0">
                <a:latin typeface="Arial MT"/>
                <a:cs typeface="Arial MT"/>
              </a:rPr>
              <a:t> </a:t>
            </a:r>
            <a:r>
              <a:rPr sz="1600" spc="-5" dirty="0">
                <a:latin typeface="Arial MT"/>
                <a:cs typeface="Arial MT"/>
              </a:rPr>
              <a:t>classification</a:t>
            </a:r>
            <a:r>
              <a:rPr sz="1600" spc="-20" dirty="0">
                <a:latin typeface="Arial MT"/>
                <a:cs typeface="Arial MT"/>
              </a:rPr>
              <a:t> </a:t>
            </a:r>
            <a:r>
              <a:rPr sz="1600" spc="-5" dirty="0">
                <a:latin typeface="Arial MT"/>
                <a:cs typeface="Arial MT"/>
              </a:rPr>
              <a:t>par</a:t>
            </a:r>
            <a:r>
              <a:rPr sz="1600" spc="10" dirty="0">
                <a:latin typeface="Arial MT"/>
                <a:cs typeface="Arial MT"/>
              </a:rPr>
              <a:t> </a:t>
            </a:r>
            <a:r>
              <a:rPr sz="1600" spc="-5" dirty="0">
                <a:latin typeface="Arial MT"/>
                <a:cs typeface="Arial MT"/>
              </a:rPr>
              <a:t>niveau de</a:t>
            </a:r>
            <a:r>
              <a:rPr sz="1600" dirty="0">
                <a:latin typeface="Arial MT"/>
                <a:cs typeface="Arial MT"/>
              </a:rPr>
              <a:t> </a:t>
            </a:r>
            <a:r>
              <a:rPr sz="1600" spc="-5" dirty="0">
                <a:latin typeface="Arial MT"/>
                <a:cs typeface="Arial MT"/>
              </a:rPr>
              <a:t>qualification</a:t>
            </a:r>
            <a:r>
              <a:rPr sz="1600" spc="-20" dirty="0">
                <a:latin typeface="Arial MT"/>
                <a:cs typeface="Arial MT"/>
              </a:rPr>
              <a:t> </a:t>
            </a:r>
            <a:r>
              <a:rPr sz="1600" spc="-5" dirty="0">
                <a:latin typeface="Arial MT"/>
                <a:cs typeface="Arial MT"/>
              </a:rPr>
              <a:t>est</a:t>
            </a:r>
            <a:r>
              <a:rPr sz="1600" spc="20" dirty="0">
                <a:latin typeface="Arial MT"/>
                <a:cs typeface="Arial MT"/>
              </a:rPr>
              <a:t> </a:t>
            </a:r>
            <a:r>
              <a:rPr sz="1600" spc="-5" dirty="0">
                <a:latin typeface="Arial MT"/>
                <a:cs typeface="Arial MT"/>
              </a:rPr>
              <a:t>établie</a:t>
            </a:r>
            <a:r>
              <a:rPr sz="1600" spc="-10" dirty="0">
                <a:latin typeface="Arial MT"/>
                <a:cs typeface="Arial MT"/>
              </a:rPr>
              <a:t> </a:t>
            </a:r>
            <a:r>
              <a:rPr sz="1600" spc="-5" dirty="0">
                <a:latin typeface="Arial MT"/>
                <a:cs typeface="Arial MT"/>
              </a:rPr>
              <a:t>selon</a:t>
            </a:r>
            <a:r>
              <a:rPr sz="1600" spc="-10" dirty="0">
                <a:latin typeface="Arial MT"/>
                <a:cs typeface="Arial MT"/>
              </a:rPr>
              <a:t> </a:t>
            </a:r>
            <a:r>
              <a:rPr sz="1600" spc="-5" dirty="0">
                <a:latin typeface="Arial MT"/>
                <a:cs typeface="Arial MT"/>
              </a:rPr>
              <a:t>un</a:t>
            </a:r>
            <a:r>
              <a:rPr sz="1600" spc="5" dirty="0">
                <a:latin typeface="Arial MT"/>
                <a:cs typeface="Arial MT"/>
              </a:rPr>
              <a:t> </a:t>
            </a:r>
            <a:r>
              <a:rPr sz="1600" spc="-5" dirty="0">
                <a:latin typeface="Arial MT"/>
                <a:cs typeface="Arial MT"/>
              </a:rPr>
              <a:t>cadre</a:t>
            </a:r>
            <a:r>
              <a:rPr sz="1600" spc="10" dirty="0">
                <a:latin typeface="Arial MT"/>
                <a:cs typeface="Arial MT"/>
              </a:rPr>
              <a:t> </a:t>
            </a:r>
            <a:r>
              <a:rPr sz="1600" spc="-5" dirty="0">
                <a:latin typeface="Arial MT"/>
                <a:cs typeface="Arial MT"/>
              </a:rPr>
              <a:t>national des</a:t>
            </a:r>
            <a:r>
              <a:rPr sz="1600" spc="25" dirty="0">
                <a:latin typeface="Arial MT"/>
                <a:cs typeface="Arial MT"/>
              </a:rPr>
              <a:t> </a:t>
            </a:r>
            <a:r>
              <a:rPr sz="1600" spc="-5" dirty="0">
                <a:latin typeface="Arial MT"/>
                <a:cs typeface="Arial MT"/>
              </a:rPr>
              <a:t>certifications </a:t>
            </a:r>
            <a:r>
              <a:rPr sz="1600" dirty="0">
                <a:latin typeface="Arial MT"/>
                <a:cs typeface="Arial MT"/>
              </a:rPr>
              <a:t> </a:t>
            </a:r>
            <a:r>
              <a:rPr sz="1600" spc="-5" dirty="0">
                <a:latin typeface="Arial MT"/>
                <a:cs typeface="Arial MT"/>
              </a:rPr>
              <a:t>professionnelles</a:t>
            </a:r>
            <a:r>
              <a:rPr sz="1600" spc="-10" dirty="0">
                <a:latin typeface="Arial MT"/>
                <a:cs typeface="Arial MT"/>
              </a:rPr>
              <a:t> </a:t>
            </a:r>
            <a:r>
              <a:rPr sz="1600" spc="-5" dirty="0">
                <a:latin typeface="Arial MT"/>
                <a:cs typeface="Arial MT"/>
              </a:rPr>
              <a:t>défini</a:t>
            </a:r>
            <a:r>
              <a:rPr sz="1600" dirty="0">
                <a:latin typeface="Arial MT"/>
                <a:cs typeface="Arial MT"/>
              </a:rPr>
              <a:t> </a:t>
            </a:r>
            <a:r>
              <a:rPr sz="1600" spc="-5" dirty="0">
                <a:latin typeface="Arial MT"/>
                <a:cs typeface="Arial MT"/>
              </a:rPr>
              <a:t>par</a:t>
            </a:r>
            <a:r>
              <a:rPr sz="1600" spc="20" dirty="0">
                <a:latin typeface="Arial MT"/>
                <a:cs typeface="Arial MT"/>
              </a:rPr>
              <a:t> </a:t>
            </a:r>
            <a:r>
              <a:rPr sz="1600" spc="-5" dirty="0">
                <a:latin typeface="Arial MT"/>
                <a:cs typeface="Arial MT"/>
              </a:rPr>
              <a:t>décret</a:t>
            </a:r>
            <a:r>
              <a:rPr sz="1600" spc="30" dirty="0">
                <a:latin typeface="Arial MT"/>
                <a:cs typeface="Arial MT"/>
              </a:rPr>
              <a:t> </a:t>
            </a:r>
            <a:r>
              <a:rPr sz="1600" spc="-5" dirty="0">
                <a:latin typeface="Arial MT"/>
                <a:cs typeface="Arial MT"/>
              </a:rPr>
              <a:t>qui</a:t>
            </a:r>
            <a:r>
              <a:rPr sz="1600" dirty="0">
                <a:latin typeface="Arial MT"/>
                <a:cs typeface="Arial MT"/>
              </a:rPr>
              <a:t> </a:t>
            </a:r>
            <a:r>
              <a:rPr sz="1600" spc="-5" dirty="0">
                <a:latin typeface="Arial MT"/>
                <a:cs typeface="Arial MT"/>
              </a:rPr>
              <a:t>détermine</a:t>
            </a:r>
            <a:r>
              <a:rPr sz="1600" spc="35" dirty="0">
                <a:latin typeface="Arial MT"/>
                <a:cs typeface="Arial MT"/>
              </a:rPr>
              <a:t> </a:t>
            </a:r>
            <a:r>
              <a:rPr sz="1600" spc="-5" dirty="0">
                <a:latin typeface="Arial MT"/>
                <a:cs typeface="Arial MT"/>
              </a:rPr>
              <a:t>les</a:t>
            </a:r>
            <a:r>
              <a:rPr sz="1600" dirty="0">
                <a:latin typeface="Arial MT"/>
                <a:cs typeface="Arial MT"/>
              </a:rPr>
              <a:t> </a:t>
            </a:r>
            <a:r>
              <a:rPr sz="1600" spc="-5" dirty="0">
                <a:latin typeface="Arial MT"/>
                <a:cs typeface="Arial MT"/>
              </a:rPr>
              <a:t>critères</a:t>
            </a:r>
            <a:r>
              <a:rPr sz="1600" spc="30" dirty="0">
                <a:latin typeface="Arial MT"/>
                <a:cs typeface="Arial MT"/>
              </a:rPr>
              <a:t> </a:t>
            </a:r>
            <a:r>
              <a:rPr sz="1600" spc="-5" dirty="0">
                <a:latin typeface="Arial MT"/>
                <a:cs typeface="Arial MT"/>
              </a:rPr>
              <a:t>de</a:t>
            </a:r>
            <a:r>
              <a:rPr sz="1600" spc="5" dirty="0">
                <a:latin typeface="Arial MT"/>
                <a:cs typeface="Arial MT"/>
              </a:rPr>
              <a:t> </a:t>
            </a:r>
            <a:r>
              <a:rPr sz="1600" spc="-5" dirty="0">
                <a:latin typeface="Arial MT"/>
                <a:cs typeface="Arial MT"/>
              </a:rPr>
              <a:t>gradation</a:t>
            </a:r>
            <a:r>
              <a:rPr sz="1600" spc="25" dirty="0">
                <a:latin typeface="Arial MT"/>
                <a:cs typeface="Arial MT"/>
              </a:rPr>
              <a:t> </a:t>
            </a:r>
            <a:r>
              <a:rPr sz="1600" spc="-5" dirty="0">
                <a:latin typeface="Arial MT"/>
                <a:cs typeface="Arial MT"/>
              </a:rPr>
              <a:t>des</a:t>
            </a:r>
            <a:r>
              <a:rPr sz="1600" spc="20" dirty="0">
                <a:latin typeface="Arial MT"/>
                <a:cs typeface="Arial MT"/>
              </a:rPr>
              <a:t> </a:t>
            </a:r>
            <a:r>
              <a:rPr sz="1600" spc="-5" dirty="0">
                <a:latin typeface="Arial MT"/>
                <a:cs typeface="Arial MT"/>
              </a:rPr>
              <a:t>compétences</a:t>
            </a:r>
            <a:r>
              <a:rPr sz="1600" spc="10" dirty="0">
                <a:latin typeface="Arial MT"/>
                <a:cs typeface="Arial MT"/>
              </a:rPr>
              <a:t> </a:t>
            </a:r>
            <a:r>
              <a:rPr sz="1600" spc="-5" dirty="0">
                <a:latin typeface="Arial MT"/>
                <a:cs typeface="Arial MT"/>
              </a:rPr>
              <a:t>au</a:t>
            </a:r>
            <a:r>
              <a:rPr sz="1600" spc="25" dirty="0">
                <a:latin typeface="Arial MT"/>
                <a:cs typeface="Arial MT"/>
              </a:rPr>
              <a:t> </a:t>
            </a:r>
            <a:r>
              <a:rPr sz="1600" spc="-5" dirty="0">
                <a:latin typeface="Arial MT"/>
                <a:cs typeface="Arial MT"/>
              </a:rPr>
              <a:t>regard </a:t>
            </a:r>
            <a:r>
              <a:rPr sz="1600" spc="-430" dirty="0">
                <a:latin typeface="Arial MT"/>
                <a:cs typeface="Arial MT"/>
              </a:rPr>
              <a:t> </a:t>
            </a:r>
            <a:r>
              <a:rPr sz="1600" spc="-5" dirty="0">
                <a:latin typeface="Arial MT"/>
                <a:cs typeface="Arial MT"/>
              </a:rPr>
              <a:t>des</a:t>
            </a:r>
            <a:r>
              <a:rPr sz="1600" spc="10" dirty="0">
                <a:latin typeface="Arial MT"/>
                <a:cs typeface="Arial MT"/>
              </a:rPr>
              <a:t> </a:t>
            </a:r>
            <a:r>
              <a:rPr sz="1600" spc="-5" dirty="0">
                <a:latin typeface="Arial MT"/>
                <a:cs typeface="Arial MT"/>
              </a:rPr>
              <a:t>emplois</a:t>
            </a:r>
            <a:r>
              <a:rPr sz="1600" spc="15" dirty="0">
                <a:latin typeface="Arial MT"/>
                <a:cs typeface="Arial MT"/>
              </a:rPr>
              <a:t> </a:t>
            </a:r>
            <a:r>
              <a:rPr sz="1600" spc="-5" dirty="0">
                <a:latin typeface="Arial MT"/>
                <a:cs typeface="Arial MT"/>
              </a:rPr>
              <a:t>et</a:t>
            </a:r>
            <a:r>
              <a:rPr sz="1600" spc="25" dirty="0">
                <a:latin typeface="Arial MT"/>
                <a:cs typeface="Arial MT"/>
              </a:rPr>
              <a:t> </a:t>
            </a:r>
            <a:r>
              <a:rPr sz="1600" spc="-5" dirty="0">
                <a:latin typeface="Arial MT"/>
                <a:cs typeface="Arial MT"/>
              </a:rPr>
              <a:t>des</a:t>
            </a:r>
            <a:r>
              <a:rPr sz="1600" spc="15" dirty="0">
                <a:latin typeface="Arial MT"/>
                <a:cs typeface="Arial MT"/>
              </a:rPr>
              <a:t> </a:t>
            </a:r>
            <a:r>
              <a:rPr sz="1600" spc="-5" dirty="0">
                <a:latin typeface="Arial MT"/>
                <a:cs typeface="Arial MT"/>
              </a:rPr>
              <a:t>correspondances</a:t>
            </a:r>
            <a:r>
              <a:rPr sz="1600" spc="10" dirty="0">
                <a:latin typeface="Arial MT"/>
                <a:cs typeface="Arial MT"/>
              </a:rPr>
              <a:t> </a:t>
            </a:r>
            <a:r>
              <a:rPr sz="1600" spc="-5" dirty="0">
                <a:latin typeface="Arial MT"/>
                <a:cs typeface="Arial MT"/>
              </a:rPr>
              <a:t>possibles</a:t>
            </a:r>
            <a:r>
              <a:rPr sz="1600" dirty="0">
                <a:latin typeface="Arial MT"/>
                <a:cs typeface="Arial MT"/>
              </a:rPr>
              <a:t> </a:t>
            </a:r>
            <a:r>
              <a:rPr sz="1600" spc="-5" dirty="0">
                <a:latin typeface="Arial MT"/>
                <a:cs typeface="Arial MT"/>
              </a:rPr>
              <a:t>avec</a:t>
            </a:r>
            <a:r>
              <a:rPr sz="1600" spc="25" dirty="0">
                <a:latin typeface="Arial MT"/>
                <a:cs typeface="Arial MT"/>
              </a:rPr>
              <a:t> </a:t>
            </a:r>
            <a:r>
              <a:rPr sz="1600" spc="-5" dirty="0">
                <a:latin typeface="Arial MT"/>
                <a:cs typeface="Arial MT"/>
              </a:rPr>
              <a:t>les</a:t>
            </a:r>
            <a:r>
              <a:rPr sz="1600" spc="5" dirty="0">
                <a:latin typeface="Arial MT"/>
                <a:cs typeface="Arial MT"/>
              </a:rPr>
              <a:t> </a:t>
            </a:r>
            <a:r>
              <a:rPr sz="1600" spc="-5" dirty="0">
                <a:latin typeface="Arial MT"/>
                <a:cs typeface="Arial MT"/>
              </a:rPr>
              <a:t>certifications</a:t>
            </a:r>
            <a:r>
              <a:rPr sz="1600" spc="10" dirty="0">
                <a:latin typeface="Arial MT"/>
                <a:cs typeface="Arial MT"/>
              </a:rPr>
              <a:t> </a:t>
            </a:r>
            <a:r>
              <a:rPr sz="1600" spc="-5" dirty="0">
                <a:latin typeface="Arial MT"/>
                <a:cs typeface="Arial MT"/>
              </a:rPr>
              <a:t>des</a:t>
            </a:r>
            <a:r>
              <a:rPr sz="1600" spc="15" dirty="0">
                <a:latin typeface="Arial MT"/>
                <a:cs typeface="Arial MT"/>
              </a:rPr>
              <a:t> </a:t>
            </a:r>
            <a:r>
              <a:rPr sz="1600" spc="-5" dirty="0">
                <a:latin typeface="Arial MT"/>
                <a:cs typeface="Arial MT"/>
              </a:rPr>
              <a:t>Etats</a:t>
            </a:r>
            <a:r>
              <a:rPr sz="1600" spc="30" dirty="0">
                <a:latin typeface="Arial MT"/>
                <a:cs typeface="Arial MT"/>
              </a:rPr>
              <a:t> </a:t>
            </a:r>
            <a:r>
              <a:rPr sz="1600" spc="-5" dirty="0">
                <a:latin typeface="Arial MT"/>
                <a:cs typeface="Arial MT"/>
              </a:rPr>
              <a:t>appartenant</a:t>
            </a:r>
            <a:r>
              <a:rPr sz="1600" spc="35" dirty="0">
                <a:latin typeface="Arial MT"/>
                <a:cs typeface="Arial MT"/>
              </a:rPr>
              <a:t> </a:t>
            </a:r>
            <a:r>
              <a:rPr sz="1600" spc="-5" dirty="0">
                <a:latin typeface="Arial MT"/>
                <a:cs typeface="Arial MT"/>
              </a:rPr>
              <a:t>à</a:t>
            </a:r>
            <a:r>
              <a:rPr sz="1600" spc="10" dirty="0">
                <a:latin typeface="Arial MT"/>
                <a:cs typeface="Arial MT"/>
              </a:rPr>
              <a:t> </a:t>
            </a:r>
            <a:r>
              <a:rPr sz="1600" spc="-5" dirty="0">
                <a:latin typeface="Arial MT"/>
                <a:cs typeface="Arial MT"/>
              </a:rPr>
              <a:t>l'Union </a:t>
            </a:r>
            <a:r>
              <a:rPr sz="1600" spc="-430" dirty="0">
                <a:latin typeface="Arial MT"/>
                <a:cs typeface="Arial MT"/>
              </a:rPr>
              <a:t> </a:t>
            </a:r>
            <a:r>
              <a:rPr sz="1600" spc="-5" dirty="0">
                <a:latin typeface="Arial MT"/>
                <a:cs typeface="Arial MT"/>
              </a:rPr>
              <a:t>européenne.</a:t>
            </a:r>
            <a:endParaRPr sz="1600" dirty="0">
              <a:latin typeface="Arial MT"/>
              <a:cs typeface="Arial MT"/>
            </a:endParaRPr>
          </a:p>
          <a:p>
            <a:pPr marL="12700" marR="5080">
              <a:lnSpc>
                <a:spcPct val="100000"/>
              </a:lnSpc>
              <a:spcBef>
                <a:spcPts val="700"/>
              </a:spcBef>
            </a:pPr>
            <a:r>
              <a:rPr sz="1600" spc="-5" dirty="0">
                <a:highlight>
                  <a:srgbClr val="FFFF00"/>
                </a:highlight>
                <a:latin typeface="Arial MT"/>
                <a:cs typeface="Arial MT"/>
              </a:rPr>
              <a:t>Les</a:t>
            </a:r>
            <a:r>
              <a:rPr sz="1600" spc="20" dirty="0">
                <a:highlight>
                  <a:srgbClr val="FFFF00"/>
                </a:highlight>
                <a:latin typeface="Arial MT"/>
                <a:cs typeface="Arial MT"/>
              </a:rPr>
              <a:t> </a:t>
            </a:r>
            <a:r>
              <a:rPr sz="1600" spc="-5" dirty="0">
                <a:highlight>
                  <a:srgbClr val="FFFF00"/>
                </a:highlight>
                <a:latin typeface="Arial MT"/>
                <a:cs typeface="Arial MT"/>
              </a:rPr>
              <a:t>certifications</a:t>
            </a:r>
            <a:r>
              <a:rPr sz="1600" spc="5" dirty="0">
                <a:highlight>
                  <a:srgbClr val="FFFF00"/>
                </a:highlight>
                <a:latin typeface="Arial MT"/>
                <a:cs typeface="Arial MT"/>
              </a:rPr>
              <a:t> </a:t>
            </a:r>
            <a:r>
              <a:rPr sz="1600" spc="-5" dirty="0">
                <a:highlight>
                  <a:srgbClr val="FFFF00"/>
                </a:highlight>
                <a:latin typeface="Arial MT"/>
                <a:cs typeface="Arial MT"/>
              </a:rPr>
              <a:t>professionnelles sont</a:t>
            </a:r>
            <a:r>
              <a:rPr sz="1600" spc="25" dirty="0">
                <a:highlight>
                  <a:srgbClr val="FFFF00"/>
                </a:highlight>
                <a:latin typeface="Arial MT"/>
                <a:cs typeface="Arial MT"/>
              </a:rPr>
              <a:t> </a:t>
            </a:r>
            <a:r>
              <a:rPr sz="1600" spc="-5" dirty="0">
                <a:highlight>
                  <a:srgbClr val="FFFF00"/>
                </a:highlight>
                <a:latin typeface="Arial MT"/>
                <a:cs typeface="Arial MT"/>
              </a:rPr>
              <a:t>constituées</a:t>
            </a:r>
            <a:r>
              <a:rPr sz="1600" spc="5" dirty="0">
                <a:highlight>
                  <a:srgbClr val="FFFF00"/>
                </a:highlight>
                <a:latin typeface="Arial MT"/>
                <a:cs typeface="Arial MT"/>
              </a:rPr>
              <a:t> </a:t>
            </a:r>
            <a:r>
              <a:rPr sz="1600" spc="-5" dirty="0">
                <a:highlight>
                  <a:srgbClr val="FFFF00"/>
                </a:highlight>
                <a:latin typeface="Arial MT"/>
                <a:cs typeface="Arial MT"/>
              </a:rPr>
              <a:t>de</a:t>
            </a:r>
            <a:r>
              <a:rPr sz="1600" spc="30" dirty="0">
                <a:highlight>
                  <a:srgbClr val="FFFF00"/>
                </a:highlight>
                <a:latin typeface="Arial MT"/>
                <a:cs typeface="Arial MT"/>
              </a:rPr>
              <a:t> </a:t>
            </a:r>
            <a:r>
              <a:rPr sz="1600" spc="-5" dirty="0">
                <a:highlight>
                  <a:srgbClr val="FFFF00"/>
                </a:highlight>
                <a:latin typeface="Arial MT"/>
                <a:cs typeface="Arial MT"/>
              </a:rPr>
              <a:t>blocs</a:t>
            </a:r>
            <a:r>
              <a:rPr sz="1600" spc="5" dirty="0">
                <a:highlight>
                  <a:srgbClr val="FFFF00"/>
                </a:highlight>
                <a:latin typeface="Arial MT"/>
                <a:cs typeface="Arial MT"/>
              </a:rPr>
              <a:t> </a:t>
            </a:r>
            <a:r>
              <a:rPr sz="1600" spc="-5" dirty="0">
                <a:highlight>
                  <a:srgbClr val="FFFF00"/>
                </a:highlight>
                <a:latin typeface="Arial MT"/>
                <a:cs typeface="Arial MT"/>
              </a:rPr>
              <a:t>de</a:t>
            </a:r>
            <a:r>
              <a:rPr sz="1600" spc="10" dirty="0">
                <a:highlight>
                  <a:srgbClr val="FFFF00"/>
                </a:highlight>
                <a:latin typeface="Arial MT"/>
                <a:cs typeface="Arial MT"/>
              </a:rPr>
              <a:t> </a:t>
            </a:r>
            <a:r>
              <a:rPr sz="1600" spc="-5" dirty="0">
                <a:highlight>
                  <a:srgbClr val="FFFF00"/>
                </a:highlight>
                <a:latin typeface="Arial MT"/>
                <a:cs typeface="Arial MT"/>
              </a:rPr>
              <a:t>compétences,</a:t>
            </a:r>
            <a:r>
              <a:rPr sz="1600" spc="70" dirty="0">
                <a:highlight>
                  <a:srgbClr val="FFFF00"/>
                </a:highlight>
                <a:latin typeface="Arial MT"/>
                <a:cs typeface="Arial MT"/>
              </a:rPr>
              <a:t> </a:t>
            </a:r>
            <a:r>
              <a:rPr sz="1600" b="1" spc="-5" dirty="0">
                <a:highlight>
                  <a:srgbClr val="FFFF00"/>
                </a:highlight>
                <a:latin typeface="Arial"/>
                <a:cs typeface="Arial"/>
              </a:rPr>
              <a:t>ensembles</a:t>
            </a:r>
            <a:r>
              <a:rPr sz="1600" b="1" spc="35" dirty="0">
                <a:highlight>
                  <a:srgbClr val="FFFF00"/>
                </a:highlight>
                <a:latin typeface="Arial"/>
                <a:cs typeface="Arial"/>
              </a:rPr>
              <a:t> </a:t>
            </a:r>
            <a:r>
              <a:rPr sz="1600" b="1" spc="-10" dirty="0">
                <a:highlight>
                  <a:srgbClr val="FFFF00"/>
                </a:highlight>
                <a:latin typeface="Arial"/>
                <a:cs typeface="Arial"/>
              </a:rPr>
              <a:t>homogènes </a:t>
            </a:r>
            <a:r>
              <a:rPr sz="1600" b="1" spc="-5" dirty="0">
                <a:highlight>
                  <a:srgbClr val="FFFF00"/>
                </a:highlight>
                <a:latin typeface="Arial"/>
                <a:cs typeface="Arial"/>
              </a:rPr>
              <a:t> et</a:t>
            </a:r>
            <a:r>
              <a:rPr sz="1600" b="1" spc="10" dirty="0">
                <a:highlight>
                  <a:srgbClr val="FFFF00"/>
                </a:highlight>
                <a:latin typeface="Arial"/>
                <a:cs typeface="Arial"/>
              </a:rPr>
              <a:t> </a:t>
            </a:r>
            <a:r>
              <a:rPr sz="1600" b="1" spc="-5" dirty="0">
                <a:highlight>
                  <a:srgbClr val="FFFF00"/>
                </a:highlight>
                <a:latin typeface="Arial"/>
                <a:cs typeface="Arial"/>
              </a:rPr>
              <a:t>cohérents</a:t>
            </a:r>
            <a:r>
              <a:rPr sz="1600" b="1" spc="20" dirty="0">
                <a:highlight>
                  <a:srgbClr val="FFFF00"/>
                </a:highlight>
                <a:latin typeface="Arial"/>
                <a:cs typeface="Arial"/>
              </a:rPr>
              <a:t> </a:t>
            </a:r>
            <a:r>
              <a:rPr sz="1600" b="1" spc="-5" dirty="0">
                <a:highlight>
                  <a:srgbClr val="FFFF00"/>
                </a:highlight>
                <a:latin typeface="Arial"/>
                <a:cs typeface="Arial"/>
              </a:rPr>
              <a:t>de</a:t>
            </a:r>
            <a:r>
              <a:rPr sz="1600" b="1" spc="10" dirty="0">
                <a:highlight>
                  <a:srgbClr val="FFFF00"/>
                </a:highlight>
                <a:latin typeface="Arial"/>
                <a:cs typeface="Arial"/>
              </a:rPr>
              <a:t> </a:t>
            </a:r>
            <a:r>
              <a:rPr sz="1600" b="1" spc="-5" dirty="0">
                <a:highlight>
                  <a:srgbClr val="FFFF00"/>
                </a:highlight>
                <a:latin typeface="Arial"/>
                <a:cs typeface="Arial"/>
              </a:rPr>
              <a:t>compétences</a:t>
            </a:r>
            <a:r>
              <a:rPr sz="1600" b="1" spc="25" dirty="0">
                <a:highlight>
                  <a:srgbClr val="FFFF00"/>
                </a:highlight>
                <a:latin typeface="Arial"/>
                <a:cs typeface="Arial"/>
              </a:rPr>
              <a:t> </a:t>
            </a:r>
            <a:r>
              <a:rPr sz="1600" b="1" spc="-5" dirty="0">
                <a:highlight>
                  <a:srgbClr val="FFFF00"/>
                </a:highlight>
                <a:latin typeface="Arial"/>
                <a:cs typeface="Arial"/>
              </a:rPr>
              <a:t>contribuant</a:t>
            </a:r>
            <a:r>
              <a:rPr sz="1600" b="1" spc="40" dirty="0">
                <a:highlight>
                  <a:srgbClr val="FFFF00"/>
                </a:highlight>
                <a:latin typeface="Arial"/>
                <a:cs typeface="Arial"/>
              </a:rPr>
              <a:t> </a:t>
            </a:r>
            <a:r>
              <a:rPr sz="1600" b="1" spc="-5" dirty="0">
                <a:highlight>
                  <a:srgbClr val="FFFF00"/>
                </a:highlight>
                <a:latin typeface="Arial"/>
                <a:cs typeface="Arial"/>
              </a:rPr>
              <a:t>à</a:t>
            </a:r>
            <a:r>
              <a:rPr sz="1600" b="1" spc="15" dirty="0">
                <a:highlight>
                  <a:srgbClr val="FFFF00"/>
                </a:highlight>
                <a:latin typeface="Arial"/>
                <a:cs typeface="Arial"/>
              </a:rPr>
              <a:t> </a:t>
            </a:r>
            <a:r>
              <a:rPr sz="1600" b="1" spc="-5" dirty="0">
                <a:highlight>
                  <a:srgbClr val="FFFF00"/>
                </a:highlight>
                <a:latin typeface="Arial"/>
                <a:cs typeface="Arial"/>
              </a:rPr>
              <a:t>l'exercice</a:t>
            </a:r>
            <a:r>
              <a:rPr sz="1600" b="1" dirty="0">
                <a:highlight>
                  <a:srgbClr val="FFFF00"/>
                </a:highlight>
                <a:latin typeface="Arial"/>
                <a:cs typeface="Arial"/>
              </a:rPr>
              <a:t> </a:t>
            </a:r>
            <a:r>
              <a:rPr sz="1600" b="1" spc="-5" dirty="0">
                <a:highlight>
                  <a:srgbClr val="FFFF00"/>
                </a:highlight>
                <a:latin typeface="Arial"/>
                <a:cs typeface="Arial"/>
              </a:rPr>
              <a:t>autonome</a:t>
            </a:r>
            <a:r>
              <a:rPr sz="1600" b="1" spc="35" dirty="0">
                <a:highlight>
                  <a:srgbClr val="FFFF00"/>
                </a:highlight>
                <a:latin typeface="Arial"/>
                <a:cs typeface="Arial"/>
              </a:rPr>
              <a:t> </a:t>
            </a:r>
            <a:r>
              <a:rPr sz="1600" b="1" spc="-5" dirty="0">
                <a:highlight>
                  <a:srgbClr val="FFFF00"/>
                </a:highlight>
                <a:latin typeface="Arial"/>
                <a:cs typeface="Arial"/>
              </a:rPr>
              <a:t>d'une</a:t>
            </a:r>
            <a:r>
              <a:rPr sz="1600" b="1" spc="15" dirty="0">
                <a:highlight>
                  <a:srgbClr val="FFFF00"/>
                </a:highlight>
                <a:latin typeface="Arial"/>
                <a:cs typeface="Arial"/>
              </a:rPr>
              <a:t> </a:t>
            </a:r>
            <a:r>
              <a:rPr sz="1600" b="1" spc="-10" dirty="0">
                <a:highlight>
                  <a:srgbClr val="FFFF00"/>
                </a:highlight>
                <a:latin typeface="Arial"/>
                <a:cs typeface="Arial"/>
              </a:rPr>
              <a:t>activité</a:t>
            </a:r>
            <a:r>
              <a:rPr sz="1600" b="1" spc="70" dirty="0">
                <a:highlight>
                  <a:srgbClr val="FFFF00"/>
                </a:highlight>
                <a:latin typeface="Arial"/>
                <a:cs typeface="Arial"/>
              </a:rPr>
              <a:t> </a:t>
            </a:r>
            <a:r>
              <a:rPr sz="1600" b="1" spc="-5" dirty="0">
                <a:highlight>
                  <a:srgbClr val="FFFF00"/>
                </a:highlight>
                <a:latin typeface="Arial"/>
                <a:cs typeface="Arial"/>
              </a:rPr>
              <a:t>professionnelle</a:t>
            </a:r>
            <a:r>
              <a:rPr sz="1600" b="1" spc="50" dirty="0">
                <a:highlight>
                  <a:srgbClr val="FFFF00"/>
                </a:highlight>
                <a:latin typeface="Arial"/>
                <a:cs typeface="Arial"/>
              </a:rPr>
              <a:t> </a:t>
            </a:r>
            <a:r>
              <a:rPr sz="1600" b="1" spc="-5" dirty="0">
                <a:highlight>
                  <a:srgbClr val="FFFF00"/>
                </a:highlight>
                <a:latin typeface="Arial"/>
                <a:cs typeface="Arial"/>
              </a:rPr>
              <a:t>et </a:t>
            </a:r>
            <a:r>
              <a:rPr sz="1600" b="1" spc="-430" dirty="0">
                <a:highlight>
                  <a:srgbClr val="FFFF00"/>
                </a:highlight>
                <a:latin typeface="Arial"/>
                <a:cs typeface="Arial"/>
              </a:rPr>
              <a:t> </a:t>
            </a:r>
            <a:r>
              <a:rPr sz="1600" b="1" spc="-10" dirty="0">
                <a:highlight>
                  <a:srgbClr val="FFFF00"/>
                </a:highlight>
                <a:latin typeface="Arial"/>
                <a:cs typeface="Arial"/>
              </a:rPr>
              <a:t>pouvant</a:t>
            </a:r>
            <a:r>
              <a:rPr sz="1600" b="1" spc="45" dirty="0">
                <a:highlight>
                  <a:srgbClr val="FFFF00"/>
                </a:highlight>
                <a:latin typeface="Arial"/>
                <a:cs typeface="Arial"/>
              </a:rPr>
              <a:t> </a:t>
            </a:r>
            <a:r>
              <a:rPr sz="1600" b="1" spc="-5" dirty="0">
                <a:highlight>
                  <a:srgbClr val="FFFF00"/>
                </a:highlight>
                <a:latin typeface="Arial"/>
                <a:cs typeface="Arial"/>
              </a:rPr>
              <a:t>être</a:t>
            </a:r>
            <a:r>
              <a:rPr sz="1600" b="1" spc="10" dirty="0">
                <a:highlight>
                  <a:srgbClr val="FFFF00"/>
                </a:highlight>
                <a:latin typeface="Arial"/>
                <a:cs typeface="Arial"/>
              </a:rPr>
              <a:t> </a:t>
            </a:r>
            <a:r>
              <a:rPr sz="1600" b="1" spc="-10" dirty="0">
                <a:highlight>
                  <a:srgbClr val="FFFF00"/>
                </a:highlight>
                <a:latin typeface="Arial"/>
                <a:cs typeface="Arial"/>
              </a:rPr>
              <a:t>évaluées</a:t>
            </a:r>
            <a:r>
              <a:rPr sz="1600" b="1" spc="55" dirty="0">
                <a:highlight>
                  <a:srgbClr val="FFFF00"/>
                </a:highlight>
                <a:latin typeface="Arial"/>
                <a:cs typeface="Arial"/>
              </a:rPr>
              <a:t> </a:t>
            </a:r>
            <a:r>
              <a:rPr sz="1600" b="1" spc="-5" dirty="0">
                <a:highlight>
                  <a:srgbClr val="FFFF00"/>
                </a:highlight>
                <a:latin typeface="Arial"/>
                <a:cs typeface="Arial"/>
              </a:rPr>
              <a:t>et</a:t>
            </a:r>
            <a:r>
              <a:rPr sz="1600" b="1" spc="5" dirty="0">
                <a:highlight>
                  <a:srgbClr val="FFFF00"/>
                </a:highlight>
                <a:latin typeface="Arial"/>
                <a:cs typeface="Arial"/>
              </a:rPr>
              <a:t> </a:t>
            </a:r>
            <a:r>
              <a:rPr sz="1600" b="1" spc="-10" dirty="0">
                <a:highlight>
                  <a:srgbClr val="FFFF00"/>
                </a:highlight>
                <a:latin typeface="Arial"/>
                <a:cs typeface="Arial"/>
              </a:rPr>
              <a:t>validées</a:t>
            </a:r>
            <a:r>
              <a:rPr sz="1600" spc="-10" dirty="0">
                <a:highlight>
                  <a:srgbClr val="FFFF00"/>
                </a:highlight>
                <a:latin typeface="Arial MT"/>
                <a:cs typeface="Arial MT"/>
              </a:rPr>
              <a:t>.</a:t>
            </a:r>
            <a:endParaRPr sz="1600" dirty="0">
              <a:highlight>
                <a:srgbClr val="FFFF00"/>
              </a:highlight>
              <a:latin typeface="Arial MT"/>
              <a:cs typeface="Arial MT"/>
            </a:endParaRPr>
          </a:p>
        </p:txBody>
      </p:sp>
      <p:grpSp>
        <p:nvGrpSpPr>
          <p:cNvPr id="7" name="object 7"/>
          <p:cNvGrpSpPr/>
          <p:nvPr/>
        </p:nvGrpSpPr>
        <p:grpSpPr>
          <a:xfrm>
            <a:off x="9467088" y="752855"/>
            <a:ext cx="2738755" cy="1369060"/>
            <a:chOff x="9467088" y="752855"/>
            <a:chExt cx="2738755" cy="1369060"/>
          </a:xfrm>
        </p:grpSpPr>
        <p:sp>
          <p:nvSpPr>
            <p:cNvPr id="8" name="object 8"/>
            <p:cNvSpPr/>
            <p:nvPr/>
          </p:nvSpPr>
          <p:spPr>
            <a:xfrm>
              <a:off x="9480042" y="765809"/>
              <a:ext cx="2712720" cy="1343025"/>
            </a:xfrm>
            <a:custGeom>
              <a:avLst/>
              <a:gdLst/>
              <a:ahLst/>
              <a:cxnLst/>
              <a:rect l="l" t="t" r="r" b="b"/>
              <a:pathLst>
                <a:path w="2712720" h="1343025">
                  <a:moveTo>
                    <a:pt x="2712719" y="1118869"/>
                  </a:moveTo>
                  <a:lnTo>
                    <a:pt x="239267" y="1118869"/>
                  </a:lnTo>
                  <a:lnTo>
                    <a:pt x="243814" y="1163963"/>
                  </a:lnTo>
                  <a:lnTo>
                    <a:pt x="256855" y="1205966"/>
                  </a:lnTo>
                  <a:lnTo>
                    <a:pt x="277489" y="1243977"/>
                  </a:lnTo>
                  <a:lnTo>
                    <a:pt x="304815" y="1277096"/>
                  </a:lnTo>
                  <a:lnTo>
                    <a:pt x="337934" y="1304422"/>
                  </a:lnTo>
                  <a:lnTo>
                    <a:pt x="375945" y="1325056"/>
                  </a:lnTo>
                  <a:lnTo>
                    <a:pt x="417948" y="1338097"/>
                  </a:lnTo>
                  <a:lnTo>
                    <a:pt x="463041" y="1342643"/>
                  </a:lnTo>
                  <a:lnTo>
                    <a:pt x="2488946" y="1342643"/>
                  </a:lnTo>
                  <a:lnTo>
                    <a:pt x="2534039" y="1338097"/>
                  </a:lnTo>
                  <a:lnTo>
                    <a:pt x="2576042" y="1325056"/>
                  </a:lnTo>
                  <a:lnTo>
                    <a:pt x="2614053" y="1304422"/>
                  </a:lnTo>
                  <a:lnTo>
                    <a:pt x="2647172" y="1277096"/>
                  </a:lnTo>
                  <a:lnTo>
                    <a:pt x="2674498" y="1243977"/>
                  </a:lnTo>
                  <a:lnTo>
                    <a:pt x="2695132" y="1205966"/>
                  </a:lnTo>
                  <a:lnTo>
                    <a:pt x="2708173" y="1163963"/>
                  </a:lnTo>
                  <a:lnTo>
                    <a:pt x="2712719" y="1118869"/>
                  </a:lnTo>
                  <a:close/>
                </a:path>
                <a:path w="2712720" h="1343025">
                  <a:moveTo>
                    <a:pt x="2488946" y="0"/>
                  </a:moveTo>
                  <a:lnTo>
                    <a:pt x="463041" y="0"/>
                  </a:lnTo>
                  <a:lnTo>
                    <a:pt x="417948" y="4546"/>
                  </a:lnTo>
                  <a:lnTo>
                    <a:pt x="375945" y="17587"/>
                  </a:lnTo>
                  <a:lnTo>
                    <a:pt x="337934" y="38221"/>
                  </a:lnTo>
                  <a:lnTo>
                    <a:pt x="304815" y="65547"/>
                  </a:lnTo>
                  <a:lnTo>
                    <a:pt x="277489" y="98666"/>
                  </a:lnTo>
                  <a:lnTo>
                    <a:pt x="256855" y="136677"/>
                  </a:lnTo>
                  <a:lnTo>
                    <a:pt x="243814" y="178680"/>
                  </a:lnTo>
                  <a:lnTo>
                    <a:pt x="239267" y="223774"/>
                  </a:lnTo>
                  <a:lnTo>
                    <a:pt x="239267" y="783209"/>
                  </a:lnTo>
                  <a:lnTo>
                    <a:pt x="0" y="1162812"/>
                  </a:lnTo>
                  <a:lnTo>
                    <a:pt x="239267" y="1118869"/>
                  </a:lnTo>
                  <a:lnTo>
                    <a:pt x="2712719" y="1118869"/>
                  </a:lnTo>
                  <a:lnTo>
                    <a:pt x="2712719" y="223774"/>
                  </a:lnTo>
                  <a:lnTo>
                    <a:pt x="2708173" y="178680"/>
                  </a:lnTo>
                  <a:lnTo>
                    <a:pt x="2695132" y="136677"/>
                  </a:lnTo>
                  <a:lnTo>
                    <a:pt x="2674498" y="98666"/>
                  </a:lnTo>
                  <a:lnTo>
                    <a:pt x="2647172" y="65547"/>
                  </a:lnTo>
                  <a:lnTo>
                    <a:pt x="2614053" y="38221"/>
                  </a:lnTo>
                  <a:lnTo>
                    <a:pt x="2576042" y="17587"/>
                  </a:lnTo>
                  <a:lnTo>
                    <a:pt x="2534039" y="4546"/>
                  </a:lnTo>
                  <a:lnTo>
                    <a:pt x="2488946" y="0"/>
                  </a:lnTo>
                  <a:close/>
                </a:path>
              </a:pathLst>
            </a:custGeom>
            <a:solidFill>
              <a:srgbClr val="006FC0"/>
            </a:solidFill>
          </p:spPr>
          <p:txBody>
            <a:bodyPr wrap="square" lIns="0" tIns="0" rIns="0" bIns="0" rtlCol="0"/>
            <a:lstStyle/>
            <a:p>
              <a:endParaRPr/>
            </a:p>
          </p:txBody>
        </p:sp>
        <p:sp>
          <p:nvSpPr>
            <p:cNvPr id="9" name="object 9"/>
            <p:cNvSpPr/>
            <p:nvPr/>
          </p:nvSpPr>
          <p:spPr>
            <a:xfrm>
              <a:off x="9480042" y="765809"/>
              <a:ext cx="2712720" cy="1343025"/>
            </a:xfrm>
            <a:custGeom>
              <a:avLst/>
              <a:gdLst/>
              <a:ahLst/>
              <a:cxnLst/>
              <a:rect l="l" t="t" r="r" b="b"/>
              <a:pathLst>
                <a:path w="2712720" h="1343025">
                  <a:moveTo>
                    <a:pt x="239267" y="223774"/>
                  </a:moveTo>
                  <a:lnTo>
                    <a:pt x="243814" y="178680"/>
                  </a:lnTo>
                  <a:lnTo>
                    <a:pt x="256855" y="136677"/>
                  </a:lnTo>
                  <a:lnTo>
                    <a:pt x="277489" y="98666"/>
                  </a:lnTo>
                  <a:lnTo>
                    <a:pt x="304815" y="65547"/>
                  </a:lnTo>
                  <a:lnTo>
                    <a:pt x="337934" y="38221"/>
                  </a:lnTo>
                  <a:lnTo>
                    <a:pt x="375945" y="17587"/>
                  </a:lnTo>
                  <a:lnTo>
                    <a:pt x="417948" y="4546"/>
                  </a:lnTo>
                  <a:lnTo>
                    <a:pt x="463041" y="0"/>
                  </a:lnTo>
                  <a:lnTo>
                    <a:pt x="651509" y="0"/>
                  </a:lnTo>
                  <a:lnTo>
                    <a:pt x="1269873" y="0"/>
                  </a:lnTo>
                  <a:lnTo>
                    <a:pt x="2488946" y="0"/>
                  </a:lnTo>
                  <a:lnTo>
                    <a:pt x="2534039" y="4546"/>
                  </a:lnTo>
                  <a:lnTo>
                    <a:pt x="2576042" y="17587"/>
                  </a:lnTo>
                  <a:lnTo>
                    <a:pt x="2614053" y="38221"/>
                  </a:lnTo>
                  <a:lnTo>
                    <a:pt x="2647172" y="65547"/>
                  </a:lnTo>
                  <a:lnTo>
                    <a:pt x="2674498" y="98666"/>
                  </a:lnTo>
                  <a:lnTo>
                    <a:pt x="2695132" y="136677"/>
                  </a:lnTo>
                  <a:lnTo>
                    <a:pt x="2708173" y="178680"/>
                  </a:lnTo>
                  <a:lnTo>
                    <a:pt x="2712719" y="223774"/>
                  </a:lnTo>
                  <a:lnTo>
                    <a:pt x="2712719" y="783209"/>
                  </a:lnTo>
                  <a:lnTo>
                    <a:pt x="2712719" y="1118869"/>
                  </a:lnTo>
                  <a:lnTo>
                    <a:pt x="2708173" y="1163963"/>
                  </a:lnTo>
                  <a:lnTo>
                    <a:pt x="2695132" y="1205966"/>
                  </a:lnTo>
                  <a:lnTo>
                    <a:pt x="2674498" y="1243977"/>
                  </a:lnTo>
                  <a:lnTo>
                    <a:pt x="2647172" y="1277096"/>
                  </a:lnTo>
                  <a:lnTo>
                    <a:pt x="2614053" y="1304422"/>
                  </a:lnTo>
                  <a:lnTo>
                    <a:pt x="2576042" y="1325056"/>
                  </a:lnTo>
                  <a:lnTo>
                    <a:pt x="2534039" y="1338097"/>
                  </a:lnTo>
                  <a:lnTo>
                    <a:pt x="2488946" y="1342643"/>
                  </a:lnTo>
                  <a:lnTo>
                    <a:pt x="1269873" y="1342643"/>
                  </a:lnTo>
                  <a:lnTo>
                    <a:pt x="651509" y="1342643"/>
                  </a:lnTo>
                  <a:lnTo>
                    <a:pt x="463041" y="1342643"/>
                  </a:lnTo>
                  <a:lnTo>
                    <a:pt x="417948" y="1338097"/>
                  </a:lnTo>
                  <a:lnTo>
                    <a:pt x="375945" y="1325056"/>
                  </a:lnTo>
                  <a:lnTo>
                    <a:pt x="337934" y="1304422"/>
                  </a:lnTo>
                  <a:lnTo>
                    <a:pt x="304815" y="1277096"/>
                  </a:lnTo>
                  <a:lnTo>
                    <a:pt x="277489" y="1243977"/>
                  </a:lnTo>
                  <a:lnTo>
                    <a:pt x="256855" y="1205966"/>
                  </a:lnTo>
                  <a:lnTo>
                    <a:pt x="243814" y="1163963"/>
                  </a:lnTo>
                  <a:lnTo>
                    <a:pt x="239267" y="1118869"/>
                  </a:lnTo>
                  <a:lnTo>
                    <a:pt x="0" y="1162812"/>
                  </a:lnTo>
                  <a:lnTo>
                    <a:pt x="239267" y="783209"/>
                  </a:lnTo>
                  <a:lnTo>
                    <a:pt x="239267" y="223774"/>
                  </a:lnTo>
                  <a:close/>
                </a:path>
              </a:pathLst>
            </a:custGeom>
            <a:ln w="25907">
              <a:solidFill>
                <a:srgbClr val="003D2C"/>
              </a:solidFill>
            </a:ln>
          </p:spPr>
          <p:txBody>
            <a:bodyPr wrap="square" lIns="0" tIns="0" rIns="0" bIns="0" rtlCol="0"/>
            <a:lstStyle/>
            <a:p>
              <a:endParaRPr/>
            </a:p>
          </p:txBody>
        </p:sp>
      </p:grpSp>
      <p:sp>
        <p:nvSpPr>
          <p:cNvPr id="10" name="object 10"/>
          <p:cNvSpPr txBox="1"/>
          <p:nvPr/>
        </p:nvSpPr>
        <p:spPr>
          <a:xfrm>
            <a:off x="9915906" y="1006602"/>
            <a:ext cx="2081530" cy="848360"/>
          </a:xfrm>
          <a:prstGeom prst="rect">
            <a:avLst/>
          </a:prstGeom>
        </p:spPr>
        <p:txBody>
          <a:bodyPr vert="horz" wrap="square" lIns="0" tIns="12700" rIns="0" bIns="0" rtlCol="0">
            <a:spAutoFit/>
          </a:bodyPr>
          <a:lstStyle/>
          <a:p>
            <a:pPr marL="12700" marR="5080" indent="-1270" algn="ctr">
              <a:lnSpc>
                <a:spcPct val="100000"/>
              </a:lnSpc>
              <a:spcBef>
                <a:spcPts val="100"/>
              </a:spcBef>
            </a:pPr>
            <a:r>
              <a:rPr sz="1800" spc="-5" dirty="0">
                <a:solidFill>
                  <a:srgbClr val="FFFFFF"/>
                </a:solidFill>
                <a:latin typeface="Arial MT"/>
                <a:cs typeface="Arial MT"/>
              </a:rPr>
              <a:t>Certification </a:t>
            </a:r>
            <a:r>
              <a:rPr sz="1800" dirty="0">
                <a:solidFill>
                  <a:srgbClr val="FFFFFF"/>
                </a:solidFill>
                <a:latin typeface="Arial MT"/>
                <a:cs typeface="Arial MT"/>
              </a:rPr>
              <a:t> </a:t>
            </a:r>
            <a:r>
              <a:rPr sz="1800" spc="-5" dirty="0">
                <a:solidFill>
                  <a:srgbClr val="FFFFFF"/>
                </a:solidFill>
                <a:latin typeface="Arial MT"/>
                <a:cs typeface="Arial MT"/>
              </a:rPr>
              <a:t>professionnelle</a:t>
            </a:r>
            <a:r>
              <a:rPr sz="1800" spc="15" dirty="0">
                <a:solidFill>
                  <a:srgbClr val="FFFFFF"/>
                </a:solidFill>
                <a:latin typeface="Arial MT"/>
                <a:cs typeface="Arial MT"/>
              </a:rPr>
              <a:t> </a:t>
            </a:r>
            <a:r>
              <a:rPr sz="1800" dirty="0">
                <a:solidFill>
                  <a:srgbClr val="FFFFFF"/>
                </a:solidFill>
                <a:latin typeface="Arial MT"/>
                <a:cs typeface="Arial MT"/>
              </a:rPr>
              <a:t>: </a:t>
            </a:r>
            <a:r>
              <a:rPr sz="1800" spc="5" dirty="0">
                <a:solidFill>
                  <a:srgbClr val="FFFFFF"/>
                </a:solidFill>
                <a:latin typeface="Arial MT"/>
                <a:cs typeface="Arial MT"/>
              </a:rPr>
              <a:t> </a:t>
            </a:r>
            <a:r>
              <a:rPr sz="1800" spc="-5" dirty="0">
                <a:solidFill>
                  <a:srgbClr val="FFFFFF"/>
                </a:solidFill>
                <a:latin typeface="Arial MT"/>
                <a:cs typeface="Arial MT"/>
              </a:rPr>
              <a:t>inscription</a:t>
            </a:r>
            <a:r>
              <a:rPr sz="1800" spc="-10" dirty="0">
                <a:solidFill>
                  <a:srgbClr val="FFFFFF"/>
                </a:solidFill>
                <a:latin typeface="Arial MT"/>
                <a:cs typeface="Arial MT"/>
              </a:rPr>
              <a:t> </a:t>
            </a:r>
            <a:r>
              <a:rPr sz="1800" spc="-5" dirty="0">
                <a:solidFill>
                  <a:srgbClr val="FFFFFF"/>
                </a:solidFill>
                <a:latin typeface="Arial MT"/>
                <a:cs typeface="Arial MT"/>
              </a:rPr>
              <a:t>au</a:t>
            </a:r>
            <a:r>
              <a:rPr sz="1800" spc="-35" dirty="0">
                <a:solidFill>
                  <a:srgbClr val="FFFFFF"/>
                </a:solidFill>
                <a:latin typeface="Arial MT"/>
                <a:cs typeface="Arial MT"/>
              </a:rPr>
              <a:t> </a:t>
            </a:r>
            <a:r>
              <a:rPr sz="1800" spc="-5" dirty="0">
                <a:solidFill>
                  <a:srgbClr val="FFFFFF"/>
                </a:solidFill>
                <a:latin typeface="Arial MT"/>
                <a:cs typeface="Arial MT"/>
              </a:rPr>
              <a:t>RNCP</a:t>
            </a:r>
            <a:endParaRPr sz="1800">
              <a:latin typeface="Arial MT"/>
              <a:cs typeface="Arial MT"/>
            </a:endParaRPr>
          </a:p>
        </p:txBody>
      </p:sp>
      <p:grpSp>
        <p:nvGrpSpPr>
          <p:cNvPr id="11" name="object 11"/>
          <p:cNvGrpSpPr/>
          <p:nvPr/>
        </p:nvGrpSpPr>
        <p:grpSpPr>
          <a:xfrm>
            <a:off x="9170923" y="3186683"/>
            <a:ext cx="3035300" cy="649605"/>
            <a:chOff x="9170923" y="3186683"/>
            <a:chExt cx="3035300" cy="649605"/>
          </a:xfrm>
        </p:grpSpPr>
        <p:sp>
          <p:nvSpPr>
            <p:cNvPr id="12" name="object 12"/>
            <p:cNvSpPr/>
            <p:nvPr/>
          </p:nvSpPr>
          <p:spPr>
            <a:xfrm>
              <a:off x="9183877" y="3199637"/>
              <a:ext cx="3009265" cy="623570"/>
            </a:xfrm>
            <a:custGeom>
              <a:avLst/>
              <a:gdLst/>
              <a:ahLst/>
              <a:cxnLst/>
              <a:rect l="l" t="t" r="r" b="b"/>
              <a:pathLst>
                <a:path w="3009265" h="623570">
                  <a:moveTo>
                    <a:pt x="2904998" y="0"/>
                  </a:moveTo>
                  <a:lnTo>
                    <a:pt x="639318" y="0"/>
                  </a:lnTo>
                  <a:lnTo>
                    <a:pt x="598868" y="8159"/>
                  </a:lnTo>
                  <a:lnTo>
                    <a:pt x="565848" y="30416"/>
                  </a:lnTo>
                  <a:lnTo>
                    <a:pt x="543591" y="63436"/>
                  </a:lnTo>
                  <a:lnTo>
                    <a:pt x="535431" y="103886"/>
                  </a:lnTo>
                  <a:lnTo>
                    <a:pt x="0" y="162433"/>
                  </a:lnTo>
                  <a:lnTo>
                    <a:pt x="535431" y="259714"/>
                  </a:lnTo>
                  <a:lnTo>
                    <a:pt x="535431" y="519430"/>
                  </a:lnTo>
                  <a:lnTo>
                    <a:pt x="543591" y="559879"/>
                  </a:lnTo>
                  <a:lnTo>
                    <a:pt x="565848" y="592899"/>
                  </a:lnTo>
                  <a:lnTo>
                    <a:pt x="598868" y="615156"/>
                  </a:lnTo>
                  <a:lnTo>
                    <a:pt x="639318" y="623316"/>
                  </a:lnTo>
                  <a:lnTo>
                    <a:pt x="2904998" y="623316"/>
                  </a:lnTo>
                  <a:lnTo>
                    <a:pt x="2945447" y="615156"/>
                  </a:lnTo>
                  <a:lnTo>
                    <a:pt x="2978467" y="592899"/>
                  </a:lnTo>
                  <a:lnTo>
                    <a:pt x="3000724" y="559879"/>
                  </a:lnTo>
                  <a:lnTo>
                    <a:pt x="3008883" y="519430"/>
                  </a:lnTo>
                  <a:lnTo>
                    <a:pt x="3008883" y="103886"/>
                  </a:lnTo>
                  <a:lnTo>
                    <a:pt x="3000724" y="63436"/>
                  </a:lnTo>
                  <a:lnTo>
                    <a:pt x="2978467" y="30416"/>
                  </a:lnTo>
                  <a:lnTo>
                    <a:pt x="2945447" y="8159"/>
                  </a:lnTo>
                  <a:lnTo>
                    <a:pt x="2904998" y="0"/>
                  </a:lnTo>
                  <a:close/>
                </a:path>
              </a:pathLst>
            </a:custGeom>
            <a:solidFill>
              <a:srgbClr val="006FC0"/>
            </a:solidFill>
          </p:spPr>
          <p:txBody>
            <a:bodyPr wrap="square" lIns="0" tIns="0" rIns="0" bIns="0" rtlCol="0"/>
            <a:lstStyle/>
            <a:p>
              <a:endParaRPr/>
            </a:p>
          </p:txBody>
        </p:sp>
        <p:sp>
          <p:nvSpPr>
            <p:cNvPr id="13" name="object 13"/>
            <p:cNvSpPr/>
            <p:nvPr/>
          </p:nvSpPr>
          <p:spPr>
            <a:xfrm>
              <a:off x="9183877" y="3199637"/>
              <a:ext cx="3009265" cy="623570"/>
            </a:xfrm>
            <a:custGeom>
              <a:avLst/>
              <a:gdLst/>
              <a:ahLst/>
              <a:cxnLst/>
              <a:rect l="l" t="t" r="r" b="b"/>
              <a:pathLst>
                <a:path w="3009265" h="623570">
                  <a:moveTo>
                    <a:pt x="535431" y="103886"/>
                  </a:moveTo>
                  <a:lnTo>
                    <a:pt x="543591" y="63436"/>
                  </a:lnTo>
                  <a:lnTo>
                    <a:pt x="565848" y="30416"/>
                  </a:lnTo>
                  <a:lnTo>
                    <a:pt x="598868" y="8159"/>
                  </a:lnTo>
                  <a:lnTo>
                    <a:pt x="639318" y="0"/>
                  </a:lnTo>
                  <a:lnTo>
                    <a:pt x="947674" y="0"/>
                  </a:lnTo>
                  <a:lnTo>
                    <a:pt x="1566037" y="0"/>
                  </a:lnTo>
                  <a:lnTo>
                    <a:pt x="2904998" y="0"/>
                  </a:lnTo>
                  <a:lnTo>
                    <a:pt x="2945447" y="8159"/>
                  </a:lnTo>
                  <a:lnTo>
                    <a:pt x="2978467" y="30416"/>
                  </a:lnTo>
                  <a:lnTo>
                    <a:pt x="3000724" y="63436"/>
                  </a:lnTo>
                  <a:lnTo>
                    <a:pt x="3008883" y="103886"/>
                  </a:lnTo>
                  <a:lnTo>
                    <a:pt x="3008883" y="259714"/>
                  </a:lnTo>
                  <a:lnTo>
                    <a:pt x="3008883" y="519430"/>
                  </a:lnTo>
                  <a:lnTo>
                    <a:pt x="3000724" y="559879"/>
                  </a:lnTo>
                  <a:lnTo>
                    <a:pt x="2978467" y="592899"/>
                  </a:lnTo>
                  <a:lnTo>
                    <a:pt x="2945447" y="615156"/>
                  </a:lnTo>
                  <a:lnTo>
                    <a:pt x="2904998" y="623316"/>
                  </a:lnTo>
                  <a:lnTo>
                    <a:pt x="1566037" y="623316"/>
                  </a:lnTo>
                  <a:lnTo>
                    <a:pt x="947674" y="623316"/>
                  </a:lnTo>
                  <a:lnTo>
                    <a:pt x="639318" y="623316"/>
                  </a:lnTo>
                  <a:lnTo>
                    <a:pt x="598868" y="615156"/>
                  </a:lnTo>
                  <a:lnTo>
                    <a:pt x="565848" y="592899"/>
                  </a:lnTo>
                  <a:lnTo>
                    <a:pt x="543591" y="559879"/>
                  </a:lnTo>
                  <a:lnTo>
                    <a:pt x="535431" y="519430"/>
                  </a:lnTo>
                  <a:lnTo>
                    <a:pt x="535431" y="259714"/>
                  </a:lnTo>
                  <a:lnTo>
                    <a:pt x="0" y="162433"/>
                  </a:lnTo>
                  <a:lnTo>
                    <a:pt x="535431" y="103886"/>
                  </a:lnTo>
                  <a:close/>
                </a:path>
              </a:pathLst>
            </a:custGeom>
            <a:ln w="25908">
              <a:solidFill>
                <a:srgbClr val="003D2C"/>
              </a:solidFill>
            </a:ln>
          </p:spPr>
          <p:txBody>
            <a:bodyPr wrap="square" lIns="0" tIns="0" rIns="0" bIns="0" rtlCol="0"/>
            <a:lstStyle/>
            <a:p>
              <a:endParaRPr/>
            </a:p>
          </p:txBody>
        </p:sp>
      </p:grpSp>
      <p:sp>
        <p:nvSpPr>
          <p:cNvPr id="14" name="object 14"/>
          <p:cNvSpPr txBox="1"/>
          <p:nvPr/>
        </p:nvSpPr>
        <p:spPr>
          <a:xfrm>
            <a:off x="10259059" y="3218434"/>
            <a:ext cx="1396365" cy="574675"/>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Arial MT"/>
                <a:cs typeface="Arial MT"/>
              </a:rPr>
              <a:t>Le</a:t>
            </a:r>
            <a:r>
              <a:rPr sz="1800" spc="-35" dirty="0">
                <a:solidFill>
                  <a:srgbClr val="FFFFFF"/>
                </a:solidFill>
                <a:latin typeface="Arial MT"/>
                <a:cs typeface="Arial MT"/>
              </a:rPr>
              <a:t> </a:t>
            </a:r>
            <a:r>
              <a:rPr sz="1800" spc="-5" dirty="0">
                <a:solidFill>
                  <a:srgbClr val="FFFFFF"/>
                </a:solidFill>
                <a:latin typeface="Arial MT"/>
                <a:cs typeface="Arial MT"/>
              </a:rPr>
              <a:t>cadre</a:t>
            </a:r>
            <a:r>
              <a:rPr sz="1800" spc="-15" dirty="0">
                <a:solidFill>
                  <a:srgbClr val="FFFFFF"/>
                </a:solidFill>
                <a:latin typeface="Arial MT"/>
                <a:cs typeface="Arial MT"/>
              </a:rPr>
              <a:t> </a:t>
            </a:r>
            <a:r>
              <a:rPr sz="1800" dirty="0">
                <a:solidFill>
                  <a:srgbClr val="FFFFFF"/>
                </a:solidFill>
                <a:latin typeface="Arial MT"/>
                <a:cs typeface="Arial MT"/>
              </a:rPr>
              <a:t>:</a:t>
            </a:r>
            <a:r>
              <a:rPr sz="1800" spc="-25" dirty="0">
                <a:solidFill>
                  <a:srgbClr val="FFFFFF"/>
                </a:solidFill>
                <a:latin typeface="Arial MT"/>
                <a:cs typeface="Arial MT"/>
              </a:rPr>
              <a:t> </a:t>
            </a:r>
            <a:r>
              <a:rPr sz="1800" spc="-5" dirty="0">
                <a:solidFill>
                  <a:srgbClr val="FFFFFF"/>
                </a:solidFill>
                <a:latin typeface="Arial MT"/>
                <a:cs typeface="Arial MT"/>
              </a:rPr>
              <a:t>les</a:t>
            </a:r>
            <a:endParaRPr sz="1800">
              <a:latin typeface="Arial MT"/>
              <a:cs typeface="Arial MT"/>
            </a:endParaRPr>
          </a:p>
          <a:p>
            <a:pPr marL="132715">
              <a:lnSpc>
                <a:spcPct val="100000"/>
              </a:lnSpc>
            </a:pPr>
            <a:r>
              <a:rPr sz="1800" spc="-5" dirty="0">
                <a:solidFill>
                  <a:srgbClr val="FFFFFF"/>
                </a:solidFill>
                <a:latin typeface="Arial MT"/>
                <a:cs typeface="Arial MT"/>
              </a:rPr>
              <a:t>référentiels</a:t>
            </a:r>
            <a:endParaRPr sz="1800">
              <a:latin typeface="Arial MT"/>
              <a:cs typeface="Arial MT"/>
            </a:endParaRPr>
          </a:p>
        </p:txBody>
      </p:sp>
      <p:grpSp>
        <p:nvGrpSpPr>
          <p:cNvPr id="15" name="object 15"/>
          <p:cNvGrpSpPr/>
          <p:nvPr/>
        </p:nvGrpSpPr>
        <p:grpSpPr>
          <a:xfrm>
            <a:off x="8546083" y="2180844"/>
            <a:ext cx="3660140" cy="753110"/>
            <a:chOff x="8546083" y="2180844"/>
            <a:chExt cx="3660140" cy="753110"/>
          </a:xfrm>
        </p:grpSpPr>
        <p:sp>
          <p:nvSpPr>
            <p:cNvPr id="16" name="object 16"/>
            <p:cNvSpPr/>
            <p:nvPr/>
          </p:nvSpPr>
          <p:spPr>
            <a:xfrm>
              <a:off x="8559037" y="2193798"/>
              <a:ext cx="3634104" cy="727075"/>
            </a:xfrm>
            <a:custGeom>
              <a:avLst/>
              <a:gdLst/>
              <a:ahLst/>
              <a:cxnLst/>
              <a:rect l="l" t="t" r="r" b="b"/>
              <a:pathLst>
                <a:path w="3634104" h="727075">
                  <a:moveTo>
                    <a:pt x="3512565" y="0"/>
                  </a:moveTo>
                  <a:lnTo>
                    <a:pt x="1281429" y="0"/>
                  </a:lnTo>
                  <a:lnTo>
                    <a:pt x="1234263" y="9519"/>
                  </a:lnTo>
                  <a:lnTo>
                    <a:pt x="1195752" y="35480"/>
                  </a:lnTo>
                  <a:lnTo>
                    <a:pt x="1169791" y="73991"/>
                  </a:lnTo>
                  <a:lnTo>
                    <a:pt x="1160271" y="121157"/>
                  </a:lnTo>
                  <a:lnTo>
                    <a:pt x="1160271" y="424052"/>
                  </a:lnTo>
                  <a:lnTo>
                    <a:pt x="0" y="549782"/>
                  </a:lnTo>
                  <a:lnTo>
                    <a:pt x="1160271" y="605789"/>
                  </a:lnTo>
                  <a:lnTo>
                    <a:pt x="1169791" y="652956"/>
                  </a:lnTo>
                  <a:lnTo>
                    <a:pt x="1195752" y="691467"/>
                  </a:lnTo>
                  <a:lnTo>
                    <a:pt x="1234263" y="717428"/>
                  </a:lnTo>
                  <a:lnTo>
                    <a:pt x="1281429" y="726948"/>
                  </a:lnTo>
                  <a:lnTo>
                    <a:pt x="3512565" y="726948"/>
                  </a:lnTo>
                  <a:lnTo>
                    <a:pt x="3559732" y="717428"/>
                  </a:lnTo>
                  <a:lnTo>
                    <a:pt x="3598243" y="691467"/>
                  </a:lnTo>
                  <a:lnTo>
                    <a:pt x="3624204" y="652956"/>
                  </a:lnTo>
                  <a:lnTo>
                    <a:pt x="3633723" y="605789"/>
                  </a:lnTo>
                  <a:lnTo>
                    <a:pt x="3633723" y="121157"/>
                  </a:lnTo>
                  <a:lnTo>
                    <a:pt x="3624204" y="73991"/>
                  </a:lnTo>
                  <a:lnTo>
                    <a:pt x="3598243" y="35480"/>
                  </a:lnTo>
                  <a:lnTo>
                    <a:pt x="3559732" y="9519"/>
                  </a:lnTo>
                  <a:lnTo>
                    <a:pt x="3512565" y="0"/>
                  </a:lnTo>
                  <a:close/>
                </a:path>
              </a:pathLst>
            </a:custGeom>
            <a:solidFill>
              <a:srgbClr val="006FC0"/>
            </a:solidFill>
          </p:spPr>
          <p:txBody>
            <a:bodyPr wrap="square" lIns="0" tIns="0" rIns="0" bIns="0" rtlCol="0"/>
            <a:lstStyle/>
            <a:p>
              <a:endParaRPr/>
            </a:p>
          </p:txBody>
        </p:sp>
        <p:sp>
          <p:nvSpPr>
            <p:cNvPr id="17" name="object 17"/>
            <p:cNvSpPr/>
            <p:nvPr/>
          </p:nvSpPr>
          <p:spPr>
            <a:xfrm>
              <a:off x="8559037" y="2193798"/>
              <a:ext cx="3634104" cy="727075"/>
            </a:xfrm>
            <a:custGeom>
              <a:avLst/>
              <a:gdLst/>
              <a:ahLst/>
              <a:cxnLst/>
              <a:rect l="l" t="t" r="r" b="b"/>
              <a:pathLst>
                <a:path w="3634104" h="727075">
                  <a:moveTo>
                    <a:pt x="1160271" y="121157"/>
                  </a:moveTo>
                  <a:lnTo>
                    <a:pt x="1169791" y="73991"/>
                  </a:lnTo>
                  <a:lnTo>
                    <a:pt x="1195752" y="35480"/>
                  </a:lnTo>
                  <a:lnTo>
                    <a:pt x="1234263" y="9519"/>
                  </a:lnTo>
                  <a:lnTo>
                    <a:pt x="1281429" y="0"/>
                  </a:lnTo>
                  <a:lnTo>
                    <a:pt x="1572513" y="0"/>
                  </a:lnTo>
                  <a:lnTo>
                    <a:pt x="2190877" y="0"/>
                  </a:lnTo>
                  <a:lnTo>
                    <a:pt x="3512565" y="0"/>
                  </a:lnTo>
                  <a:lnTo>
                    <a:pt x="3559732" y="9519"/>
                  </a:lnTo>
                  <a:lnTo>
                    <a:pt x="3598243" y="35480"/>
                  </a:lnTo>
                  <a:lnTo>
                    <a:pt x="3624204" y="73991"/>
                  </a:lnTo>
                  <a:lnTo>
                    <a:pt x="3633723" y="121157"/>
                  </a:lnTo>
                  <a:lnTo>
                    <a:pt x="3633723" y="424052"/>
                  </a:lnTo>
                  <a:lnTo>
                    <a:pt x="3633723" y="605789"/>
                  </a:lnTo>
                  <a:lnTo>
                    <a:pt x="3624204" y="652956"/>
                  </a:lnTo>
                  <a:lnTo>
                    <a:pt x="3598243" y="691467"/>
                  </a:lnTo>
                  <a:lnTo>
                    <a:pt x="3559732" y="717428"/>
                  </a:lnTo>
                  <a:lnTo>
                    <a:pt x="3512565" y="726948"/>
                  </a:lnTo>
                  <a:lnTo>
                    <a:pt x="2190877" y="726948"/>
                  </a:lnTo>
                  <a:lnTo>
                    <a:pt x="1572513" y="726948"/>
                  </a:lnTo>
                  <a:lnTo>
                    <a:pt x="1281429" y="726948"/>
                  </a:lnTo>
                  <a:lnTo>
                    <a:pt x="1234263" y="717428"/>
                  </a:lnTo>
                  <a:lnTo>
                    <a:pt x="1195752" y="691467"/>
                  </a:lnTo>
                  <a:lnTo>
                    <a:pt x="1169791" y="652956"/>
                  </a:lnTo>
                  <a:lnTo>
                    <a:pt x="1160271" y="605789"/>
                  </a:lnTo>
                  <a:lnTo>
                    <a:pt x="0" y="549782"/>
                  </a:lnTo>
                  <a:lnTo>
                    <a:pt x="1160271" y="424052"/>
                  </a:lnTo>
                  <a:lnTo>
                    <a:pt x="1160271" y="121157"/>
                  </a:lnTo>
                  <a:close/>
                </a:path>
              </a:pathLst>
            </a:custGeom>
            <a:ln w="25908">
              <a:solidFill>
                <a:srgbClr val="003D2C"/>
              </a:solidFill>
            </a:ln>
          </p:spPr>
          <p:txBody>
            <a:bodyPr wrap="square" lIns="0" tIns="0" rIns="0" bIns="0" rtlCol="0"/>
            <a:lstStyle/>
            <a:p>
              <a:endParaRPr/>
            </a:p>
          </p:txBody>
        </p:sp>
      </p:grpSp>
      <p:sp>
        <p:nvSpPr>
          <p:cNvPr id="18" name="object 18"/>
          <p:cNvSpPr txBox="1"/>
          <p:nvPr/>
        </p:nvSpPr>
        <p:spPr>
          <a:xfrm>
            <a:off x="10022840" y="2264155"/>
            <a:ext cx="1866264" cy="574040"/>
          </a:xfrm>
          <a:prstGeom prst="rect">
            <a:avLst/>
          </a:prstGeom>
        </p:spPr>
        <p:txBody>
          <a:bodyPr vert="horz" wrap="square" lIns="0" tIns="12700" rIns="0" bIns="0" rtlCol="0">
            <a:spAutoFit/>
          </a:bodyPr>
          <a:lstStyle/>
          <a:p>
            <a:pPr marL="109855" marR="5080" indent="-97790">
              <a:lnSpc>
                <a:spcPct val="100000"/>
              </a:lnSpc>
              <a:spcBef>
                <a:spcPts val="100"/>
              </a:spcBef>
            </a:pPr>
            <a:r>
              <a:rPr sz="1800" spc="-5" dirty="0">
                <a:solidFill>
                  <a:srgbClr val="FFFFFF"/>
                </a:solidFill>
                <a:latin typeface="Arial MT"/>
                <a:cs typeface="Arial MT"/>
              </a:rPr>
              <a:t>Principe</a:t>
            </a:r>
            <a:r>
              <a:rPr sz="1800" spc="-20" dirty="0">
                <a:solidFill>
                  <a:srgbClr val="FFFFFF"/>
                </a:solidFill>
                <a:latin typeface="Arial MT"/>
                <a:cs typeface="Arial MT"/>
              </a:rPr>
              <a:t> </a:t>
            </a:r>
            <a:r>
              <a:rPr sz="1800" dirty="0">
                <a:solidFill>
                  <a:srgbClr val="FFFFFF"/>
                </a:solidFill>
                <a:latin typeface="Arial MT"/>
                <a:cs typeface="Arial MT"/>
              </a:rPr>
              <a:t>:</a:t>
            </a:r>
            <a:r>
              <a:rPr sz="1800" spc="-20" dirty="0">
                <a:solidFill>
                  <a:srgbClr val="FFFFFF"/>
                </a:solidFill>
                <a:latin typeface="Arial MT"/>
                <a:cs typeface="Arial MT"/>
              </a:rPr>
              <a:t> </a:t>
            </a:r>
            <a:r>
              <a:rPr sz="1800" spc="-5" dirty="0">
                <a:solidFill>
                  <a:srgbClr val="FFFFFF"/>
                </a:solidFill>
                <a:latin typeface="Arial MT"/>
                <a:cs typeface="Arial MT"/>
              </a:rPr>
              <a:t>activités </a:t>
            </a:r>
            <a:r>
              <a:rPr sz="1800" spc="-484" dirty="0">
                <a:solidFill>
                  <a:srgbClr val="FFFFFF"/>
                </a:solidFill>
                <a:latin typeface="Arial MT"/>
                <a:cs typeface="Arial MT"/>
              </a:rPr>
              <a:t> </a:t>
            </a:r>
            <a:r>
              <a:rPr sz="1800" spc="-5" dirty="0">
                <a:solidFill>
                  <a:srgbClr val="FFFFFF"/>
                </a:solidFill>
                <a:latin typeface="Arial MT"/>
                <a:cs typeface="Arial MT"/>
              </a:rPr>
              <a:t>professionnelles</a:t>
            </a:r>
            <a:endParaRPr sz="1800">
              <a:latin typeface="Arial MT"/>
              <a:cs typeface="Arial MT"/>
            </a:endParaRPr>
          </a:p>
        </p:txBody>
      </p:sp>
      <p:grpSp>
        <p:nvGrpSpPr>
          <p:cNvPr id="19" name="object 19"/>
          <p:cNvGrpSpPr/>
          <p:nvPr/>
        </p:nvGrpSpPr>
        <p:grpSpPr>
          <a:xfrm>
            <a:off x="9556750" y="4902708"/>
            <a:ext cx="2439035" cy="810260"/>
            <a:chOff x="9556750" y="4902708"/>
            <a:chExt cx="2439035" cy="810260"/>
          </a:xfrm>
        </p:grpSpPr>
        <p:sp>
          <p:nvSpPr>
            <p:cNvPr id="20" name="object 20"/>
            <p:cNvSpPr/>
            <p:nvPr/>
          </p:nvSpPr>
          <p:spPr>
            <a:xfrm>
              <a:off x="9569703" y="4915662"/>
              <a:ext cx="2413000" cy="784225"/>
            </a:xfrm>
            <a:custGeom>
              <a:avLst/>
              <a:gdLst/>
              <a:ahLst/>
              <a:cxnLst/>
              <a:rect l="l" t="t" r="r" b="b"/>
              <a:pathLst>
                <a:path w="2413000" h="784225">
                  <a:moveTo>
                    <a:pt x="1092580" y="583691"/>
                  </a:moveTo>
                  <a:lnTo>
                    <a:pt x="526796" y="583691"/>
                  </a:lnTo>
                  <a:lnTo>
                    <a:pt x="0" y="783844"/>
                  </a:lnTo>
                  <a:lnTo>
                    <a:pt x="1092580" y="583691"/>
                  </a:lnTo>
                  <a:close/>
                </a:path>
                <a:path w="2413000" h="784225">
                  <a:moveTo>
                    <a:pt x="2315464" y="0"/>
                  </a:moveTo>
                  <a:lnTo>
                    <a:pt x="246888" y="0"/>
                  </a:lnTo>
                  <a:lnTo>
                    <a:pt x="209024" y="7645"/>
                  </a:lnTo>
                  <a:lnTo>
                    <a:pt x="178101" y="28495"/>
                  </a:lnTo>
                  <a:lnTo>
                    <a:pt x="157251" y="59418"/>
                  </a:lnTo>
                  <a:lnTo>
                    <a:pt x="149605" y="97281"/>
                  </a:lnTo>
                  <a:lnTo>
                    <a:pt x="149605" y="486409"/>
                  </a:lnTo>
                  <a:lnTo>
                    <a:pt x="157251" y="524273"/>
                  </a:lnTo>
                  <a:lnTo>
                    <a:pt x="178101" y="555196"/>
                  </a:lnTo>
                  <a:lnTo>
                    <a:pt x="209024" y="576046"/>
                  </a:lnTo>
                  <a:lnTo>
                    <a:pt x="246888" y="583691"/>
                  </a:lnTo>
                  <a:lnTo>
                    <a:pt x="2315464" y="583691"/>
                  </a:lnTo>
                  <a:lnTo>
                    <a:pt x="2353327" y="576046"/>
                  </a:lnTo>
                  <a:lnTo>
                    <a:pt x="2384250" y="555196"/>
                  </a:lnTo>
                  <a:lnTo>
                    <a:pt x="2405100" y="524273"/>
                  </a:lnTo>
                  <a:lnTo>
                    <a:pt x="2412746" y="486409"/>
                  </a:lnTo>
                  <a:lnTo>
                    <a:pt x="2412746" y="97281"/>
                  </a:lnTo>
                  <a:lnTo>
                    <a:pt x="2405100" y="59418"/>
                  </a:lnTo>
                  <a:lnTo>
                    <a:pt x="2384250" y="28495"/>
                  </a:lnTo>
                  <a:lnTo>
                    <a:pt x="2353327" y="7645"/>
                  </a:lnTo>
                  <a:lnTo>
                    <a:pt x="2315464" y="0"/>
                  </a:lnTo>
                  <a:close/>
                </a:path>
              </a:pathLst>
            </a:custGeom>
            <a:solidFill>
              <a:srgbClr val="006FC0"/>
            </a:solidFill>
          </p:spPr>
          <p:txBody>
            <a:bodyPr wrap="square" lIns="0" tIns="0" rIns="0" bIns="0" rtlCol="0"/>
            <a:lstStyle/>
            <a:p>
              <a:endParaRPr/>
            </a:p>
          </p:txBody>
        </p:sp>
        <p:sp>
          <p:nvSpPr>
            <p:cNvPr id="21" name="object 21"/>
            <p:cNvSpPr/>
            <p:nvPr/>
          </p:nvSpPr>
          <p:spPr>
            <a:xfrm>
              <a:off x="9569703" y="4915662"/>
              <a:ext cx="2413000" cy="784225"/>
            </a:xfrm>
            <a:custGeom>
              <a:avLst/>
              <a:gdLst/>
              <a:ahLst/>
              <a:cxnLst/>
              <a:rect l="l" t="t" r="r" b="b"/>
              <a:pathLst>
                <a:path w="2413000" h="784225">
                  <a:moveTo>
                    <a:pt x="149605" y="97281"/>
                  </a:moveTo>
                  <a:lnTo>
                    <a:pt x="157251" y="59418"/>
                  </a:lnTo>
                  <a:lnTo>
                    <a:pt x="178101" y="28495"/>
                  </a:lnTo>
                  <a:lnTo>
                    <a:pt x="209024" y="7645"/>
                  </a:lnTo>
                  <a:lnTo>
                    <a:pt x="246888" y="0"/>
                  </a:lnTo>
                  <a:lnTo>
                    <a:pt x="526796" y="0"/>
                  </a:lnTo>
                  <a:lnTo>
                    <a:pt x="1092580" y="0"/>
                  </a:lnTo>
                  <a:lnTo>
                    <a:pt x="2315464" y="0"/>
                  </a:lnTo>
                  <a:lnTo>
                    <a:pt x="2353327" y="7645"/>
                  </a:lnTo>
                  <a:lnTo>
                    <a:pt x="2384250" y="28495"/>
                  </a:lnTo>
                  <a:lnTo>
                    <a:pt x="2405100" y="59418"/>
                  </a:lnTo>
                  <a:lnTo>
                    <a:pt x="2412746" y="97281"/>
                  </a:lnTo>
                  <a:lnTo>
                    <a:pt x="2412746" y="340487"/>
                  </a:lnTo>
                  <a:lnTo>
                    <a:pt x="2412746" y="486409"/>
                  </a:lnTo>
                  <a:lnTo>
                    <a:pt x="2405100" y="524273"/>
                  </a:lnTo>
                  <a:lnTo>
                    <a:pt x="2384250" y="555196"/>
                  </a:lnTo>
                  <a:lnTo>
                    <a:pt x="2353327" y="576046"/>
                  </a:lnTo>
                  <a:lnTo>
                    <a:pt x="2315464" y="583691"/>
                  </a:lnTo>
                  <a:lnTo>
                    <a:pt x="1092580" y="583691"/>
                  </a:lnTo>
                  <a:lnTo>
                    <a:pt x="0" y="783844"/>
                  </a:lnTo>
                  <a:lnTo>
                    <a:pt x="526796" y="583691"/>
                  </a:lnTo>
                  <a:lnTo>
                    <a:pt x="246888" y="583691"/>
                  </a:lnTo>
                  <a:lnTo>
                    <a:pt x="209024" y="576046"/>
                  </a:lnTo>
                  <a:lnTo>
                    <a:pt x="178101" y="555196"/>
                  </a:lnTo>
                  <a:lnTo>
                    <a:pt x="157251" y="524273"/>
                  </a:lnTo>
                  <a:lnTo>
                    <a:pt x="149605" y="486409"/>
                  </a:lnTo>
                  <a:lnTo>
                    <a:pt x="149605" y="340487"/>
                  </a:lnTo>
                  <a:lnTo>
                    <a:pt x="149605" y="97281"/>
                  </a:lnTo>
                  <a:close/>
                </a:path>
              </a:pathLst>
            </a:custGeom>
            <a:ln w="25908">
              <a:solidFill>
                <a:srgbClr val="003D2C"/>
              </a:solidFill>
            </a:ln>
          </p:spPr>
          <p:txBody>
            <a:bodyPr wrap="square" lIns="0" tIns="0" rIns="0" bIns="0" rtlCol="0"/>
            <a:lstStyle/>
            <a:p>
              <a:endParaRPr/>
            </a:p>
          </p:txBody>
        </p:sp>
      </p:grpSp>
      <p:sp>
        <p:nvSpPr>
          <p:cNvPr id="22" name="object 22"/>
          <p:cNvSpPr txBox="1"/>
          <p:nvPr/>
        </p:nvSpPr>
        <p:spPr>
          <a:xfrm>
            <a:off x="10160254" y="4915027"/>
            <a:ext cx="1382395" cy="574040"/>
          </a:xfrm>
          <a:prstGeom prst="rect">
            <a:avLst/>
          </a:prstGeom>
        </p:spPr>
        <p:txBody>
          <a:bodyPr vert="horz" wrap="square" lIns="0" tIns="12700" rIns="0" bIns="0" rtlCol="0">
            <a:spAutoFit/>
          </a:bodyPr>
          <a:lstStyle/>
          <a:p>
            <a:pPr marL="12700" marR="5080" indent="240665">
              <a:lnSpc>
                <a:spcPct val="100000"/>
              </a:lnSpc>
              <a:spcBef>
                <a:spcPts val="100"/>
              </a:spcBef>
            </a:pPr>
            <a:r>
              <a:rPr sz="1800" spc="-5" dirty="0">
                <a:solidFill>
                  <a:srgbClr val="FFFFFF"/>
                </a:solidFill>
                <a:latin typeface="Arial MT"/>
                <a:cs typeface="Arial MT"/>
              </a:rPr>
              <a:t>Blocs de </a:t>
            </a:r>
            <a:r>
              <a:rPr sz="1800" dirty="0">
                <a:solidFill>
                  <a:srgbClr val="FFFFFF"/>
                </a:solidFill>
                <a:latin typeface="Arial MT"/>
                <a:cs typeface="Arial MT"/>
              </a:rPr>
              <a:t> </a:t>
            </a:r>
            <a:r>
              <a:rPr sz="1800" spc="-5" dirty="0">
                <a:solidFill>
                  <a:srgbClr val="FFFFFF"/>
                </a:solidFill>
                <a:latin typeface="Arial MT"/>
                <a:cs typeface="Arial MT"/>
              </a:rPr>
              <a:t>com</a:t>
            </a:r>
            <a:r>
              <a:rPr sz="1800" spc="-15" dirty="0">
                <a:solidFill>
                  <a:srgbClr val="FFFFFF"/>
                </a:solidFill>
                <a:latin typeface="Arial MT"/>
                <a:cs typeface="Arial MT"/>
              </a:rPr>
              <a:t>p</a:t>
            </a:r>
            <a:r>
              <a:rPr sz="1800" spc="-5" dirty="0">
                <a:solidFill>
                  <a:srgbClr val="FFFFFF"/>
                </a:solidFill>
                <a:latin typeface="Arial MT"/>
                <a:cs typeface="Arial MT"/>
              </a:rPr>
              <a:t>ét</a:t>
            </a:r>
            <a:r>
              <a:rPr sz="1800" spc="-15" dirty="0">
                <a:solidFill>
                  <a:srgbClr val="FFFFFF"/>
                </a:solidFill>
                <a:latin typeface="Arial MT"/>
                <a:cs typeface="Arial MT"/>
              </a:rPr>
              <a:t>e</a:t>
            </a:r>
            <a:r>
              <a:rPr sz="1800" spc="-5" dirty="0">
                <a:solidFill>
                  <a:srgbClr val="FFFFFF"/>
                </a:solidFill>
                <a:latin typeface="Arial MT"/>
                <a:cs typeface="Arial MT"/>
              </a:rPr>
              <a:t>nc</a:t>
            </a:r>
            <a:r>
              <a:rPr sz="1800" spc="-15" dirty="0">
                <a:solidFill>
                  <a:srgbClr val="FFFFFF"/>
                </a:solidFill>
                <a:latin typeface="Arial MT"/>
                <a:cs typeface="Arial MT"/>
              </a:rPr>
              <a:t>e</a:t>
            </a:r>
            <a:r>
              <a:rPr sz="1800" dirty="0">
                <a:solidFill>
                  <a:srgbClr val="FFFFFF"/>
                </a:solidFill>
                <a:latin typeface="Arial MT"/>
                <a:cs typeface="Arial MT"/>
              </a:rPr>
              <a:t>s</a:t>
            </a:r>
            <a:endParaRPr sz="1800">
              <a:latin typeface="Arial MT"/>
              <a:cs typeface="Arial MT"/>
            </a:endParaRPr>
          </a:p>
        </p:txBody>
      </p:sp>
      <p:sp>
        <p:nvSpPr>
          <p:cNvPr id="23" name="Espace réservé du pied de page 22">
            <a:extLst>
              <a:ext uri="{FF2B5EF4-FFF2-40B4-BE49-F238E27FC236}">
                <a16:creationId xmlns:a16="http://schemas.microsoft.com/office/drawing/2014/main" id="{A4E4E73D-72C6-40B1-BFC5-EE64AB2531CC}"/>
              </a:ext>
            </a:extLst>
          </p:cNvPr>
          <p:cNvSpPr>
            <a:spLocks noGrp="1"/>
          </p:cNvSpPr>
          <p:nvPr>
            <p:ph type="ftr" sz="quarter" idx="5"/>
          </p:nvPr>
        </p:nvSpPr>
        <p:spPr/>
        <p:txBody>
          <a:bodyPr/>
          <a:lstStyle/>
          <a:p>
            <a:r>
              <a:rPr lang="fr-FR"/>
              <a:t>Formation rénovation bac pro ASSP - Mai 2022 -  GRD - académie de Lyon</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C280F271-9066-4D47-9C63-C1C7FD2D57DB}"/>
              </a:ext>
            </a:extLst>
          </p:cNvPr>
          <p:cNvGraphicFramePr>
            <a:graphicFrameLocks noGrp="1"/>
          </p:cNvGraphicFramePr>
          <p:nvPr>
            <p:ph idx="4294967295"/>
            <p:extLst>
              <p:ext uri="{D42A27DB-BD31-4B8C-83A1-F6EECF244321}">
                <p14:modId xmlns:p14="http://schemas.microsoft.com/office/powerpoint/2010/main" val="1063787525"/>
              </p:ext>
            </p:extLst>
          </p:nvPr>
        </p:nvGraphicFramePr>
        <p:xfrm>
          <a:off x="731404" y="1495761"/>
          <a:ext cx="10513168" cy="3168352"/>
        </p:xfrm>
        <a:graphic>
          <a:graphicData uri="http://schemas.openxmlformats.org/drawingml/2006/table">
            <a:tbl>
              <a:tblPr firstRow="1" firstCol="1" bandRow="1">
                <a:tableStyleId>{5C22544A-7EE6-4342-B048-85BDC9FD1C3A}</a:tableStyleId>
              </a:tblPr>
              <a:tblGrid>
                <a:gridCol w="1394603">
                  <a:extLst>
                    <a:ext uri="{9D8B030D-6E8A-4147-A177-3AD203B41FA5}">
                      <a16:colId xmlns:a16="http://schemas.microsoft.com/office/drawing/2014/main" val="2542235941"/>
                    </a:ext>
                  </a:extLst>
                </a:gridCol>
                <a:gridCol w="2360100">
                  <a:extLst>
                    <a:ext uri="{9D8B030D-6E8A-4147-A177-3AD203B41FA5}">
                      <a16:colId xmlns:a16="http://schemas.microsoft.com/office/drawing/2014/main" val="4037851097"/>
                    </a:ext>
                  </a:extLst>
                </a:gridCol>
                <a:gridCol w="1844878">
                  <a:extLst>
                    <a:ext uri="{9D8B030D-6E8A-4147-A177-3AD203B41FA5}">
                      <a16:colId xmlns:a16="http://schemas.microsoft.com/office/drawing/2014/main" val="3020949554"/>
                    </a:ext>
                  </a:extLst>
                </a:gridCol>
                <a:gridCol w="837054">
                  <a:extLst>
                    <a:ext uri="{9D8B030D-6E8A-4147-A177-3AD203B41FA5}">
                      <a16:colId xmlns:a16="http://schemas.microsoft.com/office/drawing/2014/main" val="2809732654"/>
                    </a:ext>
                  </a:extLst>
                </a:gridCol>
                <a:gridCol w="1180049">
                  <a:extLst>
                    <a:ext uri="{9D8B030D-6E8A-4147-A177-3AD203B41FA5}">
                      <a16:colId xmlns:a16="http://schemas.microsoft.com/office/drawing/2014/main" val="3509942833"/>
                    </a:ext>
                  </a:extLst>
                </a:gridCol>
                <a:gridCol w="1716435">
                  <a:extLst>
                    <a:ext uri="{9D8B030D-6E8A-4147-A177-3AD203B41FA5}">
                      <a16:colId xmlns:a16="http://schemas.microsoft.com/office/drawing/2014/main" val="2903711616"/>
                    </a:ext>
                  </a:extLst>
                </a:gridCol>
                <a:gridCol w="1180049">
                  <a:extLst>
                    <a:ext uri="{9D8B030D-6E8A-4147-A177-3AD203B41FA5}">
                      <a16:colId xmlns:a16="http://schemas.microsoft.com/office/drawing/2014/main" val="3341216132"/>
                    </a:ext>
                  </a:extLst>
                </a:gridCol>
              </a:tblGrid>
              <a:tr h="1286139">
                <a:tc>
                  <a:txBody>
                    <a:bodyPr/>
                    <a:lstStyle/>
                    <a:p>
                      <a:pPr>
                        <a:lnSpc>
                          <a:spcPct val="107000"/>
                        </a:lnSpc>
                        <a:spcAft>
                          <a:spcPts val="800"/>
                        </a:spcAft>
                      </a:pPr>
                      <a:r>
                        <a:rPr lang="fr-FR" sz="1800" dirty="0">
                          <a:effectLst/>
                        </a:rPr>
                        <a:t> EP</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dirty="0">
                          <a:effectLst/>
                        </a:rPr>
                        <a:t>TECHNIQUES PROFESSIONNELLES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dirty="0">
                          <a:effectLst/>
                        </a:rPr>
                        <a:t>NUTRITION/</a:t>
                      </a:r>
                    </a:p>
                    <a:p>
                      <a:pPr>
                        <a:lnSpc>
                          <a:spcPct val="107000"/>
                        </a:lnSpc>
                        <a:spcAft>
                          <a:spcPts val="800"/>
                        </a:spcAft>
                      </a:pPr>
                      <a:r>
                        <a:rPr lang="fr-FR" sz="1800" dirty="0">
                          <a:effectLst/>
                        </a:rPr>
                        <a:t>ALIMENTATION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dirty="0">
                          <a:effectLst/>
                        </a:rPr>
                        <a:t>SMS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dirty="0">
                          <a:effectLst/>
                        </a:rPr>
                        <a:t>MICROBIO</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BIOLOGIE</a:t>
                      </a:r>
                    </a:p>
                    <a:p>
                      <a:pPr>
                        <a:lnSpc>
                          <a:spcPct val="107000"/>
                        </a:lnSpc>
                        <a:spcAft>
                          <a:spcPts val="800"/>
                        </a:spcAft>
                      </a:pPr>
                      <a:r>
                        <a:rPr lang="fr-FR" sz="1800">
                          <a:effectLst/>
                        </a:rPr>
                        <a:t>/PHYSIOPATHO</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dirty="0">
                          <a:effectLst/>
                        </a:rPr>
                        <a:t>TOTAL</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extLst>
                  <a:ext uri="{0D108BD9-81ED-4DB2-BD59-A6C34878D82A}">
                    <a16:rowId xmlns:a16="http://schemas.microsoft.com/office/drawing/2014/main" val="2977970245"/>
                  </a:ext>
                </a:extLst>
              </a:tr>
              <a:tr h="351994">
                <a:tc>
                  <a:txBody>
                    <a:bodyPr/>
                    <a:lstStyle/>
                    <a:p>
                      <a:pPr>
                        <a:lnSpc>
                          <a:spcPct val="107000"/>
                        </a:lnSpc>
                        <a:spcAft>
                          <a:spcPts val="800"/>
                        </a:spcAft>
                      </a:pPr>
                      <a:r>
                        <a:rPr lang="fr-FR" sz="1800">
                          <a:effectLst/>
                        </a:rPr>
                        <a:t>Bloc 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62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3</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129</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dirty="0">
                          <a:effectLst/>
                        </a:rPr>
                        <a:t>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dirty="0">
                          <a:effectLst/>
                        </a:rPr>
                        <a:t>16</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210</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extLst>
                  <a:ext uri="{0D108BD9-81ED-4DB2-BD59-A6C34878D82A}">
                    <a16:rowId xmlns:a16="http://schemas.microsoft.com/office/drawing/2014/main" val="1216815023"/>
                  </a:ext>
                </a:extLst>
              </a:tr>
              <a:tr h="351994">
                <a:tc>
                  <a:txBody>
                    <a:bodyPr/>
                    <a:lstStyle/>
                    <a:p>
                      <a:pPr>
                        <a:lnSpc>
                          <a:spcPct val="107000"/>
                        </a:lnSpc>
                        <a:spcAft>
                          <a:spcPts val="800"/>
                        </a:spcAft>
                      </a:pPr>
                      <a:r>
                        <a:rPr lang="fr-FR" sz="1800">
                          <a:effectLst/>
                        </a:rPr>
                        <a:t>Bloc 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132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16</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36</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0</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dirty="0">
                          <a:effectLst/>
                        </a:rPr>
                        <a:t>41</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dirty="0">
                          <a:effectLst/>
                        </a:rPr>
                        <a:t>225</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extLst>
                  <a:ext uri="{0D108BD9-81ED-4DB2-BD59-A6C34878D82A}">
                    <a16:rowId xmlns:a16="http://schemas.microsoft.com/office/drawing/2014/main" val="2746078895"/>
                  </a:ext>
                </a:extLst>
              </a:tr>
              <a:tr h="351994">
                <a:tc>
                  <a:txBody>
                    <a:bodyPr/>
                    <a:lstStyle/>
                    <a:p>
                      <a:pPr>
                        <a:lnSpc>
                          <a:spcPct val="107000"/>
                        </a:lnSpc>
                        <a:spcAft>
                          <a:spcPts val="800"/>
                        </a:spcAft>
                      </a:pPr>
                      <a:r>
                        <a:rPr lang="fr-FR" sz="1800">
                          <a:effectLst/>
                        </a:rPr>
                        <a:t>Bloc 3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51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0</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71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35</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28</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dirty="0">
                          <a:effectLst/>
                        </a:rPr>
                        <a:t>185</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extLst>
                  <a:ext uri="{0D108BD9-81ED-4DB2-BD59-A6C34878D82A}">
                    <a16:rowId xmlns:a16="http://schemas.microsoft.com/office/drawing/2014/main" val="2878507225"/>
                  </a:ext>
                </a:extLst>
              </a:tr>
              <a:tr h="474237">
                <a:tc>
                  <a:txBody>
                    <a:bodyPr/>
                    <a:lstStyle/>
                    <a:p>
                      <a:pPr>
                        <a:lnSpc>
                          <a:spcPct val="107000"/>
                        </a:lnSpc>
                        <a:spcAft>
                          <a:spcPts val="800"/>
                        </a:spcAft>
                      </a:pPr>
                      <a:r>
                        <a:rPr lang="fr-FR" sz="1800">
                          <a:effectLst/>
                        </a:rPr>
                        <a:t>Bloc 4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28</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40</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53</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0</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115</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dirty="0">
                          <a:effectLst/>
                        </a:rPr>
                        <a:t>236</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extLst>
                  <a:ext uri="{0D108BD9-81ED-4DB2-BD59-A6C34878D82A}">
                    <a16:rowId xmlns:a16="http://schemas.microsoft.com/office/drawing/2014/main" val="2374398328"/>
                  </a:ext>
                </a:extLst>
              </a:tr>
              <a:tr h="351994">
                <a:tc>
                  <a:txBody>
                    <a:bodyPr/>
                    <a:lstStyle/>
                    <a:p>
                      <a:pPr>
                        <a:lnSpc>
                          <a:spcPct val="107000"/>
                        </a:lnSpc>
                        <a:spcAft>
                          <a:spcPts val="800"/>
                        </a:spcAft>
                      </a:pPr>
                      <a:r>
                        <a:rPr lang="fr-FR" sz="1800">
                          <a:effectLst/>
                        </a:rPr>
                        <a:t>TOTAL</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273</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59</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289</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35</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200</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dirty="0">
                          <a:effectLst/>
                        </a:rPr>
                        <a:t>856</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extLst>
                  <a:ext uri="{0D108BD9-81ED-4DB2-BD59-A6C34878D82A}">
                    <a16:rowId xmlns:a16="http://schemas.microsoft.com/office/drawing/2014/main" val="3015920829"/>
                  </a:ext>
                </a:extLst>
              </a:tr>
            </a:tbl>
          </a:graphicData>
        </a:graphic>
      </p:graphicFrame>
      <p:sp>
        <p:nvSpPr>
          <p:cNvPr id="5" name="Rectangle 1">
            <a:extLst>
              <a:ext uri="{FF2B5EF4-FFF2-40B4-BE49-F238E27FC236}">
                <a16:creationId xmlns:a16="http://schemas.microsoft.com/office/drawing/2014/main" id="{1920AAAB-CE18-488F-8D37-34E8FB27EBA7}"/>
              </a:ext>
            </a:extLst>
          </p:cNvPr>
          <p:cNvSpPr>
            <a:spLocks noChangeArrowheads="1"/>
          </p:cNvSpPr>
          <p:nvPr/>
        </p:nvSpPr>
        <p:spPr bwMode="auto">
          <a:xfrm>
            <a:off x="983432" y="417875"/>
            <a:ext cx="107291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fr-FR" altLang="fr-FR" sz="2800" dirty="0">
                <a:latin typeface="Calibri" panose="020F0502020204030204" pitchFamily="34" charset="0"/>
                <a:ea typeface="Calibri" panose="020F0502020204030204" pitchFamily="34" charset="0"/>
                <a:cs typeface="Times New Roman" panose="02020603050405020304" pitchFamily="18" charset="0"/>
              </a:rPr>
              <a:t>Proposition de répartition horaire des E P </a:t>
            </a:r>
            <a:endParaRPr lang="fr-FR" altLang="fr-FR" sz="2800" dirty="0">
              <a:latin typeface="Arial" panose="020B0604020202020204" pitchFamily="34" charset="0"/>
            </a:endParaRPr>
          </a:p>
        </p:txBody>
      </p:sp>
      <p:sp>
        <p:nvSpPr>
          <p:cNvPr id="6" name="ZoneTexte 5">
            <a:extLst>
              <a:ext uri="{FF2B5EF4-FFF2-40B4-BE49-F238E27FC236}">
                <a16:creationId xmlns:a16="http://schemas.microsoft.com/office/drawing/2014/main" id="{AC830D65-61AB-4052-AEF7-04693D0DF6AD}"/>
              </a:ext>
            </a:extLst>
          </p:cNvPr>
          <p:cNvSpPr txBox="1"/>
          <p:nvPr/>
        </p:nvSpPr>
        <p:spPr>
          <a:xfrm>
            <a:off x="407368" y="941095"/>
            <a:ext cx="11161240" cy="369332"/>
          </a:xfrm>
          <a:prstGeom prst="rect">
            <a:avLst/>
          </a:prstGeom>
          <a:noFill/>
        </p:spPr>
        <p:txBody>
          <a:bodyPr wrap="square" rtlCol="0">
            <a:spAutoFit/>
          </a:bodyPr>
          <a:lstStyle/>
          <a:p>
            <a:r>
              <a:rPr lang="fr-FR" i="1" dirty="0"/>
              <a:t>Grille arrêté du 21 novembre 2018 Sur 3 ans, 856 heures d’EP plus les  heures </a:t>
            </a:r>
            <a:r>
              <a:rPr lang="fr-FR" i="1" dirty="0" err="1"/>
              <a:t>co</a:t>
            </a:r>
            <a:r>
              <a:rPr lang="fr-FR" i="1" dirty="0"/>
              <a:t>-intervention et Chef d’ œuvre </a:t>
            </a:r>
          </a:p>
        </p:txBody>
      </p:sp>
      <p:graphicFrame>
        <p:nvGraphicFramePr>
          <p:cNvPr id="3" name="Tableau 2"/>
          <p:cNvGraphicFramePr>
            <a:graphicFrameLocks noGrp="1"/>
          </p:cNvGraphicFramePr>
          <p:nvPr>
            <p:extLst>
              <p:ext uri="{D42A27DB-BD31-4B8C-83A1-F6EECF244321}">
                <p14:modId xmlns:p14="http://schemas.microsoft.com/office/powerpoint/2010/main" val="3882320667"/>
              </p:ext>
            </p:extLst>
          </p:nvPr>
        </p:nvGraphicFramePr>
        <p:xfrm>
          <a:off x="731404" y="4846248"/>
          <a:ext cx="10749862" cy="1478280"/>
        </p:xfrm>
        <a:graphic>
          <a:graphicData uri="http://schemas.openxmlformats.org/drawingml/2006/table">
            <a:tbl>
              <a:tblPr firstRow="1" bandRow="1">
                <a:tableStyleId>{5C22544A-7EE6-4342-B048-85BDC9FD1C3A}</a:tableStyleId>
              </a:tblPr>
              <a:tblGrid>
                <a:gridCol w="2046062">
                  <a:extLst>
                    <a:ext uri="{9D8B030D-6E8A-4147-A177-3AD203B41FA5}">
                      <a16:colId xmlns:a16="http://schemas.microsoft.com/office/drawing/2014/main" val="281485937"/>
                    </a:ext>
                  </a:extLst>
                </a:gridCol>
                <a:gridCol w="2175950">
                  <a:extLst>
                    <a:ext uri="{9D8B030D-6E8A-4147-A177-3AD203B41FA5}">
                      <a16:colId xmlns:a16="http://schemas.microsoft.com/office/drawing/2014/main" val="3073709590"/>
                    </a:ext>
                  </a:extLst>
                </a:gridCol>
                <a:gridCol w="2175950">
                  <a:extLst>
                    <a:ext uri="{9D8B030D-6E8A-4147-A177-3AD203B41FA5}">
                      <a16:colId xmlns:a16="http://schemas.microsoft.com/office/drawing/2014/main" val="1724270667"/>
                    </a:ext>
                  </a:extLst>
                </a:gridCol>
                <a:gridCol w="2175950">
                  <a:extLst>
                    <a:ext uri="{9D8B030D-6E8A-4147-A177-3AD203B41FA5}">
                      <a16:colId xmlns:a16="http://schemas.microsoft.com/office/drawing/2014/main" val="80035568"/>
                    </a:ext>
                  </a:extLst>
                </a:gridCol>
                <a:gridCol w="2175950">
                  <a:extLst>
                    <a:ext uri="{9D8B030D-6E8A-4147-A177-3AD203B41FA5}">
                      <a16:colId xmlns:a16="http://schemas.microsoft.com/office/drawing/2014/main" val="2634018808"/>
                    </a:ext>
                  </a:extLst>
                </a:gridCol>
              </a:tblGrid>
              <a:tr h="0">
                <a:tc>
                  <a:txBody>
                    <a:bodyPr/>
                    <a:lstStyle/>
                    <a:p>
                      <a:r>
                        <a:rPr lang="fr-FR" dirty="0"/>
                        <a:t>DISPOSITIFS</a:t>
                      </a:r>
                    </a:p>
                  </a:txBody>
                  <a:tcPr/>
                </a:tc>
                <a:tc>
                  <a:txBody>
                    <a:bodyPr/>
                    <a:lstStyle/>
                    <a:p>
                      <a:r>
                        <a:rPr lang="fr-FR" dirty="0"/>
                        <a:t>seconde</a:t>
                      </a:r>
                    </a:p>
                  </a:txBody>
                  <a:tcPr/>
                </a:tc>
                <a:tc>
                  <a:txBody>
                    <a:bodyPr/>
                    <a:lstStyle/>
                    <a:p>
                      <a:r>
                        <a:rPr lang="fr-FR" dirty="0"/>
                        <a:t>première</a:t>
                      </a:r>
                    </a:p>
                  </a:txBody>
                  <a:tcPr/>
                </a:tc>
                <a:tc>
                  <a:txBody>
                    <a:bodyPr/>
                    <a:lstStyle/>
                    <a:p>
                      <a:r>
                        <a:rPr lang="fr-FR" dirty="0" err="1"/>
                        <a:t>treminale</a:t>
                      </a:r>
                      <a:endParaRPr lang="fr-FR" dirty="0"/>
                    </a:p>
                  </a:txBody>
                  <a:tcPr/>
                </a:tc>
                <a:tc>
                  <a:txBody>
                    <a:bodyPr/>
                    <a:lstStyle/>
                    <a:p>
                      <a:r>
                        <a:rPr lang="fr-FR" dirty="0"/>
                        <a:t>TOTAL</a:t>
                      </a:r>
                    </a:p>
                  </a:txBody>
                  <a:tcPr/>
                </a:tc>
                <a:extLst>
                  <a:ext uri="{0D108BD9-81ED-4DB2-BD59-A6C34878D82A}">
                    <a16:rowId xmlns:a16="http://schemas.microsoft.com/office/drawing/2014/main" val="3940118014"/>
                  </a:ext>
                </a:extLst>
              </a:tr>
              <a:tr h="370840">
                <a:tc>
                  <a:txBody>
                    <a:bodyPr/>
                    <a:lstStyle/>
                    <a:p>
                      <a:r>
                        <a:rPr lang="fr-FR" dirty="0"/>
                        <a:t>Co-inter</a:t>
                      </a:r>
                      <a:r>
                        <a:rPr lang="fr-FR" baseline="0" dirty="0"/>
                        <a:t> / Français</a:t>
                      </a:r>
                      <a:endParaRPr lang="fr-FR" dirty="0"/>
                    </a:p>
                  </a:txBody>
                  <a:tcPr/>
                </a:tc>
                <a:tc>
                  <a:txBody>
                    <a:bodyPr/>
                    <a:lstStyle/>
                    <a:p>
                      <a:r>
                        <a:rPr lang="fr-FR" dirty="0"/>
                        <a:t>30</a:t>
                      </a:r>
                    </a:p>
                  </a:txBody>
                  <a:tcPr/>
                </a:tc>
                <a:tc>
                  <a:txBody>
                    <a:bodyPr/>
                    <a:lstStyle/>
                    <a:p>
                      <a:r>
                        <a:rPr lang="fr-FR" dirty="0"/>
                        <a:t>28</a:t>
                      </a:r>
                    </a:p>
                  </a:txBody>
                  <a:tcPr/>
                </a:tc>
                <a:tc>
                  <a:txBody>
                    <a:bodyPr/>
                    <a:lstStyle/>
                    <a:p>
                      <a:r>
                        <a:rPr lang="fr-FR" dirty="0"/>
                        <a:t>13</a:t>
                      </a:r>
                    </a:p>
                  </a:txBody>
                  <a:tcPr/>
                </a:tc>
                <a:tc>
                  <a:txBody>
                    <a:bodyPr/>
                    <a:lstStyle/>
                    <a:p>
                      <a:r>
                        <a:rPr lang="fr-FR" dirty="0"/>
                        <a:t>71</a:t>
                      </a:r>
                    </a:p>
                  </a:txBody>
                  <a:tcPr/>
                </a:tc>
                <a:extLst>
                  <a:ext uri="{0D108BD9-81ED-4DB2-BD59-A6C34878D82A}">
                    <a16:rowId xmlns:a16="http://schemas.microsoft.com/office/drawing/2014/main" val="1168305890"/>
                  </a:ext>
                </a:extLst>
              </a:tr>
              <a:tr h="370840">
                <a:tc>
                  <a:txBody>
                    <a:bodyPr/>
                    <a:lstStyle/>
                    <a:p>
                      <a:r>
                        <a:rPr lang="fr-FR" dirty="0"/>
                        <a:t>Co-inter / maths</a:t>
                      </a:r>
                    </a:p>
                  </a:txBody>
                  <a:tcPr/>
                </a:tc>
                <a:tc>
                  <a:txBody>
                    <a:bodyPr/>
                    <a:lstStyle/>
                    <a:p>
                      <a:r>
                        <a:rPr lang="fr-FR" dirty="0"/>
                        <a:t>30</a:t>
                      </a:r>
                    </a:p>
                  </a:txBody>
                  <a:tcPr/>
                </a:tc>
                <a:tc>
                  <a:txBody>
                    <a:bodyPr/>
                    <a:lstStyle/>
                    <a:p>
                      <a:r>
                        <a:rPr lang="fr-FR" dirty="0"/>
                        <a:t>14</a:t>
                      </a:r>
                    </a:p>
                  </a:txBody>
                  <a:tcPr/>
                </a:tc>
                <a:tc>
                  <a:txBody>
                    <a:bodyPr/>
                    <a:lstStyle/>
                    <a:p>
                      <a:r>
                        <a:rPr lang="fr-FR" dirty="0"/>
                        <a:t>13</a:t>
                      </a:r>
                    </a:p>
                  </a:txBody>
                  <a:tcPr/>
                </a:tc>
                <a:tc>
                  <a:txBody>
                    <a:bodyPr/>
                    <a:lstStyle/>
                    <a:p>
                      <a:r>
                        <a:rPr lang="fr-FR" dirty="0"/>
                        <a:t>57</a:t>
                      </a:r>
                    </a:p>
                  </a:txBody>
                  <a:tcPr/>
                </a:tc>
                <a:extLst>
                  <a:ext uri="{0D108BD9-81ED-4DB2-BD59-A6C34878D82A}">
                    <a16:rowId xmlns:a16="http://schemas.microsoft.com/office/drawing/2014/main" val="3194178391"/>
                  </a:ext>
                </a:extLst>
              </a:tr>
              <a:tr h="370840">
                <a:tc>
                  <a:txBody>
                    <a:bodyPr/>
                    <a:lstStyle/>
                    <a:p>
                      <a:r>
                        <a:rPr lang="fr-FR" dirty="0"/>
                        <a:t>Chef d’</a:t>
                      </a:r>
                      <a:r>
                        <a:rPr lang="fr-FR" dirty="0" err="1"/>
                        <a:t>oeuvre</a:t>
                      </a:r>
                      <a:endParaRPr lang="fr-FR" dirty="0"/>
                    </a:p>
                  </a:txBody>
                  <a:tcPr/>
                </a:tc>
                <a:tc>
                  <a:txBody>
                    <a:bodyPr/>
                    <a:lstStyle/>
                    <a:p>
                      <a:r>
                        <a:rPr lang="fr-FR" dirty="0"/>
                        <a:t>0</a:t>
                      </a:r>
                    </a:p>
                  </a:txBody>
                  <a:tcPr/>
                </a:tc>
                <a:tc>
                  <a:txBody>
                    <a:bodyPr/>
                    <a:lstStyle/>
                    <a:p>
                      <a:r>
                        <a:rPr lang="fr-FR" dirty="0"/>
                        <a:t>56</a:t>
                      </a:r>
                    </a:p>
                  </a:txBody>
                  <a:tcPr/>
                </a:tc>
                <a:tc>
                  <a:txBody>
                    <a:bodyPr/>
                    <a:lstStyle/>
                    <a:p>
                      <a:r>
                        <a:rPr lang="fr-FR" dirty="0"/>
                        <a:t>52</a:t>
                      </a:r>
                    </a:p>
                  </a:txBody>
                  <a:tcPr/>
                </a:tc>
                <a:tc>
                  <a:txBody>
                    <a:bodyPr/>
                    <a:lstStyle/>
                    <a:p>
                      <a:r>
                        <a:rPr lang="fr-FR" dirty="0"/>
                        <a:t>108</a:t>
                      </a:r>
                    </a:p>
                  </a:txBody>
                  <a:tcPr/>
                </a:tc>
                <a:extLst>
                  <a:ext uri="{0D108BD9-81ED-4DB2-BD59-A6C34878D82A}">
                    <a16:rowId xmlns:a16="http://schemas.microsoft.com/office/drawing/2014/main" val="138237683"/>
                  </a:ext>
                </a:extLst>
              </a:tr>
            </a:tbl>
          </a:graphicData>
        </a:graphic>
      </p:graphicFrame>
      <p:sp>
        <p:nvSpPr>
          <p:cNvPr id="2" name="Espace réservé du pied de page 1"/>
          <p:cNvSpPr>
            <a:spLocks noGrp="1"/>
          </p:cNvSpPr>
          <p:nvPr>
            <p:ph type="ftr" sz="quarter" idx="5"/>
          </p:nvPr>
        </p:nvSpPr>
        <p:spPr/>
        <p:txBody>
          <a:bodyPr/>
          <a:lstStyle/>
          <a:p>
            <a:r>
              <a:rPr lang="fr-FR"/>
              <a:t>Formation rénovation bac pro ASSP - Mai 2022 -  GRD - académie de Lyon</a:t>
            </a:r>
          </a:p>
        </p:txBody>
      </p:sp>
    </p:spTree>
    <p:extLst>
      <p:ext uri="{BB962C8B-B14F-4D97-AF65-F5344CB8AC3E}">
        <p14:creationId xmlns:p14="http://schemas.microsoft.com/office/powerpoint/2010/main" val="39772331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2CD767-3F0C-4BE8-964B-14729AFC7018}"/>
              </a:ext>
            </a:extLst>
          </p:cNvPr>
          <p:cNvSpPr>
            <a:spLocks noGrp="1"/>
          </p:cNvSpPr>
          <p:nvPr>
            <p:ph type="ctrTitle"/>
          </p:nvPr>
        </p:nvSpPr>
        <p:spPr>
          <a:xfrm>
            <a:off x="1524000" y="2124968"/>
            <a:ext cx="9144000" cy="1384995"/>
          </a:xfrm>
        </p:spPr>
        <p:txBody>
          <a:bodyPr/>
          <a:lstStyle/>
          <a:p>
            <a:r>
              <a:rPr lang="fr-FR" dirty="0"/>
              <a:t>Démarche de la construction de l’architecture de formation</a:t>
            </a:r>
          </a:p>
        </p:txBody>
      </p:sp>
      <p:sp>
        <p:nvSpPr>
          <p:cNvPr id="3" name="Espace réservé du pied de page 2"/>
          <p:cNvSpPr>
            <a:spLocks noGrp="1"/>
          </p:cNvSpPr>
          <p:nvPr>
            <p:ph type="ftr" sz="quarter" idx="11"/>
          </p:nvPr>
        </p:nvSpPr>
        <p:spPr/>
        <p:txBody>
          <a:bodyPr/>
          <a:lstStyle/>
          <a:p>
            <a:r>
              <a:rPr lang="fr-FR"/>
              <a:t>Formation rénovation bac pro ASSP - Mai 2022 -  GRD - académie de Lyon</a:t>
            </a:r>
          </a:p>
        </p:txBody>
      </p:sp>
    </p:spTree>
    <p:extLst>
      <p:ext uri="{BB962C8B-B14F-4D97-AF65-F5344CB8AC3E}">
        <p14:creationId xmlns:p14="http://schemas.microsoft.com/office/powerpoint/2010/main" val="20026033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5"/>
          </p:nvPr>
        </p:nvSpPr>
        <p:spPr/>
        <p:txBody>
          <a:bodyPr/>
          <a:lstStyle/>
          <a:p>
            <a:r>
              <a:rPr lang="fr-FR"/>
              <a:t>Formation rénovation bac pro ASSP - Mai 2022 -  GRD - académie de Lyon</a:t>
            </a:r>
          </a:p>
        </p:txBody>
      </p:sp>
      <p:pic>
        <p:nvPicPr>
          <p:cNvPr id="5" name="Image 4"/>
          <p:cNvPicPr>
            <a:picLocks noChangeAspect="1"/>
          </p:cNvPicPr>
          <p:nvPr/>
        </p:nvPicPr>
        <p:blipFill>
          <a:blip r:embed="rId3"/>
          <a:stretch>
            <a:fillRect/>
          </a:stretch>
        </p:blipFill>
        <p:spPr>
          <a:xfrm>
            <a:off x="911424" y="188641"/>
            <a:ext cx="10009112" cy="6264696"/>
          </a:xfrm>
          <a:prstGeom prst="rect">
            <a:avLst/>
          </a:prstGeom>
        </p:spPr>
      </p:pic>
    </p:spTree>
    <p:extLst>
      <p:ext uri="{BB962C8B-B14F-4D97-AF65-F5344CB8AC3E}">
        <p14:creationId xmlns:p14="http://schemas.microsoft.com/office/powerpoint/2010/main" val="5445392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5"/>
          </p:nvPr>
        </p:nvSpPr>
        <p:spPr/>
        <p:txBody>
          <a:bodyPr/>
          <a:lstStyle/>
          <a:p>
            <a:r>
              <a:rPr lang="fr-FR"/>
              <a:t>Formation rénovation bac pro ASSP - Mai 2022 -  GRD - académie de Lyon</a:t>
            </a:r>
          </a:p>
        </p:txBody>
      </p:sp>
      <p:pic>
        <p:nvPicPr>
          <p:cNvPr id="5" name="Image 4"/>
          <p:cNvPicPr>
            <a:picLocks noChangeAspect="1"/>
          </p:cNvPicPr>
          <p:nvPr/>
        </p:nvPicPr>
        <p:blipFill>
          <a:blip r:embed="rId2"/>
          <a:stretch>
            <a:fillRect/>
          </a:stretch>
        </p:blipFill>
        <p:spPr>
          <a:xfrm>
            <a:off x="1197428" y="0"/>
            <a:ext cx="9797143" cy="6377940"/>
          </a:xfrm>
          <a:prstGeom prst="rect">
            <a:avLst/>
          </a:prstGeom>
        </p:spPr>
      </p:pic>
    </p:spTree>
    <p:extLst>
      <p:ext uri="{BB962C8B-B14F-4D97-AF65-F5344CB8AC3E}">
        <p14:creationId xmlns:p14="http://schemas.microsoft.com/office/powerpoint/2010/main" val="39802776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5"/>
          </p:nvPr>
        </p:nvSpPr>
        <p:spPr/>
        <p:txBody>
          <a:bodyPr/>
          <a:lstStyle/>
          <a:p>
            <a:r>
              <a:rPr lang="fr-FR"/>
              <a:t>Formation rénovation bac pro ASSP - Mai 2022 -  GRD - académie de Lyon</a:t>
            </a:r>
          </a:p>
        </p:txBody>
      </p:sp>
      <p:pic>
        <p:nvPicPr>
          <p:cNvPr id="4" name="Image 3"/>
          <p:cNvPicPr>
            <a:picLocks noChangeAspect="1"/>
          </p:cNvPicPr>
          <p:nvPr/>
        </p:nvPicPr>
        <p:blipFill>
          <a:blip r:embed="rId2"/>
          <a:stretch>
            <a:fillRect/>
          </a:stretch>
        </p:blipFill>
        <p:spPr>
          <a:xfrm>
            <a:off x="1175938" y="0"/>
            <a:ext cx="9840124" cy="6858000"/>
          </a:xfrm>
          <a:prstGeom prst="rect">
            <a:avLst/>
          </a:prstGeom>
        </p:spPr>
      </p:pic>
    </p:spTree>
    <p:extLst>
      <p:ext uri="{BB962C8B-B14F-4D97-AF65-F5344CB8AC3E}">
        <p14:creationId xmlns:p14="http://schemas.microsoft.com/office/powerpoint/2010/main" val="8576698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5"/>
          </p:nvPr>
        </p:nvSpPr>
        <p:spPr/>
        <p:txBody>
          <a:bodyPr/>
          <a:lstStyle/>
          <a:p>
            <a:r>
              <a:rPr lang="fr-FR"/>
              <a:t>Formation rénovation bac pro ASSP - Mai 2022 -  GRD - académie de Lyon</a:t>
            </a:r>
          </a:p>
        </p:txBody>
      </p:sp>
      <p:pic>
        <p:nvPicPr>
          <p:cNvPr id="4" name="Image 3"/>
          <p:cNvPicPr>
            <a:picLocks noChangeAspect="1"/>
          </p:cNvPicPr>
          <p:nvPr/>
        </p:nvPicPr>
        <p:blipFill>
          <a:blip r:embed="rId2"/>
          <a:stretch>
            <a:fillRect/>
          </a:stretch>
        </p:blipFill>
        <p:spPr>
          <a:xfrm>
            <a:off x="1230586" y="0"/>
            <a:ext cx="9730828" cy="6858000"/>
          </a:xfrm>
          <a:prstGeom prst="rect">
            <a:avLst/>
          </a:prstGeom>
        </p:spPr>
      </p:pic>
    </p:spTree>
    <p:extLst>
      <p:ext uri="{BB962C8B-B14F-4D97-AF65-F5344CB8AC3E}">
        <p14:creationId xmlns:p14="http://schemas.microsoft.com/office/powerpoint/2010/main" val="36694772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61336" y="1871598"/>
            <a:ext cx="7069327" cy="430887"/>
          </a:xfrm>
        </p:spPr>
        <p:txBody>
          <a:bodyPr/>
          <a:lstStyle/>
          <a:p>
            <a:r>
              <a:rPr lang="fr-FR" dirty="0"/>
              <a:t>Proposition du groupe de travail</a:t>
            </a:r>
          </a:p>
        </p:txBody>
      </p:sp>
      <p:pic>
        <p:nvPicPr>
          <p:cNvPr id="8" name="Espace réservé du contenu 7"/>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207569" y="1340769"/>
            <a:ext cx="7697829" cy="4813995"/>
          </a:xfrm>
          <a:prstGeom prst="rect">
            <a:avLst/>
          </a:prstGeom>
        </p:spPr>
      </p:pic>
      <p:sp>
        <p:nvSpPr>
          <p:cNvPr id="3" name="Espace réservé du pied de page 2"/>
          <p:cNvSpPr>
            <a:spLocks noGrp="1"/>
          </p:cNvSpPr>
          <p:nvPr>
            <p:ph type="ftr" sz="quarter" idx="5"/>
          </p:nvPr>
        </p:nvSpPr>
        <p:spPr/>
        <p:txBody>
          <a:bodyPr/>
          <a:lstStyle/>
          <a:p>
            <a:r>
              <a:rPr lang="fr-FR"/>
              <a:t>Formation rénovation bac pro ASSP - Mai 2022 -  GRD - académie de Lyon</a:t>
            </a:r>
          </a:p>
        </p:txBody>
      </p:sp>
    </p:spTree>
    <p:extLst>
      <p:ext uri="{BB962C8B-B14F-4D97-AF65-F5344CB8AC3E}">
        <p14:creationId xmlns:p14="http://schemas.microsoft.com/office/powerpoint/2010/main" val="37761118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endParaRPr lang="fr-FR"/>
          </a:p>
        </p:txBody>
      </p:sp>
      <p:sp>
        <p:nvSpPr>
          <p:cNvPr id="7" name="Espace réservé du texte 6"/>
          <p:cNvSpPr>
            <a:spLocks noGrp="1"/>
          </p:cNvSpPr>
          <p:nvPr>
            <p:ph type="body" idx="1"/>
          </p:nvPr>
        </p:nvSpPr>
        <p:spPr>
          <a:xfrm>
            <a:off x="1232903" y="1916832"/>
            <a:ext cx="9728835" cy="2952328"/>
          </a:xfrm>
        </p:spPr>
        <p:txBody>
          <a:bodyPr/>
          <a:lstStyle/>
          <a:p>
            <a:endParaRPr lang="fr-FR" dirty="0"/>
          </a:p>
          <a:p>
            <a:r>
              <a:rPr lang="fr-FR" dirty="0"/>
              <a:t>Lien doc </a:t>
            </a:r>
            <a:r>
              <a:rPr lang="fr-FR" dirty="0" err="1"/>
              <a:t>excell</a:t>
            </a:r>
            <a:r>
              <a:rPr lang="fr-FR" dirty="0"/>
              <a:t> pour exemple</a:t>
            </a:r>
          </a:p>
          <a:p>
            <a:r>
              <a:rPr lang="fr-FR" dirty="0"/>
              <a:t> </a:t>
            </a:r>
            <a:r>
              <a:rPr lang="fr-FR" dirty="0">
                <a:hlinkClick r:id="rId3" action="ppaction://hlinkfile"/>
              </a:rPr>
              <a:t>..\projet pédagogique de formation\seconde - ASSP </a:t>
            </a:r>
            <a:r>
              <a:rPr lang="fr-FR" dirty="0" err="1">
                <a:hlinkClick r:id="rId3" action="ppaction://hlinkfile"/>
              </a:rPr>
              <a:t>Architecture_plan_de_formation</a:t>
            </a:r>
            <a:r>
              <a:rPr lang="fr-FR" dirty="0">
                <a:hlinkClick r:id="rId3" action="ppaction://hlinkfile"/>
              </a:rPr>
              <a:t> modifie (3)-</a:t>
            </a:r>
            <a:r>
              <a:rPr lang="fr-FR" dirty="0" err="1">
                <a:hlinkClick r:id="rId3" action="ppaction://hlinkfile"/>
              </a:rPr>
              <a:t>1.xlsx</a:t>
            </a:r>
            <a:endParaRPr lang="fr-FR" dirty="0"/>
          </a:p>
        </p:txBody>
      </p:sp>
      <p:sp>
        <p:nvSpPr>
          <p:cNvPr id="4" name="Espace réservé du pied de page 3"/>
          <p:cNvSpPr>
            <a:spLocks noGrp="1"/>
          </p:cNvSpPr>
          <p:nvPr>
            <p:ph type="ftr" sz="quarter" idx="5"/>
          </p:nvPr>
        </p:nvSpPr>
        <p:spPr/>
        <p:txBody>
          <a:bodyPr/>
          <a:lstStyle/>
          <a:p>
            <a:r>
              <a:rPr lang="fr-FR"/>
              <a:t>Formation rénovation bac pro ASSP - Mai 2022 -  GRD - académie de Lyon</a:t>
            </a:r>
          </a:p>
        </p:txBody>
      </p:sp>
    </p:spTree>
    <p:extLst>
      <p:ext uri="{BB962C8B-B14F-4D97-AF65-F5344CB8AC3E}">
        <p14:creationId xmlns:p14="http://schemas.microsoft.com/office/powerpoint/2010/main" val="22785497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0822" y="6380226"/>
            <a:ext cx="11232515" cy="0"/>
          </a:xfrm>
          <a:custGeom>
            <a:avLst/>
            <a:gdLst/>
            <a:ahLst/>
            <a:cxnLst/>
            <a:rect l="l" t="t" r="r" b="b"/>
            <a:pathLst>
              <a:path w="11232515">
                <a:moveTo>
                  <a:pt x="0" y="0"/>
                </a:moveTo>
                <a:lnTo>
                  <a:pt x="11232007" y="0"/>
                </a:lnTo>
              </a:path>
            </a:pathLst>
          </a:custGeom>
          <a:ln w="10668">
            <a:solidFill>
              <a:srgbClr val="000000"/>
            </a:solidFill>
          </a:ln>
        </p:spPr>
        <p:txBody>
          <a:bodyPr wrap="square" lIns="0" tIns="0" rIns="0" bIns="0" rtlCol="0"/>
          <a:lstStyle/>
          <a:p>
            <a:endParaRPr/>
          </a:p>
        </p:txBody>
      </p:sp>
      <p:pic>
        <p:nvPicPr>
          <p:cNvPr id="4" name="object 4"/>
          <p:cNvPicPr/>
          <p:nvPr/>
        </p:nvPicPr>
        <p:blipFill>
          <a:blip r:embed="rId3" cstate="print"/>
          <a:stretch>
            <a:fillRect/>
          </a:stretch>
        </p:blipFill>
        <p:spPr>
          <a:xfrm>
            <a:off x="453053" y="212305"/>
            <a:ext cx="593451" cy="520174"/>
          </a:xfrm>
          <a:prstGeom prst="rect">
            <a:avLst/>
          </a:prstGeom>
        </p:spPr>
      </p:pic>
      <p:sp>
        <p:nvSpPr>
          <p:cNvPr id="5" name="object 5"/>
          <p:cNvSpPr txBox="1">
            <a:spLocks noGrp="1"/>
          </p:cNvSpPr>
          <p:nvPr>
            <p:ph type="title"/>
          </p:nvPr>
        </p:nvSpPr>
        <p:spPr>
          <a:xfrm>
            <a:off x="3610483" y="1867026"/>
            <a:ext cx="5755005" cy="635000"/>
          </a:xfrm>
          <a:prstGeom prst="rect">
            <a:avLst/>
          </a:prstGeom>
        </p:spPr>
        <p:txBody>
          <a:bodyPr vert="horz" wrap="square" lIns="0" tIns="12065" rIns="0" bIns="0" rtlCol="0">
            <a:spAutoFit/>
          </a:bodyPr>
          <a:lstStyle/>
          <a:p>
            <a:pPr marL="12700">
              <a:lnSpc>
                <a:spcPct val="100000"/>
              </a:lnSpc>
              <a:spcBef>
                <a:spcPts val="95"/>
              </a:spcBef>
            </a:pPr>
            <a:r>
              <a:rPr sz="4000" spc="-5" dirty="0">
                <a:solidFill>
                  <a:srgbClr val="000000"/>
                </a:solidFill>
              </a:rPr>
              <a:t>Merci</a:t>
            </a:r>
            <a:r>
              <a:rPr sz="4000" spc="10" dirty="0">
                <a:solidFill>
                  <a:srgbClr val="000000"/>
                </a:solidFill>
              </a:rPr>
              <a:t> </a:t>
            </a:r>
            <a:r>
              <a:rPr sz="4000" spc="-5" dirty="0">
                <a:solidFill>
                  <a:srgbClr val="000000"/>
                </a:solidFill>
              </a:rPr>
              <a:t>de</a:t>
            </a:r>
            <a:r>
              <a:rPr sz="4000" spc="-15" dirty="0">
                <a:solidFill>
                  <a:srgbClr val="000000"/>
                </a:solidFill>
              </a:rPr>
              <a:t> </a:t>
            </a:r>
            <a:r>
              <a:rPr sz="4000" spc="-5" dirty="0">
                <a:solidFill>
                  <a:srgbClr val="000000"/>
                </a:solidFill>
              </a:rPr>
              <a:t>votre</a:t>
            </a:r>
            <a:r>
              <a:rPr sz="4000" spc="-10" dirty="0">
                <a:solidFill>
                  <a:srgbClr val="000000"/>
                </a:solidFill>
              </a:rPr>
              <a:t> </a:t>
            </a:r>
            <a:r>
              <a:rPr sz="4000" spc="-5" dirty="0">
                <a:solidFill>
                  <a:srgbClr val="000000"/>
                </a:solidFill>
              </a:rPr>
              <a:t>attention</a:t>
            </a:r>
            <a:endParaRPr sz="4000"/>
          </a:p>
        </p:txBody>
      </p:sp>
      <p:sp>
        <p:nvSpPr>
          <p:cNvPr id="7" name="Espace réservé du pied de page 6">
            <a:extLst>
              <a:ext uri="{FF2B5EF4-FFF2-40B4-BE49-F238E27FC236}">
                <a16:creationId xmlns:a16="http://schemas.microsoft.com/office/drawing/2014/main" id="{7348DB27-EF20-47AC-A121-4F97849BC3F3}"/>
              </a:ext>
            </a:extLst>
          </p:cNvPr>
          <p:cNvSpPr>
            <a:spLocks noGrp="1"/>
          </p:cNvSpPr>
          <p:nvPr>
            <p:ph type="ftr" sz="quarter" idx="5"/>
          </p:nvPr>
        </p:nvSpPr>
        <p:spPr/>
        <p:txBody>
          <a:bodyPr/>
          <a:lstStyle/>
          <a:p>
            <a:r>
              <a:rPr lang="fr-FR"/>
              <a:t>Formation rénovation bac pro ASSP - Mai 2022 -  GRD - académie de Lyon</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0822" y="6380226"/>
            <a:ext cx="11232515" cy="0"/>
          </a:xfrm>
          <a:custGeom>
            <a:avLst/>
            <a:gdLst/>
            <a:ahLst/>
            <a:cxnLst/>
            <a:rect l="l" t="t" r="r" b="b"/>
            <a:pathLst>
              <a:path w="11232515">
                <a:moveTo>
                  <a:pt x="0" y="0"/>
                </a:moveTo>
                <a:lnTo>
                  <a:pt x="11232007" y="0"/>
                </a:lnTo>
              </a:path>
            </a:pathLst>
          </a:custGeom>
          <a:ln w="10668">
            <a:solidFill>
              <a:srgbClr val="000000"/>
            </a:solidFill>
          </a:ln>
        </p:spPr>
        <p:txBody>
          <a:bodyPr wrap="square" lIns="0" tIns="0" rIns="0" bIns="0" rtlCol="0"/>
          <a:lstStyle/>
          <a:p>
            <a:endParaRPr/>
          </a:p>
        </p:txBody>
      </p:sp>
      <p:pic>
        <p:nvPicPr>
          <p:cNvPr id="4" name="object 4"/>
          <p:cNvPicPr/>
          <p:nvPr/>
        </p:nvPicPr>
        <p:blipFill>
          <a:blip r:embed="rId3" cstate="print"/>
          <a:stretch>
            <a:fillRect/>
          </a:stretch>
        </p:blipFill>
        <p:spPr>
          <a:xfrm>
            <a:off x="454306" y="454664"/>
            <a:ext cx="1688282" cy="1471114"/>
          </a:xfrm>
          <a:prstGeom prst="rect">
            <a:avLst/>
          </a:prstGeom>
        </p:spPr>
      </p:pic>
      <p:sp>
        <p:nvSpPr>
          <p:cNvPr id="5" name="object 5"/>
          <p:cNvSpPr txBox="1">
            <a:spLocks noGrp="1"/>
          </p:cNvSpPr>
          <p:nvPr>
            <p:ph type="title"/>
          </p:nvPr>
        </p:nvSpPr>
        <p:spPr>
          <a:xfrm>
            <a:off x="3231896" y="1340768"/>
            <a:ext cx="5410200" cy="679032"/>
          </a:xfrm>
          <a:prstGeom prst="rect">
            <a:avLst/>
          </a:prstGeom>
        </p:spPr>
        <p:txBody>
          <a:bodyPr vert="horz" wrap="square" lIns="0" tIns="17145" rIns="0" bIns="0" rtlCol="0">
            <a:spAutoFit/>
          </a:bodyPr>
          <a:lstStyle/>
          <a:p>
            <a:pPr marL="12700" algn="ctr">
              <a:lnSpc>
                <a:spcPct val="100000"/>
              </a:lnSpc>
              <a:spcBef>
                <a:spcPts val="135"/>
              </a:spcBef>
            </a:pPr>
            <a:r>
              <a:rPr lang="fr-FR" sz="4300" dirty="0"/>
              <a:t>RENOVATION </a:t>
            </a:r>
            <a:endParaRPr sz="4300" dirty="0"/>
          </a:p>
        </p:txBody>
      </p:sp>
      <p:sp>
        <p:nvSpPr>
          <p:cNvPr id="6" name="object 6"/>
          <p:cNvSpPr txBox="1"/>
          <p:nvPr/>
        </p:nvSpPr>
        <p:spPr>
          <a:xfrm>
            <a:off x="1912366" y="2243774"/>
            <a:ext cx="8368030" cy="2775760"/>
          </a:xfrm>
          <a:prstGeom prst="rect">
            <a:avLst/>
          </a:prstGeom>
        </p:spPr>
        <p:txBody>
          <a:bodyPr vert="horz" wrap="square" lIns="0" tIns="13335" rIns="0" bIns="0" rtlCol="0">
            <a:spAutoFit/>
          </a:bodyPr>
          <a:lstStyle/>
          <a:p>
            <a:pPr algn="ctr">
              <a:lnSpc>
                <a:spcPct val="100000"/>
              </a:lnSpc>
              <a:spcBef>
                <a:spcPts val="105"/>
              </a:spcBef>
            </a:pPr>
            <a:r>
              <a:rPr sz="3200" b="1" spc="-20" dirty="0">
                <a:latin typeface="Arial"/>
                <a:cs typeface="Arial"/>
              </a:rPr>
              <a:t>BACCALAURÉAT</a:t>
            </a:r>
            <a:r>
              <a:rPr sz="3200" b="1" spc="-55" dirty="0">
                <a:latin typeface="Arial"/>
                <a:cs typeface="Arial"/>
              </a:rPr>
              <a:t> </a:t>
            </a:r>
            <a:r>
              <a:rPr sz="3200" b="1" dirty="0">
                <a:latin typeface="Arial"/>
                <a:cs typeface="Arial"/>
              </a:rPr>
              <a:t>PROFESSIONNEL</a:t>
            </a:r>
            <a:endParaRPr sz="3200" dirty="0">
              <a:latin typeface="Arial"/>
              <a:cs typeface="Arial"/>
            </a:endParaRPr>
          </a:p>
          <a:p>
            <a:pPr>
              <a:lnSpc>
                <a:spcPct val="100000"/>
              </a:lnSpc>
              <a:spcBef>
                <a:spcPts val="55"/>
              </a:spcBef>
            </a:pPr>
            <a:endParaRPr sz="3000" dirty="0">
              <a:latin typeface="Arial"/>
              <a:cs typeface="Arial"/>
            </a:endParaRPr>
          </a:p>
          <a:p>
            <a:pPr marL="12700" marR="5080" algn="ctr">
              <a:lnSpc>
                <a:spcPts val="3460"/>
              </a:lnSpc>
            </a:pPr>
            <a:r>
              <a:rPr sz="3200" b="1" spc="-40" dirty="0">
                <a:latin typeface="Arial"/>
                <a:cs typeface="Arial"/>
              </a:rPr>
              <a:t>ACCOMPAGNEMENT,</a:t>
            </a:r>
            <a:r>
              <a:rPr sz="3200" b="1" spc="-45" dirty="0">
                <a:latin typeface="Arial"/>
                <a:cs typeface="Arial"/>
              </a:rPr>
              <a:t> </a:t>
            </a:r>
            <a:r>
              <a:rPr sz="3200" b="1" dirty="0">
                <a:latin typeface="Arial"/>
                <a:cs typeface="Arial"/>
              </a:rPr>
              <a:t>SOINS</a:t>
            </a:r>
            <a:r>
              <a:rPr sz="3200" b="1" spc="-20" dirty="0">
                <a:latin typeface="Arial"/>
                <a:cs typeface="Arial"/>
              </a:rPr>
              <a:t> </a:t>
            </a:r>
            <a:r>
              <a:rPr sz="3200" b="1" dirty="0">
                <a:latin typeface="Arial"/>
                <a:cs typeface="Arial"/>
              </a:rPr>
              <a:t>ET</a:t>
            </a:r>
            <a:r>
              <a:rPr sz="3200" b="1" spc="-5" dirty="0">
                <a:latin typeface="Arial"/>
                <a:cs typeface="Arial"/>
              </a:rPr>
              <a:t> </a:t>
            </a:r>
            <a:r>
              <a:rPr sz="3200" b="1" spc="-10" dirty="0">
                <a:latin typeface="Arial"/>
                <a:cs typeface="Arial"/>
              </a:rPr>
              <a:t>SERVICES </a:t>
            </a:r>
            <a:r>
              <a:rPr sz="3200" b="1" spc="-869" dirty="0">
                <a:latin typeface="Arial"/>
                <a:cs typeface="Arial"/>
              </a:rPr>
              <a:t> </a:t>
            </a:r>
            <a:r>
              <a:rPr sz="3200" b="1" dirty="0">
                <a:latin typeface="Arial"/>
                <a:cs typeface="Arial"/>
              </a:rPr>
              <a:t>À</a:t>
            </a:r>
            <a:r>
              <a:rPr sz="3200" b="1" spc="-5" dirty="0">
                <a:latin typeface="Arial"/>
                <a:cs typeface="Arial"/>
              </a:rPr>
              <a:t> </a:t>
            </a:r>
            <a:r>
              <a:rPr sz="3200" b="1" dirty="0">
                <a:latin typeface="Arial"/>
                <a:cs typeface="Arial"/>
              </a:rPr>
              <a:t>LA</a:t>
            </a:r>
            <a:r>
              <a:rPr sz="3200" b="1" spc="-130" dirty="0">
                <a:latin typeface="Arial"/>
                <a:cs typeface="Arial"/>
              </a:rPr>
              <a:t> </a:t>
            </a:r>
            <a:r>
              <a:rPr sz="3200" b="1" dirty="0">
                <a:latin typeface="Arial"/>
                <a:cs typeface="Arial"/>
              </a:rPr>
              <a:t>PERSONNE</a:t>
            </a:r>
            <a:r>
              <a:rPr sz="3200" b="1" spc="-30" dirty="0">
                <a:latin typeface="Arial"/>
                <a:cs typeface="Arial"/>
              </a:rPr>
              <a:t> </a:t>
            </a:r>
            <a:r>
              <a:rPr sz="3200" b="1" dirty="0">
                <a:latin typeface="Arial"/>
                <a:cs typeface="Arial"/>
              </a:rPr>
              <a:t>(ASSP)</a:t>
            </a:r>
            <a:endParaRPr lang="fr-FR" sz="3200" b="1" dirty="0">
              <a:latin typeface="Arial"/>
              <a:cs typeface="Arial"/>
            </a:endParaRPr>
          </a:p>
          <a:p>
            <a:pPr marL="12700" marR="5080" algn="ctr">
              <a:lnSpc>
                <a:spcPts val="3460"/>
              </a:lnSpc>
            </a:pPr>
            <a:endParaRPr lang="fr-FR" sz="3200" b="1" dirty="0">
              <a:latin typeface="Arial"/>
              <a:cs typeface="Arial"/>
            </a:endParaRPr>
          </a:p>
          <a:p>
            <a:pPr marL="12700" marR="5080" algn="ctr">
              <a:lnSpc>
                <a:spcPts val="3460"/>
              </a:lnSpc>
            </a:pPr>
            <a:r>
              <a:rPr lang="fr-FR" sz="3200" b="1" dirty="0">
                <a:latin typeface="Arial"/>
                <a:cs typeface="Arial"/>
              </a:rPr>
              <a:t>JOURNÉE 2 </a:t>
            </a:r>
            <a:endParaRPr sz="3200" dirty="0">
              <a:latin typeface="Arial"/>
              <a:cs typeface="Arial"/>
            </a:endParaRPr>
          </a:p>
        </p:txBody>
      </p:sp>
      <p:sp>
        <p:nvSpPr>
          <p:cNvPr id="9" name="object 9"/>
          <p:cNvSpPr txBox="1"/>
          <p:nvPr/>
        </p:nvSpPr>
        <p:spPr>
          <a:xfrm>
            <a:off x="10068814" y="6527698"/>
            <a:ext cx="95885" cy="177800"/>
          </a:xfrm>
          <a:prstGeom prst="rect">
            <a:avLst/>
          </a:prstGeom>
        </p:spPr>
        <p:txBody>
          <a:bodyPr vert="horz" wrap="square" lIns="0" tIns="12065" rIns="0" bIns="0" rtlCol="0">
            <a:spAutoFit/>
          </a:bodyPr>
          <a:lstStyle/>
          <a:p>
            <a:pPr marL="12700">
              <a:lnSpc>
                <a:spcPct val="100000"/>
              </a:lnSpc>
              <a:spcBef>
                <a:spcPts val="95"/>
              </a:spcBef>
            </a:pPr>
            <a:r>
              <a:rPr sz="1000" b="1" spc="-5" dirty="0">
                <a:latin typeface="Arial"/>
                <a:cs typeface="Arial"/>
              </a:rPr>
              <a:t>1</a:t>
            </a:r>
            <a:endParaRPr sz="1000">
              <a:latin typeface="Arial"/>
              <a:cs typeface="Arial"/>
            </a:endParaRPr>
          </a:p>
        </p:txBody>
      </p:sp>
      <p:sp>
        <p:nvSpPr>
          <p:cNvPr id="11" name="Espace réservé du pied de page 10">
            <a:extLst>
              <a:ext uri="{FF2B5EF4-FFF2-40B4-BE49-F238E27FC236}">
                <a16:creationId xmlns:a16="http://schemas.microsoft.com/office/drawing/2014/main" id="{45DF8408-CE32-4BA9-BC51-9A34CB831B19}"/>
              </a:ext>
            </a:extLst>
          </p:cNvPr>
          <p:cNvSpPr>
            <a:spLocks noGrp="1"/>
          </p:cNvSpPr>
          <p:nvPr>
            <p:ph type="ftr" sz="quarter" idx="5"/>
          </p:nvPr>
        </p:nvSpPr>
        <p:spPr>
          <a:xfrm>
            <a:off x="1593596" y="6428499"/>
            <a:ext cx="8686800" cy="276999"/>
          </a:xfrm>
        </p:spPr>
        <p:txBody>
          <a:bodyPr/>
          <a:lstStyle/>
          <a:p>
            <a:r>
              <a:rPr lang="fr-FR"/>
              <a:t>Formation rénovation bac pro ASSP - Mai 2022 -  GRD - académie de Lyon</a:t>
            </a:r>
            <a:endParaRPr lang="fr-FR" dirty="0"/>
          </a:p>
        </p:txBody>
      </p:sp>
    </p:spTree>
    <p:extLst>
      <p:ext uri="{BB962C8B-B14F-4D97-AF65-F5344CB8AC3E}">
        <p14:creationId xmlns:p14="http://schemas.microsoft.com/office/powerpoint/2010/main" val="2719068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0822" y="6380226"/>
            <a:ext cx="11232515" cy="0"/>
          </a:xfrm>
          <a:custGeom>
            <a:avLst/>
            <a:gdLst/>
            <a:ahLst/>
            <a:cxnLst/>
            <a:rect l="l" t="t" r="r" b="b"/>
            <a:pathLst>
              <a:path w="11232515">
                <a:moveTo>
                  <a:pt x="0" y="0"/>
                </a:moveTo>
                <a:lnTo>
                  <a:pt x="11232007" y="0"/>
                </a:lnTo>
              </a:path>
            </a:pathLst>
          </a:custGeom>
          <a:ln w="10668">
            <a:solidFill>
              <a:srgbClr val="000000"/>
            </a:solidFill>
          </a:ln>
        </p:spPr>
        <p:txBody>
          <a:bodyPr wrap="square" lIns="0" tIns="0" rIns="0" bIns="0" rtlCol="0"/>
          <a:lstStyle/>
          <a:p>
            <a:endParaRPr/>
          </a:p>
        </p:txBody>
      </p:sp>
      <p:pic>
        <p:nvPicPr>
          <p:cNvPr id="4" name="object 4"/>
          <p:cNvPicPr/>
          <p:nvPr/>
        </p:nvPicPr>
        <p:blipFill>
          <a:blip r:embed="rId3" cstate="print"/>
          <a:stretch>
            <a:fillRect/>
          </a:stretch>
        </p:blipFill>
        <p:spPr>
          <a:xfrm>
            <a:off x="453053" y="212305"/>
            <a:ext cx="593451" cy="520174"/>
          </a:xfrm>
          <a:prstGeom prst="rect">
            <a:avLst/>
          </a:prstGeom>
        </p:spPr>
      </p:pic>
      <p:sp>
        <p:nvSpPr>
          <p:cNvPr id="5" name="object 5"/>
          <p:cNvSpPr txBox="1">
            <a:spLocks noGrp="1"/>
          </p:cNvSpPr>
          <p:nvPr>
            <p:ph type="title"/>
          </p:nvPr>
        </p:nvSpPr>
        <p:spPr>
          <a:xfrm>
            <a:off x="1600200" y="1371600"/>
            <a:ext cx="9189720" cy="574040"/>
          </a:xfrm>
          <a:prstGeom prst="rect">
            <a:avLst/>
          </a:prstGeom>
        </p:spPr>
        <p:txBody>
          <a:bodyPr vert="horz" wrap="square" lIns="0" tIns="12700" rIns="0" bIns="0" rtlCol="0">
            <a:spAutoFit/>
          </a:bodyPr>
          <a:lstStyle/>
          <a:p>
            <a:pPr marL="12700">
              <a:lnSpc>
                <a:spcPct val="100000"/>
              </a:lnSpc>
              <a:spcBef>
                <a:spcPts val="100"/>
              </a:spcBef>
            </a:pPr>
            <a:r>
              <a:rPr sz="3200" spc="-5" dirty="0">
                <a:solidFill>
                  <a:srgbClr val="000000"/>
                </a:solidFill>
              </a:rPr>
              <a:t>L</a:t>
            </a:r>
            <a:r>
              <a:rPr sz="3600" spc="-5" dirty="0">
                <a:solidFill>
                  <a:srgbClr val="000000"/>
                </a:solidFill>
              </a:rPr>
              <a:t>es</a:t>
            </a:r>
            <a:r>
              <a:rPr sz="3600" spc="-25" dirty="0">
                <a:solidFill>
                  <a:srgbClr val="000000"/>
                </a:solidFill>
              </a:rPr>
              <a:t> </a:t>
            </a:r>
            <a:r>
              <a:rPr lang="fr-FR" sz="3600" spc="-5" dirty="0">
                <a:solidFill>
                  <a:srgbClr val="000000"/>
                </a:solidFill>
              </a:rPr>
              <a:t>rénovations des métiers de la santé </a:t>
            </a:r>
            <a:endParaRPr sz="3600" dirty="0"/>
          </a:p>
        </p:txBody>
      </p:sp>
      <p:sp>
        <p:nvSpPr>
          <p:cNvPr id="7" name="Espace réservé du pied de page 6">
            <a:extLst>
              <a:ext uri="{FF2B5EF4-FFF2-40B4-BE49-F238E27FC236}">
                <a16:creationId xmlns:a16="http://schemas.microsoft.com/office/drawing/2014/main" id="{3927F820-D3F3-4F06-A3A7-418E616D0FC7}"/>
              </a:ext>
            </a:extLst>
          </p:cNvPr>
          <p:cNvSpPr>
            <a:spLocks noGrp="1"/>
          </p:cNvSpPr>
          <p:nvPr>
            <p:ph type="ftr" sz="quarter" idx="5"/>
          </p:nvPr>
        </p:nvSpPr>
        <p:spPr/>
        <p:txBody>
          <a:bodyPr/>
          <a:lstStyle/>
          <a:p>
            <a:r>
              <a:rPr lang="fr-FR"/>
              <a:t>Formation rénovation bac pro ASSP - Mai 2022 -  GRD - académie de Lyon</a:t>
            </a:r>
          </a:p>
        </p:txBody>
      </p:sp>
      <p:pic>
        <p:nvPicPr>
          <p:cNvPr id="8" name="Image 7" descr="Une image contenant personne, intérieur&#10;&#10;Description générée automatiquement">
            <a:extLst>
              <a:ext uri="{FF2B5EF4-FFF2-40B4-BE49-F238E27FC236}">
                <a16:creationId xmlns:a16="http://schemas.microsoft.com/office/drawing/2014/main" id="{89591C37-471C-4702-AC32-6B081013BB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361543"/>
            <a:ext cx="4286250" cy="2857500"/>
          </a:xfrm>
          <a:prstGeom prst="rect">
            <a:avLst/>
          </a:prstGeom>
        </p:spPr>
      </p:pic>
      <p:pic>
        <p:nvPicPr>
          <p:cNvPr id="10" name="Image 9" descr="Une image contenant personne, intérieur&#10;&#10;Description générée automatiquement">
            <a:extLst>
              <a:ext uri="{FF2B5EF4-FFF2-40B4-BE49-F238E27FC236}">
                <a16:creationId xmlns:a16="http://schemas.microsoft.com/office/drawing/2014/main" id="{D9286FC6-ACB6-4642-ADEE-52990E7E73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5600" y="2361543"/>
            <a:ext cx="4440375" cy="2863200"/>
          </a:xfrm>
          <a:prstGeom prst="rect">
            <a:avLst/>
          </a:prstGeom>
        </p:spPr>
      </p:pic>
    </p:spTree>
    <p:extLst>
      <p:ext uri="{BB962C8B-B14F-4D97-AF65-F5344CB8AC3E}">
        <p14:creationId xmlns:p14="http://schemas.microsoft.com/office/powerpoint/2010/main" val="32170893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71464" y="818210"/>
            <a:ext cx="9468164" cy="361637"/>
          </a:xfrm>
        </p:spPr>
        <p:txBody>
          <a:bodyPr/>
          <a:lstStyle/>
          <a:p>
            <a:pPr algn="ctr"/>
            <a:r>
              <a:rPr lang="fr-FR" dirty="0"/>
              <a:t>OBJECTIFS DE LA JOURNEE  </a:t>
            </a:r>
          </a:p>
        </p:txBody>
      </p:sp>
      <p:sp>
        <p:nvSpPr>
          <p:cNvPr id="3" name="Espace réservé du pied de page 2"/>
          <p:cNvSpPr>
            <a:spLocks noGrp="1"/>
          </p:cNvSpPr>
          <p:nvPr>
            <p:ph type="ftr" sz="quarter" idx="5"/>
          </p:nvPr>
        </p:nvSpPr>
        <p:spPr>
          <a:xfrm>
            <a:off x="4143546" y="6021288"/>
            <a:ext cx="4472733" cy="342900"/>
          </a:xfrm>
        </p:spPr>
        <p:txBody>
          <a:bodyPr/>
          <a:lstStyle/>
          <a:p>
            <a:r>
              <a:rPr lang="fr-FR"/>
              <a:t>Formation rénovation bac pro ASSP - Mai 2022 -  GRD - académie de Lyon</a:t>
            </a:r>
            <a:endParaRPr lang="fr-FR" dirty="0"/>
          </a:p>
        </p:txBody>
      </p:sp>
      <p:graphicFrame>
        <p:nvGraphicFramePr>
          <p:cNvPr id="4" name="Tableau 3">
            <a:extLst>
              <a:ext uri="{FF2B5EF4-FFF2-40B4-BE49-F238E27FC236}">
                <a16:creationId xmlns:a16="http://schemas.microsoft.com/office/drawing/2014/main" id="{CFC56796-9D4A-4613-8705-505C293018DF}"/>
              </a:ext>
            </a:extLst>
          </p:cNvPr>
          <p:cNvGraphicFramePr>
            <a:graphicFrameLocks noGrp="1"/>
          </p:cNvGraphicFramePr>
          <p:nvPr>
            <p:extLst>
              <p:ext uri="{D42A27DB-BD31-4B8C-83A1-F6EECF244321}">
                <p14:modId xmlns:p14="http://schemas.microsoft.com/office/powerpoint/2010/main" val="1914463340"/>
              </p:ext>
            </p:extLst>
          </p:nvPr>
        </p:nvGraphicFramePr>
        <p:xfrm>
          <a:off x="112567" y="1458006"/>
          <a:ext cx="11963401" cy="4205910"/>
        </p:xfrm>
        <a:graphic>
          <a:graphicData uri="http://schemas.openxmlformats.org/drawingml/2006/table">
            <a:tbl>
              <a:tblPr firstRow="1" firstCol="1" bandRow="1">
                <a:tableStyleId>{5C22544A-7EE6-4342-B048-85BDC9FD1C3A}</a:tableStyleId>
              </a:tblPr>
              <a:tblGrid>
                <a:gridCol w="3987544">
                  <a:extLst>
                    <a:ext uri="{9D8B030D-6E8A-4147-A177-3AD203B41FA5}">
                      <a16:colId xmlns:a16="http://schemas.microsoft.com/office/drawing/2014/main" val="609766538"/>
                    </a:ext>
                  </a:extLst>
                </a:gridCol>
                <a:gridCol w="3987544">
                  <a:extLst>
                    <a:ext uri="{9D8B030D-6E8A-4147-A177-3AD203B41FA5}">
                      <a16:colId xmlns:a16="http://schemas.microsoft.com/office/drawing/2014/main" val="712412590"/>
                    </a:ext>
                  </a:extLst>
                </a:gridCol>
                <a:gridCol w="3988313">
                  <a:extLst>
                    <a:ext uri="{9D8B030D-6E8A-4147-A177-3AD203B41FA5}">
                      <a16:colId xmlns:a16="http://schemas.microsoft.com/office/drawing/2014/main" val="3813667231"/>
                    </a:ext>
                  </a:extLst>
                </a:gridCol>
              </a:tblGrid>
              <a:tr h="408435">
                <a:tc>
                  <a:txBody>
                    <a:bodyPr/>
                    <a:lstStyle/>
                    <a:p>
                      <a:pPr algn="ctr">
                        <a:lnSpc>
                          <a:spcPct val="115000"/>
                        </a:lnSpc>
                        <a:spcAft>
                          <a:spcPts val="1000"/>
                        </a:spcAft>
                      </a:pPr>
                      <a:r>
                        <a:rPr lang="fr-FR" sz="1800" dirty="0">
                          <a:effectLst/>
                        </a:rPr>
                        <a:t>OBJECTIFS INSTITUTIONNELS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618" marR="67618" marT="0" marB="0"/>
                </a:tc>
                <a:tc>
                  <a:txBody>
                    <a:bodyPr/>
                    <a:lstStyle/>
                    <a:p>
                      <a:pPr algn="ctr">
                        <a:lnSpc>
                          <a:spcPct val="115000"/>
                        </a:lnSpc>
                        <a:spcAft>
                          <a:spcPts val="1000"/>
                        </a:spcAft>
                      </a:pPr>
                      <a:r>
                        <a:rPr lang="fr-FR" sz="1800">
                          <a:effectLst/>
                        </a:rPr>
                        <a:t>OBJECTIFS DE FORMATION</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7618" marR="67618" marT="0" marB="0"/>
                </a:tc>
                <a:tc>
                  <a:txBody>
                    <a:bodyPr/>
                    <a:lstStyle/>
                    <a:p>
                      <a:pPr algn="ctr">
                        <a:lnSpc>
                          <a:spcPct val="115000"/>
                        </a:lnSpc>
                        <a:spcAft>
                          <a:spcPts val="1000"/>
                        </a:spcAft>
                      </a:pPr>
                      <a:r>
                        <a:rPr lang="fr-FR" sz="1800" dirty="0">
                          <a:effectLst/>
                        </a:rPr>
                        <a:t>OBJECTIFS DE PRODUCTION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618" marR="67618" marT="0" marB="0"/>
                </a:tc>
                <a:extLst>
                  <a:ext uri="{0D108BD9-81ED-4DB2-BD59-A6C34878D82A}">
                    <a16:rowId xmlns:a16="http://schemas.microsoft.com/office/drawing/2014/main" val="4221791745"/>
                  </a:ext>
                </a:extLst>
              </a:tr>
              <a:tr h="3797475">
                <a:tc>
                  <a:txBody>
                    <a:bodyPr/>
                    <a:lstStyle/>
                    <a:p>
                      <a:pPr>
                        <a:lnSpc>
                          <a:spcPct val="115000"/>
                        </a:lnSpc>
                        <a:spcAft>
                          <a:spcPts val="1000"/>
                        </a:spcAft>
                      </a:pPr>
                      <a:r>
                        <a:rPr lang="fr-FR" sz="1800" dirty="0">
                          <a:effectLst/>
                        </a:rPr>
                        <a:t> </a:t>
                      </a:r>
                    </a:p>
                    <a:p>
                      <a:pPr>
                        <a:lnSpc>
                          <a:spcPct val="115000"/>
                        </a:lnSpc>
                        <a:spcAft>
                          <a:spcPts val="1000"/>
                        </a:spcAft>
                      </a:pPr>
                      <a:r>
                        <a:rPr lang="fr-FR" sz="1800" dirty="0">
                          <a:effectLst/>
                        </a:rPr>
                        <a:t>Mettre en œuvre la rénovation du baccalauréat professionnel à la rentrée 2022</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618" marR="67618" marT="0" marB="0"/>
                </a:tc>
                <a:tc>
                  <a:txBody>
                    <a:bodyPr/>
                    <a:lstStyle/>
                    <a:p>
                      <a:pPr>
                        <a:lnSpc>
                          <a:spcPct val="115000"/>
                        </a:lnSpc>
                        <a:spcAft>
                          <a:spcPts val="1000"/>
                        </a:spcAft>
                      </a:pPr>
                      <a:r>
                        <a:rPr lang="fr-FR" sz="1800" dirty="0">
                          <a:effectLst/>
                        </a:rPr>
                        <a:t>-Rappeler les points clés de la rénovation du baccalauréat professionnel</a:t>
                      </a:r>
                    </a:p>
                    <a:p>
                      <a:pPr>
                        <a:lnSpc>
                          <a:spcPct val="115000"/>
                        </a:lnSpc>
                        <a:spcAft>
                          <a:spcPts val="1000"/>
                        </a:spcAft>
                      </a:pPr>
                      <a:endParaRPr lang="fr-FR" sz="1800" dirty="0">
                        <a:effectLst/>
                      </a:endParaRPr>
                    </a:p>
                    <a:p>
                      <a:pPr>
                        <a:lnSpc>
                          <a:spcPct val="115000"/>
                        </a:lnSpc>
                        <a:spcAft>
                          <a:spcPts val="1000"/>
                        </a:spcAft>
                      </a:pPr>
                      <a:r>
                        <a:rPr lang="fr-FR" sz="1800" dirty="0">
                          <a:effectLst/>
                        </a:rPr>
                        <a:t>-Présenter les pistes pédagogiques proposées par</a:t>
                      </a:r>
                      <a:r>
                        <a:rPr lang="fr-FR" sz="1800" baseline="0" dirty="0">
                          <a:effectLst/>
                        </a:rPr>
                        <a:t> les équipes</a:t>
                      </a:r>
                      <a:r>
                        <a:rPr lang="fr-FR" sz="1800" dirty="0">
                          <a:effectLst/>
                        </a:rPr>
                        <a:t> </a:t>
                      </a:r>
                    </a:p>
                    <a:p>
                      <a:pPr>
                        <a:lnSpc>
                          <a:spcPct val="115000"/>
                        </a:lnSpc>
                        <a:spcAft>
                          <a:spcPts val="1000"/>
                        </a:spcAft>
                      </a:pPr>
                      <a:endParaRPr lang="fr-FR" sz="1800" dirty="0">
                        <a:effectLst/>
                      </a:endParaRPr>
                    </a:p>
                    <a:p>
                      <a:pPr>
                        <a:lnSpc>
                          <a:spcPct val="115000"/>
                        </a:lnSpc>
                        <a:spcAft>
                          <a:spcPts val="1000"/>
                        </a:spcAft>
                      </a:pPr>
                      <a:r>
                        <a:rPr lang="fr-FR" sz="1800" dirty="0">
                          <a:effectLst/>
                        </a:rPr>
                        <a:t>-Faciliter et accompagner les PFMP</a:t>
                      </a:r>
                    </a:p>
                  </a:txBody>
                  <a:tcPr marL="67618" marR="67618" marT="0" marB="0"/>
                </a:tc>
                <a:tc>
                  <a:txBody>
                    <a:bodyPr/>
                    <a:lstStyle/>
                    <a:p>
                      <a:pPr>
                        <a:lnSpc>
                          <a:spcPct val="115000"/>
                        </a:lnSpc>
                        <a:spcAft>
                          <a:spcPts val="10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a:t>
                      </a:r>
                      <a:r>
                        <a:rPr lang="fr-FR" sz="1800" baseline="0" dirty="0">
                          <a:effectLst/>
                          <a:latin typeface="Calibri" panose="020F0502020204030204" pitchFamily="34" charset="0"/>
                          <a:ea typeface="Calibri" panose="020F0502020204030204" pitchFamily="34" charset="0"/>
                          <a:cs typeface="Times New Roman" panose="02020603050405020304" pitchFamily="18" charset="0"/>
                        </a:rPr>
                        <a:t> Proposition d’outils pédagogiques en lien avec la préparation, la réalisation et l’exploitation des PFMP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618" marR="67618" marT="0" marB="0"/>
                </a:tc>
                <a:extLst>
                  <a:ext uri="{0D108BD9-81ED-4DB2-BD59-A6C34878D82A}">
                    <a16:rowId xmlns:a16="http://schemas.microsoft.com/office/drawing/2014/main" val="1720430058"/>
                  </a:ext>
                </a:extLst>
              </a:tr>
            </a:tbl>
          </a:graphicData>
        </a:graphic>
      </p:graphicFrame>
    </p:spTree>
    <p:extLst>
      <p:ext uri="{BB962C8B-B14F-4D97-AF65-F5344CB8AC3E}">
        <p14:creationId xmlns:p14="http://schemas.microsoft.com/office/powerpoint/2010/main" val="28567820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9BCDE9-C61E-40E9-A221-5E95D8DB872C}"/>
              </a:ext>
            </a:extLst>
          </p:cNvPr>
          <p:cNvSpPr>
            <a:spLocks noGrp="1"/>
          </p:cNvSpPr>
          <p:nvPr>
            <p:ph type="ctrTitle"/>
          </p:nvPr>
        </p:nvSpPr>
        <p:spPr>
          <a:xfrm>
            <a:off x="2057400" y="685800"/>
            <a:ext cx="7069327" cy="430887"/>
          </a:xfrm>
        </p:spPr>
        <p:txBody>
          <a:bodyPr/>
          <a:lstStyle/>
          <a:p>
            <a:pPr algn="ctr"/>
            <a:r>
              <a:rPr lang="fr-FR" dirty="0"/>
              <a:t>PRESENTATION DE LA JOURNEE</a:t>
            </a:r>
          </a:p>
        </p:txBody>
      </p:sp>
      <p:sp>
        <p:nvSpPr>
          <p:cNvPr id="3" name="Sous-titre 2">
            <a:extLst>
              <a:ext uri="{FF2B5EF4-FFF2-40B4-BE49-F238E27FC236}">
                <a16:creationId xmlns:a16="http://schemas.microsoft.com/office/drawing/2014/main" id="{3A0FEA70-84A2-4CAC-86C1-96DDC90AD294}"/>
              </a:ext>
            </a:extLst>
          </p:cNvPr>
          <p:cNvSpPr>
            <a:spLocks noGrp="1"/>
          </p:cNvSpPr>
          <p:nvPr>
            <p:ph type="subTitle" idx="4"/>
          </p:nvPr>
        </p:nvSpPr>
        <p:spPr>
          <a:xfrm>
            <a:off x="479376" y="1447554"/>
            <a:ext cx="11161240" cy="4462760"/>
          </a:xfrm>
        </p:spPr>
        <p:txBody>
          <a:bodyPr/>
          <a:lstStyle/>
          <a:p>
            <a:r>
              <a:rPr lang="fr-FR" sz="3200" dirty="0"/>
              <a:t>1 – Rappels des orientations et des nouveautés de la rénovation du bac ASSP</a:t>
            </a:r>
          </a:p>
          <a:p>
            <a:r>
              <a:rPr lang="fr-FR" sz="3200" dirty="0"/>
              <a:t>2- Outil de suivi de l’acquisition de compétences</a:t>
            </a:r>
          </a:p>
          <a:p>
            <a:r>
              <a:rPr lang="fr-FR" sz="3200" dirty="0"/>
              <a:t>3 – Retour sur le travail intersession</a:t>
            </a:r>
          </a:p>
          <a:p>
            <a:r>
              <a:rPr lang="fr-FR" sz="3200" dirty="0"/>
              <a:t>4 – Notions de situations de travail/situations professionnelles </a:t>
            </a:r>
          </a:p>
          <a:p>
            <a:r>
              <a:rPr lang="fr-FR" sz="3200" dirty="0"/>
              <a:t>5– PFMP</a:t>
            </a:r>
          </a:p>
          <a:p>
            <a:r>
              <a:rPr lang="fr-FR" sz="3200" dirty="0"/>
              <a:t>6–Livret de suivi </a:t>
            </a:r>
          </a:p>
          <a:p>
            <a:r>
              <a:rPr lang="fr-FR" sz="3200" dirty="0"/>
              <a:t>7– Ateliers</a:t>
            </a:r>
          </a:p>
          <a:p>
            <a:endParaRPr lang="fr-FR" sz="1600" dirty="0"/>
          </a:p>
          <a:p>
            <a:endParaRPr lang="fr-FR" dirty="0"/>
          </a:p>
        </p:txBody>
      </p:sp>
      <p:sp>
        <p:nvSpPr>
          <p:cNvPr id="4" name="Espace réservé du pied de page 3">
            <a:extLst>
              <a:ext uri="{FF2B5EF4-FFF2-40B4-BE49-F238E27FC236}">
                <a16:creationId xmlns:a16="http://schemas.microsoft.com/office/drawing/2014/main" id="{3A07B277-0290-40A9-8549-E7662172A371}"/>
              </a:ext>
            </a:extLst>
          </p:cNvPr>
          <p:cNvSpPr>
            <a:spLocks noGrp="1"/>
          </p:cNvSpPr>
          <p:nvPr>
            <p:ph type="ftr" sz="quarter" idx="5"/>
          </p:nvPr>
        </p:nvSpPr>
        <p:spPr>
          <a:xfrm>
            <a:off x="3287688" y="6237312"/>
            <a:ext cx="4770120" cy="553998"/>
          </a:xfrm>
        </p:spPr>
        <p:txBody>
          <a:bodyPr/>
          <a:lstStyle/>
          <a:p>
            <a:r>
              <a:rPr lang="fr-FR"/>
              <a:t>Formation rénovation bac pro ASSP - Mai 2022 -  GRD - académie de Lyon</a:t>
            </a:r>
            <a:endParaRPr lang="fr-FR" dirty="0"/>
          </a:p>
        </p:txBody>
      </p:sp>
    </p:spTree>
    <p:extLst>
      <p:ext uri="{BB962C8B-B14F-4D97-AF65-F5344CB8AC3E}">
        <p14:creationId xmlns:p14="http://schemas.microsoft.com/office/powerpoint/2010/main" val="33928810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a:xfrm>
            <a:off x="598712" y="116632"/>
            <a:ext cx="11593288" cy="11018401"/>
          </a:xfrm>
        </p:spPr>
        <p:txBody>
          <a:bodyPr/>
          <a:lstStyle/>
          <a:p>
            <a:pPr algn="ctr"/>
            <a:r>
              <a:rPr lang="fr-FR" sz="2800" b="1" dirty="0"/>
              <a:t>Rappels des orientations et des nouveautés </a:t>
            </a:r>
          </a:p>
          <a:p>
            <a:pPr algn="ctr"/>
            <a:r>
              <a:rPr lang="fr-FR" sz="2800" b="1" dirty="0"/>
              <a:t>de la rénovation du bac ASSP</a:t>
            </a:r>
          </a:p>
          <a:p>
            <a:pPr>
              <a:buFontTx/>
              <a:buChar char="-"/>
            </a:pPr>
            <a:endParaRPr lang="fr-FR" dirty="0"/>
          </a:p>
          <a:p>
            <a:pPr>
              <a:buFont typeface="Arial" pitchFamily="34" charset="0"/>
              <a:buChar char="•"/>
            </a:pPr>
            <a:r>
              <a:rPr lang="fr-FR" sz="2800" dirty="0">
                <a:sym typeface="Wingdings"/>
              </a:rPr>
              <a:t> </a:t>
            </a:r>
            <a:r>
              <a:rPr lang="fr-FR" sz="2800" dirty="0"/>
              <a:t>Finalités du diplôme</a:t>
            </a:r>
          </a:p>
          <a:p>
            <a:pPr>
              <a:buFont typeface="Arial" pitchFamily="34" charset="0"/>
              <a:buChar char="•"/>
            </a:pPr>
            <a:r>
              <a:rPr lang="fr-FR" sz="2800" dirty="0">
                <a:sym typeface="Wingdings"/>
              </a:rPr>
              <a:t></a:t>
            </a:r>
            <a:r>
              <a:rPr lang="fr-FR" sz="2800" dirty="0"/>
              <a:t>Disparition des 2 options « Structure/Domicile »</a:t>
            </a:r>
          </a:p>
          <a:p>
            <a:pPr>
              <a:buFont typeface="Arial" pitchFamily="34" charset="0"/>
              <a:buChar char="•"/>
            </a:pPr>
            <a:r>
              <a:rPr lang="fr-FR" sz="2800" dirty="0">
                <a:sym typeface="Wingdings"/>
              </a:rPr>
              <a:t></a:t>
            </a:r>
            <a:r>
              <a:rPr lang="fr-FR" sz="2800" dirty="0"/>
              <a:t>1 Référentiel d’activités professionnelles (RAP) en 4 pôles</a:t>
            </a:r>
          </a:p>
          <a:p>
            <a:pPr>
              <a:buFont typeface="Arial" pitchFamily="34" charset="0"/>
              <a:buChar char="•"/>
            </a:pPr>
            <a:r>
              <a:rPr lang="fr-FR" sz="2800" dirty="0">
                <a:sym typeface="Wingdings"/>
              </a:rPr>
              <a:t> U</a:t>
            </a:r>
            <a:r>
              <a:rPr lang="fr-FR" sz="2800" dirty="0"/>
              <a:t>ne construction du référentiel en 4 blocs de compétences </a:t>
            </a:r>
          </a:p>
          <a:p>
            <a:pPr>
              <a:buFont typeface="Arial" pitchFamily="34" charset="0"/>
              <a:buChar char="•"/>
            </a:pPr>
            <a:r>
              <a:rPr lang="fr-FR" sz="2800" dirty="0">
                <a:sym typeface="Wingdings"/>
              </a:rPr>
              <a:t> Une épreuve certificative par bloc </a:t>
            </a:r>
            <a:endParaRPr lang="fr-FR" sz="2800" dirty="0"/>
          </a:p>
          <a:p>
            <a:pPr>
              <a:buFont typeface="Arial" pitchFamily="34" charset="0"/>
              <a:buChar char="•"/>
            </a:pPr>
            <a:r>
              <a:rPr lang="fr-FR" sz="2800" dirty="0">
                <a:sym typeface="Wingdings"/>
              </a:rPr>
              <a:t></a:t>
            </a:r>
            <a:r>
              <a:rPr lang="fr-FR" sz="2800" dirty="0"/>
              <a:t>Nouveautés : </a:t>
            </a:r>
          </a:p>
          <a:p>
            <a:pPr lvl="1">
              <a:buFont typeface="Wingdings" pitchFamily="2" charset="2"/>
              <a:buChar char="§"/>
            </a:pPr>
            <a:r>
              <a:rPr lang="fr-FR" sz="2800" dirty="0"/>
              <a:t>Accent sur la posture  et la communication professionnelle</a:t>
            </a:r>
          </a:p>
          <a:p>
            <a:pPr lvl="1">
              <a:buFont typeface="Wingdings" pitchFamily="2" charset="2"/>
              <a:buChar char="§"/>
            </a:pPr>
            <a:r>
              <a:rPr lang="fr-FR" sz="2800" dirty="0"/>
              <a:t>Développement de la participation au raisonnement clinique  </a:t>
            </a:r>
          </a:p>
          <a:p>
            <a:pPr lvl="1">
              <a:buFont typeface="Wingdings" pitchFamily="2" charset="2"/>
              <a:buChar char="§"/>
            </a:pPr>
            <a:r>
              <a:rPr lang="fr-FR" sz="2800" dirty="0"/>
              <a:t>Coordination d’équipes de bio-nettoyage</a:t>
            </a:r>
          </a:p>
          <a:p>
            <a:pPr lvl="1">
              <a:buFont typeface="Wingdings" pitchFamily="2" charset="2"/>
              <a:buChar char="§"/>
            </a:pPr>
            <a:r>
              <a:rPr lang="fr-FR" sz="2800" dirty="0"/>
              <a:t>Disparition du projet d’animation, de la préparation des repas et des collations</a:t>
            </a:r>
          </a:p>
          <a:p>
            <a:pPr marL="457200" indent="-457200">
              <a:buFont typeface="Arial" panose="020B0604020202020204" pitchFamily="34" charset="0"/>
              <a:buChar char="•"/>
            </a:pPr>
            <a:r>
              <a:rPr lang="fr-FR" sz="2800" dirty="0">
                <a:sym typeface="Wingdings"/>
              </a:rPr>
              <a:t> </a:t>
            </a:r>
            <a:r>
              <a:rPr lang="fr-FR" sz="2800" dirty="0"/>
              <a:t>Démarche pédagogique : approche et évaluation par compétences</a:t>
            </a:r>
          </a:p>
          <a:p>
            <a:pPr>
              <a:buFontTx/>
              <a:buChar char="-"/>
            </a:pPr>
            <a:endParaRPr lang="fr-FR" sz="2800" dirty="0"/>
          </a:p>
          <a:p>
            <a:pPr>
              <a:buFontTx/>
              <a:buChar char="-"/>
            </a:pPr>
            <a:endParaRPr lang="fr-FR" sz="2800" dirty="0"/>
          </a:p>
          <a:p>
            <a:pPr>
              <a:buFontTx/>
              <a:buChar char="-"/>
            </a:pPr>
            <a:endParaRPr lang="fr-FR" sz="2800" dirty="0"/>
          </a:p>
          <a:p>
            <a:endParaRPr lang="fr-FR" sz="2800" dirty="0"/>
          </a:p>
          <a:p>
            <a:endParaRPr lang="fr-FR" sz="2800" dirty="0"/>
          </a:p>
          <a:p>
            <a:endParaRPr lang="fr-FR" sz="2800" dirty="0"/>
          </a:p>
          <a:p>
            <a:endParaRPr lang="fr-FR" sz="2800" dirty="0"/>
          </a:p>
          <a:p>
            <a:endParaRPr lang="fr-FR" sz="2800" dirty="0"/>
          </a:p>
          <a:p>
            <a:endParaRPr lang="fr-FR" sz="2800" dirty="0"/>
          </a:p>
          <a:p>
            <a:endParaRPr lang="fr-FR" dirty="0"/>
          </a:p>
          <a:p>
            <a:endParaRPr lang="fr-FR" dirty="0"/>
          </a:p>
          <a:p>
            <a:endParaRPr lang="fr-FR" dirty="0"/>
          </a:p>
        </p:txBody>
      </p:sp>
      <p:sp>
        <p:nvSpPr>
          <p:cNvPr id="4" name="Espace réservé du pied de page 3"/>
          <p:cNvSpPr>
            <a:spLocks noGrp="1"/>
          </p:cNvSpPr>
          <p:nvPr>
            <p:ph type="ftr" sz="quarter" idx="5"/>
          </p:nvPr>
        </p:nvSpPr>
        <p:spPr>
          <a:xfrm>
            <a:off x="1269670" y="6453336"/>
            <a:ext cx="9505056" cy="276999"/>
          </a:xfrm>
        </p:spPr>
        <p:txBody>
          <a:bodyPr/>
          <a:lstStyle/>
          <a:p>
            <a:r>
              <a:rPr lang="fr-FR" dirty="0"/>
              <a:t>Formation rénovation bac pro ASSP – Mai 2022 -  GRD - académie de Lyon </a:t>
            </a:r>
          </a:p>
        </p:txBody>
      </p:sp>
    </p:spTree>
    <p:extLst>
      <p:ext uri="{BB962C8B-B14F-4D97-AF65-F5344CB8AC3E}">
        <p14:creationId xmlns:p14="http://schemas.microsoft.com/office/powerpoint/2010/main" val="20934406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a:xfrm>
            <a:off x="1343472" y="3356992"/>
            <a:ext cx="9728835" cy="276999"/>
          </a:xfrm>
        </p:spPr>
        <p:txBody>
          <a:bodyPr/>
          <a:lstStyle/>
          <a:p>
            <a:r>
              <a:rPr lang="fr-FR" dirty="0"/>
              <a:t>OUTIL DE SUIVI /PORTEFOLIO LYCEE CASANOVA</a:t>
            </a:r>
          </a:p>
        </p:txBody>
      </p:sp>
      <p:sp>
        <p:nvSpPr>
          <p:cNvPr id="4" name="Espace réservé du pied de page 3"/>
          <p:cNvSpPr>
            <a:spLocks noGrp="1"/>
          </p:cNvSpPr>
          <p:nvPr>
            <p:ph type="ftr" sz="quarter" idx="5"/>
          </p:nvPr>
        </p:nvSpPr>
        <p:spPr/>
        <p:txBody>
          <a:bodyPr/>
          <a:lstStyle/>
          <a:p>
            <a:r>
              <a:rPr lang="fr-FR"/>
              <a:t>Formation rénovation bac pro ASSP - Mai 2022 -  GRD - académie de Lyon</a:t>
            </a:r>
          </a:p>
        </p:txBody>
      </p:sp>
    </p:spTree>
    <p:extLst>
      <p:ext uri="{BB962C8B-B14F-4D97-AF65-F5344CB8AC3E}">
        <p14:creationId xmlns:p14="http://schemas.microsoft.com/office/powerpoint/2010/main" val="30455736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95A01071-EDD2-4705-97B6-5A7E7D05AF4A}"/>
              </a:ext>
            </a:extLst>
          </p:cNvPr>
          <p:cNvSpPr>
            <a:spLocks noGrp="1"/>
          </p:cNvSpPr>
          <p:nvPr>
            <p:ph type="ftr" sz="quarter" idx="5"/>
          </p:nvPr>
        </p:nvSpPr>
        <p:spPr>
          <a:xfrm>
            <a:off x="4109276" y="6237312"/>
            <a:ext cx="4507004" cy="342900"/>
          </a:xfrm>
        </p:spPr>
        <p:txBody>
          <a:bodyPr/>
          <a:lstStyle/>
          <a:p>
            <a:r>
              <a:rPr lang="fr-FR"/>
              <a:t>Formation rénovation bac pro ASSP - Mai 2022 -  GRD - académie de Lyon</a:t>
            </a:r>
            <a:endParaRPr lang="fr-FR" dirty="0"/>
          </a:p>
        </p:txBody>
      </p:sp>
      <p:sp>
        <p:nvSpPr>
          <p:cNvPr id="4" name="ZoneTexte 3">
            <a:extLst>
              <a:ext uri="{FF2B5EF4-FFF2-40B4-BE49-F238E27FC236}">
                <a16:creationId xmlns:a16="http://schemas.microsoft.com/office/drawing/2014/main" id="{05E1C94C-2E77-4EB0-A73C-22A0326B8E84}"/>
              </a:ext>
            </a:extLst>
          </p:cNvPr>
          <p:cNvSpPr txBox="1"/>
          <p:nvPr/>
        </p:nvSpPr>
        <p:spPr>
          <a:xfrm>
            <a:off x="695400" y="1124744"/>
            <a:ext cx="10729192" cy="2308324"/>
          </a:xfrm>
          <a:prstGeom prst="rect">
            <a:avLst/>
          </a:prstGeom>
          <a:noFill/>
        </p:spPr>
        <p:txBody>
          <a:bodyPr wrap="square" rtlCol="0">
            <a:spAutoFit/>
          </a:bodyPr>
          <a:lstStyle/>
          <a:p>
            <a:pPr algn="ctr"/>
            <a:r>
              <a:rPr lang="fr-FR" sz="7200"/>
              <a:t>Retour sur le travail intersession</a:t>
            </a:r>
            <a:endParaRPr lang="fr-FR" sz="7200" dirty="0"/>
          </a:p>
        </p:txBody>
      </p:sp>
      <p:pic>
        <p:nvPicPr>
          <p:cNvPr id="2" name="Image 1"/>
          <p:cNvPicPr>
            <a:picLocks noChangeAspect="1"/>
          </p:cNvPicPr>
          <p:nvPr/>
        </p:nvPicPr>
        <p:blipFill>
          <a:blip r:embed="rId3"/>
          <a:stretch>
            <a:fillRect/>
          </a:stretch>
        </p:blipFill>
        <p:spPr>
          <a:xfrm>
            <a:off x="4799856" y="3645024"/>
            <a:ext cx="1671082" cy="1548209"/>
          </a:xfrm>
          <a:prstGeom prst="rect">
            <a:avLst/>
          </a:prstGeom>
        </p:spPr>
      </p:pic>
    </p:spTree>
    <p:extLst>
      <p:ext uri="{BB962C8B-B14F-4D97-AF65-F5344CB8AC3E}">
        <p14:creationId xmlns:p14="http://schemas.microsoft.com/office/powerpoint/2010/main" val="11930238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95A01071-EDD2-4705-97B6-5A7E7D05AF4A}"/>
              </a:ext>
            </a:extLst>
          </p:cNvPr>
          <p:cNvSpPr>
            <a:spLocks noGrp="1"/>
          </p:cNvSpPr>
          <p:nvPr>
            <p:ph type="ftr" sz="quarter" idx="5"/>
          </p:nvPr>
        </p:nvSpPr>
        <p:spPr/>
        <p:txBody>
          <a:bodyPr/>
          <a:lstStyle/>
          <a:p>
            <a:r>
              <a:rPr lang="fr-FR"/>
              <a:t>Formation rénovation bac pro ASSP - Mai 2022 -  GRD - académie de Lyon</a:t>
            </a:r>
          </a:p>
        </p:txBody>
      </p:sp>
      <p:sp>
        <p:nvSpPr>
          <p:cNvPr id="4" name="ZoneTexte 3">
            <a:extLst>
              <a:ext uri="{FF2B5EF4-FFF2-40B4-BE49-F238E27FC236}">
                <a16:creationId xmlns:a16="http://schemas.microsoft.com/office/drawing/2014/main" id="{05E1C94C-2E77-4EB0-A73C-22A0326B8E84}"/>
              </a:ext>
            </a:extLst>
          </p:cNvPr>
          <p:cNvSpPr txBox="1"/>
          <p:nvPr/>
        </p:nvSpPr>
        <p:spPr>
          <a:xfrm>
            <a:off x="623392" y="0"/>
            <a:ext cx="10729192" cy="1200329"/>
          </a:xfrm>
          <a:prstGeom prst="rect">
            <a:avLst/>
          </a:prstGeom>
          <a:noFill/>
        </p:spPr>
        <p:txBody>
          <a:bodyPr wrap="square" rtlCol="0">
            <a:spAutoFit/>
          </a:bodyPr>
          <a:lstStyle/>
          <a:p>
            <a:pPr algn="ctr"/>
            <a:r>
              <a:rPr lang="fr-FR" sz="7200" dirty="0"/>
              <a:t>Bloc 1</a:t>
            </a:r>
          </a:p>
        </p:txBody>
      </p:sp>
      <p:sp>
        <p:nvSpPr>
          <p:cNvPr id="5" name="ZoneTexte 4">
            <a:extLst>
              <a:ext uri="{FF2B5EF4-FFF2-40B4-BE49-F238E27FC236}">
                <a16:creationId xmlns:a16="http://schemas.microsoft.com/office/drawing/2014/main" id="{63E849EA-2713-49CA-A71E-BC2DB4A653B6}"/>
              </a:ext>
            </a:extLst>
          </p:cNvPr>
          <p:cNvSpPr txBox="1"/>
          <p:nvPr/>
        </p:nvSpPr>
        <p:spPr>
          <a:xfrm>
            <a:off x="551384" y="1200329"/>
            <a:ext cx="11089232" cy="5786199"/>
          </a:xfrm>
          <a:prstGeom prst="rect">
            <a:avLst/>
          </a:prstGeom>
          <a:noFill/>
        </p:spPr>
        <p:txBody>
          <a:bodyPr wrap="square" rtlCol="0">
            <a:spAutoFit/>
          </a:bodyPr>
          <a:lstStyle/>
          <a:p>
            <a:pPr marL="285750" indent="-285750">
              <a:buFont typeface="Wingdings" panose="05000000000000000000" pitchFamily="2" charset="2"/>
              <a:buChar char="q"/>
            </a:pPr>
            <a:r>
              <a:rPr lang="fr-FR" sz="2000" dirty="0">
                <a:solidFill>
                  <a:schemeClr val="tx2">
                    <a:lumMod val="60000"/>
                    <a:lumOff val="40000"/>
                  </a:schemeClr>
                </a:solidFill>
              </a:rPr>
              <a:t> Compétence C1.0 : Adopter une posture professionnelle adaptée</a:t>
            </a:r>
          </a:p>
          <a:p>
            <a:pPr marL="285750" indent="-285750">
              <a:buFont typeface="Arial" panose="020B0604020202020204" pitchFamily="34" charset="0"/>
              <a:buChar char="•"/>
            </a:pPr>
            <a:r>
              <a:rPr lang="fr-FR" dirty="0"/>
              <a:t>Intervention d’un délégué à la protection des données -&gt; indicateur évaluation (IE)7</a:t>
            </a:r>
          </a:p>
          <a:p>
            <a:pPr marL="285750" indent="-285750">
              <a:buFont typeface="Arial" panose="020B0604020202020204" pitchFamily="34" charset="0"/>
              <a:buChar char="•"/>
            </a:pPr>
            <a:r>
              <a:rPr lang="fr-FR" dirty="0"/>
              <a:t>Travail sur les compétences psychosociales lors de la semaine d’intégration </a:t>
            </a:r>
          </a:p>
          <a:p>
            <a:pPr marL="285750" indent="-285750">
              <a:buFont typeface="Arial" panose="020B0604020202020204" pitchFamily="34" charset="0"/>
              <a:buChar char="•"/>
            </a:pPr>
            <a:r>
              <a:rPr lang="fr-FR" dirty="0"/>
              <a:t>Réaliser un guide du stagiaire modèle</a:t>
            </a:r>
          </a:p>
          <a:p>
            <a:pPr marL="285750" indent="-285750">
              <a:buFont typeface="Arial" panose="020B0604020202020204" pitchFamily="34" charset="0"/>
              <a:buChar char="•"/>
            </a:pPr>
            <a:r>
              <a:rPr lang="fr-FR" dirty="0"/>
              <a:t>Visite d’un appartement témoin et mise en situation des élèves</a:t>
            </a:r>
          </a:p>
          <a:p>
            <a:pPr marL="285750" indent="-285750">
              <a:buFont typeface="Arial" panose="020B0604020202020204" pitchFamily="34" charset="0"/>
              <a:buChar char="•"/>
            </a:pPr>
            <a:r>
              <a:rPr lang="fr-FR" dirty="0"/>
              <a:t>Visite de structures selon les contextes</a:t>
            </a:r>
          </a:p>
          <a:p>
            <a:pPr marL="285750" indent="-285750">
              <a:buFont typeface="Arial" panose="020B0604020202020204" pitchFamily="34" charset="0"/>
              <a:buChar char="•"/>
            </a:pPr>
            <a:r>
              <a:rPr lang="fr-FR" dirty="0"/>
              <a:t>Gestion du stress et émotions avant pendant et après PFMP</a:t>
            </a:r>
          </a:p>
          <a:p>
            <a:pPr marL="285750" indent="-285750">
              <a:buFont typeface="Arial" panose="020B0604020202020204" pitchFamily="34" charset="0"/>
              <a:buChar char="•"/>
            </a:pPr>
            <a:endParaRPr lang="fr-FR" dirty="0"/>
          </a:p>
          <a:p>
            <a:pPr marL="285750" indent="-285750">
              <a:buFont typeface="Wingdings" panose="05000000000000000000" pitchFamily="2" charset="2"/>
              <a:buChar char="q"/>
            </a:pPr>
            <a:r>
              <a:rPr lang="fr-FR" sz="2000" dirty="0">
                <a:solidFill>
                  <a:schemeClr val="tx2">
                    <a:lumMod val="60000"/>
                    <a:lumOff val="40000"/>
                  </a:schemeClr>
                </a:solidFill>
              </a:rPr>
              <a:t>Compétence C1.1.5: Adapter sa réponse en fonction des attitudes et comportements de la ou des personnes, en fonction de différentes situations dont situation de conflit</a:t>
            </a:r>
          </a:p>
          <a:p>
            <a:r>
              <a:rPr lang="fr-FR" dirty="0"/>
              <a:t>Identification des situations de conflits vécus en PFMP et présentation de la posture adaptée</a:t>
            </a:r>
          </a:p>
          <a:p>
            <a:r>
              <a:rPr lang="fr-FR" dirty="0"/>
              <a:t> </a:t>
            </a:r>
          </a:p>
          <a:p>
            <a:pPr marL="285750" indent="-285750">
              <a:buFont typeface="Wingdings" panose="05000000000000000000" pitchFamily="2" charset="2"/>
              <a:buChar char="q"/>
            </a:pPr>
            <a:r>
              <a:rPr lang="fr-FR" sz="2000" dirty="0">
                <a:solidFill>
                  <a:schemeClr val="tx2">
                    <a:lumMod val="60000"/>
                    <a:lumOff val="40000"/>
                  </a:schemeClr>
                </a:solidFill>
              </a:rPr>
              <a:t>Compétence C1.2.2: Identifier et repérer les besoins, évaluer les potentialités de la personne</a:t>
            </a:r>
          </a:p>
          <a:p>
            <a:pPr marL="285750" indent="-285750">
              <a:buFont typeface="Arial" panose="020B0604020202020204" pitchFamily="34" charset="0"/>
              <a:buChar char="•"/>
            </a:pPr>
            <a:r>
              <a:rPr lang="fr-FR" dirty="0"/>
              <a:t>Faire compléter une grille d’observation des personnes au cours d’une PFMP</a:t>
            </a:r>
          </a:p>
          <a:p>
            <a:endParaRPr lang="fr-FR" dirty="0"/>
          </a:p>
          <a:p>
            <a:pPr marL="342900" indent="-342900">
              <a:buFont typeface="Wingdings" panose="05000000000000000000" pitchFamily="2" charset="2"/>
              <a:buChar char="q"/>
            </a:pPr>
            <a:r>
              <a:rPr lang="fr-FR" sz="2000" dirty="0">
                <a:solidFill>
                  <a:schemeClr val="accent1"/>
                </a:solidFill>
              </a:rPr>
              <a:t>Compétence C1.3.3 Accompagner à l’utilisation des équipements numériques et domotiques</a:t>
            </a:r>
          </a:p>
          <a:p>
            <a:pPr marL="285750" indent="-285750">
              <a:buFont typeface="Arial" panose="020B0604020202020204" pitchFamily="34" charset="0"/>
              <a:buChar char="•"/>
            </a:pPr>
            <a:r>
              <a:rPr lang="fr-FR" dirty="0"/>
              <a:t>Partenariat avec une MSAP (Maison de Service Au Public) -&gt; (IE) 2</a:t>
            </a:r>
          </a:p>
          <a:p>
            <a:pPr marL="285750" indent="-285750">
              <a:buFont typeface="Arial" panose="020B0604020202020204" pitchFamily="34" charset="0"/>
              <a:buChar char="•"/>
            </a:pPr>
            <a:r>
              <a:rPr lang="fr-FR" dirty="0"/>
              <a:t>Mise en place d’un atelier d’animation auprès de la PA autour de l’utilisation d’internet </a:t>
            </a:r>
          </a:p>
          <a:p>
            <a:endParaRPr lang="fr-FR" dirty="0"/>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28346880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95A01071-EDD2-4705-97B6-5A7E7D05AF4A}"/>
              </a:ext>
            </a:extLst>
          </p:cNvPr>
          <p:cNvSpPr>
            <a:spLocks noGrp="1"/>
          </p:cNvSpPr>
          <p:nvPr>
            <p:ph type="ftr" sz="quarter" idx="5"/>
          </p:nvPr>
        </p:nvSpPr>
        <p:spPr/>
        <p:txBody>
          <a:bodyPr/>
          <a:lstStyle/>
          <a:p>
            <a:r>
              <a:rPr lang="fr-FR"/>
              <a:t>Formation rénovation bac pro ASSP - Mai 2022 -  GRD - académie de Lyon</a:t>
            </a:r>
          </a:p>
        </p:txBody>
      </p:sp>
      <p:sp>
        <p:nvSpPr>
          <p:cNvPr id="4" name="ZoneTexte 3">
            <a:extLst>
              <a:ext uri="{FF2B5EF4-FFF2-40B4-BE49-F238E27FC236}">
                <a16:creationId xmlns:a16="http://schemas.microsoft.com/office/drawing/2014/main" id="{05E1C94C-2E77-4EB0-A73C-22A0326B8E84}"/>
              </a:ext>
            </a:extLst>
          </p:cNvPr>
          <p:cNvSpPr txBox="1"/>
          <p:nvPr/>
        </p:nvSpPr>
        <p:spPr>
          <a:xfrm>
            <a:off x="623392" y="0"/>
            <a:ext cx="10729192" cy="1200329"/>
          </a:xfrm>
          <a:prstGeom prst="rect">
            <a:avLst/>
          </a:prstGeom>
          <a:noFill/>
        </p:spPr>
        <p:txBody>
          <a:bodyPr wrap="square" rtlCol="0">
            <a:spAutoFit/>
          </a:bodyPr>
          <a:lstStyle/>
          <a:p>
            <a:pPr algn="ctr"/>
            <a:r>
              <a:rPr lang="fr-FR" sz="7200" dirty="0"/>
              <a:t>Bloc 2</a:t>
            </a:r>
          </a:p>
        </p:txBody>
      </p:sp>
      <p:sp>
        <p:nvSpPr>
          <p:cNvPr id="2" name="ZoneTexte 1">
            <a:extLst>
              <a:ext uri="{FF2B5EF4-FFF2-40B4-BE49-F238E27FC236}">
                <a16:creationId xmlns:a16="http://schemas.microsoft.com/office/drawing/2014/main" id="{595A4C00-414D-41E3-92E9-2642A98AD8EE}"/>
              </a:ext>
            </a:extLst>
          </p:cNvPr>
          <p:cNvSpPr txBox="1"/>
          <p:nvPr/>
        </p:nvSpPr>
        <p:spPr>
          <a:xfrm>
            <a:off x="551384" y="1484784"/>
            <a:ext cx="10945216" cy="369332"/>
          </a:xfrm>
          <a:prstGeom prst="rect">
            <a:avLst/>
          </a:prstGeom>
          <a:noFill/>
        </p:spPr>
        <p:txBody>
          <a:bodyPr wrap="square" rtlCol="0">
            <a:spAutoFit/>
          </a:bodyPr>
          <a:lstStyle/>
          <a:p>
            <a:pPr marL="285750" indent="-285750">
              <a:buFont typeface="Arial" panose="020B0604020202020204" pitchFamily="34" charset="0"/>
              <a:buChar char="•"/>
            </a:pPr>
            <a:endParaRPr lang="fr-FR"/>
          </a:p>
        </p:txBody>
      </p:sp>
      <p:sp>
        <p:nvSpPr>
          <p:cNvPr id="5" name="ZoneTexte 4">
            <a:extLst>
              <a:ext uri="{FF2B5EF4-FFF2-40B4-BE49-F238E27FC236}">
                <a16:creationId xmlns:a16="http://schemas.microsoft.com/office/drawing/2014/main" id="{7D2EA37A-EE93-425B-B274-BACF72700972}"/>
              </a:ext>
            </a:extLst>
          </p:cNvPr>
          <p:cNvSpPr txBox="1"/>
          <p:nvPr/>
        </p:nvSpPr>
        <p:spPr>
          <a:xfrm>
            <a:off x="335360" y="1484784"/>
            <a:ext cx="11377264" cy="4647426"/>
          </a:xfrm>
          <a:prstGeom prst="rect">
            <a:avLst/>
          </a:prstGeom>
          <a:noFill/>
        </p:spPr>
        <p:txBody>
          <a:bodyPr wrap="square" rtlCol="0">
            <a:spAutoFit/>
          </a:bodyPr>
          <a:lstStyle/>
          <a:p>
            <a:pPr marL="285750" indent="-285750">
              <a:buFont typeface="Wingdings" panose="05000000000000000000" pitchFamily="2" charset="2"/>
              <a:buChar char="q"/>
            </a:pPr>
            <a:r>
              <a:rPr lang="fr-FR" dirty="0">
                <a:solidFill>
                  <a:schemeClr val="tx2">
                    <a:lumMod val="60000"/>
                    <a:lumOff val="40000"/>
                  </a:schemeClr>
                </a:solidFill>
              </a:rPr>
              <a:t> </a:t>
            </a:r>
            <a:r>
              <a:rPr lang="fr-FR" sz="2000" dirty="0">
                <a:solidFill>
                  <a:schemeClr val="tx2">
                    <a:lumMod val="60000"/>
                    <a:lumOff val="40000"/>
                  </a:schemeClr>
                </a:solidFill>
              </a:rPr>
              <a:t>Compétence C2 en général: Intervenir auprès de la personne lors des soins d’hygiène, de confort et de sécurité dans les activités de la vie quotidienne</a:t>
            </a:r>
          </a:p>
          <a:p>
            <a:pPr marL="285750" indent="-285750">
              <a:buFont typeface="Arial" panose="020B0604020202020204" pitchFamily="34" charset="0"/>
              <a:buChar char="•"/>
            </a:pPr>
            <a:r>
              <a:rPr lang="fr-FR" dirty="0"/>
              <a:t>Création de tutoriels en hygiène professionnelle et techniques de soins  </a:t>
            </a:r>
          </a:p>
          <a:p>
            <a:pPr marL="285750" indent="-285750">
              <a:buFont typeface="Arial" panose="020B0604020202020204" pitchFamily="34" charset="0"/>
              <a:buChar char="•"/>
            </a:pPr>
            <a:r>
              <a:rPr lang="fr-FR" dirty="0"/>
              <a:t>Transmission de compétences d’élèves de </a:t>
            </a:r>
            <a:r>
              <a:rPr lang="fr-FR" dirty="0" err="1"/>
              <a:t>Tle</a:t>
            </a:r>
            <a:r>
              <a:rPr lang="fr-FR" dirty="0"/>
              <a:t> aux élèves de 2de sur des techniques simples</a:t>
            </a:r>
          </a:p>
          <a:p>
            <a:endParaRPr lang="fr-FR" dirty="0"/>
          </a:p>
          <a:p>
            <a:pPr marL="285750" indent="-285750">
              <a:buFont typeface="Wingdings" panose="05000000000000000000" pitchFamily="2" charset="2"/>
              <a:buChar char="q"/>
            </a:pPr>
            <a:r>
              <a:rPr lang="fr-FR" dirty="0">
                <a:solidFill>
                  <a:schemeClr val="tx2">
                    <a:lumMod val="60000"/>
                    <a:lumOff val="40000"/>
                  </a:schemeClr>
                </a:solidFill>
              </a:rPr>
              <a:t> </a:t>
            </a:r>
            <a:r>
              <a:rPr lang="fr-FR" sz="2000" dirty="0">
                <a:solidFill>
                  <a:schemeClr val="tx2">
                    <a:lumMod val="60000"/>
                    <a:lumOff val="40000"/>
                  </a:schemeClr>
                </a:solidFill>
              </a:rPr>
              <a:t>Compétence C2.3.4: Trier et acheminer le linge et les déchets</a:t>
            </a:r>
          </a:p>
          <a:p>
            <a:pPr marL="285750" indent="-285750">
              <a:buFont typeface="Arial" panose="020B0604020202020204" pitchFamily="34" charset="0"/>
              <a:buChar char="•"/>
            </a:pPr>
            <a:r>
              <a:rPr lang="fr-FR" dirty="0"/>
              <a:t>Visite de la blanchisserie centrale</a:t>
            </a:r>
          </a:p>
          <a:p>
            <a:endParaRPr lang="fr-FR" dirty="0"/>
          </a:p>
          <a:p>
            <a:pPr marL="285750" indent="-285750">
              <a:buFont typeface="Wingdings" panose="05000000000000000000" pitchFamily="2" charset="2"/>
              <a:buChar char="q"/>
            </a:pPr>
            <a:r>
              <a:rPr lang="fr-FR" dirty="0">
                <a:solidFill>
                  <a:schemeClr val="tx2">
                    <a:lumMod val="60000"/>
                    <a:lumOff val="40000"/>
                  </a:schemeClr>
                </a:solidFill>
              </a:rPr>
              <a:t> </a:t>
            </a:r>
            <a:r>
              <a:rPr lang="fr-FR" sz="2000" dirty="0">
                <a:solidFill>
                  <a:schemeClr val="tx2">
                    <a:lumMod val="60000"/>
                    <a:lumOff val="40000"/>
                  </a:schemeClr>
                </a:solidFill>
              </a:rPr>
              <a:t>Compétence C.2.4: Distribuer des repas équilibrés conformes aux besoins de la personne</a:t>
            </a:r>
          </a:p>
          <a:p>
            <a:pPr marL="285750" indent="-285750">
              <a:buFont typeface="Arial" panose="020B0604020202020204" pitchFamily="34" charset="0"/>
              <a:buChar char="•"/>
            </a:pPr>
            <a:r>
              <a:rPr lang="fr-FR" dirty="0"/>
              <a:t>En cas de CAP PSR, mise en place d’un partenariat pour réalisation de plateaux repas, barquettes</a:t>
            </a:r>
          </a:p>
          <a:p>
            <a:pPr marL="285750" indent="-285750">
              <a:buFont typeface="Arial" panose="020B0604020202020204" pitchFamily="34" charset="0"/>
              <a:buChar char="•"/>
            </a:pPr>
            <a:r>
              <a:rPr lang="fr-FR" dirty="0"/>
              <a:t>Organisation de TP déplacés: Partenariat avec un service de repas à domicile, PASA, Accueil de jour, EHPAD</a:t>
            </a:r>
          </a:p>
          <a:p>
            <a:pPr marL="285750" indent="-285750">
              <a:buFont typeface="Arial" panose="020B0604020202020204" pitchFamily="34" charset="0"/>
              <a:buChar char="•"/>
            </a:pPr>
            <a:r>
              <a:rPr lang="fr-FR" dirty="0"/>
              <a:t>Organiser une rencontre intergénérationnelle avec service de collation</a:t>
            </a:r>
          </a:p>
          <a:p>
            <a:pPr marL="285750" indent="-285750">
              <a:buFont typeface="Arial" panose="020B0604020202020204" pitchFamily="34" charset="0"/>
              <a:buChar char="•"/>
            </a:pPr>
            <a:r>
              <a:rPr lang="fr-FR" dirty="0"/>
              <a:t>Participer à la distribution de repas festif organisés par les CCAS </a:t>
            </a:r>
          </a:p>
          <a:p>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168792211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95A01071-EDD2-4705-97B6-5A7E7D05AF4A}"/>
              </a:ext>
            </a:extLst>
          </p:cNvPr>
          <p:cNvSpPr>
            <a:spLocks noGrp="1"/>
          </p:cNvSpPr>
          <p:nvPr>
            <p:ph type="ftr" sz="quarter" idx="5"/>
          </p:nvPr>
        </p:nvSpPr>
        <p:spPr/>
        <p:txBody>
          <a:bodyPr/>
          <a:lstStyle/>
          <a:p>
            <a:r>
              <a:rPr lang="fr-FR"/>
              <a:t>Formation rénovation bac pro ASSP - Mai 2022 -  GRD - académie de Lyon</a:t>
            </a:r>
          </a:p>
        </p:txBody>
      </p:sp>
      <p:sp>
        <p:nvSpPr>
          <p:cNvPr id="4" name="ZoneTexte 3">
            <a:extLst>
              <a:ext uri="{FF2B5EF4-FFF2-40B4-BE49-F238E27FC236}">
                <a16:creationId xmlns:a16="http://schemas.microsoft.com/office/drawing/2014/main" id="{05E1C94C-2E77-4EB0-A73C-22A0326B8E84}"/>
              </a:ext>
            </a:extLst>
          </p:cNvPr>
          <p:cNvSpPr txBox="1"/>
          <p:nvPr/>
        </p:nvSpPr>
        <p:spPr>
          <a:xfrm>
            <a:off x="623392" y="0"/>
            <a:ext cx="10729192" cy="1200329"/>
          </a:xfrm>
          <a:prstGeom prst="rect">
            <a:avLst/>
          </a:prstGeom>
          <a:noFill/>
        </p:spPr>
        <p:txBody>
          <a:bodyPr wrap="square" rtlCol="0">
            <a:spAutoFit/>
          </a:bodyPr>
          <a:lstStyle/>
          <a:p>
            <a:pPr algn="ctr"/>
            <a:r>
              <a:rPr lang="fr-FR" sz="7200" dirty="0"/>
              <a:t>Bloc 3</a:t>
            </a:r>
          </a:p>
        </p:txBody>
      </p:sp>
      <p:sp>
        <p:nvSpPr>
          <p:cNvPr id="2" name="ZoneTexte 1">
            <a:extLst>
              <a:ext uri="{FF2B5EF4-FFF2-40B4-BE49-F238E27FC236}">
                <a16:creationId xmlns:a16="http://schemas.microsoft.com/office/drawing/2014/main" id="{595A4C00-414D-41E3-92E9-2642A98AD8EE}"/>
              </a:ext>
            </a:extLst>
          </p:cNvPr>
          <p:cNvSpPr txBox="1"/>
          <p:nvPr/>
        </p:nvSpPr>
        <p:spPr>
          <a:xfrm>
            <a:off x="551384" y="1484784"/>
            <a:ext cx="10945216" cy="369332"/>
          </a:xfrm>
          <a:prstGeom prst="rect">
            <a:avLst/>
          </a:prstGeom>
          <a:noFill/>
        </p:spPr>
        <p:txBody>
          <a:bodyPr wrap="square" rtlCol="0">
            <a:spAutoFit/>
          </a:bodyPr>
          <a:lstStyle/>
          <a:p>
            <a:pPr marL="285750" indent="-285750">
              <a:buFont typeface="Arial" panose="020B0604020202020204" pitchFamily="34" charset="0"/>
              <a:buChar char="•"/>
            </a:pPr>
            <a:endParaRPr lang="fr-FR"/>
          </a:p>
        </p:txBody>
      </p:sp>
      <p:sp>
        <p:nvSpPr>
          <p:cNvPr id="6" name="ZoneTexte 5">
            <a:extLst>
              <a:ext uri="{FF2B5EF4-FFF2-40B4-BE49-F238E27FC236}">
                <a16:creationId xmlns:a16="http://schemas.microsoft.com/office/drawing/2014/main" id="{047A4EA4-1929-4C59-A820-D0C303824A35}"/>
              </a:ext>
            </a:extLst>
          </p:cNvPr>
          <p:cNvSpPr txBox="1"/>
          <p:nvPr/>
        </p:nvSpPr>
        <p:spPr>
          <a:xfrm>
            <a:off x="1127448" y="1199201"/>
            <a:ext cx="10801200" cy="6063198"/>
          </a:xfrm>
          <a:prstGeom prst="rect">
            <a:avLst/>
          </a:prstGeom>
          <a:noFill/>
        </p:spPr>
        <p:txBody>
          <a:bodyPr wrap="square">
            <a:spAutoFit/>
          </a:bodyPr>
          <a:lstStyle/>
          <a:p>
            <a:pPr marL="285750" indent="-285750">
              <a:buFont typeface="Wingdings" panose="05000000000000000000" pitchFamily="2" charset="2"/>
              <a:buChar char="q"/>
            </a:pPr>
            <a:r>
              <a:rPr lang="fr-FR" dirty="0">
                <a:solidFill>
                  <a:schemeClr val="tx2">
                    <a:lumMod val="60000"/>
                    <a:lumOff val="40000"/>
                  </a:schemeClr>
                </a:solidFill>
              </a:rPr>
              <a:t> </a:t>
            </a:r>
            <a:r>
              <a:rPr lang="fr-FR" sz="2000" dirty="0">
                <a:solidFill>
                  <a:schemeClr val="tx2">
                    <a:lumMod val="60000"/>
                    <a:lumOff val="40000"/>
                  </a:schemeClr>
                </a:solidFill>
              </a:rPr>
              <a:t>Compétence C.3.1: G2rer ses activités en interagissant avec l’équipe pluriprofessionnelle</a:t>
            </a:r>
          </a:p>
          <a:p>
            <a:pPr marL="285750" indent="-285750">
              <a:buFont typeface="Arial" panose="020B0604020202020204" pitchFamily="34" charset="0"/>
              <a:buChar char="•"/>
            </a:pPr>
            <a:r>
              <a:rPr lang="fr-FR" dirty="0"/>
              <a:t>Uniformisation des documents de responsabilités pour tous les plateaux techniques</a:t>
            </a:r>
          </a:p>
          <a:p>
            <a:pPr marL="285750" indent="-285750">
              <a:buFont typeface="Wingdings" panose="05000000000000000000" pitchFamily="2" charset="2"/>
              <a:buChar char="q"/>
            </a:pPr>
            <a:r>
              <a:rPr lang="fr-FR" dirty="0">
                <a:solidFill>
                  <a:schemeClr val="tx2">
                    <a:lumMod val="60000"/>
                    <a:lumOff val="40000"/>
                  </a:schemeClr>
                </a:solidFill>
              </a:rPr>
              <a:t> </a:t>
            </a:r>
            <a:r>
              <a:rPr lang="fr-FR" sz="2000" dirty="0">
                <a:solidFill>
                  <a:schemeClr val="tx2">
                    <a:lumMod val="60000"/>
                    <a:lumOff val="40000"/>
                  </a:schemeClr>
                </a:solidFill>
              </a:rPr>
              <a:t>Compétence 3.2.4 : Renseigner des documents assurant la traçabilité des activités</a:t>
            </a:r>
          </a:p>
          <a:p>
            <a:pPr marL="285750" indent="-285750">
              <a:buFont typeface="Arial" panose="020B0604020202020204" pitchFamily="34" charset="0"/>
              <a:buChar char="•"/>
            </a:pPr>
            <a:r>
              <a:rPr lang="fr-FR" dirty="0"/>
              <a:t> Lors des PFMP demander aux élèves de rapporter des documents vierges</a:t>
            </a:r>
          </a:p>
          <a:p>
            <a:pPr marL="285750" indent="-285750">
              <a:buFont typeface="Wingdings" panose="05000000000000000000" pitchFamily="2" charset="2"/>
              <a:buChar char="q"/>
            </a:pPr>
            <a:r>
              <a:rPr lang="fr-FR" dirty="0">
                <a:solidFill>
                  <a:schemeClr val="tx2">
                    <a:lumMod val="60000"/>
                    <a:lumOff val="40000"/>
                  </a:schemeClr>
                </a:solidFill>
              </a:rPr>
              <a:t> </a:t>
            </a:r>
            <a:r>
              <a:rPr lang="fr-FR" sz="2000" dirty="0">
                <a:solidFill>
                  <a:schemeClr val="tx2">
                    <a:lumMod val="60000"/>
                    <a:lumOff val="40000"/>
                  </a:schemeClr>
                </a:solidFill>
              </a:rPr>
              <a:t>Compétence 3.3.7: Contribuer à l’évaluation de nouveaux matériels et équipements</a:t>
            </a:r>
          </a:p>
          <a:p>
            <a:pPr marL="285750" indent="-285750">
              <a:buFont typeface="Arial" panose="020B0604020202020204" pitchFamily="34" charset="0"/>
              <a:buChar char="•"/>
            </a:pPr>
            <a:r>
              <a:rPr lang="fr-FR" dirty="0"/>
              <a:t> Lors des PFMP, donner un travail pour repérer auprès d’un kiné ou d’un ergo les intérêts, difficultés rencontrées lors de l’utilisation de matériels</a:t>
            </a:r>
          </a:p>
          <a:p>
            <a:pPr marL="285750" indent="-285750">
              <a:buFont typeface="Wingdings" panose="05000000000000000000" pitchFamily="2" charset="2"/>
              <a:buChar char="q"/>
            </a:pPr>
            <a:r>
              <a:rPr lang="fr-FR" dirty="0">
                <a:solidFill>
                  <a:schemeClr val="tx2">
                    <a:lumMod val="60000"/>
                    <a:lumOff val="40000"/>
                  </a:schemeClr>
                </a:solidFill>
              </a:rPr>
              <a:t> </a:t>
            </a:r>
            <a:r>
              <a:rPr lang="fr-FR" sz="2000" dirty="0">
                <a:solidFill>
                  <a:schemeClr val="tx2">
                    <a:lumMod val="60000"/>
                    <a:lumOff val="40000"/>
                  </a:schemeClr>
                </a:solidFill>
              </a:rPr>
              <a:t>Compétence C 3.5.1 : Accueillir des stagiaires, des bénévoles et des nouveaux agents</a:t>
            </a:r>
          </a:p>
          <a:p>
            <a:pPr marL="285750" indent="-285750">
              <a:buFont typeface="Arial" panose="020B0604020202020204" pitchFamily="34" charset="0"/>
              <a:buChar char="•"/>
            </a:pPr>
            <a:r>
              <a:rPr lang="fr-FR" dirty="0"/>
              <a:t>Transmission de compétences d’élèves de </a:t>
            </a:r>
            <a:r>
              <a:rPr lang="fr-FR" dirty="0" err="1"/>
              <a:t>T</a:t>
            </a:r>
            <a:r>
              <a:rPr lang="fr-FR" baseline="30000" dirty="0" err="1"/>
              <a:t>le</a:t>
            </a:r>
            <a:r>
              <a:rPr lang="fr-FR" dirty="0"/>
              <a:t> aux élèves de 2</a:t>
            </a:r>
            <a:r>
              <a:rPr lang="fr-FR" baseline="30000" dirty="0"/>
              <a:t>de</a:t>
            </a:r>
            <a:r>
              <a:rPr lang="fr-FR" dirty="0"/>
              <a:t> </a:t>
            </a:r>
          </a:p>
          <a:p>
            <a:pPr marL="285750" indent="-285750">
              <a:buFont typeface="Arial" panose="020B0604020202020204" pitchFamily="34" charset="0"/>
              <a:buChar char="•"/>
            </a:pPr>
            <a:r>
              <a:rPr lang="fr-FR" dirty="0"/>
              <a:t>Accueil et encadrement de stagiaires de 3</a:t>
            </a:r>
            <a:r>
              <a:rPr lang="fr-FR" baseline="30000" dirty="0"/>
              <a:t>ème </a:t>
            </a:r>
          </a:p>
          <a:p>
            <a:pPr marL="285750" indent="-285750">
              <a:buFont typeface="Arial" panose="020B0604020202020204" pitchFamily="34" charset="0"/>
              <a:buChar char="•"/>
            </a:pPr>
            <a:r>
              <a:rPr lang="fr-FR" dirty="0"/>
              <a:t>Tutorat entre élèves de 1</a:t>
            </a:r>
            <a:r>
              <a:rPr lang="fr-FR" baseline="30000" dirty="0"/>
              <a:t>re</a:t>
            </a:r>
            <a:r>
              <a:rPr lang="fr-FR" dirty="0"/>
              <a:t> et 2</a:t>
            </a:r>
            <a:r>
              <a:rPr lang="fr-FR" baseline="30000" dirty="0"/>
              <a:t>de</a:t>
            </a:r>
            <a:r>
              <a:rPr lang="fr-FR" dirty="0"/>
              <a:t> </a:t>
            </a:r>
          </a:p>
          <a:p>
            <a:pPr marL="285750" indent="-285750">
              <a:buFont typeface="Arial" panose="020B0604020202020204" pitchFamily="34" charset="0"/>
              <a:buChar char="•"/>
            </a:pPr>
            <a:r>
              <a:rPr lang="fr-FR" dirty="0"/>
              <a:t>En cas de bac pro HSP, prévoir une collaboration pour gestion d’une équipe d’entretien de 2de ASSP</a:t>
            </a:r>
          </a:p>
          <a:p>
            <a:pPr marL="285750" indent="-285750">
              <a:buFont typeface="Arial" panose="020B0604020202020204" pitchFamily="34" charset="0"/>
              <a:buChar char="•"/>
            </a:pPr>
            <a:r>
              <a:rPr lang="fr-FR" dirty="0"/>
              <a:t>Lors de la PFMP travail de recherche sur le livret d’accueil, le service, l’organigramme, l’organisation des activités, les missions de bénévoles… pour l’exploiter au lycée (</a:t>
            </a:r>
            <a:r>
              <a:rPr lang="fr-FR" dirty="0">
                <a:solidFill>
                  <a:srgbClr val="FF0000"/>
                </a:solidFill>
              </a:rPr>
              <a:t>lien avec les SA statuts des personnels</a:t>
            </a:r>
            <a:r>
              <a:rPr lang="fr-FR" dirty="0"/>
              <a:t>)</a:t>
            </a:r>
          </a:p>
          <a:p>
            <a:endParaRPr lang="fr-FR" dirty="0"/>
          </a:p>
          <a:p>
            <a:pPr marL="285750" indent="-285750">
              <a:buFont typeface="Wingdings" panose="05000000000000000000" pitchFamily="2" charset="2"/>
              <a:buChar char="q"/>
            </a:pPr>
            <a:r>
              <a:rPr lang="fr-FR" sz="2000" dirty="0">
                <a:solidFill>
                  <a:srgbClr val="FF0000"/>
                </a:solidFill>
              </a:rPr>
              <a:t> SA Laïcité, valeurs, normes, stéréotypes, discrimination…</a:t>
            </a:r>
          </a:p>
          <a:p>
            <a:pPr marL="285750" indent="-285750">
              <a:buFont typeface="Arial" panose="020B0604020202020204" pitchFamily="34" charset="0"/>
              <a:buChar char="•"/>
            </a:pPr>
            <a:r>
              <a:rPr lang="fr-FR" dirty="0"/>
              <a:t>Intervention de professionnels spécialisés en santé mentale (norme, genre, stéréotype…)</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341484149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95A01071-EDD2-4705-97B6-5A7E7D05AF4A}"/>
              </a:ext>
            </a:extLst>
          </p:cNvPr>
          <p:cNvSpPr>
            <a:spLocks noGrp="1"/>
          </p:cNvSpPr>
          <p:nvPr>
            <p:ph type="ftr" sz="quarter" idx="5"/>
          </p:nvPr>
        </p:nvSpPr>
        <p:spPr/>
        <p:txBody>
          <a:bodyPr/>
          <a:lstStyle/>
          <a:p>
            <a:r>
              <a:rPr lang="fr-FR"/>
              <a:t>Formation rénovation bac pro ASSP - Mai 2022 -  GRD - académie de Lyon</a:t>
            </a:r>
          </a:p>
        </p:txBody>
      </p:sp>
      <p:sp>
        <p:nvSpPr>
          <p:cNvPr id="4" name="ZoneTexte 3">
            <a:extLst>
              <a:ext uri="{FF2B5EF4-FFF2-40B4-BE49-F238E27FC236}">
                <a16:creationId xmlns:a16="http://schemas.microsoft.com/office/drawing/2014/main" id="{05E1C94C-2E77-4EB0-A73C-22A0326B8E84}"/>
              </a:ext>
            </a:extLst>
          </p:cNvPr>
          <p:cNvSpPr txBox="1"/>
          <p:nvPr/>
        </p:nvSpPr>
        <p:spPr>
          <a:xfrm>
            <a:off x="623392" y="0"/>
            <a:ext cx="10729192" cy="1200329"/>
          </a:xfrm>
          <a:prstGeom prst="rect">
            <a:avLst/>
          </a:prstGeom>
          <a:noFill/>
        </p:spPr>
        <p:txBody>
          <a:bodyPr wrap="square" rtlCol="0">
            <a:spAutoFit/>
          </a:bodyPr>
          <a:lstStyle/>
          <a:p>
            <a:pPr algn="ctr"/>
            <a:r>
              <a:rPr lang="fr-FR" sz="7200" dirty="0"/>
              <a:t>Bloc 4</a:t>
            </a:r>
          </a:p>
        </p:txBody>
      </p:sp>
      <p:sp>
        <p:nvSpPr>
          <p:cNvPr id="2" name="ZoneTexte 1">
            <a:extLst>
              <a:ext uri="{FF2B5EF4-FFF2-40B4-BE49-F238E27FC236}">
                <a16:creationId xmlns:a16="http://schemas.microsoft.com/office/drawing/2014/main" id="{595A4C00-414D-41E3-92E9-2642A98AD8EE}"/>
              </a:ext>
            </a:extLst>
          </p:cNvPr>
          <p:cNvSpPr txBox="1"/>
          <p:nvPr/>
        </p:nvSpPr>
        <p:spPr>
          <a:xfrm>
            <a:off x="551384" y="1484784"/>
            <a:ext cx="10945216" cy="369332"/>
          </a:xfrm>
          <a:prstGeom prst="rect">
            <a:avLst/>
          </a:prstGeom>
          <a:noFill/>
        </p:spPr>
        <p:txBody>
          <a:bodyPr wrap="square" rtlCol="0">
            <a:spAutoFit/>
          </a:bodyPr>
          <a:lstStyle/>
          <a:p>
            <a:pPr marL="285750" indent="-285750">
              <a:buFont typeface="Arial" panose="020B0604020202020204" pitchFamily="34" charset="0"/>
              <a:buChar char="•"/>
            </a:pPr>
            <a:endParaRPr lang="fr-FR"/>
          </a:p>
        </p:txBody>
      </p:sp>
      <p:sp>
        <p:nvSpPr>
          <p:cNvPr id="5" name="ZoneTexte 4">
            <a:extLst>
              <a:ext uri="{FF2B5EF4-FFF2-40B4-BE49-F238E27FC236}">
                <a16:creationId xmlns:a16="http://schemas.microsoft.com/office/drawing/2014/main" id="{7AADDDB3-85FF-4F6D-82D3-01D918875C09}"/>
              </a:ext>
            </a:extLst>
          </p:cNvPr>
          <p:cNvSpPr txBox="1"/>
          <p:nvPr/>
        </p:nvSpPr>
        <p:spPr>
          <a:xfrm>
            <a:off x="191344" y="1484784"/>
            <a:ext cx="11593288" cy="2646878"/>
          </a:xfrm>
          <a:prstGeom prst="rect">
            <a:avLst/>
          </a:prstGeom>
          <a:noFill/>
        </p:spPr>
        <p:txBody>
          <a:bodyPr wrap="square" rtlCol="0">
            <a:spAutoFit/>
          </a:bodyPr>
          <a:lstStyle/>
          <a:p>
            <a:pPr marL="285750" indent="-285750">
              <a:buFont typeface="Wingdings" panose="05000000000000000000" pitchFamily="2" charset="2"/>
              <a:buChar char="q"/>
            </a:pPr>
            <a:r>
              <a:rPr lang="fr-FR" sz="2000" dirty="0">
                <a:solidFill>
                  <a:schemeClr val="tx2">
                    <a:lumMod val="60000"/>
                    <a:lumOff val="40000"/>
                  </a:schemeClr>
                </a:solidFill>
              </a:rPr>
              <a:t> Compétence 4 en général : Réaliser des actions d’éducation à la santé pour un public ciblé et dans un contexte donné</a:t>
            </a:r>
          </a:p>
          <a:p>
            <a:endParaRPr lang="fr-FR" dirty="0"/>
          </a:p>
          <a:p>
            <a:pPr marL="285750" indent="-285750">
              <a:buFont typeface="Arial" panose="020B0604020202020204" pitchFamily="34" charset="0"/>
              <a:buChar char="•"/>
            </a:pPr>
            <a:r>
              <a:rPr lang="fr-FR" dirty="0"/>
              <a:t>Collaboration avec les structures locales pour mener des projets d’éducation à la santé</a:t>
            </a:r>
          </a:p>
          <a:p>
            <a:pPr marL="285750" indent="-285750">
              <a:buFont typeface="Arial" panose="020B0604020202020204" pitchFamily="34" charset="0"/>
              <a:buChar char="•"/>
            </a:pPr>
            <a:r>
              <a:rPr lang="fr-FR" dirty="0"/>
              <a:t>Partenariat avec des associations </a:t>
            </a:r>
          </a:p>
          <a:p>
            <a:pPr marL="285750" indent="-285750">
              <a:buFont typeface="Arial" panose="020B0604020202020204" pitchFamily="34" charset="0"/>
              <a:buChar char="•"/>
            </a:pPr>
            <a:r>
              <a:rPr lang="fr-FR" dirty="0"/>
              <a:t>Création d’un journal de bord comme dans le cadre d’un chef d’œuvre</a:t>
            </a:r>
          </a:p>
          <a:p>
            <a:pPr marL="285750" indent="-285750">
              <a:buFont typeface="Arial" panose="020B0604020202020204" pitchFamily="34" charset="0"/>
              <a:buChar char="•"/>
            </a:pPr>
            <a:r>
              <a:rPr lang="fr-FR" dirty="0"/>
              <a:t>Participation à une action d’éducation à la santé afin d’identifier les partenaires et les dispositifs</a:t>
            </a:r>
          </a:p>
          <a:p>
            <a:pPr marL="285750" indent="-285750">
              <a:buFont typeface="Arial" panose="020B0604020202020204" pitchFamily="34" charset="0"/>
              <a:buChar char="•"/>
            </a:pPr>
            <a:r>
              <a:rPr lang="fr-FR" dirty="0"/>
              <a:t>Collaboration avec éducation santé Loire ou autres dispositifs (conférences, visites…)</a:t>
            </a:r>
          </a:p>
          <a:p>
            <a:pPr marL="285750" indent="-285750">
              <a:buFont typeface="Arial" panose="020B0604020202020204" pitchFamily="34" charset="0"/>
              <a:buChar char="•"/>
            </a:pPr>
            <a:r>
              <a:rPr lang="fr-FR" dirty="0"/>
              <a:t>Création d’une banque de ressources documentaires (en lien avec C 3.2.6 classement des documents…)</a:t>
            </a:r>
          </a:p>
        </p:txBody>
      </p:sp>
    </p:spTree>
    <p:extLst>
      <p:ext uri="{BB962C8B-B14F-4D97-AF65-F5344CB8AC3E}">
        <p14:creationId xmlns:p14="http://schemas.microsoft.com/office/powerpoint/2010/main" val="2612116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3472" y="2492896"/>
            <a:ext cx="9937104" cy="2492990"/>
          </a:xfrm>
        </p:spPr>
        <p:txBody>
          <a:bodyPr/>
          <a:lstStyle/>
          <a:p>
            <a:r>
              <a:rPr lang="fr-FR" sz="5400" dirty="0"/>
              <a:t>Notions de situation de travail et situation professionnelle </a:t>
            </a:r>
          </a:p>
        </p:txBody>
      </p:sp>
      <p:sp>
        <p:nvSpPr>
          <p:cNvPr id="3" name="Espace réservé du pied de page 2"/>
          <p:cNvSpPr>
            <a:spLocks noGrp="1"/>
          </p:cNvSpPr>
          <p:nvPr>
            <p:ph type="ftr" sz="quarter" idx="5"/>
          </p:nvPr>
        </p:nvSpPr>
        <p:spPr>
          <a:xfrm>
            <a:off x="4145280" y="6165304"/>
            <a:ext cx="3901440" cy="555536"/>
          </a:xfrm>
        </p:spPr>
        <p:txBody>
          <a:bodyPr/>
          <a:lstStyle/>
          <a:p>
            <a:r>
              <a:rPr lang="fr-FR"/>
              <a:t>Formation rénovation bac pro ASSP - Mai 2022 -  GRD - académie de Lyon</a:t>
            </a:r>
            <a:endParaRPr lang="fr-FR" dirty="0"/>
          </a:p>
        </p:txBody>
      </p:sp>
    </p:spTree>
    <p:extLst>
      <p:ext uri="{BB962C8B-B14F-4D97-AF65-F5344CB8AC3E}">
        <p14:creationId xmlns:p14="http://schemas.microsoft.com/office/powerpoint/2010/main" val="3802863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11718</Words>
  <Application>Microsoft Office PowerPoint</Application>
  <PresentationFormat>Grand écran</PresentationFormat>
  <Paragraphs>1361</Paragraphs>
  <Slides>112</Slides>
  <Notes>70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112</vt:i4>
      </vt:variant>
    </vt:vector>
  </HeadingPairs>
  <TitlesOfParts>
    <vt:vector size="120" baseType="lpstr">
      <vt:lpstr>Arial</vt:lpstr>
      <vt:lpstr>Arial MT</vt:lpstr>
      <vt:lpstr>Calibri</vt:lpstr>
      <vt:lpstr>Symbol</vt:lpstr>
      <vt:lpstr>Times New Roman</vt:lpstr>
      <vt:lpstr>Verdana</vt:lpstr>
      <vt:lpstr>Wingdings</vt:lpstr>
      <vt:lpstr>Office Theme</vt:lpstr>
      <vt:lpstr>RENOVATION </vt:lpstr>
      <vt:lpstr>Présentation PowerPoint</vt:lpstr>
      <vt:lpstr>PRESENTATION DE LA JOURNEE</vt:lpstr>
      <vt:lpstr>Les éléments de contexte de la rénovation</vt:lpstr>
      <vt:lpstr>Les différents rapports et plans santé </vt:lpstr>
      <vt:lpstr>Présentation PowerPoint</vt:lpstr>
      <vt:lpstr>Présentation PowerPoint</vt:lpstr>
      <vt:lpstr>Certification professionnelle et blocs de compétences</vt:lpstr>
      <vt:lpstr>Les rénovations des métiers de la santé </vt:lpstr>
      <vt:lpstr>TEXTES REGLEMENTAIRES</vt:lpstr>
      <vt:lpstr>AS</vt:lpstr>
      <vt:lpstr>BAC ASSP et formation préparant au DEAS</vt:lpstr>
      <vt:lpstr>AP</vt:lpstr>
      <vt:lpstr>BAC ASSP et formation préparant au DEAP</vt:lpstr>
      <vt:lpstr>Avez-vous des questions ?</vt:lpstr>
      <vt:lpstr>Résultats des enquêtes et des entretiens</vt:lpstr>
      <vt:lpstr>Les enquêtes</vt:lpstr>
      <vt:lpstr>Bilan des enquêtes « élèves »</vt:lpstr>
      <vt:lpstr>Présentation PowerPoint</vt:lpstr>
      <vt:lpstr>Les évolutions du Référentiel d’Activités Professionnelles (RAP)</vt:lpstr>
      <vt:lpstr>Présentation du Référentiel d’Activités Professionnelles (RAP)</vt:lpstr>
      <vt:lpstr>Quatre pôles d’activités</vt:lpstr>
      <vt:lpstr>Présentation PowerPoint</vt:lpstr>
      <vt:lpstr>Présentation du référentiel de compétences</vt:lpstr>
      <vt:lpstr>Les évolutions du référentiel de compétences: les  compétences</vt:lpstr>
      <vt:lpstr>Présentation PowerPoint</vt:lpstr>
      <vt:lpstr>Une construction en blocs de compétences</vt:lpstr>
      <vt:lpstr>Compétences terminales</vt:lpstr>
      <vt:lpstr>Bloc 1 : accompagner la personne dans une approche globale et individualisée</vt:lpstr>
      <vt:lpstr>Bloc 2 : intervenir auprès de la personne lors des soins d’hygiène,  de confort et de sécurité, dans les activités de la vie quotidienne</vt:lpstr>
      <vt:lpstr>Bloc 3 : travailler et communiquer en équipe pluriprofessionnelle</vt:lpstr>
      <vt:lpstr>Bloc 4 : réaliser des actions d’éducation à la santé pour un public ciblé,  dans un contexte donné</vt:lpstr>
      <vt:lpstr>Présentation PowerPoint</vt:lpstr>
      <vt:lpstr>Définitions : RAPPEL</vt:lpstr>
      <vt:lpstr>Présentation PowerPoint</vt:lpstr>
      <vt:lpstr>Présentation PowerPoint</vt:lpstr>
      <vt:lpstr>Présentation PowerPoint</vt:lpstr>
      <vt:lpstr>Les périodes de formation en milieu professionnel</vt:lpstr>
      <vt:lpstr>Les périodes de formation en milieu professionnel</vt:lpstr>
      <vt:lpstr>Bloc de  compétences</vt:lpstr>
      <vt:lpstr>Les épreuves (synthèse)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Avez-vous des questions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Démarche de la construction de l’architecture de formation</vt:lpstr>
      <vt:lpstr>Présentation PowerPoint</vt:lpstr>
      <vt:lpstr>Présentation PowerPoint</vt:lpstr>
      <vt:lpstr>Présentation PowerPoint</vt:lpstr>
      <vt:lpstr>Présentation PowerPoint</vt:lpstr>
      <vt:lpstr>Proposition du groupe de travail</vt:lpstr>
      <vt:lpstr>Présentation PowerPoint</vt:lpstr>
      <vt:lpstr>Merci de votre attention</vt:lpstr>
      <vt:lpstr>RENOVATION </vt:lpstr>
      <vt:lpstr>OBJECTIFS DE LA JOURNEE  </vt:lpstr>
      <vt:lpstr>PRESENTATION DE LA JOURNEE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Notions de situation de travail et situation professionnelle </vt:lpstr>
      <vt:lpstr>Présentation PowerPoint</vt:lpstr>
      <vt:lpstr>LES PFMP </vt:lpstr>
      <vt:lpstr>Les attendus des PFMP </vt:lpstr>
      <vt:lpstr>Les attendus des PFMP </vt:lpstr>
      <vt:lpstr>Planification des PFMP </vt:lpstr>
      <vt:lpstr>Les enjeux  des PFMP </vt:lpstr>
      <vt:lpstr>Préparation de l’élève avant le départ en PFMP </vt:lpstr>
      <vt:lpstr>Le suivi de PFMP </vt:lpstr>
      <vt:lpstr>Après la PFMP- L’EXPLOITATION</vt:lpstr>
      <vt:lpstr>Présentation PowerPoint</vt:lpstr>
      <vt:lpstr>Le livret de suivi de PFMP</vt:lpstr>
      <vt:lpstr>ATELIERS </vt:lpstr>
      <vt:lpstr>DONNEZ-NOUS VOTRE AVIS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RENOVATION DES DIPLOMES DEAS DEAP</dc:title>
  <dc:creator>Michele Delomel</dc:creator>
  <cp:lastModifiedBy>pascaline izart</cp:lastModifiedBy>
  <cp:revision>110</cp:revision>
  <dcterms:created xsi:type="dcterms:W3CDTF">2022-04-05T13:04:55Z</dcterms:created>
  <dcterms:modified xsi:type="dcterms:W3CDTF">2022-06-28T13:16:30Z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2022-03-30T00:00:00Z</vt:filetime>
  </property>
  <property fmtid="{D5CDD505-2E9C-101B-9397-08002B2CF9AE}" pid="3" name="Creator">
    <vt:lpwstr>Microsoft® PowerPoint® 2016</vt:lpwstr>
  </property>
  <property fmtid="{D5CDD505-2E9C-101B-9397-08002B2CF9AE}" pid="4" name="LastSaved">
    <vt:filetime>2022-04-05T00:00:00Z</vt:filetime>
  </property>
</Properties>
</file>