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358" r:id="rId3"/>
    <p:sldId id="347" r:id="rId4"/>
    <p:sldId id="348" r:id="rId5"/>
    <p:sldId id="349" r:id="rId6"/>
    <p:sldId id="421" r:id="rId7"/>
    <p:sldId id="423" r:id="rId8"/>
    <p:sldId id="422" r:id="rId9"/>
    <p:sldId id="426" r:id="rId10"/>
    <p:sldId id="428" r:id="rId11"/>
    <p:sldId id="430" r:id="rId12"/>
    <p:sldId id="431" r:id="rId13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31" autoAdjust="0"/>
  </p:normalViewPr>
  <p:slideViewPr>
    <p:cSldViewPr>
      <p:cViewPr varScale="1">
        <p:scale>
          <a:sx n="59" d="100"/>
          <a:sy n="59" d="100"/>
        </p:scale>
        <p:origin x="115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B2C98-666D-46AB-B812-52158B13F48C}" type="datetimeFigureOut">
              <a:rPr lang="fr-FR" smtClean="0"/>
              <a:pPr/>
              <a:t>28/06/2022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F97E2-72F9-4621-998B-039AB6E85A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28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F97E2-72F9-4621-998B-039AB6E85AB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21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Mettre en œuvre des compétences, mobiliser des savoirs étudiés en formation ; développer des compétences de communication ; s’insérer dans des équipes de travail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 de changement pour les lieux de PFMP- 22 semaines (6/8/8) dont 10 auprès de la PA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 dernières semaines support de PFMP.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F97E2-72F9-4621-998B-039AB6E85AB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5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 contre, les élèves peuvent les réaliser en structure ou dans des services d’aide à domicile selon leur projet professionnel. Pour favoriser le choix du projet de l'élève,</a:t>
            </a:r>
            <a:r>
              <a:rPr lang="fr-F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</a:t>
            </a:r>
            <a:r>
              <a:rPr lang="fr-F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 préconisé 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proposer à tous un stage à domicile pour justement construire et découvrir un secteur méconnu. Les équipes devront dès cette année ouvrir sur ce secteur</a:t>
            </a:r>
            <a:r>
              <a:rPr lang="fr-F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du domicile.</a:t>
            </a:r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F97E2-72F9-4621-998B-039AB6E85AB1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547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Conscientiser les gestes professionnels 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prendre conscience du sens du geste en s’appuyant sur ses connaissances</a:t>
            </a:r>
          </a:p>
          <a:p>
            <a:r>
              <a:rPr lang="fr-FR" dirty="0"/>
              <a:t>S’intégrer dans une</a:t>
            </a:r>
            <a:r>
              <a:rPr lang="fr-FR" baseline="0" dirty="0"/>
              <a:t> </a:t>
            </a:r>
            <a:r>
              <a:rPr lang="fr-FR" dirty="0"/>
              <a:t>équipe pluri-professionnelle : valeur ajoutée pour le</a:t>
            </a:r>
            <a:r>
              <a:rPr lang="fr-FR" baseline="0" dirty="0"/>
              <a:t> raisonnement clinique</a:t>
            </a:r>
          </a:p>
          <a:p>
            <a:r>
              <a:rPr lang="fr-FR" dirty="0"/>
              <a:t>Travailler sur des situations réelles</a:t>
            </a:r>
            <a:r>
              <a:rPr lang="fr-FR" baseline="0" dirty="0"/>
              <a:t> car certaines situations sont difficilement simulables en centre de formation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F97E2-72F9-4621-998B-039AB6E85AB1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64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Associer l’élève aux</a:t>
            </a:r>
            <a:r>
              <a:rPr lang="fr-FR" baseline="0" dirty="0"/>
              <a:t> recherches</a:t>
            </a:r>
          </a:p>
          <a:p>
            <a:r>
              <a:rPr lang="fr-FR" baseline="0" dirty="0"/>
              <a:t>Systématiser la proposition de faire une PFMP à domicile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F97E2-72F9-4621-998B-039AB6E85AB1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550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80822" y="6380226"/>
            <a:ext cx="11232515" cy="0"/>
          </a:xfrm>
          <a:custGeom>
            <a:avLst/>
            <a:gdLst/>
            <a:ahLst/>
            <a:cxnLst/>
            <a:rect l="l" t="t" r="r" b="b"/>
            <a:pathLst>
              <a:path w="11232515">
                <a:moveTo>
                  <a:pt x="0" y="0"/>
                </a:moveTo>
                <a:lnTo>
                  <a:pt x="1123200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4563" y="239268"/>
            <a:ext cx="790956" cy="49072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3053" y="212305"/>
            <a:ext cx="593451" cy="5201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61336" y="1871598"/>
            <a:ext cx="7069327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Formation rénovation bac pro ASSP - Mai 2022 -  GRD - académie de Lyon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66253-D650-465C-849B-33A5787A588B}" type="datetime1">
              <a:rPr lang="en-US" smtClean="0"/>
              <a:t>6/28/2022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</a:pPr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rgbClr val="00517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Formation rénovation bac pro ASSP - Mai 2022 -  GRD - académie de Lyon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3E8EE-70A7-4097-B0E1-08CA5B9D33F0}" type="datetime1">
              <a:rPr lang="en-US" smtClean="0"/>
              <a:t>6/28/2022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</a:pPr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32054" y="6380226"/>
            <a:ext cx="11280775" cy="0"/>
          </a:xfrm>
          <a:custGeom>
            <a:avLst/>
            <a:gdLst/>
            <a:ahLst/>
            <a:cxnLst/>
            <a:rect l="l" t="t" r="r" b="b"/>
            <a:pathLst>
              <a:path w="11280775">
                <a:moveTo>
                  <a:pt x="0" y="0"/>
                </a:moveTo>
                <a:lnTo>
                  <a:pt x="11232769" y="0"/>
                </a:lnTo>
              </a:path>
              <a:path w="11280775">
                <a:moveTo>
                  <a:pt x="48767" y="0"/>
                </a:moveTo>
                <a:lnTo>
                  <a:pt x="1128077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2982" y="247476"/>
            <a:ext cx="751958" cy="54703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rgbClr val="00517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97600" y="1392377"/>
            <a:ext cx="5409565" cy="3727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Formation rénovation bac pro ASSP - Mai 2022 -  GRD - académie de Lyon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8609-7027-4A7A-A748-49DA7E9BC9E6}" type="datetime1">
              <a:rPr lang="en-US" smtClean="0"/>
              <a:t>6/28/2022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</a:pPr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rgbClr val="00517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Formation rénovation bac pro ASSP - Mai 2022 -  GRD - académie de Lyon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43C56-84E2-466C-8A44-DDDD9D935973}" type="datetime1">
              <a:rPr lang="en-US" smtClean="0"/>
              <a:t>6/28/2022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</a:pPr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80822" y="6380226"/>
            <a:ext cx="11232515" cy="0"/>
          </a:xfrm>
          <a:custGeom>
            <a:avLst/>
            <a:gdLst/>
            <a:ahLst/>
            <a:cxnLst/>
            <a:rect l="l" t="t" r="r" b="b"/>
            <a:pathLst>
              <a:path w="11232515">
                <a:moveTo>
                  <a:pt x="0" y="0"/>
                </a:moveTo>
                <a:lnTo>
                  <a:pt x="1123200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4563" y="239268"/>
            <a:ext cx="790956" cy="49072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3053" y="212305"/>
            <a:ext cx="593451" cy="5201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Formation rénovation bac pro ASSP - Mai 2022 -  GRD - académie de Lyon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A8B7-7826-4135-B91E-AFFD4F4D09D3}" type="datetime1">
              <a:rPr lang="en-US" smtClean="0"/>
              <a:t>6/28/2022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</a:pPr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96578" y="818210"/>
            <a:ext cx="1543050" cy="386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1" i="0">
                <a:solidFill>
                  <a:srgbClr val="00517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32903" y="2153666"/>
            <a:ext cx="9728835" cy="3794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Formation rénovation bac pro ASSP - Mai 2022 -  GRD - académie de Lyon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05D4F-26FD-4219-AE5D-C5A46C8A608C}" type="datetime1">
              <a:rPr lang="en-US" smtClean="0"/>
              <a:t>6/28/2022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486388" y="6539680"/>
            <a:ext cx="216534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</a:pPr>
              <a:t>‹N°›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822" y="6380226"/>
            <a:ext cx="11232515" cy="0"/>
          </a:xfrm>
          <a:custGeom>
            <a:avLst/>
            <a:gdLst/>
            <a:ahLst/>
            <a:cxnLst/>
            <a:rect l="l" t="t" r="r" b="b"/>
            <a:pathLst>
              <a:path w="11232515">
                <a:moveTo>
                  <a:pt x="0" y="0"/>
                </a:moveTo>
                <a:lnTo>
                  <a:pt x="1123200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4306" y="454664"/>
            <a:ext cx="1688282" cy="147111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03712" y="1190221"/>
            <a:ext cx="5410200" cy="67903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fr-FR" sz="4300" dirty="0"/>
              <a:t>RENOVATION </a:t>
            </a:r>
            <a:endParaRPr sz="4300" dirty="0"/>
          </a:p>
        </p:txBody>
      </p:sp>
      <p:sp>
        <p:nvSpPr>
          <p:cNvPr id="6" name="object 6"/>
          <p:cNvSpPr txBox="1"/>
          <p:nvPr/>
        </p:nvSpPr>
        <p:spPr>
          <a:xfrm>
            <a:off x="2142588" y="1968452"/>
            <a:ext cx="8368030" cy="1830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b="1" spc="-20" dirty="0">
                <a:latin typeface="Arial"/>
                <a:cs typeface="Arial"/>
              </a:rPr>
              <a:t>BACCALAURÉAT</a:t>
            </a:r>
            <a:r>
              <a:rPr sz="3200" b="1" spc="-5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PROFESSIONNEL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000" dirty="0">
              <a:latin typeface="Arial"/>
              <a:cs typeface="Arial"/>
            </a:endParaRPr>
          </a:p>
          <a:p>
            <a:pPr marL="12700" marR="5080" algn="ctr">
              <a:lnSpc>
                <a:spcPts val="3460"/>
              </a:lnSpc>
            </a:pPr>
            <a:r>
              <a:rPr sz="3200" b="1" spc="-40" dirty="0">
                <a:latin typeface="Arial"/>
                <a:cs typeface="Arial"/>
              </a:rPr>
              <a:t>ACCOMPAGNEMENT,</a:t>
            </a:r>
            <a:r>
              <a:rPr sz="3200" b="1" spc="-4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SOINS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ET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SERVICES </a:t>
            </a:r>
            <a:r>
              <a:rPr sz="3200" b="1" spc="-869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À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LA</a:t>
            </a:r>
            <a:r>
              <a:rPr sz="3200" b="1" spc="-13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PERSONNE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(ASSP)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68814" y="6527698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45DF8408-CE32-4BA9-BC51-9A34CB831B1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1593596" y="6428499"/>
            <a:ext cx="8686800" cy="276999"/>
          </a:xfrm>
        </p:spPr>
        <p:txBody>
          <a:bodyPr/>
          <a:lstStyle/>
          <a:p>
            <a:r>
              <a:rPr lang="fr-FR"/>
              <a:t>Formation rénovation bac pro ASSP - Mai 2022 -  GRD - académie de Lyon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6C9AD7D-85E9-0EE8-BE88-708849C64E35}"/>
              </a:ext>
            </a:extLst>
          </p:cNvPr>
          <p:cNvSpPr txBox="1"/>
          <p:nvPr/>
        </p:nvSpPr>
        <p:spPr>
          <a:xfrm>
            <a:off x="3076464" y="4250708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/>
              <a:t>LES PFMP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31504" y="818210"/>
            <a:ext cx="9108124" cy="361637"/>
          </a:xfrm>
        </p:spPr>
        <p:txBody>
          <a:bodyPr/>
          <a:lstStyle/>
          <a:p>
            <a:pPr algn="ctr"/>
            <a:r>
              <a:rPr lang="fr-FR" dirty="0"/>
              <a:t>Le suivi de PFMP 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fr-FR"/>
              <a:t>Formation rénovation bac pro ASSP - Mai 2022 -  GRD - académie de Lyon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487488" y="1484784"/>
            <a:ext cx="97210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Toutes les PFMP font l’objet d’un suivi et d’une évaluation qui peut être formative ou certificative.</a:t>
            </a:r>
          </a:p>
          <a:p>
            <a:endParaRPr lang="fr-FR" sz="2400" dirty="0"/>
          </a:p>
          <a:p>
            <a:r>
              <a:rPr lang="fr-FR" sz="2400" dirty="0"/>
              <a:t>Pour rappel, le suivi des PFMP est l’affaire de toute l’équipe pédagogique,</a:t>
            </a:r>
          </a:p>
          <a:p>
            <a:endParaRPr lang="fr-FR" sz="2400" dirty="0"/>
          </a:p>
          <a:p>
            <a:r>
              <a:rPr lang="fr-FR" sz="2400" dirty="0"/>
              <a:t>Le suivi des PFMP, conformément à la circulaire de 2016 se réalise par deux contacts. La dernière visite doit être menée en présentiel, en fin de PFMP, par le tuteur de stage et l’enseignant référent.</a:t>
            </a:r>
          </a:p>
          <a:p>
            <a:endParaRPr lang="fr-FR" sz="2400" dirty="0"/>
          </a:p>
          <a:p>
            <a:r>
              <a:rPr lang="fr-FR" sz="2400" dirty="0"/>
              <a:t>Les PFMP supports d’évaluation certificative doivent être assurées par un enseignant de spécialité.</a:t>
            </a:r>
          </a:p>
        </p:txBody>
      </p:sp>
    </p:spTree>
    <p:extLst>
      <p:ext uri="{BB962C8B-B14F-4D97-AF65-F5344CB8AC3E}">
        <p14:creationId xmlns:p14="http://schemas.microsoft.com/office/powerpoint/2010/main" val="1504181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1424" y="818210"/>
            <a:ext cx="9828204" cy="361637"/>
          </a:xfrm>
        </p:spPr>
        <p:txBody>
          <a:bodyPr/>
          <a:lstStyle/>
          <a:p>
            <a:pPr algn="ctr"/>
            <a:r>
              <a:rPr lang="fr-FR" dirty="0"/>
              <a:t>Après la PFMP- L’EXPLOITATION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5"/>
          </p:nvPr>
        </p:nvSpPr>
        <p:spPr>
          <a:xfrm>
            <a:off x="4145280" y="6093296"/>
            <a:ext cx="3901440" cy="627544"/>
          </a:xfrm>
        </p:spPr>
        <p:txBody>
          <a:bodyPr/>
          <a:lstStyle/>
          <a:p>
            <a:r>
              <a:rPr lang="fr-FR"/>
              <a:t>Formation rénovation bac pro ASSP - Mai 2022 -  GRD - académie de Lyon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184034"/>
              </p:ext>
            </p:extLst>
          </p:nvPr>
        </p:nvGraphicFramePr>
        <p:xfrm>
          <a:off x="1343473" y="1700808"/>
          <a:ext cx="9793086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4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4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7152">
                <a:tc>
                  <a:txBody>
                    <a:bodyPr/>
                    <a:lstStyle/>
                    <a:p>
                      <a:r>
                        <a:rPr lang="fr-FR" sz="2800" dirty="0"/>
                        <a:t>Seconde</a:t>
                      </a:r>
                      <a:r>
                        <a:rPr lang="fr-FR" sz="2800" baseline="0" dirty="0"/>
                        <a:t> 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Première</a:t>
                      </a:r>
                      <a:r>
                        <a:rPr lang="fr-FR" sz="2800" baseline="0" dirty="0"/>
                        <a:t>  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Terminale</a:t>
                      </a:r>
                      <a:r>
                        <a:rPr lang="fr-FR" sz="2800" baseline="0" dirty="0"/>
                        <a:t> </a:t>
                      </a:r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216">
                <a:tc gridSpan="3">
                  <a:txBody>
                    <a:bodyPr/>
                    <a:lstStyle/>
                    <a:p>
                      <a:r>
                        <a:rPr lang="fr-FR" sz="2800" dirty="0"/>
                        <a:t>Exploitation de documents</a:t>
                      </a:r>
                      <a:r>
                        <a:rPr lang="fr-FR" sz="2800" baseline="0" dirty="0"/>
                        <a:t> professionnels </a:t>
                      </a:r>
                    </a:p>
                    <a:p>
                      <a:r>
                        <a:rPr lang="fr-FR" sz="2800" baseline="0" dirty="0"/>
                        <a:t>Oser parler et analyser les situations </a:t>
                      </a:r>
                    </a:p>
                    <a:p>
                      <a:r>
                        <a:rPr lang="fr-FR" sz="2800" baseline="0" dirty="0"/>
                        <a:t>Utilisation de grilles formatives</a:t>
                      </a:r>
                    </a:p>
                    <a:p>
                      <a:r>
                        <a:rPr lang="fr-FR" sz="2800" dirty="0"/>
                        <a:t>Accompagner</a:t>
                      </a:r>
                      <a:r>
                        <a:rPr lang="fr-FR" sz="2800" baseline="0" dirty="0"/>
                        <a:t> l’élève sur l’évaluation de l’accueil en PFMP (Convention 2016) </a:t>
                      </a:r>
                      <a:endParaRPr lang="fr-F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625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fr-FR"/>
              <a:t>Formation rénovation bac pro ASSP - Mai 2022 -  GRD - académie de Lyon</a:t>
            </a:r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67408" y="548680"/>
            <a:ext cx="11161240" cy="582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23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40C068-A528-44EA-9FD0-A48414516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31D322-3780-44D7-9168-FC7E48F21E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0256F37-31D4-4A38-B4F5-11128888E79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fr-FR"/>
              <a:t>Formation rénovation bac pro ASSP - Mai 2022 -  GRD - académie de Lyon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E126A57-E805-4C41-B12B-65795BDDA587}"/>
              </a:ext>
            </a:extLst>
          </p:cNvPr>
          <p:cNvSpPr txBox="1"/>
          <p:nvPr/>
        </p:nvSpPr>
        <p:spPr>
          <a:xfrm>
            <a:off x="3124200" y="228600"/>
            <a:ext cx="59452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600" spc="-5" dirty="0">
                <a:solidFill>
                  <a:srgbClr val="000000"/>
                </a:solidFill>
              </a:rPr>
              <a:t>Les</a:t>
            </a:r>
            <a:r>
              <a:rPr lang="fr-FR" sz="3600" spc="20" dirty="0">
                <a:solidFill>
                  <a:srgbClr val="000000"/>
                </a:solidFill>
              </a:rPr>
              <a:t> </a:t>
            </a:r>
            <a:r>
              <a:rPr lang="fr-FR" sz="3600" spc="-5" dirty="0">
                <a:solidFill>
                  <a:srgbClr val="000000"/>
                </a:solidFill>
              </a:rPr>
              <a:t>périodes</a:t>
            </a:r>
            <a:r>
              <a:rPr lang="fr-FR" sz="3600" spc="20" dirty="0">
                <a:solidFill>
                  <a:srgbClr val="000000"/>
                </a:solidFill>
              </a:rPr>
              <a:t> </a:t>
            </a:r>
            <a:r>
              <a:rPr lang="fr-FR" sz="3600" spc="-5" dirty="0">
                <a:solidFill>
                  <a:srgbClr val="000000"/>
                </a:solidFill>
              </a:rPr>
              <a:t>de</a:t>
            </a:r>
            <a:r>
              <a:rPr lang="fr-FR" sz="3600" spc="20" dirty="0">
                <a:solidFill>
                  <a:srgbClr val="000000"/>
                </a:solidFill>
              </a:rPr>
              <a:t> </a:t>
            </a:r>
            <a:r>
              <a:rPr lang="fr-FR" sz="3600" spc="-5" dirty="0">
                <a:solidFill>
                  <a:srgbClr val="000000"/>
                </a:solidFill>
              </a:rPr>
              <a:t>formation</a:t>
            </a:r>
            <a:r>
              <a:rPr lang="fr-FR" sz="3600" spc="15" dirty="0">
                <a:solidFill>
                  <a:srgbClr val="000000"/>
                </a:solidFill>
              </a:rPr>
              <a:t> </a:t>
            </a:r>
            <a:r>
              <a:rPr lang="fr-FR" sz="3600" spc="-5" dirty="0">
                <a:solidFill>
                  <a:srgbClr val="000000"/>
                </a:solidFill>
              </a:rPr>
              <a:t>en</a:t>
            </a:r>
            <a:r>
              <a:rPr lang="fr-FR" sz="3600" spc="20" dirty="0">
                <a:solidFill>
                  <a:srgbClr val="000000"/>
                </a:solidFill>
              </a:rPr>
              <a:t> </a:t>
            </a:r>
            <a:r>
              <a:rPr lang="fr-FR" sz="3600" spc="-5" dirty="0">
                <a:solidFill>
                  <a:srgbClr val="000000"/>
                </a:solidFill>
              </a:rPr>
              <a:t>milieu</a:t>
            </a:r>
            <a:r>
              <a:rPr lang="fr-FR" sz="3600" spc="-10" dirty="0">
                <a:solidFill>
                  <a:srgbClr val="000000"/>
                </a:solidFill>
              </a:rPr>
              <a:t> </a:t>
            </a:r>
            <a:r>
              <a:rPr lang="fr-FR" sz="3600" spc="-5" dirty="0">
                <a:solidFill>
                  <a:srgbClr val="000000"/>
                </a:solidFill>
              </a:rPr>
              <a:t>professionnel</a:t>
            </a:r>
            <a:endParaRPr lang="fr-FR" sz="3600" dirty="0"/>
          </a:p>
        </p:txBody>
      </p:sp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2BD56936-78EF-4FFB-947F-3E48BFD3E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958844"/>
            <a:ext cx="71437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637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822" y="6380226"/>
            <a:ext cx="11232515" cy="0"/>
          </a:xfrm>
          <a:custGeom>
            <a:avLst/>
            <a:gdLst/>
            <a:ahLst/>
            <a:cxnLst/>
            <a:rect l="l" t="t" r="r" b="b"/>
            <a:pathLst>
              <a:path w="11232515">
                <a:moveTo>
                  <a:pt x="0" y="0"/>
                </a:moveTo>
                <a:lnTo>
                  <a:pt x="1123200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3053" y="212305"/>
            <a:ext cx="593451" cy="52017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20289" y="280797"/>
            <a:ext cx="85413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2800" dirty="0"/>
          </a:p>
        </p:txBody>
      </p:sp>
      <p:grpSp>
        <p:nvGrpSpPr>
          <p:cNvPr id="6" name="object 6"/>
          <p:cNvGrpSpPr/>
          <p:nvPr/>
        </p:nvGrpSpPr>
        <p:grpSpPr>
          <a:xfrm>
            <a:off x="638531" y="2161011"/>
            <a:ext cx="3383915" cy="1341755"/>
            <a:chOff x="638531" y="2161011"/>
            <a:chExt cx="3383915" cy="134175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8531" y="2161011"/>
              <a:ext cx="3383329" cy="134116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76655" y="2179319"/>
              <a:ext cx="3312160" cy="1270000"/>
            </a:xfrm>
            <a:custGeom>
              <a:avLst/>
              <a:gdLst/>
              <a:ahLst/>
              <a:cxnLst/>
              <a:rect l="l" t="t" r="r" b="b"/>
              <a:pathLst>
                <a:path w="3312160" h="1270000">
                  <a:moveTo>
                    <a:pt x="3311652" y="0"/>
                  </a:moveTo>
                  <a:lnTo>
                    <a:pt x="0" y="0"/>
                  </a:lnTo>
                  <a:lnTo>
                    <a:pt x="0" y="1269491"/>
                  </a:lnTo>
                  <a:lnTo>
                    <a:pt x="3311652" y="1269491"/>
                  </a:lnTo>
                  <a:lnTo>
                    <a:pt x="3311652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76655" y="2179319"/>
              <a:ext cx="3312160" cy="1270000"/>
            </a:xfrm>
            <a:custGeom>
              <a:avLst/>
              <a:gdLst/>
              <a:ahLst/>
              <a:cxnLst/>
              <a:rect l="l" t="t" r="r" b="b"/>
              <a:pathLst>
                <a:path w="3312160" h="1270000">
                  <a:moveTo>
                    <a:pt x="0" y="1269491"/>
                  </a:moveTo>
                  <a:lnTo>
                    <a:pt x="3311652" y="1269491"/>
                  </a:lnTo>
                  <a:lnTo>
                    <a:pt x="3311652" y="0"/>
                  </a:lnTo>
                  <a:lnTo>
                    <a:pt x="0" y="0"/>
                  </a:lnTo>
                  <a:lnTo>
                    <a:pt x="0" y="126949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76655" y="2179320"/>
            <a:ext cx="3312160" cy="1270000"/>
          </a:xfrm>
          <a:prstGeom prst="rect">
            <a:avLst/>
          </a:prstGeom>
        </p:spPr>
        <p:txBody>
          <a:bodyPr vert="horz" wrap="square" lIns="0" tIns="380365" rIns="0" bIns="0" rtlCol="0">
            <a:spAutoFit/>
          </a:bodyPr>
          <a:lstStyle/>
          <a:p>
            <a:pPr marL="527050">
              <a:lnSpc>
                <a:spcPct val="100000"/>
              </a:lnSpc>
              <a:spcBef>
                <a:spcPts val="2995"/>
              </a:spcBef>
            </a:pP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Les</a:t>
            </a:r>
            <a:r>
              <a:rPr sz="32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objectifs</a:t>
            </a:r>
            <a:endParaRPr sz="3200">
              <a:latin typeface="Arial MT"/>
              <a:cs typeface="Arial MT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082796" y="1409674"/>
            <a:ext cx="7583805" cy="3301365"/>
            <a:chOff x="4082796" y="1409674"/>
            <a:chExt cx="7583805" cy="3301365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27570" y="1409674"/>
              <a:ext cx="7255775" cy="330103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82796" y="1591056"/>
              <a:ext cx="7583424" cy="301447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265676" y="1427988"/>
              <a:ext cx="7184135" cy="3229356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4265676" y="1427988"/>
            <a:ext cx="7184390" cy="322961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50">
              <a:latin typeface="Times New Roman"/>
              <a:cs typeface="Times New Roman"/>
            </a:endParaRPr>
          </a:p>
          <a:p>
            <a:pPr marL="287020" marR="36195" indent="-287020">
              <a:lnSpc>
                <a:spcPct val="100000"/>
              </a:lnSpc>
              <a:buFont typeface="Wingdings"/>
              <a:buChar char=""/>
              <a:tabLst>
                <a:tab pos="287655" algn="l"/>
              </a:tabLst>
            </a:pPr>
            <a:r>
              <a:rPr sz="2000" dirty="0">
                <a:latin typeface="Arial MT"/>
                <a:cs typeface="Arial MT"/>
              </a:rPr>
              <a:t>Mettre </a:t>
            </a:r>
            <a:r>
              <a:rPr sz="2000" spc="-5" dirty="0">
                <a:latin typeface="Arial MT"/>
                <a:cs typeface="Arial MT"/>
              </a:rPr>
              <a:t>en </a:t>
            </a:r>
            <a:r>
              <a:rPr sz="2000" dirty="0">
                <a:latin typeface="Arial MT"/>
                <a:cs typeface="Arial MT"/>
              </a:rPr>
              <a:t>œuvre </a:t>
            </a:r>
            <a:r>
              <a:rPr sz="2000" spc="-5" dirty="0">
                <a:latin typeface="Arial MT"/>
                <a:cs typeface="Arial MT"/>
              </a:rPr>
              <a:t>des </a:t>
            </a:r>
            <a:r>
              <a:rPr sz="2000" dirty="0">
                <a:latin typeface="Arial MT"/>
                <a:cs typeface="Arial MT"/>
              </a:rPr>
              <a:t>compétences </a:t>
            </a:r>
            <a:r>
              <a:rPr sz="2000" spc="-5" dirty="0">
                <a:latin typeface="Arial MT"/>
                <a:cs typeface="Arial MT"/>
              </a:rPr>
              <a:t>et </a:t>
            </a:r>
            <a:r>
              <a:rPr sz="2000" dirty="0">
                <a:latin typeface="Arial MT"/>
                <a:cs typeface="Arial MT"/>
              </a:rPr>
              <a:t>mobiliser </a:t>
            </a:r>
            <a:r>
              <a:rPr sz="2000" spc="-5" dirty="0">
                <a:latin typeface="Arial MT"/>
                <a:cs typeface="Arial MT"/>
              </a:rPr>
              <a:t>les </a:t>
            </a:r>
            <a:r>
              <a:rPr sz="2000" dirty="0">
                <a:latin typeface="Arial MT"/>
                <a:cs typeface="Arial MT"/>
              </a:rPr>
              <a:t>savoirs 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étudiés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en formation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;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acquérir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des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compétences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en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situation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professionnelle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et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en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présence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d’usagers.</a:t>
            </a:r>
            <a:endParaRPr sz="2000">
              <a:latin typeface="Arial MT"/>
              <a:cs typeface="Arial MT"/>
            </a:endParaRPr>
          </a:p>
          <a:p>
            <a:pPr marL="287020" indent="-287020">
              <a:lnSpc>
                <a:spcPct val="100000"/>
              </a:lnSpc>
              <a:spcBef>
                <a:spcPts val="695"/>
              </a:spcBef>
              <a:buFont typeface="Wingdings"/>
              <a:buChar char=""/>
              <a:tabLst>
                <a:tab pos="287655" algn="l"/>
              </a:tabLst>
            </a:pPr>
            <a:r>
              <a:rPr sz="2000" dirty="0">
                <a:latin typeface="Arial MT"/>
                <a:cs typeface="Arial MT"/>
              </a:rPr>
              <a:t>Développer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des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compétences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communication.</a:t>
            </a:r>
            <a:endParaRPr sz="2000">
              <a:latin typeface="Arial MT"/>
              <a:cs typeface="Arial MT"/>
            </a:endParaRPr>
          </a:p>
          <a:p>
            <a:pPr marL="287020" indent="-287020">
              <a:lnSpc>
                <a:spcPct val="100000"/>
              </a:lnSpc>
              <a:spcBef>
                <a:spcPts val="715"/>
              </a:spcBef>
              <a:buFont typeface="Wingdings"/>
              <a:buChar char=""/>
              <a:tabLst>
                <a:tab pos="287655" algn="l"/>
              </a:tabLst>
            </a:pPr>
            <a:r>
              <a:rPr sz="2000" spc="-5" dirty="0">
                <a:latin typeface="Arial MT"/>
                <a:cs typeface="Arial MT"/>
              </a:rPr>
              <a:t>S’insérer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dans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des équipes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de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travail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pluri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professionnelle.</a:t>
            </a:r>
            <a:endParaRPr sz="2000">
              <a:latin typeface="Arial MT"/>
              <a:cs typeface="Arial MT"/>
            </a:endParaRPr>
          </a:p>
          <a:p>
            <a:pPr marL="287020" marR="165735" indent="-287020">
              <a:lnSpc>
                <a:spcPct val="100000"/>
              </a:lnSpc>
              <a:spcBef>
                <a:spcPts val="695"/>
              </a:spcBef>
              <a:buFont typeface="Wingdings"/>
              <a:buChar char=""/>
              <a:tabLst>
                <a:tab pos="287655" algn="l"/>
              </a:tabLst>
            </a:pPr>
            <a:r>
              <a:rPr sz="2000" dirty="0">
                <a:latin typeface="Arial MT"/>
                <a:cs typeface="Arial MT"/>
              </a:rPr>
              <a:t>Découvrir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différents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milieux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travail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du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secteur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sanitaire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et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médico-social ; </a:t>
            </a:r>
            <a:r>
              <a:rPr sz="2000" spc="-5" dirty="0">
                <a:latin typeface="Arial MT"/>
                <a:cs typeface="Arial MT"/>
              </a:rPr>
              <a:t>en appréhender l’organisation des </a:t>
            </a:r>
            <a:r>
              <a:rPr sz="2000" dirty="0">
                <a:latin typeface="Arial MT"/>
                <a:cs typeface="Arial MT"/>
              </a:rPr>
              <a:t> contraintes</a:t>
            </a:r>
            <a:r>
              <a:rPr sz="1600" dirty="0">
                <a:latin typeface="Arial MT"/>
                <a:cs typeface="Arial MT"/>
              </a:rPr>
              <a:t>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9" name="Espace réservé du pied de page 18">
            <a:extLst>
              <a:ext uri="{FF2B5EF4-FFF2-40B4-BE49-F238E27FC236}">
                <a16:creationId xmlns:a16="http://schemas.microsoft.com/office/drawing/2014/main" id="{AE1B034F-D05C-430F-B57B-2C95B2FBBE6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fr-FR"/>
              <a:t>Formation rénovation bac pro ASSP - Mai 2022 -  GRD - académie de Lyon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822" y="6380226"/>
            <a:ext cx="11232515" cy="0"/>
          </a:xfrm>
          <a:custGeom>
            <a:avLst/>
            <a:gdLst/>
            <a:ahLst/>
            <a:cxnLst/>
            <a:rect l="l" t="t" r="r" b="b"/>
            <a:pathLst>
              <a:path w="11232515">
                <a:moveTo>
                  <a:pt x="0" y="0"/>
                </a:moveTo>
                <a:lnTo>
                  <a:pt x="1123200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3053" y="212305"/>
            <a:ext cx="593451" cy="52017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612898" y="117474"/>
            <a:ext cx="85413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0000"/>
                </a:solidFill>
              </a:rPr>
              <a:t>Les</a:t>
            </a:r>
            <a:r>
              <a:rPr sz="2800" spc="2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périodes</a:t>
            </a:r>
            <a:r>
              <a:rPr sz="2800" spc="2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de</a:t>
            </a:r>
            <a:r>
              <a:rPr sz="2800" spc="2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formation</a:t>
            </a:r>
            <a:r>
              <a:rPr sz="2800" spc="15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en</a:t>
            </a:r>
            <a:r>
              <a:rPr sz="2800" spc="2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milieu</a:t>
            </a:r>
            <a:r>
              <a:rPr sz="2800" spc="-1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professionnel</a:t>
            </a:r>
            <a:endParaRPr sz="2800"/>
          </a:p>
        </p:txBody>
      </p:sp>
      <p:grpSp>
        <p:nvGrpSpPr>
          <p:cNvPr id="6" name="object 6"/>
          <p:cNvGrpSpPr/>
          <p:nvPr/>
        </p:nvGrpSpPr>
        <p:grpSpPr>
          <a:xfrm>
            <a:off x="437367" y="1011915"/>
            <a:ext cx="3385185" cy="1341755"/>
            <a:chOff x="437367" y="1011915"/>
            <a:chExt cx="3385185" cy="134175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7367" y="1011915"/>
              <a:ext cx="3384844" cy="134116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75488" y="1030224"/>
              <a:ext cx="3313429" cy="1270000"/>
            </a:xfrm>
            <a:custGeom>
              <a:avLst/>
              <a:gdLst/>
              <a:ahLst/>
              <a:cxnLst/>
              <a:rect l="l" t="t" r="r" b="b"/>
              <a:pathLst>
                <a:path w="3313429" h="1270000">
                  <a:moveTo>
                    <a:pt x="3313176" y="0"/>
                  </a:moveTo>
                  <a:lnTo>
                    <a:pt x="0" y="0"/>
                  </a:lnTo>
                  <a:lnTo>
                    <a:pt x="0" y="1269491"/>
                  </a:lnTo>
                  <a:lnTo>
                    <a:pt x="3313176" y="1269491"/>
                  </a:lnTo>
                  <a:lnTo>
                    <a:pt x="3313176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5488" y="1030224"/>
              <a:ext cx="3313429" cy="1270000"/>
            </a:xfrm>
            <a:custGeom>
              <a:avLst/>
              <a:gdLst/>
              <a:ahLst/>
              <a:cxnLst/>
              <a:rect l="l" t="t" r="r" b="b"/>
              <a:pathLst>
                <a:path w="3313429" h="1270000">
                  <a:moveTo>
                    <a:pt x="0" y="1269491"/>
                  </a:moveTo>
                  <a:lnTo>
                    <a:pt x="3313176" y="1269491"/>
                  </a:lnTo>
                  <a:lnTo>
                    <a:pt x="3313176" y="0"/>
                  </a:lnTo>
                  <a:lnTo>
                    <a:pt x="0" y="0"/>
                  </a:lnTo>
                  <a:lnTo>
                    <a:pt x="0" y="126949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75487" y="1030224"/>
            <a:ext cx="3313429" cy="1270000"/>
          </a:xfrm>
          <a:prstGeom prst="rect">
            <a:avLst/>
          </a:prstGeom>
        </p:spPr>
        <p:txBody>
          <a:bodyPr vert="horz" wrap="square" lIns="0" tIns="379730" rIns="0" bIns="0" rtlCol="0">
            <a:spAutoFit/>
          </a:bodyPr>
          <a:lstStyle/>
          <a:p>
            <a:pPr marL="855344">
              <a:lnSpc>
                <a:spcPct val="100000"/>
              </a:lnSpc>
              <a:spcBef>
                <a:spcPts val="2990"/>
              </a:spcBef>
            </a:pP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Les</a:t>
            </a:r>
            <a:r>
              <a:rPr sz="32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lieux</a:t>
            </a:r>
            <a:endParaRPr sz="3200">
              <a:latin typeface="Arial MT"/>
              <a:cs typeface="Arial MT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469891" y="1011918"/>
            <a:ext cx="7205980" cy="3979545"/>
            <a:chOff x="4469891" y="1011918"/>
            <a:chExt cx="7205980" cy="3979545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16193" y="1011918"/>
              <a:ext cx="6911344" cy="397919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69891" y="1182623"/>
              <a:ext cx="7205471" cy="371246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54295" y="1030223"/>
              <a:ext cx="6839711" cy="3907536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654295" y="1030223"/>
              <a:ext cx="6840220" cy="3907790"/>
            </a:xfrm>
            <a:custGeom>
              <a:avLst/>
              <a:gdLst/>
              <a:ahLst/>
              <a:cxnLst/>
              <a:rect l="l" t="t" r="r" b="b"/>
              <a:pathLst>
                <a:path w="6840220" h="3907790">
                  <a:moveTo>
                    <a:pt x="0" y="3907536"/>
                  </a:moveTo>
                  <a:lnTo>
                    <a:pt x="6839711" y="3907536"/>
                  </a:lnTo>
                  <a:lnTo>
                    <a:pt x="6839711" y="0"/>
                  </a:lnTo>
                  <a:lnTo>
                    <a:pt x="0" y="0"/>
                  </a:lnTo>
                  <a:lnTo>
                    <a:pt x="0" y="390753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641850" y="1262252"/>
            <a:ext cx="67875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354965" algn="l"/>
                <a:tab pos="355600" algn="l"/>
                <a:tab pos="6278880" algn="l"/>
              </a:tabLst>
            </a:pPr>
            <a:r>
              <a:rPr sz="2000" dirty="0">
                <a:latin typeface="Arial MT"/>
                <a:cs typeface="Arial MT"/>
              </a:rPr>
              <a:t>dans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les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é</a:t>
            </a:r>
            <a:r>
              <a:rPr sz="2000" spc="-10" dirty="0">
                <a:latin typeface="Arial MT"/>
                <a:cs typeface="Arial MT"/>
              </a:rPr>
              <a:t>t</a:t>
            </a:r>
            <a:r>
              <a:rPr sz="2000" dirty="0">
                <a:latin typeface="Arial MT"/>
                <a:cs typeface="Arial MT"/>
              </a:rPr>
              <a:t>abli</a:t>
            </a:r>
            <a:r>
              <a:rPr sz="2000" spc="5" dirty="0">
                <a:latin typeface="Arial MT"/>
                <a:cs typeface="Arial MT"/>
              </a:rPr>
              <a:t>s</a:t>
            </a:r>
            <a:r>
              <a:rPr sz="2000" dirty="0">
                <a:latin typeface="Arial MT"/>
                <a:cs typeface="Arial MT"/>
              </a:rPr>
              <a:t>s</a:t>
            </a:r>
            <a:r>
              <a:rPr sz="2000" spc="5" dirty="0">
                <a:latin typeface="Arial MT"/>
                <a:cs typeface="Arial MT"/>
              </a:rPr>
              <a:t>e</a:t>
            </a:r>
            <a:r>
              <a:rPr sz="2000" dirty="0">
                <a:latin typeface="Arial MT"/>
                <a:cs typeface="Arial MT"/>
              </a:rPr>
              <a:t>ments</a:t>
            </a:r>
            <a:r>
              <a:rPr sz="2000" spc="-5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</a:t>
            </a:r>
            <a:r>
              <a:rPr sz="2000" spc="5" dirty="0">
                <a:latin typeface="Arial MT"/>
                <a:cs typeface="Arial MT"/>
              </a:rPr>
              <a:t>a</a:t>
            </a:r>
            <a:r>
              <a:rPr sz="2000" dirty="0">
                <a:latin typeface="Arial MT"/>
                <a:cs typeface="Arial MT"/>
              </a:rPr>
              <a:t>nté,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publi</a:t>
            </a:r>
            <a:r>
              <a:rPr sz="2000" spc="5" dirty="0">
                <a:latin typeface="Arial MT"/>
                <a:cs typeface="Arial MT"/>
              </a:rPr>
              <a:t>c</a:t>
            </a:r>
            <a:r>
              <a:rPr sz="2000" dirty="0">
                <a:latin typeface="Arial MT"/>
                <a:cs typeface="Arial MT"/>
              </a:rPr>
              <a:t>s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ou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pri</a:t>
            </a:r>
            <a:r>
              <a:rPr sz="2000" spc="-10" dirty="0">
                <a:latin typeface="Arial MT"/>
                <a:cs typeface="Arial MT"/>
              </a:rPr>
              <a:t>v</a:t>
            </a:r>
            <a:r>
              <a:rPr sz="2000" dirty="0">
                <a:latin typeface="Arial MT"/>
                <a:cs typeface="Arial MT"/>
              </a:rPr>
              <a:t>és	dont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84750" y="1567052"/>
            <a:ext cx="578294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 MT"/>
                <a:cs typeface="Arial MT"/>
              </a:rPr>
              <a:t>les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établissements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rééducation</a:t>
            </a:r>
            <a:r>
              <a:rPr sz="2000" spc="-5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fonctionnelle,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 MT"/>
                <a:cs typeface="Arial MT"/>
              </a:rPr>
              <a:t>réadaptation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51356" y="2265426"/>
            <a:ext cx="10460990" cy="4093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45890" marR="184785" indent="-34290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3945890" algn="l"/>
                <a:tab pos="3946525" algn="l"/>
              </a:tabLst>
            </a:pPr>
            <a:r>
              <a:rPr sz="2000" dirty="0">
                <a:latin typeface="Arial MT"/>
                <a:cs typeface="Arial MT"/>
              </a:rPr>
              <a:t>dans les structures médico-sociales accueillant des 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personnes</a:t>
            </a:r>
            <a:r>
              <a:rPr sz="2000" spc="-5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en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situation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handicap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(adultes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ou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enfants)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ou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des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personnes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âgées</a:t>
            </a:r>
            <a:endParaRPr sz="2000">
              <a:latin typeface="Arial MT"/>
              <a:cs typeface="Arial MT"/>
            </a:endParaRPr>
          </a:p>
          <a:p>
            <a:pPr marL="3945890" indent="-343535">
              <a:lnSpc>
                <a:spcPct val="100000"/>
              </a:lnSpc>
              <a:spcBef>
                <a:spcPts val="705"/>
              </a:spcBef>
              <a:buFont typeface="Wingdings"/>
              <a:buChar char=""/>
              <a:tabLst>
                <a:tab pos="3945890" algn="l"/>
                <a:tab pos="3946525" algn="l"/>
              </a:tabLst>
            </a:pPr>
            <a:r>
              <a:rPr sz="2000" spc="-5" dirty="0">
                <a:latin typeface="Arial MT"/>
                <a:cs typeface="Arial MT"/>
              </a:rPr>
              <a:t>dans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les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services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soins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ou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d’aide</a:t>
            </a:r>
            <a:r>
              <a:rPr sz="2000" dirty="0">
                <a:latin typeface="Arial MT"/>
                <a:cs typeface="Arial MT"/>
              </a:rPr>
              <a:t> à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domicile</a:t>
            </a:r>
            <a:endParaRPr sz="2000">
              <a:latin typeface="Arial MT"/>
              <a:cs typeface="Arial MT"/>
            </a:endParaRPr>
          </a:p>
          <a:p>
            <a:pPr marL="3945890" indent="-343535">
              <a:lnSpc>
                <a:spcPct val="100000"/>
              </a:lnSpc>
              <a:spcBef>
                <a:spcPts val="700"/>
              </a:spcBef>
              <a:buFont typeface="Wingdings"/>
              <a:buChar char=""/>
              <a:tabLst>
                <a:tab pos="3945890" algn="l"/>
                <a:tab pos="3946525" algn="l"/>
              </a:tabLst>
            </a:pPr>
            <a:r>
              <a:rPr sz="2000" spc="-5" dirty="0">
                <a:latin typeface="Arial MT"/>
                <a:cs typeface="Arial MT"/>
              </a:rPr>
              <a:t>dans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des </a:t>
            </a:r>
            <a:r>
              <a:rPr sz="2000" dirty="0">
                <a:latin typeface="Arial MT"/>
                <a:cs typeface="Arial MT"/>
              </a:rPr>
              <a:t>structures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d’accueil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collectif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la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petite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enfance</a:t>
            </a:r>
            <a:endParaRPr sz="2000">
              <a:latin typeface="Arial MT"/>
              <a:cs typeface="Arial MT"/>
            </a:endParaRPr>
          </a:p>
          <a:p>
            <a:pPr marL="3945890" indent="-343535">
              <a:lnSpc>
                <a:spcPct val="100000"/>
              </a:lnSpc>
              <a:spcBef>
                <a:spcPts val="695"/>
              </a:spcBef>
              <a:buFont typeface="Wingdings"/>
              <a:buChar char=""/>
              <a:tabLst>
                <a:tab pos="3945890" algn="l"/>
                <a:tab pos="3946525" algn="l"/>
              </a:tabLst>
            </a:pPr>
            <a:r>
              <a:rPr sz="2000" spc="-5" dirty="0">
                <a:latin typeface="Arial MT"/>
                <a:cs typeface="Arial MT"/>
              </a:rPr>
              <a:t>en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école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élémentaire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auprès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d’accompagnant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du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jeune</a:t>
            </a:r>
            <a:endParaRPr sz="2000">
              <a:latin typeface="Arial MT"/>
              <a:cs typeface="Arial MT"/>
            </a:endParaRPr>
          </a:p>
          <a:p>
            <a:pPr marL="3945890">
              <a:lnSpc>
                <a:spcPct val="100000"/>
              </a:lnSpc>
            </a:pPr>
            <a:r>
              <a:rPr sz="2000" dirty="0">
                <a:latin typeface="Arial MT"/>
                <a:cs typeface="Arial MT"/>
              </a:rPr>
              <a:t>en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situation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handicap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00">
              <a:latin typeface="Arial MT"/>
              <a:cs typeface="Arial MT"/>
            </a:endParaRPr>
          </a:p>
          <a:p>
            <a:pPr marL="12700" marR="1325880">
              <a:lnSpc>
                <a:spcPct val="100000"/>
              </a:lnSpc>
            </a:pPr>
            <a:r>
              <a:rPr sz="1800" spc="-5" dirty="0">
                <a:latin typeface="Arial MT"/>
                <a:cs typeface="Arial MT"/>
              </a:rPr>
              <a:t>Ouverture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possible:</a:t>
            </a:r>
            <a:r>
              <a:rPr sz="1800" spc="4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école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maternelle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ou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accueil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périscolaire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pour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les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PFMP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seconde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et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éventuellement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1ère</a:t>
            </a:r>
            <a:r>
              <a:rPr sz="1800" dirty="0">
                <a:latin typeface="Arial MT"/>
                <a:cs typeface="Arial MT"/>
              </a:rPr>
              <a:t> PFMP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en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classe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première</a:t>
            </a:r>
            <a:endParaRPr sz="1800">
              <a:latin typeface="Arial MT"/>
              <a:cs typeface="Arial MT"/>
            </a:endParaRPr>
          </a:p>
          <a:p>
            <a:pPr marL="12700" marR="5080">
              <a:lnSpc>
                <a:spcPct val="100000"/>
              </a:lnSpc>
              <a:spcBef>
                <a:spcPts val="770"/>
              </a:spcBef>
            </a:pPr>
            <a:r>
              <a:rPr sz="1800" spc="-5" dirty="0">
                <a:latin typeface="Arial MT"/>
                <a:cs typeface="Arial MT"/>
              </a:rPr>
              <a:t>Possibilité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 </a:t>
            </a:r>
            <a:r>
              <a:rPr sz="1800" dirty="0">
                <a:latin typeface="Arial MT"/>
                <a:cs typeface="Arial MT"/>
              </a:rPr>
              <a:t>PFMP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à</a:t>
            </a:r>
            <a:r>
              <a:rPr sz="1800" spc="-5" dirty="0">
                <a:latin typeface="Arial MT"/>
                <a:cs typeface="Arial MT"/>
              </a:rPr>
              <a:t> l’étranger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: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les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établissements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 santé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ou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médico-sociaux</a:t>
            </a:r>
            <a:r>
              <a:rPr sz="1800" spc="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doivent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satisfaire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aux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mêmes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conditions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formation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définies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dans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le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référentiel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du diplôme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47472" y="5242559"/>
            <a:ext cx="528955" cy="381000"/>
            <a:chOff x="347472" y="5242559"/>
            <a:chExt cx="528955" cy="381000"/>
          </a:xfrm>
        </p:grpSpPr>
        <p:sp>
          <p:nvSpPr>
            <p:cNvPr id="20" name="object 20"/>
            <p:cNvSpPr/>
            <p:nvPr/>
          </p:nvSpPr>
          <p:spPr>
            <a:xfrm>
              <a:off x="360426" y="5255513"/>
              <a:ext cx="502920" cy="355600"/>
            </a:xfrm>
            <a:custGeom>
              <a:avLst/>
              <a:gdLst/>
              <a:ahLst/>
              <a:cxnLst/>
              <a:rect l="l" t="t" r="r" b="b"/>
              <a:pathLst>
                <a:path w="502919" h="355600">
                  <a:moveTo>
                    <a:pt x="325374" y="0"/>
                  </a:moveTo>
                  <a:lnTo>
                    <a:pt x="325374" y="88773"/>
                  </a:lnTo>
                  <a:lnTo>
                    <a:pt x="0" y="88773"/>
                  </a:lnTo>
                  <a:lnTo>
                    <a:pt x="0" y="266319"/>
                  </a:lnTo>
                  <a:lnTo>
                    <a:pt x="325374" y="266319"/>
                  </a:lnTo>
                  <a:lnTo>
                    <a:pt x="325374" y="355092"/>
                  </a:lnTo>
                  <a:lnTo>
                    <a:pt x="502920" y="177546"/>
                  </a:lnTo>
                  <a:lnTo>
                    <a:pt x="325374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60426" y="5255513"/>
              <a:ext cx="502920" cy="355600"/>
            </a:xfrm>
            <a:custGeom>
              <a:avLst/>
              <a:gdLst/>
              <a:ahLst/>
              <a:cxnLst/>
              <a:rect l="l" t="t" r="r" b="b"/>
              <a:pathLst>
                <a:path w="502919" h="355600">
                  <a:moveTo>
                    <a:pt x="0" y="88773"/>
                  </a:moveTo>
                  <a:lnTo>
                    <a:pt x="325374" y="88773"/>
                  </a:lnTo>
                  <a:lnTo>
                    <a:pt x="325374" y="0"/>
                  </a:lnTo>
                  <a:lnTo>
                    <a:pt x="502920" y="177546"/>
                  </a:lnTo>
                  <a:lnTo>
                    <a:pt x="325374" y="355092"/>
                  </a:lnTo>
                  <a:lnTo>
                    <a:pt x="325374" y="266319"/>
                  </a:lnTo>
                  <a:lnTo>
                    <a:pt x="0" y="266319"/>
                  </a:lnTo>
                  <a:lnTo>
                    <a:pt x="0" y="88773"/>
                  </a:lnTo>
                  <a:close/>
                </a:path>
              </a:pathLst>
            </a:custGeom>
            <a:ln w="25908">
              <a:solidFill>
                <a:srgbClr val="003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347472" y="5807964"/>
            <a:ext cx="528955" cy="379730"/>
            <a:chOff x="347472" y="5807964"/>
            <a:chExt cx="528955" cy="379730"/>
          </a:xfrm>
        </p:grpSpPr>
        <p:sp>
          <p:nvSpPr>
            <p:cNvPr id="23" name="object 23"/>
            <p:cNvSpPr/>
            <p:nvPr/>
          </p:nvSpPr>
          <p:spPr>
            <a:xfrm>
              <a:off x="360426" y="5820918"/>
              <a:ext cx="502920" cy="353695"/>
            </a:xfrm>
            <a:custGeom>
              <a:avLst/>
              <a:gdLst/>
              <a:ahLst/>
              <a:cxnLst/>
              <a:rect l="l" t="t" r="r" b="b"/>
              <a:pathLst>
                <a:path w="502919" h="353695">
                  <a:moveTo>
                    <a:pt x="326136" y="0"/>
                  </a:moveTo>
                  <a:lnTo>
                    <a:pt x="326136" y="88391"/>
                  </a:lnTo>
                  <a:lnTo>
                    <a:pt x="0" y="88391"/>
                  </a:lnTo>
                  <a:lnTo>
                    <a:pt x="0" y="265175"/>
                  </a:lnTo>
                  <a:lnTo>
                    <a:pt x="326136" y="265175"/>
                  </a:lnTo>
                  <a:lnTo>
                    <a:pt x="326136" y="353567"/>
                  </a:lnTo>
                  <a:lnTo>
                    <a:pt x="502920" y="176783"/>
                  </a:lnTo>
                  <a:lnTo>
                    <a:pt x="326136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60426" y="5820918"/>
              <a:ext cx="502920" cy="353695"/>
            </a:xfrm>
            <a:custGeom>
              <a:avLst/>
              <a:gdLst/>
              <a:ahLst/>
              <a:cxnLst/>
              <a:rect l="l" t="t" r="r" b="b"/>
              <a:pathLst>
                <a:path w="502919" h="353695">
                  <a:moveTo>
                    <a:pt x="0" y="88391"/>
                  </a:moveTo>
                  <a:lnTo>
                    <a:pt x="326136" y="88391"/>
                  </a:lnTo>
                  <a:lnTo>
                    <a:pt x="326136" y="0"/>
                  </a:lnTo>
                  <a:lnTo>
                    <a:pt x="502920" y="176783"/>
                  </a:lnTo>
                  <a:lnTo>
                    <a:pt x="326136" y="353567"/>
                  </a:lnTo>
                  <a:lnTo>
                    <a:pt x="326136" y="265175"/>
                  </a:lnTo>
                  <a:lnTo>
                    <a:pt x="0" y="265175"/>
                  </a:lnTo>
                  <a:lnTo>
                    <a:pt x="0" y="88391"/>
                  </a:lnTo>
                  <a:close/>
                </a:path>
              </a:pathLst>
            </a:custGeom>
            <a:ln w="25908">
              <a:solidFill>
                <a:srgbClr val="003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Espace réservé du pied de page 27">
            <a:extLst>
              <a:ext uri="{FF2B5EF4-FFF2-40B4-BE49-F238E27FC236}">
                <a16:creationId xmlns:a16="http://schemas.microsoft.com/office/drawing/2014/main" id="{7655E0D8-3087-49A6-A393-7A0C358E0FA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fr-FR"/>
              <a:t>Formation rénovation bac pro ASSP - Mai 2022 -  GRD - académie de Lyon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822" y="6380226"/>
            <a:ext cx="11232515" cy="0"/>
          </a:xfrm>
          <a:custGeom>
            <a:avLst/>
            <a:gdLst/>
            <a:ahLst/>
            <a:cxnLst/>
            <a:rect l="l" t="t" r="r" b="b"/>
            <a:pathLst>
              <a:path w="11232515">
                <a:moveTo>
                  <a:pt x="0" y="0"/>
                </a:moveTo>
                <a:lnTo>
                  <a:pt x="1123200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3053" y="212305"/>
            <a:ext cx="593451" cy="52017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38832" y="195453"/>
            <a:ext cx="85413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0000"/>
                </a:solidFill>
              </a:rPr>
              <a:t>Les</a:t>
            </a:r>
            <a:r>
              <a:rPr sz="2800" spc="2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périodes</a:t>
            </a:r>
            <a:r>
              <a:rPr sz="2800" spc="2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de</a:t>
            </a:r>
            <a:r>
              <a:rPr sz="2800" spc="2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formation</a:t>
            </a:r>
            <a:r>
              <a:rPr sz="2800" spc="15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en</a:t>
            </a:r>
            <a:r>
              <a:rPr sz="2800" spc="2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milieu</a:t>
            </a:r>
            <a:r>
              <a:rPr sz="2800" spc="-1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professionnel</a:t>
            </a:r>
            <a:endParaRPr sz="2800"/>
          </a:p>
        </p:txBody>
      </p:sp>
      <p:grpSp>
        <p:nvGrpSpPr>
          <p:cNvPr id="6" name="object 6"/>
          <p:cNvGrpSpPr/>
          <p:nvPr/>
        </p:nvGrpSpPr>
        <p:grpSpPr>
          <a:xfrm>
            <a:off x="9986708" y="2142680"/>
            <a:ext cx="1884045" cy="1073150"/>
            <a:chOff x="9986708" y="2142680"/>
            <a:chExt cx="1884045" cy="1073150"/>
          </a:xfrm>
        </p:grpSpPr>
        <p:sp>
          <p:nvSpPr>
            <p:cNvPr id="7" name="object 7"/>
            <p:cNvSpPr/>
            <p:nvPr/>
          </p:nvSpPr>
          <p:spPr>
            <a:xfrm>
              <a:off x="9999725" y="2155697"/>
              <a:ext cx="1858010" cy="1047115"/>
            </a:xfrm>
            <a:custGeom>
              <a:avLst/>
              <a:gdLst/>
              <a:ahLst/>
              <a:cxnLst/>
              <a:rect l="l" t="t" r="r" b="b"/>
              <a:pathLst>
                <a:path w="1858009" h="1047114">
                  <a:moveTo>
                    <a:pt x="1683257" y="0"/>
                  </a:moveTo>
                  <a:lnTo>
                    <a:pt x="174498" y="0"/>
                  </a:lnTo>
                  <a:lnTo>
                    <a:pt x="128102" y="6231"/>
                  </a:lnTo>
                  <a:lnTo>
                    <a:pt x="86416" y="23819"/>
                  </a:lnTo>
                  <a:lnTo>
                    <a:pt x="51101" y="51101"/>
                  </a:lnTo>
                  <a:lnTo>
                    <a:pt x="23819" y="86416"/>
                  </a:lnTo>
                  <a:lnTo>
                    <a:pt x="6231" y="128102"/>
                  </a:lnTo>
                  <a:lnTo>
                    <a:pt x="0" y="174498"/>
                  </a:lnTo>
                  <a:lnTo>
                    <a:pt x="0" y="872489"/>
                  </a:lnTo>
                  <a:lnTo>
                    <a:pt x="6231" y="918885"/>
                  </a:lnTo>
                  <a:lnTo>
                    <a:pt x="23819" y="960571"/>
                  </a:lnTo>
                  <a:lnTo>
                    <a:pt x="51101" y="995886"/>
                  </a:lnTo>
                  <a:lnTo>
                    <a:pt x="86416" y="1023168"/>
                  </a:lnTo>
                  <a:lnTo>
                    <a:pt x="128102" y="1040756"/>
                  </a:lnTo>
                  <a:lnTo>
                    <a:pt x="174498" y="1046988"/>
                  </a:lnTo>
                  <a:lnTo>
                    <a:pt x="1683257" y="1046988"/>
                  </a:lnTo>
                  <a:lnTo>
                    <a:pt x="1729653" y="1040756"/>
                  </a:lnTo>
                  <a:lnTo>
                    <a:pt x="1771339" y="1023168"/>
                  </a:lnTo>
                  <a:lnTo>
                    <a:pt x="1806654" y="995886"/>
                  </a:lnTo>
                  <a:lnTo>
                    <a:pt x="1833936" y="960571"/>
                  </a:lnTo>
                  <a:lnTo>
                    <a:pt x="1851524" y="918885"/>
                  </a:lnTo>
                  <a:lnTo>
                    <a:pt x="1857755" y="872489"/>
                  </a:lnTo>
                  <a:lnTo>
                    <a:pt x="1857755" y="174498"/>
                  </a:lnTo>
                  <a:lnTo>
                    <a:pt x="1851524" y="128102"/>
                  </a:lnTo>
                  <a:lnTo>
                    <a:pt x="1833936" y="86416"/>
                  </a:lnTo>
                  <a:lnTo>
                    <a:pt x="1806654" y="51101"/>
                  </a:lnTo>
                  <a:lnTo>
                    <a:pt x="1771339" y="23819"/>
                  </a:lnTo>
                  <a:lnTo>
                    <a:pt x="1729653" y="6231"/>
                  </a:lnTo>
                  <a:lnTo>
                    <a:pt x="1683257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999725" y="2155697"/>
              <a:ext cx="1858010" cy="1047115"/>
            </a:xfrm>
            <a:custGeom>
              <a:avLst/>
              <a:gdLst/>
              <a:ahLst/>
              <a:cxnLst/>
              <a:rect l="l" t="t" r="r" b="b"/>
              <a:pathLst>
                <a:path w="1858009" h="1047114">
                  <a:moveTo>
                    <a:pt x="0" y="174498"/>
                  </a:moveTo>
                  <a:lnTo>
                    <a:pt x="6231" y="128102"/>
                  </a:lnTo>
                  <a:lnTo>
                    <a:pt x="23819" y="86416"/>
                  </a:lnTo>
                  <a:lnTo>
                    <a:pt x="51101" y="51101"/>
                  </a:lnTo>
                  <a:lnTo>
                    <a:pt x="86416" y="23819"/>
                  </a:lnTo>
                  <a:lnTo>
                    <a:pt x="128102" y="6231"/>
                  </a:lnTo>
                  <a:lnTo>
                    <a:pt x="174498" y="0"/>
                  </a:lnTo>
                  <a:lnTo>
                    <a:pt x="1683257" y="0"/>
                  </a:lnTo>
                  <a:lnTo>
                    <a:pt x="1729653" y="6231"/>
                  </a:lnTo>
                  <a:lnTo>
                    <a:pt x="1771339" y="23819"/>
                  </a:lnTo>
                  <a:lnTo>
                    <a:pt x="1806654" y="51101"/>
                  </a:lnTo>
                  <a:lnTo>
                    <a:pt x="1833936" y="86416"/>
                  </a:lnTo>
                  <a:lnTo>
                    <a:pt x="1851524" y="128102"/>
                  </a:lnTo>
                  <a:lnTo>
                    <a:pt x="1857755" y="174498"/>
                  </a:lnTo>
                  <a:lnTo>
                    <a:pt x="1857755" y="872489"/>
                  </a:lnTo>
                  <a:lnTo>
                    <a:pt x="1851524" y="918885"/>
                  </a:lnTo>
                  <a:lnTo>
                    <a:pt x="1833936" y="960571"/>
                  </a:lnTo>
                  <a:lnTo>
                    <a:pt x="1806654" y="995886"/>
                  </a:lnTo>
                  <a:lnTo>
                    <a:pt x="1771339" y="1023168"/>
                  </a:lnTo>
                  <a:lnTo>
                    <a:pt x="1729653" y="1040756"/>
                  </a:lnTo>
                  <a:lnTo>
                    <a:pt x="1683257" y="1046988"/>
                  </a:lnTo>
                  <a:lnTo>
                    <a:pt x="174498" y="1046988"/>
                  </a:lnTo>
                  <a:lnTo>
                    <a:pt x="128102" y="1040756"/>
                  </a:lnTo>
                  <a:lnTo>
                    <a:pt x="86416" y="1023168"/>
                  </a:lnTo>
                  <a:lnTo>
                    <a:pt x="51101" y="995886"/>
                  </a:lnTo>
                  <a:lnTo>
                    <a:pt x="23819" y="960571"/>
                  </a:lnTo>
                  <a:lnTo>
                    <a:pt x="6231" y="918885"/>
                  </a:lnTo>
                  <a:lnTo>
                    <a:pt x="0" y="872489"/>
                  </a:lnTo>
                  <a:lnTo>
                    <a:pt x="0" y="174498"/>
                  </a:lnTo>
                  <a:close/>
                </a:path>
              </a:pathLst>
            </a:custGeom>
            <a:ln w="25908">
              <a:solidFill>
                <a:srgbClr val="003D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0270363" y="2522931"/>
            <a:ext cx="13182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22</a:t>
            </a:r>
            <a:r>
              <a:rPr sz="1800" spc="-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semaines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244276" y="836612"/>
            <a:ext cx="2193290" cy="2185670"/>
            <a:chOff x="4244276" y="836612"/>
            <a:chExt cx="2193290" cy="2185670"/>
          </a:xfrm>
        </p:grpSpPr>
        <p:sp>
          <p:nvSpPr>
            <p:cNvPr id="11" name="object 11"/>
            <p:cNvSpPr/>
            <p:nvPr/>
          </p:nvSpPr>
          <p:spPr>
            <a:xfrm>
              <a:off x="4257294" y="849629"/>
              <a:ext cx="2167255" cy="2159635"/>
            </a:xfrm>
            <a:custGeom>
              <a:avLst/>
              <a:gdLst/>
              <a:ahLst/>
              <a:cxnLst/>
              <a:rect l="l" t="t" r="r" b="b"/>
              <a:pathLst>
                <a:path w="2167254" h="2159635">
                  <a:moveTo>
                    <a:pt x="1083564" y="0"/>
                  </a:moveTo>
                  <a:lnTo>
                    <a:pt x="0" y="1079754"/>
                  </a:lnTo>
                  <a:lnTo>
                    <a:pt x="1083564" y="2159508"/>
                  </a:lnTo>
                  <a:lnTo>
                    <a:pt x="2167128" y="1079754"/>
                  </a:lnTo>
                  <a:lnTo>
                    <a:pt x="108356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257294" y="849629"/>
              <a:ext cx="2167255" cy="2159635"/>
            </a:xfrm>
            <a:custGeom>
              <a:avLst/>
              <a:gdLst/>
              <a:ahLst/>
              <a:cxnLst/>
              <a:rect l="l" t="t" r="r" b="b"/>
              <a:pathLst>
                <a:path w="2167254" h="2159635">
                  <a:moveTo>
                    <a:pt x="0" y="1079754"/>
                  </a:moveTo>
                  <a:lnTo>
                    <a:pt x="1083564" y="0"/>
                  </a:lnTo>
                  <a:lnTo>
                    <a:pt x="2167128" y="1079754"/>
                  </a:lnTo>
                  <a:lnTo>
                    <a:pt x="1083564" y="2159508"/>
                  </a:lnTo>
                  <a:lnTo>
                    <a:pt x="0" y="1079754"/>
                  </a:lnTo>
                  <a:close/>
                </a:path>
              </a:pathLst>
            </a:custGeom>
            <a:ln w="25908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243829" y="1726184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6FC0"/>
                </a:solidFill>
                <a:latin typeface="Arial MT"/>
                <a:cs typeface="Arial MT"/>
              </a:rPr>
              <a:t>6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053264" y="772604"/>
            <a:ext cx="2190115" cy="2315210"/>
            <a:chOff x="6053264" y="772604"/>
            <a:chExt cx="2190115" cy="2315210"/>
          </a:xfrm>
        </p:grpSpPr>
        <p:sp>
          <p:nvSpPr>
            <p:cNvPr id="15" name="object 15"/>
            <p:cNvSpPr/>
            <p:nvPr/>
          </p:nvSpPr>
          <p:spPr>
            <a:xfrm>
              <a:off x="6066282" y="785621"/>
              <a:ext cx="2164080" cy="2289175"/>
            </a:xfrm>
            <a:custGeom>
              <a:avLst/>
              <a:gdLst/>
              <a:ahLst/>
              <a:cxnLst/>
              <a:rect l="l" t="t" r="r" b="b"/>
              <a:pathLst>
                <a:path w="2164079" h="2289175">
                  <a:moveTo>
                    <a:pt x="1082039" y="0"/>
                  </a:moveTo>
                  <a:lnTo>
                    <a:pt x="0" y="1144524"/>
                  </a:lnTo>
                  <a:lnTo>
                    <a:pt x="1082039" y="2289048"/>
                  </a:lnTo>
                  <a:lnTo>
                    <a:pt x="2164079" y="1144524"/>
                  </a:lnTo>
                  <a:lnTo>
                    <a:pt x="108203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066282" y="785621"/>
              <a:ext cx="2164080" cy="2289175"/>
            </a:xfrm>
            <a:custGeom>
              <a:avLst/>
              <a:gdLst/>
              <a:ahLst/>
              <a:cxnLst/>
              <a:rect l="l" t="t" r="r" b="b"/>
              <a:pathLst>
                <a:path w="2164079" h="2289175">
                  <a:moveTo>
                    <a:pt x="0" y="1144524"/>
                  </a:moveTo>
                  <a:lnTo>
                    <a:pt x="1082039" y="0"/>
                  </a:lnTo>
                  <a:lnTo>
                    <a:pt x="2164079" y="1144524"/>
                  </a:lnTo>
                  <a:lnTo>
                    <a:pt x="1082039" y="2289048"/>
                  </a:lnTo>
                  <a:lnTo>
                    <a:pt x="0" y="1144524"/>
                  </a:lnTo>
                  <a:close/>
                </a:path>
              </a:pathLst>
            </a:custGeom>
            <a:ln w="25908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050405" y="1726184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6FC0"/>
                </a:solidFill>
                <a:latin typeface="Arial MT"/>
                <a:cs typeface="Arial MT"/>
              </a:rPr>
              <a:t>8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7796783" y="880872"/>
            <a:ext cx="2216150" cy="2185670"/>
            <a:chOff x="7796783" y="880872"/>
            <a:chExt cx="2216150" cy="2185670"/>
          </a:xfrm>
        </p:grpSpPr>
        <p:sp>
          <p:nvSpPr>
            <p:cNvPr id="19" name="object 19"/>
            <p:cNvSpPr/>
            <p:nvPr/>
          </p:nvSpPr>
          <p:spPr>
            <a:xfrm>
              <a:off x="7809737" y="893826"/>
              <a:ext cx="2190115" cy="2159635"/>
            </a:xfrm>
            <a:custGeom>
              <a:avLst/>
              <a:gdLst/>
              <a:ahLst/>
              <a:cxnLst/>
              <a:rect l="l" t="t" r="r" b="b"/>
              <a:pathLst>
                <a:path w="2190115" h="2159635">
                  <a:moveTo>
                    <a:pt x="1094993" y="0"/>
                  </a:moveTo>
                  <a:lnTo>
                    <a:pt x="0" y="1079753"/>
                  </a:lnTo>
                  <a:lnTo>
                    <a:pt x="1094993" y="2159508"/>
                  </a:lnTo>
                  <a:lnTo>
                    <a:pt x="2189987" y="1079753"/>
                  </a:lnTo>
                  <a:lnTo>
                    <a:pt x="1094993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809737" y="893826"/>
              <a:ext cx="2190115" cy="2159635"/>
            </a:xfrm>
            <a:custGeom>
              <a:avLst/>
              <a:gdLst/>
              <a:ahLst/>
              <a:cxnLst/>
              <a:rect l="l" t="t" r="r" b="b"/>
              <a:pathLst>
                <a:path w="2190115" h="2159635">
                  <a:moveTo>
                    <a:pt x="0" y="1079753"/>
                  </a:moveTo>
                  <a:lnTo>
                    <a:pt x="1094993" y="0"/>
                  </a:lnTo>
                  <a:lnTo>
                    <a:pt x="2189987" y="1079753"/>
                  </a:lnTo>
                  <a:lnTo>
                    <a:pt x="1094993" y="2159508"/>
                  </a:lnTo>
                  <a:lnTo>
                    <a:pt x="0" y="1079753"/>
                  </a:lnTo>
                  <a:close/>
                </a:path>
              </a:pathLst>
            </a:custGeom>
            <a:ln w="25908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8807957" y="1769745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6FC0"/>
                </a:solidFill>
                <a:latin typeface="Arial MT"/>
                <a:cs typeface="Arial MT"/>
              </a:rPr>
              <a:t>8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021080" y="3311652"/>
            <a:ext cx="3930650" cy="3021965"/>
            <a:chOff x="1021080" y="3311652"/>
            <a:chExt cx="3930650" cy="3021965"/>
          </a:xfrm>
        </p:grpSpPr>
        <p:sp>
          <p:nvSpPr>
            <p:cNvPr id="23" name="object 23"/>
            <p:cNvSpPr/>
            <p:nvPr/>
          </p:nvSpPr>
          <p:spPr>
            <a:xfrm>
              <a:off x="1034034" y="3324606"/>
              <a:ext cx="3904615" cy="2995930"/>
            </a:xfrm>
            <a:custGeom>
              <a:avLst/>
              <a:gdLst/>
              <a:ahLst/>
              <a:cxnLst/>
              <a:rect l="l" t="t" r="r" b="b"/>
              <a:pathLst>
                <a:path w="3904615" h="2995929">
                  <a:moveTo>
                    <a:pt x="3904488" y="0"/>
                  </a:moveTo>
                  <a:lnTo>
                    <a:pt x="0" y="0"/>
                  </a:lnTo>
                  <a:lnTo>
                    <a:pt x="0" y="2833687"/>
                  </a:lnTo>
                  <a:lnTo>
                    <a:pt x="60376" y="2849678"/>
                  </a:lnTo>
                  <a:lnTo>
                    <a:pt x="119508" y="2864739"/>
                  </a:lnTo>
                  <a:lnTo>
                    <a:pt x="177422" y="2878886"/>
                  </a:lnTo>
                  <a:lnTo>
                    <a:pt x="234145" y="2892135"/>
                  </a:lnTo>
                  <a:lnTo>
                    <a:pt x="289702" y="2904501"/>
                  </a:lnTo>
                  <a:lnTo>
                    <a:pt x="344121" y="2916002"/>
                  </a:lnTo>
                  <a:lnTo>
                    <a:pt x="397427" y="2926653"/>
                  </a:lnTo>
                  <a:lnTo>
                    <a:pt x="449648" y="2936471"/>
                  </a:lnTo>
                  <a:lnTo>
                    <a:pt x="500810" y="2945471"/>
                  </a:lnTo>
                  <a:lnTo>
                    <a:pt x="550939" y="2953670"/>
                  </a:lnTo>
                  <a:lnTo>
                    <a:pt x="600062" y="2961084"/>
                  </a:lnTo>
                  <a:lnTo>
                    <a:pt x="648206" y="2967729"/>
                  </a:lnTo>
                  <a:lnTo>
                    <a:pt x="695396" y="2973621"/>
                  </a:lnTo>
                  <a:lnTo>
                    <a:pt x="741659" y="2978776"/>
                  </a:lnTo>
                  <a:lnTo>
                    <a:pt x="787022" y="2983211"/>
                  </a:lnTo>
                  <a:lnTo>
                    <a:pt x="831511" y="2986942"/>
                  </a:lnTo>
                  <a:lnTo>
                    <a:pt x="875153" y="2989984"/>
                  </a:lnTo>
                  <a:lnTo>
                    <a:pt x="917974" y="2992355"/>
                  </a:lnTo>
                  <a:lnTo>
                    <a:pt x="960000" y="2994069"/>
                  </a:lnTo>
                  <a:lnTo>
                    <a:pt x="1001259" y="2995144"/>
                  </a:lnTo>
                  <a:lnTo>
                    <a:pt x="1041776" y="2995595"/>
                  </a:lnTo>
                  <a:lnTo>
                    <a:pt x="1081579" y="2995439"/>
                  </a:lnTo>
                  <a:lnTo>
                    <a:pt x="1120692" y="2994691"/>
                  </a:lnTo>
                  <a:lnTo>
                    <a:pt x="1159144" y="2993368"/>
                  </a:lnTo>
                  <a:lnTo>
                    <a:pt x="1234168" y="2989062"/>
                  </a:lnTo>
                  <a:lnTo>
                    <a:pt x="1306862" y="2982648"/>
                  </a:lnTo>
                  <a:lnTo>
                    <a:pt x="1377437" y="2974257"/>
                  </a:lnTo>
                  <a:lnTo>
                    <a:pt x="1446106" y="2964017"/>
                  </a:lnTo>
                  <a:lnTo>
                    <a:pt x="1513080" y="2952058"/>
                  </a:lnTo>
                  <a:lnTo>
                    <a:pt x="1578572" y="2938509"/>
                  </a:lnTo>
                  <a:lnTo>
                    <a:pt x="1642792" y="2923499"/>
                  </a:lnTo>
                  <a:lnTo>
                    <a:pt x="1705953" y="2907156"/>
                  </a:lnTo>
                  <a:lnTo>
                    <a:pt x="1768267" y="2889612"/>
                  </a:lnTo>
                  <a:lnTo>
                    <a:pt x="1829946" y="2870993"/>
                  </a:lnTo>
                  <a:lnTo>
                    <a:pt x="1891201" y="2851431"/>
                  </a:lnTo>
                  <a:lnTo>
                    <a:pt x="1952244" y="2831053"/>
                  </a:lnTo>
                  <a:lnTo>
                    <a:pt x="2013286" y="2809990"/>
                  </a:lnTo>
                  <a:lnTo>
                    <a:pt x="2325915" y="2698905"/>
                  </a:lnTo>
                  <a:lnTo>
                    <a:pt x="2391407" y="2676439"/>
                  </a:lnTo>
                  <a:lnTo>
                    <a:pt x="2458381" y="2654191"/>
                  </a:lnTo>
                  <a:lnTo>
                    <a:pt x="2527050" y="2632291"/>
                  </a:lnTo>
                  <a:lnTo>
                    <a:pt x="2597625" y="2610867"/>
                  </a:lnTo>
                  <a:lnTo>
                    <a:pt x="2670319" y="2590049"/>
                  </a:lnTo>
                  <a:lnTo>
                    <a:pt x="2707526" y="2579908"/>
                  </a:lnTo>
                  <a:lnTo>
                    <a:pt x="2745343" y="2569967"/>
                  </a:lnTo>
                  <a:lnTo>
                    <a:pt x="2783795" y="2560241"/>
                  </a:lnTo>
                  <a:lnTo>
                    <a:pt x="2822908" y="2550748"/>
                  </a:lnTo>
                  <a:lnTo>
                    <a:pt x="2862711" y="2541503"/>
                  </a:lnTo>
                  <a:lnTo>
                    <a:pt x="2903228" y="2532523"/>
                  </a:lnTo>
                  <a:lnTo>
                    <a:pt x="2944487" y="2523824"/>
                  </a:lnTo>
                  <a:lnTo>
                    <a:pt x="2986513" y="2515421"/>
                  </a:lnTo>
                  <a:lnTo>
                    <a:pt x="3029334" y="2507331"/>
                  </a:lnTo>
                  <a:lnTo>
                    <a:pt x="3072976" y="2499570"/>
                  </a:lnTo>
                  <a:lnTo>
                    <a:pt x="3117465" y="2492155"/>
                  </a:lnTo>
                  <a:lnTo>
                    <a:pt x="3162828" y="2485101"/>
                  </a:lnTo>
                  <a:lnTo>
                    <a:pt x="3209091" y="2478424"/>
                  </a:lnTo>
                  <a:lnTo>
                    <a:pt x="3256281" y="2472141"/>
                  </a:lnTo>
                  <a:lnTo>
                    <a:pt x="3304425" y="2466268"/>
                  </a:lnTo>
                  <a:lnTo>
                    <a:pt x="3353548" y="2460821"/>
                  </a:lnTo>
                  <a:lnTo>
                    <a:pt x="3403677" y="2455816"/>
                  </a:lnTo>
                  <a:lnTo>
                    <a:pt x="3454839" y="2451270"/>
                  </a:lnTo>
                  <a:lnTo>
                    <a:pt x="3507060" y="2447197"/>
                  </a:lnTo>
                  <a:lnTo>
                    <a:pt x="3560366" y="2443616"/>
                  </a:lnTo>
                  <a:lnTo>
                    <a:pt x="3614785" y="2440541"/>
                  </a:lnTo>
                  <a:lnTo>
                    <a:pt x="3670342" y="2437989"/>
                  </a:lnTo>
                  <a:lnTo>
                    <a:pt x="3727065" y="2435976"/>
                  </a:lnTo>
                  <a:lnTo>
                    <a:pt x="3784979" y="2434518"/>
                  </a:lnTo>
                  <a:lnTo>
                    <a:pt x="3844111" y="2433631"/>
                  </a:lnTo>
                  <a:lnTo>
                    <a:pt x="3904488" y="2433332"/>
                  </a:lnTo>
                  <a:lnTo>
                    <a:pt x="3904488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34034" y="3324606"/>
              <a:ext cx="3904615" cy="2995930"/>
            </a:xfrm>
            <a:custGeom>
              <a:avLst/>
              <a:gdLst/>
              <a:ahLst/>
              <a:cxnLst/>
              <a:rect l="l" t="t" r="r" b="b"/>
              <a:pathLst>
                <a:path w="3904615" h="2995929">
                  <a:moveTo>
                    <a:pt x="0" y="0"/>
                  </a:moveTo>
                  <a:lnTo>
                    <a:pt x="3904488" y="0"/>
                  </a:lnTo>
                  <a:lnTo>
                    <a:pt x="3904488" y="2433332"/>
                  </a:lnTo>
                  <a:lnTo>
                    <a:pt x="3844111" y="2433631"/>
                  </a:lnTo>
                  <a:lnTo>
                    <a:pt x="3784979" y="2434518"/>
                  </a:lnTo>
                  <a:lnTo>
                    <a:pt x="3727065" y="2435976"/>
                  </a:lnTo>
                  <a:lnTo>
                    <a:pt x="3670342" y="2437989"/>
                  </a:lnTo>
                  <a:lnTo>
                    <a:pt x="3614785" y="2440541"/>
                  </a:lnTo>
                  <a:lnTo>
                    <a:pt x="3560366" y="2443616"/>
                  </a:lnTo>
                  <a:lnTo>
                    <a:pt x="3507060" y="2447197"/>
                  </a:lnTo>
                  <a:lnTo>
                    <a:pt x="3454839" y="2451270"/>
                  </a:lnTo>
                  <a:lnTo>
                    <a:pt x="3403677" y="2455816"/>
                  </a:lnTo>
                  <a:lnTo>
                    <a:pt x="3353548" y="2460821"/>
                  </a:lnTo>
                  <a:lnTo>
                    <a:pt x="3304425" y="2466268"/>
                  </a:lnTo>
                  <a:lnTo>
                    <a:pt x="3256281" y="2472141"/>
                  </a:lnTo>
                  <a:lnTo>
                    <a:pt x="3209091" y="2478424"/>
                  </a:lnTo>
                  <a:lnTo>
                    <a:pt x="3162828" y="2485101"/>
                  </a:lnTo>
                  <a:lnTo>
                    <a:pt x="3117465" y="2492155"/>
                  </a:lnTo>
                  <a:lnTo>
                    <a:pt x="3072976" y="2499570"/>
                  </a:lnTo>
                  <a:lnTo>
                    <a:pt x="3029334" y="2507331"/>
                  </a:lnTo>
                  <a:lnTo>
                    <a:pt x="2986513" y="2515421"/>
                  </a:lnTo>
                  <a:lnTo>
                    <a:pt x="2944487" y="2523824"/>
                  </a:lnTo>
                  <a:lnTo>
                    <a:pt x="2903228" y="2532523"/>
                  </a:lnTo>
                  <a:lnTo>
                    <a:pt x="2862711" y="2541503"/>
                  </a:lnTo>
                  <a:lnTo>
                    <a:pt x="2822908" y="2550748"/>
                  </a:lnTo>
                  <a:lnTo>
                    <a:pt x="2783795" y="2560241"/>
                  </a:lnTo>
                  <a:lnTo>
                    <a:pt x="2745343" y="2569967"/>
                  </a:lnTo>
                  <a:lnTo>
                    <a:pt x="2707526" y="2579908"/>
                  </a:lnTo>
                  <a:lnTo>
                    <a:pt x="2670319" y="2590049"/>
                  </a:lnTo>
                  <a:lnTo>
                    <a:pt x="2597625" y="2610867"/>
                  </a:lnTo>
                  <a:lnTo>
                    <a:pt x="2527050" y="2632291"/>
                  </a:lnTo>
                  <a:lnTo>
                    <a:pt x="2458381" y="2654191"/>
                  </a:lnTo>
                  <a:lnTo>
                    <a:pt x="2391407" y="2676439"/>
                  </a:lnTo>
                  <a:lnTo>
                    <a:pt x="2325915" y="2698905"/>
                  </a:lnTo>
                  <a:lnTo>
                    <a:pt x="2261695" y="2721460"/>
                  </a:lnTo>
                  <a:lnTo>
                    <a:pt x="2198534" y="2743976"/>
                  </a:lnTo>
                  <a:lnTo>
                    <a:pt x="2136220" y="2766322"/>
                  </a:lnTo>
                  <a:lnTo>
                    <a:pt x="2105314" y="2777391"/>
                  </a:lnTo>
                  <a:lnTo>
                    <a:pt x="2043874" y="2799241"/>
                  </a:lnTo>
                  <a:lnTo>
                    <a:pt x="1982752" y="2820599"/>
                  </a:lnTo>
                  <a:lnTo>
                    <a:pt x="1921735" y="2841336"/>
                  </a:lnTo>
                  <a:lnTo>
                    <a:pt x="1860613" y="2861322"/>
                  </a:lnTo>
                  <a:lnTo>
                    <a:pt x="1799173" y="2880429"/>
                  </a:lnTo>
                  <a:lnTo>
                    <a:pt x="1737203" y="2898526"/>
                  </a:lnTo>
                  <a:lnTo>
                    <a:pt x="1674492" y="2915486"/>
                  </a:lnTo>
                  <a:lnTo>
                    <a:pt x="1610828" y="2931178"/>
                  </a:lnTo>
                  <a:lnTo>
                    <a:pt x="1545998" y="2945474"/>
                  </a:lnTo>
                  <a:lnTo>
                    <a:pt x="1479792" y="2958245"/>
                  </a:lnTo>
                  <a:lnTo>
                    <a:pt x="1411997" y="2969360"/>
                  </a:lnTo>
                  <a:lnTo>
                    <a:pt x="1342401" y="2978692"/>
                  </a:lnTo>
                  <a:lnTo>
                    <a:pt x="1270793" y="2986110"/>
                  </a:lnTo>
                  <a:lnTo>
                    <a:pt x="1196961" y="2991486"/>
                  </a:lnTo>
                  <a:lnTo>
                    <a:pt x="1120692" y="2994691"/>
                  </a:lnTo>
                  <a:lnTo>
                    <a:pt x="1081579" y="2995439"/>
                  </a:lnTo>
                  <a:lnTo>
                    <a:pt x="1041776" y="2995595"/>
                  </a:lnTo>
                  <a:lnTo>
                    <a:pt x="1001259" y="2995144"/>
                  </a:lnTo>
                  <a:lnTo>
                    <a:pt x="960000" y="2994069"/>
                  </a:lnTo>
                  <a:lnTo>
                    <a:pt x="917974" y="2992355"/>
                  </a:lnTo>
                  <a:lnTo>
                    <a:pt x="875153" y="2989984"/>
                  </a:lnTo>
                  <a:lnTo>
                    <a:pt x="831511" y="2986942"/>
                  </a:lnTo>
                  <a:lnTo>
                    <a:pt x="787022" y="2983211"/>
                  </a:lnTo>
                  <a:lnTo>
                    <a:pt x="741659" y="2978776"/>
                  </a:lnTo>
                  <a:lnTo>
                    <a:pt x="695396" y="2973621"/>
                  </a:lnTo>
                  <a:lnTo>
                    <a:pt x="648206" y="2967729"/>
                  </a:lnTo>
                  <a:lnTo>
                    <a:pt x="600062" y="2961084"/>
                  </a:lnTo>
                  <a:lnTo>
                    <a:pt x="550939" y="2953670"/>
                  </a:lnTo>
                  <a:lnTo>
                    <a:pt x="500810" y="2945471"/>
                  </a:lnTo>
                  <a:lnTo>
                    <a:pt x="449648" y="2936471"/>
                  </a:lnTo>
                  <a:lnTo>
                    <a:pt x="397427" y="2926653"/>
                  </a:lnTo>
                  <a:lnTo>
                    <a:pt x="344121" y="2916002"/>
                  </a:lnTo>
                  <a:lnTo>
                    <a:pt x="289702" y="2904501"/>
                  </a:lnTo>
                  <a:lnTo>
                    <a:pt x="234145" y="2892135"/>
                  </a:lnTo>
                  <a:lnTo>
                    <a:pt x="177422" y="2878886"/>
                  </a:lnTo>
                  <a:lnTo>
                    <a:pt x="119508" y="2864739"/>
                  </a:lnTo>
                  <a:lnTo>
                    <a:pt x="60376" y="2849678"/>
                  </a:lnTo>
                  <a:lnTo>
                    <a:pt x="0" y="2833687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159865" y="3972814"/>
            <a:ext cx="365252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  <a:tabLst>
                <a:tab pos="1181100" algn="l"/>
              </a:tabLst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10</a:t>
            </a:r>
            <a:r>
              <a:rPr sz="2400" b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semaines</a:t>
            </a:r>
            <a:r>
              <a:rPr sz="2400" b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obligatoires </a:t>
            </a:r>
            <a:r>
              <a:rPr sz="2400" b="1" spc="-6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auprès	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de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personnes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adultes</a:t>
            </a:r>
            <a:r>
              <a:rPr sz="2400" b="1" spc="-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non</a:t>
            </a:r>
            <a:r>
              <a:rPr sz="2400" b="1" spc="-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autonomes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643371" y="3311652"/>
            <a:ext cx="5560060" cy="2923540"/>
            <a:chOff x="5643371" y="3311652"/>
            <a:chExt cx="5560060" cy="2923540"/>
          </a:xfrm>
        </p:grpSpPr>
        <p:sp>
          <p:nvSpPr>
            <p:cNvPr id="27" name="object 27"/>
            <p:cNvSpPr/>
            <p:nvPr/>
          </p:nvSpPr>
          <p:spPr>
            <a:xfrm>
              <a:off x="5656325" y="3505708"/>
              <a:ext cx="5534025" cy="2716530"/>
            </a:xfrm>
            <a:custGeom>
              <a:avLst/>
              <a:gdLst/>
              <a:ahLst/>
              <a:cxnLst/>
              <a:rect l="l" t="t" r="r" b="b"/>
              <a:pathLst>
                <a:path w="5534025" h="2716529">
                  <a:moveTo>
                    <a:pt x="5171567" y="0"/>
                  </a:moveTo>
                  <a:lnTo>
                    <a:pt x="5171567" y="180974"/>
                  </a:lnTo>
                  <a:lnTo>
                    <a:pt x="181101" y="180974"/>
                  </a:lnTo>
                  <a:lnTo>
                    <a:pt x="132938" y="187449"/>
                  </a:lnTo>
                  <a:lnTo>
                    <a:pt x="89671" y="205716"/>
                  </a:lnTo>
                  <a:lnTo>
                    <a:pt x="53022" y="234045"/>
                  </a:lnTo>
                  <a:lnTo>
                    <a:pt x="24713" y="270702"/>
                  </a:lnTo>
                  <a:lnTo>
                    <a:pt x="6465" y="313957"/>
                  </a:lnTo>
                  <a:lnTo>
                    <a:pt x="0" y="362076"/>
                  </a:lnTo>
                  <a:lnTo>
                    <a:pt x="0" y="2534945"/>
                  </a:lnTo>
                  <a:lnTo>
                    <a:pt x="6465" y="2583085"/>
                  </a:lnTo>
                  <a:lnTo>
                    <a:pt x="24713" y="2626341"/>
                  </a:lnTo>
                  <a:lnTo>
                    <a:pt x="53022" y="2662988"/>
                  </a:lnTo>
                  <a:lnTo>
                    <a:pt x="89671" y="2691301"/>
                  </a:lnTo>
                  <a:lnTo>
                    <a:pt x="132938" y="2709554"/>
                  </a:lnTo>
                  <a:lnTo>
                    <a:pt x="181101" y="2716022"/>
                  </a:lnTo>
                  <a:lnTo>
                    <a:pt x="229221" y="2709554"/>
                  </a:lnTo>
                  <a:lnTo>
                    <a:pt x="272476" y="2691301"/>
                  </a:lnTo>
                  <a:lnTo>
                    <a:pt x="309133" y="2662988"/>
                  </a:lnTo>
                  <a:lnTo>
                    <a:pt x="337462" y="2626341"/>
                  </a:lnTo>
                  <a:lnTo>
                    <a:pt x="355729" y="2583085"/>
                  </a:lnTo>
                  <a:lnTo>
                    <a:pt x="362203" y="2534945"/>
                  </a:lnTo>
                  <a:lnTo>
                    <a:pt x="362076" y="2353881"/>
                  </a:lnTo>
                  <a:lnTo>
                    <a:pt x="5352542" y="2353881"/>
                  </a:lnTo>
                  <a:lnTo>
                    <a:pt x="5400705" y="2347413"/>
                  </a:lnTo>
                  <a:lnTo>
                    <a:pt x="5443972" y="2329160"/>
                  </a:lnTo>
                  <a:lnTo>
                    <a:pt x="5480621" y="2300847"/>
                  </a:lnTo>
                  <a:lnTo>
                    <a:pt x="5508930" y="2264200"/>
                  </a:lnTo>
                  <a:lnTo>
                    <a:pt x="5527178" y="2220944"/>
                  </a:lnTo>
                  <a:lnTo>
                    <a:pt x="5533644" y="2172804"/>
                  </a:lnTo>
                  <a:lnTo>
                    <a:pt x="5533644" y="543178"/>
                  </a:lnTo>
                  <a:lnTo>
                    <a:pt x="181101" y="543178"/>
                  </a:lnTo>
                  <a:lnTo>
                    <a:pt x="181101" y="362076"/>
                  </a:lnTo>
                  <a:lnTo>
                    <a:pt x="188213" y="326872"/>
                  </a:lnTo>
                  <a:lnTo>
                    <a:pt x="207613" y="298084"/>
                  </a:lnTo>
                  <a:lnTo>
                    <a:pt x="236394" y="278655"/>
                  </a:lnTo>
                  <a:lnTo>
                    <a:pt x="271652" y="271525"/>
                  </a:lnTo>
                  <a:lnTo>
                    <a:pt x="5533644" y="271525"/>
                  </a:lnTo>
                  <a:lnTo>
                    <a:pt x="5533644" y="181101"/>
                  </a:lnTo>
                  <a:lnTo>
                    <a:pt x="5352542" y="181101"/>
                  </a:lnTo>
                  <a:lnTo>
                    <a:pt x="5352542" y="90550"/>
                  </a:lnTo>
                  <a:lnTo>
                    <a:pt x="5261991" y="90550"/>
                  </a:lnTo>
                  <a:lnTo>
                    <a:pt x="5226806" y="83421"/>
                  </a:lnTo>
                  <a:lnTo>
                    <a:pt x="5198062" y="63992"/>
                  </a:lnTo>
                  <a:lnTo>
                    <a:pt x="5178677" y="35204"/>
                  </a:lnTo>
                  <a:lnTo>
                    <a:pt x="5171567" y="0"/>
                  </a:lnTo>
                  <a:close/>
                </a:path>
                <a:path w="5534025" h="2716529">
                  <a:moveTo>
                    <a:pt x="5533644" y="271525"/>
                  </a:moveTo>
                  <a:lnTo>
                    <a:pt x="271652" y="271525"/>
                  </a:lnTo>
                  <a:lnTo>
                    <a:pt x="306857" y="278655"/>
                  </a:lnTo>
                  <a:lnTo>
                    <a:pt x="335645" y="298084"/>
                  </a:lnTo>
                  <a:lnTo>
                    <a:pt x="355074" y="326872"/>
                  </a:lnTo>
                  <a:lnTo>
                    <a:pt x="362203" y="362076"/>
                  </a:lnTo>
                  <a:lnTo>
                    <a:pt x="355729" y="410240"/>
                  </a:lnTo>
                  <a:lnTo>
                    <a:pt x="337462" y="453507"/>
                  </a:lnTo>
                  <a:lnTo>
                    <a:pt x="309133" y="490156"/>
                  </a:lnTo>
                  <a:lnTo>
                    <a:pt x="272476" y="518465"/>
                  </a:lnTo>
                  <a:lnTo>
                    <a:pt x="229221" y="536713"/>
                  </a:lnTo>
                  <a:lnTo>
                    <a:pt x="181101" y="543178"/>
                  </a:lnTo>
                  <a:lnTo>
                    <a:pt x="5533644" y="543178"/>
                  </a:lnTo>
                  <a:lnTo>
                    <a:pt x="5533644" y="271525"/>
                  </a:lnTo>
                  <a:close/>
                </a:path>
                <a:path w="5534025" h="2716529">
                  <a:moveTo>
                    <a:pt x="5533644" y="0"/>
                  </a:moveTo>
                  <a:lnTo>
                    <a:pt x="5527178" y="48119"/>
                  </a:lnTo>
                  <a:lnTo>
                    <a:pt x="5508930" y="91374"/>
                  </a:lnTo>
                  <a:lnTo>
                    <a:pt x="5480621" y="128031"/>
                  </a:lnTo>
                  <a:lnTo>
                    <a:pt x="5443972" y="156360"/>
                  </a:lnTo>
                  <a:lnTo>
                    <a:pt x="5400705" y="174627"/>
                  </a:lnTo>
                  <a:lnTo>
                    <a:pt x="5352542" y="181101"/>
                  </a:lnTo>
                  <a:lnTo>
                    <a:pt x="5533644" y="181101"/>
                  </a:lnTo>
                  <a:lnTo>
                    <a:pt x="5533644" y="0"/>
                  </a:lnTo>
                  <a:close/>
                </a:path>
                <a:path w="5534025" h="2716529">
                  <a:moveTo>
                    <a:pt x="5352542" y="0"/>
                  </a:moveTo>
                  <a:lnTo>
                    <a:pt x="5345430" y="35204"/>
                  </a:lnTo>
                  <a:lnTo>
                    <a:pt x="5326030" y="63992"/>
                  </a:lnTo>
                  <a:lnTo>
                    <a:pt x="5297249" y="83421"/>
                  </a:lnTo>
                  <a:lnTo>
                    <a:pt x="5261991" y="90550"/>
                  </a:lnTo>
                  <a:lnTo>
                    <a:pt x="5352542" y="90550"/>
                  </a:lnTo>
                  <a:lnTo>
                    <a:pt x="535254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837427" y="3324606"/>
              <a:ext cx="5353050" cy="724535"/>
            </a:xfrm>
            <a:custGeom>
              <a:avLst/>
              <a:gdLst/>
              <a:ahLst/>
              <a:cxnLst/>
              <a:rect l="l" t="t" r="r" b="b"/>
              <a:pathLst>
                <a:path w="5353050" h="724535">
                  <a:moveTo>
                    <a:pt x="90550" y="452628"/>
                  </a:moveTo>
                  <a:lnTo>
                    <a:pt x="55292" y="459757"/>
                  </a:lnTo>
                  <a:lnTo>
                    <a:pt x="26511" y="479186"/>
                  </a:lnTo>
                  <a:lnTo>
                    <a:pt x="7112" y="507974"/>
                  </a:lnTo>
                  <a:lnTo>
                    <a:pt x="0" y="543179"/>
                  </a:lnTo>
                  <a:lnTo>
                    <a:pt x="0" y="724281"/>
                  </a:lnTo>
                  <a:lnTo>
                    <a:pt x="48119" y="717815"/>
                  </a:lnTo>
                  <a:lnTo>
                    <a:pt x="91374" y="699567"/>
                  </a:lnTo>
                  <a:lnTo>
                    <a:pt x="128031" y="671258"/>
                  </a:lnTo>
                  <a:lnTo>
                    <a:pt x="156360" y="634609"/>
                  </a:lnTo>
                  <a:lnTo>
                    <a:pt x="174627" y="591342"/>
                  </a:lnTo>
                  <a:lnTo>
                    <a:pt x="181101" y="543179"/>
                  </a:lnTo>
                  <a:lnTo>
                    <a:pt x="173972" y="507974"/>
                  </a:lnTo>
                  <a:lnTo>
                    <a:pt x="154543" y="479186"/>
                  </a:lnTo>
                  <a:lnTo>
                    <a:pt x="125755" y="459757"/>
                  </a:lnTo>
                  <a:lnTo>
                    <a:pt x="90550" y="452628"/>
                  </a:lnTo>
                  <a:close/>
                </a:path>
                <a:path w="5353050" h="724535">
                  <a:moveTo>
                    <a:pt x="5352542" y="181102"/>
                  </a:moveTo>
                  <a:lnTo>
                    <a:pt x="5171440" y="181102"/>
                  </a:lnTo>
                  <a:lnTo>
                    <a:pt x="5171440" y="362077"/>
                  </a:lnTo>
                  <a:lnTo>
                    <a:pt x="5219603" y="355612"/>
                  </a:lnTo>
                  <a:lnTo>
                    <a:pt x="5262870" y="337368"/>
                  </a:lnTo>
                  <a:lnTo>
                    <a:pt x="5299519" y="309070"/>
                  </a:lnTo>
                  <a:lnTo>
                    <a:pt x="5327828" y="272443"/>
                  </a:lnTo>
                  <a:lnTo>
                    <a:pt x="5346076" y="229212"/>
                  </a:lnTo>
                  <a:lnTo>
                    <a:pt x="5352542" y="181102"/>
                  </a:lnTo>
                  <a:close/>
                </a:path>
                <a:path w="5353050" h="724535">
                  <a:moveTo>
                    <a:pt x="5171440" y="0"/>
                  </a:moveTo>
                  <a:lnTo>
                    <a:pt x="5123320" y="6465"/>
                  </a:lnTo>
                  <a:lnTo>
                    <a:pt x="5080065" y="24713"/>
                  </a:lnTo>
                  <a:lnTo>
                    <a:pt x="5043408" y="53022"/>
                  </a:lnTo>
                  <a:lnTo>
                    <a:pt x="5015079" y="89671"/>
                  </a:lnTo>
                  <a:lnTo>
                    <a:pt x="4996812" y="132938"/>
                  </a:lnTo>
                  <a:lnTo>
                    <a:pt x="4990338" y="181102"/>
                  </a:lnTo>
                  <a:lnTo>
                    <a:pt x="4997467" y="216306"/>
                  </a:lnTo>
                  <a:lnTo>
                    <a:pt x="5016896" y="245094"/>
                  </a:lnTo>
                  <a:lnTo>
                    <a:pt x="5045684" y="264523"/>
                  </a:lnTo>
                  <a:lnTo>
                    <a:pt x="5080889" y="271653"/>
                  </a:lnTo>
                  <a:lnTo>
                    <a:pt x="5116147" y="264523"/>
                  </a:lnTo>
                  <a:lnTo>
                    <a:pt x="5144928" y="245094"/>
                  </a:lnTo>
                  <a:lnTo>
                    <a:pt x="5164328" y="216306"/>
                  </a:lnTo>
                  <a:lnTo>
                    <a:pt x="5171440" y="181102"/>
                  </a:lnTo>
                  <a:lnTo>
                    <a:pt x="5352542" y="181102"/>
                  </a:lnTo>
                  <a:lnTo>
                    <a:pt x="5346076" y="132938"/>
                  </a:lnTo>
                  <a:lnTo>
                    <a:pt x="5327828" y="89671"/>
                  </a:lnTo>
                  <a:lnTo>
                    <a:pt x="5299519" y="53022"/>
                  </a:lnTo>
                  <a:lnTo>
                    <a:pt x="5262870" y="24713"/>
                  </a:lnTo>
                  <a:lnTo>
                    <a:pt x="5219603" y="6465"/>
                  </a:lnTo>
                  <a:lnTo>
                    <a:pt x="5171440" y="0"/>
                  </a:lnTo>
                  <a:close/>
                </a:path>
              </a:pathLst>
            </a:custGeom>
            <a:solidFill>
              <a:srgbClr val="AD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656325" y="3324606"/>
              <a:ext cx="5534025" cy="2897505"/>
            </a:xfrm>
            <a:custGeom>
              <a:avLst/>
              <a:gdLst/>
              <a:ahLst/>
              <a:cxnLst/>
              <a:rect l="l" t="t" r="r" b="b"/>
              <a:pathLst>
                <a:path w="5534025" h="2897504">
                  <a:moveTo>
                    <a:pt x="0" y="543179"/>
                  </a:moveTo>
                  <a:lnTo>
                    <a:pt x="6465" y="495059"/>
                  </a:lnTo>
                  <a:lnTo>
                    <a:pt x="24713" y="451804"/>
                  </a:lnTo>
                  <a:lnTo>
                    <a:pt x="53022" y="415147"/>
                  </a:lnTo>
                  <a:lnTo>
                    <a:pt x="89671" y="386818"/>
                  </a:lnTo>
                  <a:lnTo>
                    <a:pt x="132938" y="368551"/>
                  </a:lnTo>
                  <a:lnTo>
                    <a:pt x="181101" y="362077"/>
                  </a:lnTo>
                  <a:lnTo>
                    <a:pt x="5171567" y="362077"/>
                  </a:lnTo>
                  <a:lnTo>
                    <a:pt x="5171567" y="181102"/>
                  </a:lnTo>
                  <a:lnTo>
                    <a:pt x="5178031" y="132938"/>
                  </a:lnTo>
                  <a:lnTo>
                    <a:pt x="5196275" y="89671"/>
                  </a:lnTo>
                  <a:lnTo>
                    <a:pt x="5224573" y="53022"/>
                  </a:lnTo>
                  <a:lnTo>
                    <a:pt x="5261200" y="24713"/>
                  </a:lnTo>
                  <a:lnTo>
                    <a:pt x="5304431" y="6465"/>
                  </a:lnTo>
                  <a:lnTo>
                    <a:pt x="5352542" y="0"/>
                  </a:lnTo>
                  <a:lnTo>
                    <a:pt x="5400705" y="6465"/>
                  </a:lnTo>
                  <a:lnTo>
                    <a:pt x="5443972" y="24713"/>
                  </a:lnTo>
                  <a:lnTo>
                    <a:pt x="5480621" y="53022"/>
                  </a:lnTo>
                  <a:lnTo>
                    <a:pt x="5508930" y="89671"/>
                  </a:lnTo>
                  <a:lnTo>
                    <a:pt x="5527178" y="132938"/>
                  </a:lnTo>
                  <a:lnTo>
                    <a:pt x="5533644" y="181102"/>
                  </a:lnTo>
                  <a:lnTo>
                    <a:pt x="5533644" y="2353906"/>
                  </a:lnTo>
                  <a:lnTo>
                    <a:pt x="5527178" y="2402046"/>
                  </a:lnTo>
                  <a:lnTo>
                    <a:pt x="5508930" y="2445302"/>
                  </a:lnTo>
                  <a:lnTo>
                    <a:pt x="5480621" y="2481949"/>
                  </a:lnTo>
                  <a:lnTo>
                    <a:pt x="5443972" y="2510262"/>
                  </a:lnTo>
                  <a:lnTo>
                    <a:pt x="5400705" y="2528515"/>
                  </a:lnTo>
                  <a:lnTo>
                    <a:pt x="5352542" y="2534983"/>
                  </a:lnTo>
                  <a:lnTo>
                    <a:pt x="362076" y="2534983"/>
                  </a:lnTo>
                  <a:lnTo>
                    <a:pt x="362076" y="2716047"/>
                  </a:lnTo>
                  <a:lnTo>
                    <a:pt x="355612" y="2764187"/>
                  </a:lnTo>
                  <a:lnTo>
                    <a:pt x="337368" y="2807443"/>
                  </a:lnTo>
                  <a:lnTo>
                    <a:pt x="309070" y="2844090"/>
                  </a:lnTo>
                  <a:lnTo>
                    <a:pt x="272443" y="2872403"/>
                  </a:lnTo>
                  <a:lnTo>
                    <a:pt x="229212" y="2890656"/>
                  </a:lnTo>
                  <a:lnTo>
                    <a:pt x="181101" y="2897124"/>
                  </a:lnTo>
                  <a:lnTo>
                    <a:pt x="132938" y="2890656"/>
                  </a:lnTo>
                  <a:lnTo>
                    <a:pt x="89671" y="2872403"/>
                  </a:lnTo>
                  <a:lnTo>
                    <a:pt x="53022" y="2844090"/>
                  </a:lnTo>
                  <a:lnTo>
                    <a:pt x="24713" y="2807443"/>
                  </a:lnTo>
                  <a:lnTo>
                    <a:pt x="6465" y="2764187"/>
                  </a:lnTo>
                  <a:lnTo>
                    <a:pt x="0" y="2716047"/>
                  </a:lnTo>
                  <a:lnTo>
                    <a:pt x="0" y="543179"/>
                  </a:lnTo>
                  <a:close/>
                </a:path>
                <a:path w="5534025" h="2897504">
                  <a:moveTo>
                    <a:pt x="5171567" y="362077"/>
                  </a:moveTo>
                  <a:lnTo>
                    <a:pt x="5352542" y="362077"/>
                  </a:lnTo>
                  <a:lnTo>
                    <a:pt x="5400705" y="355612"/>
                  </a:lnTo>
                  <a:lnTo>
                    <a:pt x="5443972" y="337368"/>
                  </a:lnTo>
                  <a:lnTo>
                    <a:pt x="5480621" y="309070"/>
                  </a:lnTo>
                  <a:lnTo>
                    <a:pt x="5508930" y="272443"/>
                  </a:lnTo>
                  <a:lnTo>
                    <a:pt x="5527178" y="229212"/>
                  </a:lnTo>
                  <a:lnTo>
                    <a:pt x="5533644" y="181102"/>
                  </a:lnTo>
                </a:path>
              </a:pathLst>
            </a:custGeom>
            <a:ln w="25908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14938" y="3492754"/>
              <a:ext cx="206882" cy="206882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5656325" y="3777234"/>
              <a:ext cx="362585" cy="2082800"/>
            </a:xfrm>
            <a:custGeom>
              <a:avLst/>
              <a:gdLst/>
              <a:ahLst/>
              <a:cxnLst/>
              <a:rect l="l" t="t" r="r" b="b"/>
              <a:pathLst>
                <a:path w="362585" h="2082800">
                  <a:moveTo>
                    <a:pt x="181101" y="271653"/>
                  </a:moveTo>
                  <a:lnTo>
                    <a:pt x="181101" y="90551"/>
                  </a:lnTo>
                  <a:lnTo>
                    <a:pt x="207613" y="26558"/>
                  </a:lnTo>
                  <a:lnTo>
                    <a:pt x="271652" y="0"/>
                  </a:lnTo>
                  <a:lnTo>
                    <a:pt x="306837" y="7129"/>
                  </a:lnTo>
                  <a:lnTo>
                    <a:pt x="335581" y="26558"/>
                  </a:lnTo>
                  <a:lnTo>
                    <a:pt x="354966" y="55346"/>
                  </a:lnTo>
                  <a:lnTo>
                    <a:pt x="362076" y="90551"/>
                  </a:lnTo>
                  <a:lnTo>
                    <a:pt x="355612" y="138714"/>
                  </a:lnTo>
                  <a:lnTo>
                    <a:pt x="337368" y="181981"/>
                  </a:lnTo>
                  <a:lnTo>
                    <a:pt x="309070" y="218630"/>
                  </a:lnTo>
                  <a:lnTo>
                    <a:pt x="272443" y="246939"/>
                  </a:lnTo>
                  <a:lnTo>
                    <a:pt x="229212" y="265187"/>
                  </a:lnTo>
                  <a:lnTo>
                    <a:pt x="181101" y="271653"/>
                  </a:lnTo>
                  <a:lnTo>
                    <a:pt x="132938" y="265187"/>
                  </a:lnTo>
                  <a:lnTo>
                    <a:pt x="89671" y="246939"/>
                  </a:lnTo>
                  <a:lnTo>
                    <a:pt x="53022" y="218630"/>
                  </a:lnTo>
                  <a:lnTo>
                    <a:pt x="24713" y="181981"/>
                  </a:lnTo>
                  <a:lnTo>
                    <a:pt x="6465" y="138714"/>
                  </a:lnTo>
                  <a:lnTo>
                    <a:pt x="0" y="90551"/>
                  </a:lnTo>
                </a:path>
                <a:path w="362585" h="2082800">
                  <a:moveTo>
                    <a:pt x="362076" y="90551"/>
                  </a:moveTo>
                  <a:lnTo>
                    <a:pt x="362076" y="2082355"/>
                  </a:lnTo>
                </a:path>
              </a:pathLst>
            </a:custGeom>
            <a:ln w="25908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6590792" y="4325492"/>
            <a:ext cx="384556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3660" marR="5080" indent="-61594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6FC0"/>
                </a:solidFill>
                <a:latin typeface="Arial"/>
                <a:cs typeface="Arial"/>
              </a:rPr>
              <a:t>12</a:t>
            </a:r>
            <a:r>
              <a:rPr sz="2800" b="1" spc="-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6FC0"/>
                </a:solidFill>
                <a:latin typeface="Arial"/>
                <a:cs typeface="Arial"/>
              </a:rPr>
              <a:t>dernières</a:t>
            </a:r>
            <a:r>
              <a:rPr sz="2800" b="1" spc="-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6FC0"/>
                </a:solidFill>
                <a:latin typeface="Arial"/>
                <a:cs typeface="Arial"/>
              </a:rPr>
              <a:t>semaines </a:t>
            </a:r>
            <a:r>
              <a:rPr sz="2800" b="1" spc="-76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Arial"/>
                <a:cs typeface="Arial"/>
              </a:rPr>
              <a:t>supports</a:t>
            </a:r>
            <a:r>
              <a:rPr sz="2800" b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Arial"/>
                <a:cs typeface="Arial"/>
              </a:rPr>
              <a:t>d’évaluation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33" name="object 3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8139" y="1050015"/>
            <a:ext cx="3384844" cy="1341160"/>
          </a:xfrm>
          <a:prstGeom prst="rect">
            <a:avLst/>
          </a:prstGeom>
        </p:spPr>
      </p:pic>
      <p:sp>
        <p:nvSpPr>
          <p:cNvPr id="34" name="object 34"/>
          <p:cNvSpPr txBox="1"/>
          <p:nvPr/>
        </p:nvSpPr>
        <p:spPr>
          <a:xfrm>
            <a:off x="556259" y="1068324"/>
            <a:ext cx="3313429" cy="1270000"/>
          </a:xfrm>
          <a:prstGeom prst="rect">
            <a:avLst/>
          </a:prstGeom>
          <a:solidFill>
            <a:srgbClr val="006FC0"/>
          </a:solidFill>
          <a:ln w="9144">
            <a:solidFill>
              <a:srgbClr val="00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3000">
              <a:latin typeface="Times New Roman"/>
              <a:cs typeface="Times New Roman"/>
            </a:endParaRPr>
          </a:p>
          <a:p>
            <a:pPr marL="76771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La</a:t>
            </a:r>
            <a:r>
              <a:rPr sz="24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répartition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35" name="Espace réservé du pied de page 34">
            <a:extLst>
              <a:ext uri="{FF2B5EF4-FFF2-40B4-BE49-F238E27FC236}">
                <a16:creationId xmlns:a16="http://schemas.microsoft.com/office/drawing/2014/main" id="{D2C2B04B-C596-490C-B90E-66F834DE9D1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fr-FR"/>
              <a:t>Formation rénovation bac pro ASSP - Mai 2022 -  GRD - académie de Lyon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5"/>
          </p:nvPr>
        </p:nvSpPr>
        <p:spPr>
          <a:xfrm>
            <a:off x="4295800" y="6021288"/>
            <a:ext cx="3901440" cy="342900"/>
          </a:xfrm>
        </p:spPr>
        <p:txBody>
          <a:bodyPr/>
          <a:lstStyle/>
          <a:p>
            <a:r>
              <a:rPr lang="fr-FR"/>
              <a:t>Formation rénovation bac pro ASSP - Mai 2022 -  GRD - académie de Lyon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271588" y="817563"/>
            <a:ext cx="9467850" cy="739229"/>
          </a:xfrm>
          <a:ln>
            <a:noFill/>
          </a:ln>
        </p:spPr>
        <p:txBody>
          <a:bodyPr/>
          <a:lstStyle/>
          <a:p>
            <a:pPr algn="ctr"/>
            <a:r>
              <a:rPr lang="fr-FR" sz="4000" dirty="0">
                <a:solidFill>
                  <a:srgbClr val="000000"/>
                </a:solidFill>
                <a:latin typeface="Calibri"/>
                <a:cs typeface="Calibri"/>
              </a:rPr>
              <a:t>Les attendus des PFMP 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623392" y="2060848"/>
            <a:ext cx="10585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1. En lien avec La compétence 1.0 Adopter une posture professionnelle adaptée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13402" y="3457456"/>
            <a:ext cx="10765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2. En lien avec les compétences professionnelles du référentiel</a:t>
            </a:r>
          </a:p>
        </p:txBody>
      </p:sp>
    </p:spTree>
    <p:extLst>
      <p:ext uri="{BB962C8B-B14F-4D97-AF65-F5344CB8AC3E}">
        <p14:creationId xmlns:p14="http://schemas.microsoft.com/office/powerpoint/2010/main" val="2563828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59496" y="818210"/>
            <a:ext cx="9180132" cy="361637"/>
          </a:xfrm>
        </p:spPr>
        <p:txBody>
          <a:bodyPr/>
          <a:lstStyle/>
          <a:p>
            <a:pPr algn="ctr"/>
            <a:r>
              <a:rPr lang="fr-FR" dirty="0"/>
              <a:t>Planification des PFMP 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5"/>
          </p:nvPr>
        </p:nvSpPr>
        <p:spPr>
          <a:xfrm>
            <a:off x="4198842" y="6136274"/>
            <a:ext cx="3901440" cy="342900"/>
          </a:xfrm>
        </p:spPr>
        <p:txBody>
          <a:bodyPr/>
          <a:lstStyle/>
          <a:p>
            <a:r>
              <a:rPr lang="fr-FR"/>
              <a:t>Formation rénovation bac pro ASSP - Mai 2022 -  GRD - académie de Lyon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6720" y="2204864"/>
            <a:ext cx="3231833" cy="201622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39416" y="1481628"/>
            <a:ext cx="69127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/>
              <a:t>- En lien avec le DDFPT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- Porte sur l’ensemble des 3 ans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- Informer les structures d’accueil des  nouvelles modalités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- Sur 16 semaines, 10 doivent être auprès de personnes non autonomes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- 12 dernières semaines, support d’évaluation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- Elève doit être engagé dans les recherches de PFMP</a:t>
            </a:r>
          </a:p>
        </p:txBody>
      </p:sp>
    </p:spTree>
    <p:extLst>
      <p:ext uri="{BB962C8B-B14F-4D97-AF65-F5344CB8AC3E}">
        <p14:creationId xmlns:p14="http://schemas.microsoft.com/office/powerpoint/2010/main" val="312593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7448" y="818210"/>
            <a:ext cx="9612180" cy="361637"/>
          </a:xfrm>
        </p:spPr>
        <p:txBody>
          <a:bodyPr/>
          <a:lstStyle/>
          <a:p>
            <a:pPr algn="ctr"/>
            <a:r>
              <a:rPr lang="fr-FR" dirty="0"/>
              <a:t>Les enjeux  des PFMP 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5"/>
          </p:nvPr>
        </p:nvSpPr>
        <p:spPr>
          <a:xfrm>
            <a:off x="4283088" y="6174131"/>
            <a:ext cx="3901440" cy="342900"/>
          </a:xfrm>
        </p:spPr>
        <p:txBody>
          <a:bodyPr/>
          <a:lstStyle/>
          <a:p>
            <a:r>
              <a:rPr lang="fr-FR"/>
              <a:t>Formation rénovation bac pro ASSP - Mai 2022 -  GRD - académie de Lyon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8409" y="1843129"/>
            <a:ext cx="3687267" cy="2664295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839416" y="1412776"/>
            <a:ext cx="2952328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Amener l’élève à l’analyse en conscientisant le geste professionnel</a:t>
            </a:r>
          </a:p>
        </p:txBody>
      </p:sp>
      <p:sp>
        <p:nvSpPr>
          <p:cNvPr id="7" name="Ellipse 6"/>
          <p:cNvSpPr/>
          <p:nvPr/>
        </p:nvSpPr>
        <p:spPr>
          <a:xfrm>
            <a:off x="855477" y="3537011"/>
            <a:ext cx="2952328" cy="1116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Développer l’autonomie </a:t>
            </a:r>
          </a:p>
        </p:txBody>
      </p:sp>
      <p:sp>
        <p:nvSpPr>
          <p:cNvPr id="8" name="Ellipse 7"/>
          <p:cNvSpPr/>
          <p:nvPr/>
        </p:nvSpPr>
        <p:spPr>
          <a:xfrm>
            <a:off x="4757644" y="4868440"/>
            <a:ext cx="2952328" cy="1116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Développer l’utilisation du numérique (dossier patient, PIX…)</a:t>
            </a:r>
          </a:p>
        </p:txBody>
      </p:sp>
      <p:sp>
        <p:nvSpPr>
          <p:cNvPr id="9" name="Ellipse 8"/>
          <p:cNvSpPr/>
          <p:nvPr/>
        </p:nvSpPr>
        <p:spPr>
          <a:xfrm>
            <a:off x="8616280" y="3949362"/>
            <a:ext cx="2952328" cy="1116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Favoriser l’intégration dans l’équipe </a:t>
            </a:r>
          </a:p>
        </p:txBody>
      </p:sp>
      <p:sp>
        <p:nvSpPr>
          <p:cNvPr id="10" name="Ellipse 9"/>
          <p:cNvSpPr/>
          <p:nvPr/>
        </p:nvSpPr>
        <p:spPr>
          <a:xfrm>
            <a:off x="8433333" y="1800366"/>
            <a:ext cx="2952328" cy="1116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Travailler sur des situations réelles </a:t>
            </a:r>
          </a:p>
        </p:txBody>
      </p:sp>
    </p:spTree>
    <p:extLst>
      <p:ext uri="{BB962C8B-B14F-4D97-AF65-F5344CB8AC3E}">
        <p14:creationId xmlns:p14="http://schemas.microsoft.com/office/powerpoint/2010/main" val="3622854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3472" y="818210"/>
            <a:ext cx="7704856" cy="361637"/>
          </a:xfrm>
        </p:spPr>
        <p:txBody>
          <a:bodyPr/>
          <a:lstStyle/>
          <a:p>
            <a:pPr algn="ctr"/>
            <a:r>
              <a:rPr lang="fr-FR" dirty="0"/>
              <a:t>Préparation de l’élève avant le départ en PFMP 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5"/>
          </p:nvPr>
        </p:nvSpPr>
        <p:spPr>
          <a:xfrm>
            <a:off x="4223792" y="6027168"/>
            <a:ext cx="3901440" cy="342900"/>
          </a:xfrm>
        </p:spPr>
        <p:txBody>
          <a:bodyPr/>
          <a:lstStyle/>
          <a:p>
            <a:r>
              <a:rPr lang="fr-FR"/>
              <a:t>Formation rénovation bac pro ASSP - Mai 2022 -  GRD - académie de Lyon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343472" y="1502853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400" dirty="0"/>
              <a:t>Présentation des objectifs et des compétences visées pour chaque PFMP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Lister les différentes tâches à réaliser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Préparer l’élève à la prise de contact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Prendre contact avec les structures pour les informer sur les nouveaux attendus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Mieux préparer les élèves aux publics rencontrés (mort, maltraitance, violence physique et verbale…)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Visiter des structures (école, EHPAD, FAM…) – Faire venir des professionnels, des usagers- Proposer un stage d’immersion en début de seconde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Utiliser la semaine de préparation aux PFMP (Circulaire de 2016)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Réaliser des séances de simulation en santé</a:t>
            </a:r>
          </a:p>
        </p:txBody>
      </p:sp>
    </p:spTree>
    <p:extLst>
      <p:ext uri="{BB962C8B-B14F-4D97-AF65-F5344CB8AC3E}">
        <p14:creationId xmlns:p14="http://schemas.microsoft.com/office/powerpoint/2010/main" val="3488473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921</Words>
  <Application>Microsoft Office PowerPoint</Application>
  <PresentationFormat>Grand écran</PresentationFormat>
  <Paragraphs>102</Paragraphs>
  <Slides>12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Arial MT</vt:lpstr>
      <vt:lpstr>Calibri</vt:lpstr>
      <vt:lpstr>Times New Roman</vt:lpstr>
      <vt:lpstr>Wingdings</vt:lpstr>
      <vt:lpstr>Office Theme</vt:lpstr>
      <vt:lpstr>RENOVATION </vt:lpstr>
      <vt:lpstr>Présentation PowerPoint</vt:lpstr>
      <vt:lpstr>Présentation PowerPoint</vt:lpstr>
      <vt:lpstr>Les périodes de formation en milieu professionnel</vt:lpstr>
      <vt:lpstr>Les périodes de formation en milieu professionnel</vt:lpstr>
      <vt:lpstr>Les attendus des PFMP </vt:lpstr>
      <vt:lpstr>Planification des PFMP </vt:lpstr>
      <vt:lpstr>Les enjeux  des PFMP </vt:lpstr>
      <vt:lpstr>Préparation de l’élève avant le départ en PFMP </vt:lpstr>
      <vt:lpstr>Le suivi de PFMP </vt:lpstr>
      <vt:lpstr>Après la PFMP- L’EXPLOITATION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RENOVATION DES DIPLOMES DEAS DEAP</dc:title>
  <dc:creator>Michele Delomel</dc:creator>
  <cp:lastModifiedBy>pascaline izart</cp:lastModifiedBy>
  <cp:revision>112</cp:revision>
  <dcterms:created xsi:type="dcterms:W3CDTF">2022-04-05T13:04:55Z</dcterms:created>
  <dcterms:modified xsi:type="dcterms:W3CDTF">2022-06-28T09:26:55Z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2022-04-05T00:00:00Z</vt:filetime>
  </property>
</Properties>
</file>