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3" r:id="rId1"/>
  </p:sldMasterIdLst>
  <p:notesMasterIdLst>
    <p:notesMasterId r:id="rId31"/>
  </p:notesMasterIdLst>
  <p:sldIdLst>
    <p:sldId id="256" r:id="rId2"/>
    <p:sldId id="264" r:id="rId3"/>
    <p:sldId id="295" r:id="rId4"/>
    <p:sldId id="296" r:id="rId5"/>
    <p:sldId id="299" r:id="rId6"/>
    <p:sldId id="258" r:id="rId7"/>
    <p:sldId id="259" r:id="rId8"/>
    <p:sldId id="260" r:id="rId9"/>
    <p:sldId id="302" r:id="rId10"/>
    <p:sldId id="261" r:id="rId11"/>
    <p:sldId id="272" r:id="rId12"/>
    <p:sldId id="262" r:id="rId13"/>
    <p:sldId id="287" r:id="rId14"/>
    <p:sldId id="263" r:id="rId15"/>
    <p:sldId id="268" r:id="rId16"/>
    <p:sldId id="285" r:id="rId17"/>
    <p:sldId id="286" r:id="rId18"/>
    <p:sldId id="274" r:id="rId19"/>
    <p:sldId id="300" r:id="rId20"/>
    <p:sldId id="297" r:id="rId21"/>
    <p:sldId id="276" r:id="rId22"/>
    <p:sldId id="289" r:id="rId23"/>
    <p:sldId id="266" r:id="rId24"/>
    <p:sldId id="290" r:id="rId25"/>
    <p:sldId id="293" r:id="rId26"/>
    <p:sldId id="291" r:id="rId27"/>
    <p:sldId id="292" r:id="rId28"/>
    <p:sldId id="303" r:id="rId29"/>
    <p:sldId id="29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918"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32E0BF-6A7B-4805-8B38-2D9EB35E147B}" type="datetimeFigureOut">
              <a:rPr lang="fr-FR" smtClean="0"/>
              <a:t>05/01/2015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02E572-FCAD-4B79-B434-719C9B14D224}" type="slidenum">
              <a:rPr lang="fr-FR" smtClean="0"/>
              <a:t>‹N°›</a:t>
            </a:fld>
            <a:endParaRPr lang="fr-FR"/>
          </a:p>
        </p:txBody>
      </p:sp>
    </p:spTree>
    <p:extLst>
      <p:ext uri="{BB962C8B-B14F-4D97-AF65-F5344CB8AC3E}">
        <p14:creationId xmlns:p14="http://schemas.microsoft.com/office/powerpoint/2010/main" val="82853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02E572-FCAD-4B79-B434-719C9B14D224}" type="slidenum">
              <a:rPr lang="fr-FR" smtClean="0"/>
              <a:t>10</a:t>
            </a:fld>
            <a:endParaRPr lang="fr-FR"/>
          </a:p>
        </p:txBody>
      </p:sp>
    </p:spTree>
    <p:extLst>
      <p:ext uri="{BB962C8B-B14F-4D97-AF65-F5344CB8AC3E}">
        <p14:creationId xmlns:p14="http://schemas.microsoft.com/office/powerpoint/2010/main" val="429011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1/5/2015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a:t>
            </a:fld>
            <a:endParaRPr kumimoji="0" lang="en-US" dirty="0">
              <a:solidFill>
                <a:schemeClr val="accent3">
                  <a:shade val="75000"/>
                </a:schemeClr>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CE38E4D-051A-41E1-86A4-E56916468FD0}"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CE38E4D-051A-41E1-86A4-E56916468FD0}"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‹N°›</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CE38E4D-051A-41E1-86A4-E56916468FD0}"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CE38E4D-051A-41E1-86A4-E56916468FD0}" type="datetimeFigureOut">
              <a:rPr lang="en-US" smtClean="0"/>
              <a:t>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‹N°›</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7CE38E4D-051A-41E1-86A4-E56916468FD0}" type="datetimeFigureOut">
              <a:rPr lang="en-US" smtClean="0"/>
              <a:t>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CE38E4D-051A-41E1-86A4-E56916468FD0}"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CE38E4D-051A-41E1-86A4-E56916468FD0}"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‹N°›</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CE38E4D-051A-41E1-86A4-E56916468FD0}" type="datetimeFigureOut">
              <a:rPr lang="en-US" smtClean="0"/>
              <a:t>1/5/2015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86BB73A-582F-4420-9A14-CB10A2B2E5E8}"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ecovillelejeu.com/joueur/joueur.html" TargetMode="External"/><Relationship Id="rId2" Type="http://schemas.openxmlformats.org/officeDocument/2006/relationships/hyperlink" Target="http://www.planetelycee.rhonealpes.fr" TargetMode="External"/><Relationship Id="rId1" Type="http://schemas.openxmlformats.org/officeDocument/2006/relationships/slideLayout" Target="../slideLayouts/slideLayout2.xml"/><Relationship Id="rId5" Type="http://schemas.openxmlformats.org/officeDocument/2006/relationships/hyperlink" Target="http://www.erasme.org/libre/sante/animations/alimentation/pyramide4.swf" TargetMode="External"/><Relationship Id="rId4" Type="http://schemas.openxmlformats.org/officeDocument/2006/relationships/hyperlink" Target="http://www.stopdisastersgame.org/fr/information.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2.ac-poitiers.fr/matice/spip.php?article56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ocrative.com/" TargetMode="External"/><Relationship Id="rId2" Type="http://schemas.openxmlformats.org/officeDocument/2006/relationships/hyperlink" Target="http://www.quizbean.com/" TargetMode="External"/><Relationship Id="rId1" Type="http://schemas.openxmlformats.org/officeDocument/2006/relationships/slideLayout" Target="../slideLayouts/slideLayout2.xml"/><Relationship Id="rId4" Type="http://schemas.openxmlformats.org/officeDocument/2006/relationships/hyperlink" Target="http://incoweb.playbac.fr/?livret=26&amp;_ga=1.266838606.1942049704.1420413020"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eduscol.education.fr/numerique/dossier/apprendre/tablette-tactil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L'innovation,%20construire%20des%20savoirs%20d'exp&#233;rience.mp4" TargetMode="External"/><Relationship Id="rId2" Type="http://schemas.openxmlformats.org/officeDocument/2006/relationships/hyperlink" Target="http://eduscol.education.fr/experitheque/carte.php"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www.reseau-canope.fr/antigone/" TargetMode="External"/><Relationship Id="rId2" Type="http://schemas.openxmlformats.org/officeDocument/2006/relationships/hyperlink" Target="http://www.educavox.fr/innovation/" TargetMode="External"/><Relationship Id="rId1" Type="http://schemas.openxmlformats.org/officeDocument/2006/relationships/slideLayout" Target="../slideLayouts/slideLayout2.xml"/><Relationship Id="rId4" Type="http://schemas.openxmlformats.org/officeDocument/2006/relationships/hyperlink" Target="http://www.iri.centrepompidou.fr/ateliers/pedagogie/ateliers-au-lycee-darsonval-saint-maur-9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ZXq9DH77s_I" TargetMode="External"/><Relationship Id="rId2" Type="http://schemas.openxmlformats.org/officeDocument/2006/relationships/hyperlink" Target="http://www.cardie-lyon.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duscol.education.fr/pid26435/enseigner-avec-le-numerique.htm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eduscol.education.fr/numerique/ticedu-thematiqu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duscol.education.fr/numerique/textes/textes-de-reference-tice" TargetMode="External"/><Relationship Id="rId2" Type="http://schemas.openxmlformats.org/officeDocument/2006/relationships/hyperlink" Target="http://spiralconnect.univ-lyon1.fr/webapp/website/website.html?id=1260098&amp;pageId=5" TargetMode="External"/><Relationship Id="rId1" Type="http://schemas.openxmlformats.org/officeDocument/2006/relationships/slideLayout" Target="../slideLayouts/slideLayout2.xml"/><Relationship Id="rId4" Type="http://schemas.openxmlformats.org/officeDocument/2006/relationships/hyperlink" Target="http://eduscol.education.fr/numerique/textes/reglementaires/aspects-juridiques/protection-mineurs/sit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2.ac-lyon.fr/enseigne/sbssa/" TargetMode="External"/><Relationship Id="rId2" Type="http://schemas.openxmlformats.org/officeDocument/2006/relationships/hyperlink" Target="http://www.ac-lyon.fr/" TargetMode="External"/><Relationship Id="rId1" Type="http://schemas.openxmlformats.org/officeDocument/2006/relationships/slideLayout" Target="../slideLayouts/slideLayout2.xml"/><Relationship Id="rId4" Type="http://schemas.openxmlformats.org/officeDocument/2006/relationships/hyperlink" Target="http://www2.ac-lyon.fr/enseigne/ess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80484"/>
            <a:ext cx="8039100" cy="1924493"/>
          </a:xfrm>
        </p:spPr>
        <p:txBody>
          <a:bodyPr/>
          <a:lstStyle/>
          <a:p>
            <a:r>
              <a:rPr lang="fr-FR" dirty="0" smtClean="0"/>
              <a:t/>
            </a:r>
            <a:br>
              <a:rPr lang="fr-FR" dirty="0" smtClean="0"/>
            </a:br>
            <a:r>
              <a:rPr lang="fr-FR" dirty="0" smtClean="0"/>
              <a:t>Formation PSE       </a:t>
            </a:r>
            <a:r>
              <a:rPr lang="fr-FR" dirty="0"/>
              <a:t/>
            </a:r>
            <a:br>
              <a:rPr lang="fr-FR" dirty="0"/>
            </a:br>
            <a:endParaRPr lang="fr-FR" dirty="0"/>
          </a:p>
        </p:txBody>
      </p:sp>
      <p:sp>
        <p:nvSpPr>
          <p:cNvPr id="3" name="Sous-titre 2"/>
          <p:cNvSpPr>
            <a:spLocks noGrp="1"/>
          </p:cNvSpPr>
          <p:nvPr>
            <p:ph type="subTitle" idx="1"/>
          </p:nvPr>
        </p:nvSpPr>
        <p:spPr>
          <a:xfrm>
            <a:off x="685799" y="3505200"/>
            <a:ext cx="7947837" cy="2799907"/>
          </a:xfrm>
        </p:spPr>
        <p:txBody>
          <a:bodyPr>
            <a:noAutofit/>
          </a:bodyPr>
          <a:lstStyle/>
          <a:p>
            <a:r>
              <a:rPr lang="fr-FR" sz="5400" dirty="0" smtClean="0"/>
              <a:t>Pratiques innovantes en PSE et utilisation des TICE</a:t>
            </a:r>
            <a:endParaRPr lang="fr-FR" sz="5400" dirty="0"/>
          </a:p>
        </p:txBody>
      </p:sp>
      <p:sp>
        <p:nvSpPr>
          <p:cNvPr id="4" name="ZoneTexte 3"/>
          <p:cNvSpPr txBox="1"/>
          <p:nvPr/>
        </p:nvSpPr>
        <p:spPr>
          <a:xfrm>
            <a:off x="685799" y="2232837"/>
            <a:ext cx="7801825" cy="400110"/>
          </a:xfrm>
          <a:prstGeom prst="rect">
            <a:avLst/>
          </a:prstGeom>
          <a:noFill/>
        </p:spPr>
        <p:txBody>
          <a:bodyPr wrap="square" rtlCol="0">
            <a:spAutoFit/>
          </a:bodyPr>
          <a:lstStyle/>
          <a:p>
            <a:r>
              <a:rPr lang="fr-FR" sz="2000" dirty="0">
                <a:solidFill>
                  <a:schemeClr val="tx1">
                    <a:lumMod val="75000"/>
                    <a:lumOff val="25000"/>
                  </a:schemeClr>
                </a:solidFill>
              </a:rPr>
              <a:t>Mardi 6 janvier </a:t>
            </a:r>
            <a:r>
              <a:rPr lang="fr-FR" sz="2000" dirty="0" smtClean="0">
                <a:solidFill>
                  <a:schemeClr val="tx1">
                    <a:lumMod val="75000"/>
                    <a:lumOff val="25000"/>
                  </a:schemeClr>
                </a:solidFill>
              </a:rPr>
              <a:t>2015 – Lycée St Charles Rillieux La Pape</a:t>
            </a:r>
            <a:endParaRPr lang="fr-FR" sz="2000" dirty="0">
              <a:solidFill>
                <a:schemeClr val="tx1">
                  <a:lumMod val="75000"/>
                  <a:lumOff val="25000"/>
                </a:schemeClr>
              </a:solidFill>
            </a:endParaRPr>
          </a:p>
        </p:txBody>
      </p:sp>
    </p:spTree>
    <p:extLst>
      <p:ext uri="{BB962C8B-B14F-4D97-AF65-F5344CB8AC3E}">
        <p14:creationId xmlns:p14="http://schemas.microsoft.com/office/powerpoint/2010/main" val="82701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7746" y="578001"/>
            <a:ext cx="8308975" cy="1143000"/>
          </a:xfrm>
        </p:spPr>
        <p:txBody>
          <a:bodyPr>
            <a:normAutofit fontScale="90000"/>
          </a:bodyPr>
          <a:lstStyle/>
          <a:p>
            <a:pPr algn="ctr"/>
            <a:r>
              <a:rPr lang="fr-FR" sz="4900" dirty="0" smtClean="0"/>
              <a:t>Présentation générale d’outils TICE</a:t>
            </a:r>
            <a:endParaRPr lang="fr-FR" sz="49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514782231"/>
              </p:ext>
            </p:extLst>
          </p:nvPr>
        </p:nvGraphicFramePr>
        <p:xfrm>
          <a:off x="141110" y="2438228"/>
          <a:ext cx="8890002" cy="4297680"/>
        </p:xfrm>
        <a:graphic>
          <a:graphicData uri="http://schemas.openxmlformats.org/drawingml/2006/table">
            <a:tbl>
              <a:tblPr firstRow="1" bandRow="1">
                <a:tableStyleId>{5C22544A-7EE6-4342-B048-85BDC9FD1C3A}</a:tableStyleId>
              </a:tblPr>
              <a:tblGrid>
                <a:gridCol w="4445001"/>
                <a:gridCol w="4445001"/>
              </a:tblGrid>
              <a:tr h="428239">
                <a:tc>
                  <a:txBody>
                    <a:bodyPr/>
                    <a:lstStyle/>
                    <a:p>
                      <a:pPr algn="l"/>
                      <a:r>
                        <a:rPr lang="fr-FR" sz="2400" dirty="0" smtClean="0"/>
                        <a:t>Outils techniques</a:t>
                      </a:r>
                      <a:endParaRPr lang="fr-FR" sz="2400" dirty="0"/>
                    </a:p>
                  </a:txBody>
                  <a:tcPr marL="84330" marR="84330"/>
                </a:tc>
                <a:tc>
                  <a:txBody>
                    <a:bodyPr/>
                    <a:lstStyle/>
                    <a:p>
                      <a:pPr algn="l"/>
                      <a:r>
                        <a:rPr lang="fr-FR" sz="2400" dirty="0" smtClean="0"/>
                        <a:t>Outils pédagogiques</a:t>
                      </a:r>
                      <a:endParaRPr lang="fr-FR" sz="2400" dirty="0"/>
                    </a:p>
                  </a:txBody>
                  <a:tcPr marL="84330" marR="84330"/>
                </a:tc>
              </a:tr>
              <a:tr h="428239">
                <a:tc>
                  <a:txBody>
                    <a:bodyPr/>
                    <a:lstStyle/>
                    <a:p>
                      <a:pPr algn="l"/>
                      <a:r>
                        <a:rPr lang="fr-FR" sz="2400" dirty="0" smtClean="0"/>
                        <a:t>Capture vidéo</a:t>
                      </a:r>
                      <a:endParaRPr lang="fr-FR" sz="2400" dirty="0"/>
                    </a:p>
                  </a:txBody>
                  <a:tcPr marL="84330" marR="84330"/>
                </a:tc>
                <a:tc>
                  <a:txBody>
                    <a:bodyPr/>
                    <a:lstStyle/>
                    <a:p>
                      <a:pPr algn="l"/>
                      <a:r>
                        <a:rPr lang="fr-FR" sz="2400" dirty="0" smtClean="0"/>
                        <a:t>Cartes heuristiques</a:t>
                      </a:r>
                      <a:endParaRPr lang="fr-FR" sz="2400" dirty="0"/>
                    </a:p>
                  </a:txBody>
                  <a:tcPr marL="84330" marR="84330"/>
                </a:tc>
              </a:tr>
              <a:tr h="428239">
                <a:tc>
                  <a:txBody>
                    <a:bodyPr/>
                    <a:lstStyle/>
                    <a:p>
                      <a:pPr algn="l"/>
                      <a:r>
                        <a:rPr lang="fr-FR" sz="2400" dirty="0" smtClean="0"/>
                        <a:t>Logiciel Photo</a:t>
                      </a:r>
                      <a:endParaRPr lang="fr-FR" sz="2400" dirty="0"/>
                    </a:p>
                  </a:txBody>
                  <a:tcPr marL="84330" marR="84330"/>
                </a:tc>
                <a:tc>
                  <a:txBody>
                    <a:bodyPr/>
                    <a:lstStyle/>
                    <a:p>
                      <a:pPr algn="l"/>
                      <a:r>
                        <a:rPr lang="fr-FR" sz="2400" dirty="0" smtClean="0"/>
                        <a:t>Jeux sérieux</a:t>
                      </a:r>
                      <a:endParaRPr lang="fr-FR" sz="2400" dirty="0"/>
                    </a:p>
                  </a:txBody>
                  <a:tcPr marL="84330" marR="84330"/>
                </a:tc>
              </a:tr>
              <a:tr h="428239">
                <a:tc>
                  <a:txBody>
                    <a:bodyPr/>
                    <a:lstStyle/>
                    <a:p>
                      <a:pPr algn="l"/>
                      <a:r>
                        <a:rPr lang="fr-FR" sz="2400" dirty="0" smtClean="0"/>
                        <a:t>Utilisation VLC</a:t>
                      </a:r>
                      <a:endParaRPr lang="fr-FR" sz="2400" dirty="0"/>
                    </a:p>
                  </a:txBody>
                  <a:tcPr marL="84330" marR="84330"/>
                </a:tc>
                <a:tc>
                  <a:txBody>
                    <a:bodyPr/>
                    <a:lstStyle/>
                    <a:p>
                      <a:pPr algn="l"/>
                      <a:r>
                        <a:rPr lang="fr-FR" sz="2400" dirty="0" smtClean="0"/>
                        <a:t>Quiz en ligne</a:t>
                      </a:r>
                      <a:endParaRPr lang="fr-FR" sz="2400" dirty="0"/>
                    </a:p>
                  </a:txBody>
                  <a:tcPr marL="84330" marR="84330"/>
                </a:tc>
              </a:tr>
              <a:tr h="770830">
                <a:tc>
                  <a:txBody>
                    <a:bodyPr/>
                    <a:lstStyle/>
                    <a:p>
                      <a:pPr algn="l"/>
                      <a:r>
                        <a:rPr lang="fr-FR" sz="2400" dirty="0" smtClean="0"/>
                        <a:t>Intégrer</a:t>
                      </a:r>
                      <a:r>
                        <a:rPr lang="fr-FR" sz="2400" baseline="0" dirty="0" smtClean="0"/>
                        <a:t> une vidéo dans un power point</a:t>
                      </a:r>
                      <a:endParaRPr lang="fr-FR" sz="2400" dirty="0"/>
                    </a:p>
                  </a:txBody>
                  <a:tcPr marL="84330" marR="84330"/>
                </a:tc>
                <a:tc>
                  <a:txBody>
                    <a:bodyPr/>
                    <a:lstStyle/>
                    <a:p>
                      <a:pPr algn="l"/>
                      <a:r>
                        <a:rPr lang="fr-FR" sz="2400" baseline="0" dirty="0" smtClean="0"/>
                        <a:t>Tablettes numériques</a:t>
                      </a:r>
                      <a:endParaRPr lang="fr-FR" sz="2400" dirty="0"/>
                    </a:p>
                  </a:txBody>
                  <a:tcPr marL="84330" marR="84330"/>
                </a:tc>
              </a:tr>
              <a:tr h="770830">
                <a:tc>
                  <a:txBody>
                    <a:bodyPr/>
                    <a:lstStyle/>
                    <a:p>
                      <a:pPr algn="l"/>
                      <a:r>
                        <a:rPr lang="fr-FR" sz="2400" dirty="0" smtClean="0"/>
                        <a:t>Cloud</a:t>
                      </a:r>
                      <a:endParaRPr lang="fr-FR" sz="2400" dirty="0"/>
                    </a:p>
                  </a:txBody>
                  <a:tcPr marL="84330" marR="8433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Manuel numérique</a:t>
                      </a:r>
                    </a:p>
                    <a:p>
                      <a:pPr algn="l"/>
                      <a:endParaRPr lang="fr-FR" sz="2400" dirty="0"/>
                    </a:p>
                  </a:txBody>
                  <a:tcPr marL="84330" marR="84330"/>
                </a:tc>
              </a:tr>
              <a:tr h="770830">
                <a:tc>
                  <a:txBody>
                    <a:bodyPr/>
                    <a:lstStyle/>
                    <a:p>
                      <a:pPr algn="l"/>
                      <a:r>
                        <a:rPr lang="fr-FR" sz="2400" dirty="0" smtClean="0"/>
                        <a:t>Intégrer un lien hypertexte dans un power point</a:t>
                      </a:r>
                      <a:endParaRPr lang="fr-FR" sz="2400" dirty="0"/>
                    </a:p>
                  </a:txBody>
                  <a:tcPr marL="84330" marR="84330"/>
                </a:tc>
                <a:tc>
                  <a:txBody>
                    <a:bodyPr/>
                    <a:lstStyle/>
                    <a:p>
                      <a:pPr algn="l"/>
                      <a:endParaRPr lang="fr-FR" sz="2400" dirty="0"/>
                    </a:p>
                  </a:txBody>
                  <a:tcPr marL="84330" marR="84330"/>
                </a:tc>
              </a:tr>
            </a:tbl>
          </a:graphicData>
        </a:graphic>
      </p:graphicFrame>
    </p:spTree>
    <p:extLst>
      <p:ext uri="{BB962C8B-B14F-4D97-AF65-F5344CB8AC3E}">
        <p14:creationId xmlns:p14="http://schemas.microsoft.com/office/powerpoint/2010/main" val="1517495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3698358"/>
          </a:xfrm>
        </p:spPr>
        <p:txBody>
          <a:bodyPr>
            <a:noAutofit/>
          </a:bodyPr>
          <a:lstStyle/>
          <a:p>
            <a:pPr algn="ctr"/>
            <a:r>
              <a:rPr lang="fr-FR" sz="4800" cap="all" dirty="0"/>
              <a:t>Les outils pédagogiques TICE</a:t>
            </a:r>
          </a:p>
        </p:txBody>
      </p:sp>
    </p:spTree>
    <p:extLst>
      <p:ext uri="{BB962C8B-B14F-4D97-AF65-F5344CB8AC3E}">
        <p14:creationId xmlns:p14="http://schemas.microsoft.com/office/powerpoint/2010/main" val="771921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897" y="350854"/>
            <a:ext cx="8308975" cy="908314"/>
          </a:xfrm>
        </p:spPr>
        <p:txBody>
          <a:bodyPr/>
          <a:lstStyle/>
          <a:p>
            <a:pPr algn="ctr"/>
            <a:r>
              <a:rPr lang="fr-FR" sz="4400" dirty="0" smtClean="0"/>
              <a:t>Carte heuristique</a:t>
            </a:r>
            <a:endParaRPr lang="fr-FR" sz="4400" dirty="0"/>
          </a:p>
        </p:txBody>
      </p:sp>
      <p:sp>
        <p:nvSpPr>
          <p:cNvPr id="3" name="Espace réservé du contenu 2"/>
          <p:cNvSpPr>
            <a:spLocks noGrp="1"/>
          </p:cNvSpPr>
          <p:nvPr>
            <p:ph idx="1"/>
          </p:nvPr>
        </p:nvSpPr>
        <p:spPr/>
        <p:txBody>
          <a:bodyPr>
            <a:normAutofit/>
          </a:bodyPr>
          <a:lstStyle/>
          <a:p>
            <a:r>
              <a:rPr lang="fr-FR" sz="2400" dirty="0" smtClean="0">
                <a:solidFill>
                  <a:srgbClr val="000000"/>
                </a:solidFill>
              </a:rPr>
              <a:t>Schéma supposé refléter le fonctionnement de la pensée qui permet de représenter visuellement et de suivre le cheminement associatif de la pensée.</a:t>
            </a:r>
            <a:endParaRPr lang="fr-FR" sz="2400" dirty="0">
              <a:solidFill>
                <a:srgbClr val="000000"/>
              </a:solidFill>
            </a:endParaRPr>
          </a:p>
          <a:p>
            <a:r>
              <a:rPr lang="fr-FR" sz="2400" dirty="0" smtClean="0">
                <a:solidFill>
                  <a:srgbClr val="000000"/>
                </a:solidFill>
              </a:rPr>
              <a:t>Cela permet de mettre en lumière les liens qui existent entre un concept ou une idée et les informations qui leurs sont associées.</a:t>
            </a:r>
          </a:p>
          <a:p>
            <a:r>
              <a:rPr lang="fr-FR" sz="2400" dirty="0" smtClean="0">
                <a:solidFill>
                  <a:srgbClr val="000000"/>
                </a:solidFill>
              </a:rPr>
              <a:t>Proposition de logiciels gratuits : </a:t>
            </a:r>
            <a:r>
              <a:rPr lang="fr-FR" sz="2400" dirty="0" err="1" smtClean="0">
                <a:solidFill>
                  <a:srgbClr val="000000"/>
                </a:solidFill>
              </a:rPr>
              <a:t>Framindmap</a:t>
            </a:r>
            <a:r>
              <a:rPr lang="fr-FR" sz="2400" dirty="0" smtClean="0">
                <a:solidFill>
                  <a:srgbClr val="000000"/>
                </a:solidFill>
              </a:rPr>
              <a:t>, </a:t>
            </a:r>
            <a:r>
              <a:rPr lang="fr-FR" sz="2400" dirty="0" err="1">
                <a:solidFill>
                  <a:srgbClr val="000000"/>
                </a:solidFill>
              </a:rPr>
              <a:t>M</a:t>
            </a:r>
            <a:r>
              <a:rPr lang="fr-FR" sz="2400" dirty="0" err="1" smtClean="0">
                <a:solidFill>
                  <a:srgbClr val="000000"/>
                </a:solidFill>
              </a:rPr>
              <a:t>indmapple</a:t>
            </a:r>
            <a:r>
              <a:rPr lang="fr-FR" sz="2400" dirty="0" smtClean="0">
                <a:solidFill>
                  <a:srgbClr val="000000"/>
                </a:solidFill>
              </a:rPr>
              <a:t>, </a:t>
            </a:r>
            <a:r>
              <a:rPr lang="fr-FR" sz="2400" dirty="0" err="1" smtClean="0">
                <a:solidFill>
                  <a:srgbClr val="000000"/>
                </a:solidFill>
              </a:rPr>
              <a:t>Freemind</a:t>
            </a:r>
            <a:r>
              <a:rPr lang="fr-FR" sz="2400" dirty="0" smtClean="0">
                <a:solidFill>
                  <a:srgbClr val="000000"/>
                </a:solidFill>
              </a:rPr>
              <a:t>.</a:t>
            </a:r>
            <a:endParaRPr lang="fr-FR" sz="2400" dirty="0">
              <a:solidFill>
                <a:srgbClr val="000000"/>
              </a:solidFill>
            </a:endParaRPr>
          </a:p>
        </p:txBody>
      </p:sp>
    </p:spTree>
    <p:extLst>
      <p:ext uri="{BB962C8B-B14F-4D97-AF65-F5344CB8AC3E}">
        <p14:creationId xmlns:p14="http://schemas.microsoft.com/office/powerpoint/2010/main" val="829591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de carte heuristique</a:t>
            </a:r>
            <a:endParaRPr lang="fr-FR" dirty="0"/>
          </a:p>
        </p:txBody>
      </p:sp>
      <p:pic>
        <p:nvPicPr>
          <p:cNvPr id="5" name="Picture 2"/>
          <p:cNvPicPr>
            <a:picLocks noGrp="1" noChangeAspect="1" noChangeArrowheads="1"/>
          </p:cNvPicPr>
          <p:nvPr>
            <p:ph idx="1"/>
          </p:nvPr>
        </p:nvPicPr>
        <p:blipFill rotWithShape="1">
          <a:blip r:embed="rId2" cstate="email">
            <a:extLst>
              <a:ext uri="{28A0092B-C50C-407E-A947-70E740481C1C}">
                <a14:useLocalDpi xmlns:a14="http://schemas.microsoft.com/office/drawing/2010/main" val="0"/>
              </a:ext>
            </a:extLst>
          </a:blip>
          <a:srcRect l="6804" t="10138" r="5033" b="4614"/>
          <a:stretch/>
        </p:blipFill>
        <p:spPr bwMode="auto">
          <a:xfrm>
            <a:off x="871870" y="1434186"/>
            <a:ext cx="7187609" cy="434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537153" y="5967143"/>
            <a:ext cx="7990159" cy="276999"/>
          </a:xfrm>
          <a:prstGeom prst="rect">
            <a:avLst/>
          </a:prstGeom>
        </p:spPr>
        <p:txBody>
          <a:bodyPr wrap="square">
            <a:spAutoFit/>
          </a:bodyPr>
          <a:lstStyle/>
          <a:p>
            <a:r>
              <a:rPr lang="fr-FR" sz="1200" dirty="0"/>
              <a:t>http://www.ac-paris.fr/portail/jcms/p1_697845/carte-heuristique-de-l-innovation-francois-muller-drdie?details=true</a:t>
            </a:r>
          </a:p>
        </p:txBody>
      </p:sp>
    </p:spTree>
    <p:extLst>
      <p:ext uri="{BB962C8B-B14F-4D97-AF65-F5344CB8AC3E}">
        <p14:creationId xmlns:p14="http://schemas.microsoft.com/office/powerpoint/2010/main" val="2771910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6799" y="319578"/>
            <a:ext cx="8308975" cy="1143000"/>
          </a:xfrm>
        </p:spPr>
        <p:txBody>
          <a:bodyPr>
            <a:normAutofit/>
          </a:bodyPr>
          <a:lstStyle/>
          <a:p>
            <a:pPr algn="ctr"/>
            <a:r>
              <a:rPr lang="fr-FR" dirty="0"/>
              <a:t>Jeux sérieux (</a:t>
            </a:r>
            <a:r>
              <a:rPr lang="fr-FR" dirty="0" err="1"/>
              <a:t>serious</a:t>
            </a:r>
            <a:r>
              <a:rPr lang="fr-FR" dirty="0"/>
              <a:t> </a:t>
            </a:r>
            <a:r>
              <a:rPr lang="fr-FR" dirty="0" err="1"/>
              <a:t>games</a:t>
            </a:r>
            <a:r>
              <a:rPr lang="fr-FR" dirty="0"/>
              <a:t>)</a:t>
            </a:r>
          </a:p>
        </p:txBody>
      </p:sp>
      <p:sp>
        <p:nvSpPr>
          <p:cNvPr id="3" name="Espace réservé du contenu 2"/>
          <p:cNvSpPr>
            <a:spLocks noGrp="1"/>
          </p:cNvSpPr>
          <p:nvPr>
            <p:ph idx="1"/>
          </p:nvPr>
        </p:nvSpPr>
        <p:spPr>
          <a:xfrm>
            <a:off x="306799" y="1462578"/>
            <a:ext cx="8437573" cy="4697310"/>
          </a:xfrm>
        </p:spPr>
        <p:txBody>
          <a:bodyPr>
            <a:normAutofit lnSpcReduction="10000"/>
          </a:bodyPr>
          <a:lstStyle/>
          <a:p>
            <a:pPr marL="0" indent="0">
              <a:buNone/>
            </a:pPr>
            <a:r>
              <a:rPr lang="fr-FR" dirty="0">
                <a:solidFill>
                  <a:srgbClr val="000000"/>
                </a:solidFill>
              </a:rPr>
              <a:t>D’après le CERIMES : centre de ressources et d’informations sur le multimédia pour l’enseignement </a:t>
            </a:r>
            <a:r>
              <a:rPr lang="fr-FR" dirty="0" smtClean="0">
                <a:solidFill>
                  <a:srgbClr val="000000"/>
                </a:solidFill>
              </a:rPr>
              <a:t>supérieur, les </a:t>
            </a:r>
            <a:r>
              <a:rPr lang="fr-FR" dirty="0">
                <a:solidFill>
                  <a:srgbClr val="000000"/>
                </a:solidFill>
              </a:rPr>
              <a:t>jeux sérieux sont :</a:t>
            </a:r>
          </a:p>
          <a:p>
            <a:pPr marL="0" indent="0">
              <a:buNone/>
            </a:pPr>
            <a:r>
              <a:rPr lang="fr-FR" dirty="0">
                <a:solidFill>
                  <a:srgbClr val="000000"/>
                </a:solidFill>
              </a:rPr>
              <a:t>« Véritable outil de formation, communication, simulation, le jeu sérieux est en quelque sorte une déclinaison utile du jeu vidéo au service des professionnels »</a:t>
            </a:r>
          </a:p>
          <a:p>
            <a:pPr marL="0" indent="0">
              <a:buNone/>
            </a:pPr>
            <a:r>
              <a:rPr lang="fr-FR" dirty="0">
                <a:solidFill>
                  <a:srgbClr val="000000"/>
                </a:solidFill>
              </a:rPr>
              <a:t>Rôles :</a:t>
            </a:r>
          </a:p>
          <a:p>
            <a:pPr>
              <a:buFontTx/>
              <a:buChar char="-"/>
            </a:pPr>
            <a:r>
              <a:rPr lang="fr-FR" dirty="0">
                <a:solidFill>
                  <a:srgbClr val="000000"/>
                </a:solidFill>
              </a:rPr>
              <a:t>Créer un environnement d’apprentissage stimulant</a:t>
            </a:r>
          </a:p>
          <a:p>
            <a:pPr>
              <a:buFontTx/>
              <a:buChar char="-"/>
            </a:pPr>
            <a:r>
              <a:rPr lang="fr-FR" dirty="0">
                <a:solidFill>
                  <a:srgbClr val="000000"/>
                </a:solidFill>
              </a:rPr>
              <a:t>Placer l’apprenant en situation d’expérimentation (autonomie des élèves)</a:t>
            </a:r>
          </a:p>
          <a:p>
            <a:pPr>
              <a:buFontTx/>
              <a:buChar char="-"/>
            </a:pPr>
            <a:r>
              <a:rPr lang="fr-FR" dirty="0">
                <a:solidFill>
                  <a:srgbClr val="000000"/>
                </a:solidFill>
              </a:rPr>
              <a:t>Faciliter les apprentissages des élèves en difficulté (dyslexique)</a:t>
            </a:r>
          </a:p>
          <a:p>
            <a:pPr marL="0" indent="0">
              <a:buNone/>
            </a:pPr>
            <a:endParaRPr lang="fr-FR" b="1" u="sng" dirty="0" smtClean="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3627366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5925" y="202623"/>
            <a:ext cx="8308975" cy="1143000"/>
          </a:xfrm>
        </p:spPr>
        <p:txBody>
          <a:bodyPr/>
          <a:lstStyle/>
          <a:p>
            <a:pPr algn="ctr"/>
            <a:r>
              <a:rPr lang="fr-FR" sz="4400" dirty="0" smtClean="0"/>
              <a:t>Exemples de jeux sérieux </a:t>
            </a:r>
            <a:endParaRPr lang="fr-FR" sz="4400" dirty="0"/>
          </a:p>
        </p:txBody>
      </p:sp>
      <p:sp>
        <p:nvSpPr>
          <p:cNvPr id="3" name="Espace réservé du contenu 2"/>
          <p:cNvSpPr>
            <a:spLocks noGrp="1"/>
          </p:cNvSpPr>
          <p:nvPr>
            <p:ph idx="1"/>
          </p:nvPr>
        </p:nvSpPr>
        <p:spPr/>
        <p:txBody>
          <a:bodyPr/>
          <a:lstStyle/>
          <a:p>
            <a:r>
              <a:rPr lang="fr-FR" dirty="0" smtClean="0">
                <a:hlinkClick r:id="rId2"/>
              </a:rPr>
              <a:t>http://www.planetelycee.rhonealpes.fr</a:t>
            </a:r>
            <a:endParaRPr lang="fr-FR" dirty="0" smtClean="0"/>
          </a:p>
          <a:p>
            <a:r>
              <a:rPr lang="fr-FR" dirty="0">
                <a:hlinkClick r:id="rId3"/>
              </a:rPr>
              <a:t>http://www.ecovillelejeu.com/joueur/</a:t>
            </a:r>
            <a:r>
              <a:rPr lang="fr-FR" dirty="0" smtClean="0">
                <a:hlinkClick r:id="rId3"/>
              </a:rPr>
              <a:t>joueur.html</a:t>
            </a:r>
            <a:endParaRPr lang="fr-FR" dirty="0" smtClean="0"/>
          </a:p>
          <a:p>
            <a:r>
              <a:rPr lang="fr-FR" dirty="0">
                <a:hlinkClick r:id="rId4"/>
              </a:rPr>
              <a:t>http://</a:t>
            </a:r>
            <a:r>
              <a:rPr lang="fr-FR" dirty="0" smtClean="0">
                <a:hlinkClick r:id="rId4"/>
              </a:rPr>
              <a:t>www.stopdisastersgame.org/fr/information.html</a:t>
            </a:r>
            <a:endParaRPr lang="fr-FR" dirty="0" smtClean="0"/>
          </a:p>
          <a:p>
            <a:r>
              <a:rPr lang="fr-FR" dirty="0">
                <a:hlinkClick r:id="rId5"/>
              </a:rPr>
              <a:t>http://</a:t>
            </a:r>
            <a:r>
              <a:rPr lang="fr-FR" dirty="0" smtClean="0">
                <a:hlinkClick r:id="rId5"/>
              </a:rPr>
              <a:t>www.erasme.org/libre/sante/animations/alimentation/pyramide4.swf</a:t>
            </a:r>
            <a:endParaRPr lang="fr-FR" dirty="0" smtClean="0"/>
          </a:p>
          <a:p>
            <a:endParaRPr lang="fr-FR" dirty="0" smtClean="0"/>
          </a:p>
          <a:p>
            <a:endParaRPr lang="fr-FR" dirty="0"/>
          </a:p>
          <a:p>
            <a:endParaRPr lang="fr-FR" dirty="0"/>
          </a:p>
        </p:txBody>
      </p:sp>
      <p:sp>
        <p:nvSpPr>
          <p:cNvPr id="4" name="ZoneTexte 3"/>
          <p:cNvSpPr txBox="1"/>
          <p:nvPr/>
        </p:nvSpPr>
        <p:spPr>
          <a:xfrm>
            <a:off x="4920894" y="3003166"/>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1025624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Quiz en ligne</a:t>
            </a:r>
            <a:endParaRPr lang="fr-FR" dirty="0"/>
          </a:p>
        </p:txBody>
      </p:sp>
      <p:sp>
        <p:nvSpPr>
          <p:cNvPr id="3" name="Espace réservé du contenu 2"/>
          <p:cNvSpPr>
            <a:spLocks noGrp="1"/>
          </p:cNvSpPr>
          <p:nvPr>
            <p:ph idx="1"/>
          </p:nvPr>
        </p:nvSpPr>
        <p:spPr>
          <a:xfrm>
            <a:off x="635000" y="2328333"/>
            <a:ext cx="7767639" cy="4000039"/>
          </a:xfrm>
        </p:spPr>
        <p:txBody>
          <a:bodyPr>
            <a:normAutofit/>
          </a:bodyPr>
          <a:lstStyle/>
          <a:p>
            <a:r>
              <a:rPr lang="fr-FR" dirty="0">
                <a:solidFill>
                  <a:srgbClr val="000000"/>
                </a:solidFill>
              </a:rPr>
              <a:t>Il est utile de vérifier  les connaissances ou représentations des élèves.</a:t>
            </a:r>
          </a:p>
          <a:p>
            <a:r>
              <a:rPr lang="fr-FR" dirty="0">
                <a:solidFill>
                  <a:srgbClr val="000000"/>
                </a:solidFill>
              </a:rPr>
              <a:t>Il permet de dynamiser le début ou la fin d’une séance et  stimuler l’attention pendant le cours. </a:t>
            </a:r>
          </a:p>
          <a:p>
            <a:r>
              <a:rPr lang="fr-FR" dirty="0">
                <a:solidFill>
                  <a:srgbClr val="000000"/>
                </a:solidFill>
              </a:rPr>
              <a:t>Il peut vérifier les pré requis et en fin de séance il peut aider à tester la compréhension de quelques points qui viennent d’être traités</a:t>
            </a:r>
            <a:r>
              <a:rPr lang="fr-FR" dirty="0" smtClean="0">
                <a:solidFill>
                  <a:srgbClr val="000000"/>
                </a:solidFill>
              </a:rPr>
              <a:t>.</a:t>
            </a:r>
          </a:p>
          <a:p>
            <a:endParaRPr lang="fr-FR" dirty="0">
              <a:solidFill>
                <a:srgbClr val="000000"/>
              </a:solidFill>
            </a:endParaRPr>
          </a:p>
          <a:p>
            <a:pPr marL="0" indent="0">
              <a:buNone/>
            </a:pPr>
            <a:r>
              <a:rPr lang="fr-FR" dirty="0">
                <a:hlinkClick r:id="rId2"/>
              </a:rPr>
              <a:t>http://ww2.ac-poitiers.fr/matice/spip.php?article568</a:t>
            </a:r>
            <a:endParaRPr lang="fr-FR" dirty="0"/>
          </a:p>
          <a:p>
            <a:endParaRPr lang="fr-FR" dirty="0">
              <a:solidFill>
                <a:srgbClr val="000000"/>
              </a:solidFill>
            </a:endParaRPr>
          </a:p>
          <a:p>
            <a:endParaRPr lang="fr-FR" dirty="0"/>
          </a:p>
          <a:p>
            <a:endParaRPr lang="fr-FR" dirty="0"/>
          </a:p>
        </p:txBody>
      </p:sp>
    </p:spTree>
    <p:extLst>
      <p:ext uri="{BB962C8B-B14F-4D97-AF65-F5344CB8AC3E}">
        <p14:creationId xmlns:p14="http://schemas.microsoft.com/office/powerpoint/2010/main" val="839121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Exemples de sites de création de Quiz</a:t>
            </a:r>
            <a:endParaRPr lang="fr-FR" dirty="0"/>
          </a:p>
        </p:txBody>
      </p:sp>
      <p:sp>
        <p:nvSpPr>
          <p:cNvPr id="3" name="Espace réservé du contenu 2"/>
          <p:cNvSpPr>
            <a:spLocks noGrp="1"/>
          </p:cNvSpPr>
          <p:nvPr>
            <p:ph idx="1"/>
          </p:nvPr>
        </p:nvSpPr>
        <p:spPr/>
        <p:txBody>
          <a:bodyPr/>
          <a:lstStyle/>
          <a:p>
            <a:pPr marL="0" indent="0">
              <a:buNone/>
            </a:pPr>
            <a:r>
              <a:rPr lang="fr-FR" dirty="0" smtClean="0">
                <a:solidFill>
                  <a:schemeClr val="tx1"/>
                </a:solidFill>
                <a:hlinkClick r:id="rId2"/>
              </a:rPr>
              <a:t>http</a:t>
            </a:r>
            <a:r>
              <a:rPr lang="fr-FR" dirty="0">
                <a:solidFill>
                  <a:schemeClr val="tx1"/>
                </a:solidFill>
                <a:hlinkClick r:id="rId2"/>
              </a:rPr>
              <a:t>://</a:t>
            </a:r>
            <a:r>
              <a:rPr lang="fr-FR" dirty="0" smtClean="0">
                <a:solidFill>
                  <a:schemeClr val="tx1"/>
                </a:solidFill>
                <a:hlinkClick r:id="rId2"/>
              </a:rPr>
              <a:t>www.quizbean.com</a:t>
            </a:r>
            <a:endParaRPr lang="fr-FR" dirty="0" smtClean="0">
              <a:solidFill>
                <a:schemeClr val="tx1"/>
              </a:solidFill>
            </a:endParaRPr>
          </a:p>
          <a:p>
            <a:pPr marL="0" indent="0">
              <a:buNone/>
            </a:pPr>
            <a:r>
              <a:rPr lang="fr-FR" dirty="0">
                <a:solidFill>
                  <a:schemeClr val="tx1"/>
                </a:solidFill>
                <a:hlinkClick r:id="rId3"/>
              </a:rPr>
              <a:t>http://</a:t>
            </a:r>
            <a:r>
              <a:rPr lang="fr-FR" dirty="0" smtClean="0">
                <a:solidFill>
                  <a:schemeClr val="tx1"/>
                </a:solidFill>
                <a:hlinkClick r:id="rId3"/>
              </a:rPr>
              <a:t>www.socrative.com</a:t>
            </a:r>
            <a:endParaRPr lang="fr-FR" dirty="0" smtClean="0">
              <a:solidFill>
                <a:schemeClr val="tx1"/>
              </a:solidFill>
            </a:endParaRPr>
          </a:p>
          <a:p>
            <a:pPr marL="0" indent="0">
              <a:buNone/>
            </a:pPr>
            <a:r>
              <a:rPr lang="fr-FR" sz="2400" dirty="0" smtClean="0">
                <a:solidFill>
                  <a:schemeClr val="tx1"/>
                </a:solidFill>
              </a:rPr>
              <a:t>Ces deux sites sont en anglais.</a:t>
            </a:r>
          </a:p>
          <a:p>
            <a:pPr marL="0" indent="0">
              <a:buNone/>
            </a:pPr>
            <a:endParaRPr lang="fr-FR" dirty="0"/>
          </a:p>
          <a:p>
            <a:pPr marL="0" indent="0">
              <a:buNone/>
            </a:pPr>
            <a:r>
              <a:rPr lang="fr-FR" sz="3600" spc="-100" dirty="0" smtClean="0">
                <a:solidFill>
                  <a:schemeClr val="tx2"/>
                </a:solidFill>
                <a:latin typeface="+mj-lt"/>
                <a:ea typeface="+mj-ea"/>
                <a:cs typeface="+mj-cs"/>
              </a:rPr>
              <a:t>Exemple </a:t>
            </a:r>
            <a:r>
              <a:rPr lang="fr-FR" sz="3600" spc="-100" dirty="0">
                <a:solidFill>
                  <a:schemeClr val="tx2"/>
                </a:solidFill>
                <a:latin typeface="+mj-lt"/>
                <a:ea typeface="+mj-ea"/>
                <a:cs typeface="+mj-cs"/>
              </a:rPr>
              <a:t>de Quiz en ligne</a:t>
            </a:r>
          </a:p>
          <a:p>
            <a:pPr marL="0" indent="0">
              <a:buNone/>
            </a:pPr>
            <a:r>
              <a:rPr lang="fr-FR" dirty="0">
                <a:hlinkClick r:id="rId4"/>
              </a:rPr>
              <a:t>http://incoweb.playbac.fr/?livret=26&amp;_ga=1.266838606.1942049704.1420413020</a:t>
            </a:r>
            <a:endParaRPr lang="fr-FR" sz="2400" dirty="0" smtClean="0">
              <a:solidFill>
                <a:schemeClr val="tx1"/>
              </a:solidFill>
            </a:endParaRPr>
          </a:p>
          <a:p>
            <a:pPr marL="0" indent="0">
              <a:buNone/>
            </a:pPr>
            <a:endParaRPr lang="fr-FR" dirty="0">
              <a:solidFill>
                <a:schemeClr val="tx1"/>
              </a:solidFill>
            </a:endParaRPr>
          </a:p>
        </p:txBody>
      </p:sp>
    </p:spTree>
    <p:extLst>
      <p:ext uri="{BB962C8B-B14F-4D97-AF65-F5344CB8AC3E}">
        <p14:creationId xmlns:p14="http://schemas.microsoft.com/office/powerpoint/2010/main" val="1259434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5925" y="45447"/>
            <a:ext cx="8308975" cy="1143000"/>
          </a:xfrm>
        </p:spPr>
        <p:txBody>
          <a:bodyPr/>
          <a:lstStyle/>
          <a:p>
            <a:pPr algn="ctr"/>
            <a:r>
              <a:rPr lang="fr-FR" dirty="0" smtClean="0"/>
              <a:t>Les tablettes numériques</a:t>
            </a:r>
            <a:endParaRPr lang="fr-FR" dirty="0"/>
          </a:p>
        </p:txBody>
      </p:sp>
      <p:sp>
        <p:nvSpPr>
          <p:cNvPr id="3" name="Espace réservé du contenu 2"/>
          <p:cNvSpPr>
            <a:spLocks noGrp="1"/>
          </p:cNvSpPr>
          <p:nvPr>
            <p:ph idx="1"/>
          </p:nvPr>
        </p:nvSpPr>
        <p:spPr>
          <a:xfrm>
            <a:off x="201083" y="2169584"/>
            <a:ext cx="8646584" cy="2264194"/>
          </a:xfrm>
        </p:spPr>
        <p:txBody>
          <a:bodyPr>
            <a:normAutofit fontScale="77500" lnSpcReduction="20000"/>
          </a:bodyPr>
          <a:lstStyle/>
          <a:p>
            <a:r>
              <a:rPr lang="fr-FR" sz="2400" u="sng" dirty="0" smtClean="0">
                <a:solidFill>
                  <a:srgbClr val="000000"/>
                </a:solidFill>
              </a:rPr>
              <a:t>Les utilisations possibles :</a:t>
            </a:r>
          </a:p>
          <a:p>
            <a:pPr lvl="1"/>
            <a:r>
              <a:rPr lang="fr-FR" sz="2400" dirty="0" smtClean="0">
                <a:solidFill>
                  <a:srgbClr val="000000"/>
                </a:solidFill>
              </a:rPr>
              <a:t>Accéder aux ressources sur Internet</a:t>
            </a:r>
          </a:p>
          <a:p>
            <a:pPr lvl="1"/>
            <a:r>
              <a:rPr lang="fr-FR" sz="2400" dirty="0" smtClean="0">
                <a:solidFill>
                  <a:srgbClr val="000000"/>
                </a:solidFill>
              </a:rPr>
              <a:t>Télécharger et utiliser des applications</a:t>
            </a:r>
          </a:p>
          <a:p>
            <a:pPr lvl="1"/>
            <a:r>
              <a:rPr lang="fr-FR" sz="2400" dirty="0" smtClean="0">
                <a:solidFill>
                  <a:srgbClr val="000000"/>
                </a:solidFill>
              </a:rPr>
              <a:t>Prendre des photos</a:t>
            </a:r>
            <a:r>
              <a:rPr lang="fr-FR" sz="2400" dirty="0">
                <a:solidFill>
                  <a:srgbClr val="000000"/>
                </a:solidFill>
              </a:rPr>
              <a:t> </a:t>
            </a:r>
            <a:r>
              <a:rPr lang="fr-FR" sz="2400" dirty="0" smtClean="0">
                <a:solidFill>
                  <a:srgbClr val="000000"/>
                </a:solidFill>
              </a:rPr>
              <a:t>ou faire des films, pour une utilisation pédagogique</a:t>
            </a:r>
          </a:p>
          <a:p>
            <a:pPr lvl="1"/>
            <a:r>
              <a:rPr lang="fr-FR" sz="2400" dirty="0" smtClean="0">
                <a:solidFill>
                  <a:srgbClr val="000000"/>
                </a:solidFill>
              </a:rPr>
              <a:t>Faire circuler dans la classe la ressource</a:t>
            </a:r>
          </a:p>
          <a:p>
            <a:pPr lvl="1"/>
            <a:endParaRPr lang="fr-FR" dirty="0" smtClean="0"/>
          </a:p>
          <a:p>
            <a:pPr marL="274320" lvl="1" indent="0">
              <a:buNone/>
            </a:pPr>
            <a:r>
              <a:rPr lang="fr-FR" b="1" dirty="0"/>
              <a:t>Tablette tactile et enseignement </a:t>
            </a:r>
          </a:p>
          <a:p>
            <a:pPr marL="349250" lvl="1" indent="0">
              <a:buNone/>
            </a:pPr>
            <a:r>
              <a:rPr lang="fr-FR" dirty="0" smtClean="0">
                <a:hlinkClick r:id="rId2"/>
              </a:rPr>
              <a:t>http</a:t>
            </a:r>
            <a:r>
              <a:rPr lang="fr-FR" dirty="0">
                <a:hlinkClick r:id="rId2"/>
              </a:rPr>
              <a:t>://eduscol.education.fr/numerique/dossier/apprendre/tablette-tactile</a:t>
            </a:r>
            <a:endParaRPr lang="fr-FR" dirty="0"/>
          </a:p>
        </p:txBody>
      </p:sp>
    </p:spTree>
    <p:extLst>
      <p:ext uri="{BB962C8B-B14F-4D97-AF65-F5344CB8AC3E}">
        <p14:creationId xmlns:p14="http://schemas.microsoft.com/office/powerpoint/2010/main" val="404513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lvl="1" indent="0">
              <a:spcBef>
                <a:spcPts val="2000"/>
              </a:spcBef>
              <a:buClr>
                <a:schemeClr val="accent1"/>
              </a:buClr>
              <a:buNone/>
            </a:pPr>
            <a:r>
              <a:rPr lang="fr-FR" sz="2400" dirty="0">
                <a:solidFill>
                  <a:srgbClr val="000000"/>
                </a:solidFill>
              </a:rPr>
              <a:t>Les avantages : </a:t>
            </a:r>
            <a:endParaRPr lang="fr-FR" sz="2400" dirty="0" smtClean="0">
              <a:solidFill>
                <a:srgbClr val="000000"/>
              </a:solidFill>
            </a:endParaRPr>
          </a:p>
          <a:p>
            <a:pPr marL="446088" lvl="1" indent="-180975">
              <a:spcBef>
                <a:spcPts val="2000"/>
              </a:spcBef>
              <a:buClr>
                <a:schemeClr val="accent1"/>
              </a:buClr>
            </a:pPr>
            <a:r>
              <a:rPr lang="fr-FR" sz="2400" dirty="0" smtClean="0">
                <a:solidFill>
                  <a:srgbClr val="000000"/>
                </a:solidFill>
              </a:rPr>
              <a:t>Envisager </a:t>
            </a:r>
            <a:r>
              <a:rPr lang="fr-FR" sz="2400" dirty="0">
                <a:solidFill>
                  <a:srgbClr val="000000"/>
                </a:solidFill>
              </a:rPr>
              <a:t>de nouvelles approches pédagogiques</a:t>
            </a:r>
          </a:p>
          <a:p>
            <a:pPr lvl="1"/>
            <a:r>
              <a:rPr lang="fr-FR" sz="2400" dirty="0">
                <a:solidFill>
                  <a:srgbClr val="000000"/>
                </a:solidFill>
              </a:rPr>
              <a:t>Développer l’autonomie des élèves</a:t>
            </a:r>
          </a:p>
          <a:p>
            <a:pPr lvl="1"/>
            <a:r>
              <a:rPr lang="fr-FR" sz="2400" dirty="0">
                <a:solidFill>
                  <a:srgbClr val="000000"/>
                </a:solidFill>
              </a:rPr>
              <a:t>Former à l’utilisation raisonnée des médias numériques</a:t>
            </a:r>
          </a:p>
          <a:p>
            <a:pPr lvl="1"/>
            <a:r>
              <a:rPr lang="fr-FR" sz="2400" dirty="0">
                <a:solidFill>
                  <a:srgbClr val="000000"/>
                </a:solidFill>
              </a:rPr>
              <a:t>Favoriser les apprentissages des élèves en </a:t>
            </a:r>
            <a:r>
              <a:rPr lang="fr-FR" sz="2400" dirty="0" smtClean="0">
                <a:solidFill>
                  <a:srgbClr val="000000"/>
                </a:solidFill>
              </a:rPr>
              <a:t>difficultés</a:t>
            </a:r>
          </a:p>
          <a:p>
            <a:pPr lvl="1"/>
            <a:r>
              <a:rPr lang="fr-FR" sz="2400" dirty="0" smtClean="0">
                <a:solidFill>
                  <a:srgbClr val="000000"/>
                </a:solidFill>
              </a:rPr>
              <a:t>Faciliter d’utilisation</a:t>
            </a:r>
          </a:p>
          <a:p>
            <a:pPr lvl="1"/>
            <a:endParaRPr lang="fr-FR" sz="2400" dirty="0">
              <a:solidFill>
                <a:srgbClr val="000000"/>
              </a:solidFill>
            </a:endParaRPr>
          </a:p>
          <a:p>
            <a:pPr marL="0" indent="0">
              <a:buNone/>
            </a:pPr>
            <a:endParaRPr lang="fr-FR" u="sng" dirty="0" smtClean="0">
              <a:solidFill>
                <a:srgbClr val="000000"/>
              </a:solidFill>
            </a:endParaRPr>
          </a:p>
          <a:p>
            <a:pPr marL="0" indent="0">
              <a:buNone/>
            </a:pPr>
            <a:endParaRPr lang="fr-FR" u="sng" dirty="0">
              <a:solidFill>
                <a:srgbClr val="000000"/>
              </a:solidFill>
            </a:endParaRPr>
          </a:p>
        </p:txBody>
      </p:sp>
    </p:spTree>
    <p:extLst>
      <p:ext uri="{BB962C8B-B14F-4D97-AF65-F5344CB8AC3E}">
        <p14:creationId xmlns:p14="http://schemas.microsoft.com/office/powerpoint/2010/main" val="597301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5925" y="320675"/>
            <a:ext cx="8308975" cy="857810"/>
          </a:xfrm>
        </p:spPr>
        <p:txBody>
          <a:bodyPr>
            <a:noAutofit/>
          </a:bodyPr>
          <a:lstStyle/>
          <a:p>
            <a:pPr algn="ctr"/>
            <a:r>
              <a:rPr lang="fr-FR" cap="all" dirty="0"/>
              <a:t>Qu’est-ce que l’innovation?</a:t>
            </a:r>
          </a:p>
        </p:txBody>
      </p:sp>
      <p:sp>
        <p:nvSpPr>
          <p:cNvPr id="3" name="Espace réservé du contenu 2"/>
          <p:cNvSpPr>
            <a:spLocks noGrp="1"/>
          </p:cNvSpPr>
          <p:nvPr>
            <p:ph idx="1"/>
          </p:nvPr>
        </p:nvSpPr>
        <p:spPr>
          <a:xfrm>
            <a:off x="472132" y="1232239"/>
            <a:ext cx="8252768" cy="2127270"/>
          </a:xfrm>
        </p:spPr>
        <p:txBody>
          <a:bodyPr>
            <a:noAutofit/>
          </a:bodyPr>
          <a:lstStyle/>
          <a:p>
            <a:pPr marL="180975" lvl="8" indent="-180975"/>
            <a:r>
              <a:rPr lang="fr-FR" sz="1600" b="1" dirty="0" smtClean="0"/>
              <a:t>Innover, </a:t>
            </a:r>
            <a:r>
              <a:rPr lang="fr-FR" sz="1600" dirty="0" smtClean="0"/>
              <a:t>c’est interroger </a:t>
            </a:r>
            <a:r>
              <a:rPr lang="fr-FR" sz="1600" dirty="0"/>
              <a:t>les pratiques, </a:t>
            </a:r>
            <a:r>
              <a:rPr lang="fr-FR" sz="1600" dirty="0" err="1"/>
              <a:t>co</a:t>
            </a:r>
            <a:r>
              <a:rPr lang="fr-FR" sz="1600" dirty="0"/>
              <a:t>-analyser les manières que l'on a de faire, réfléchir ensemble pour trouver des solutions locales aux problèmes qui se </a:t>
            </a:r>
            <a:r>
              <a:rPr lang="fr-FR" sz="1600" dirty="0" smtClean="0"/>
              <a:t>posent.</a:t>
            </a:r>
          </a:p>
          <a:p>
            <a:pPr marL="180975" lvl="8" indent="-180975"/>
            <a:r>
              <a:rPr lang="fr-FR" sz="1600" dirty="0" smtClean="0"/>
              <a:t>L’innovation s’exprime par l’adoption d’un outil existant ou d’une approche existante mais nouvelle dans le milieu.</a:t>
            </a:r>
          </a:p>
          <a:p>
            <a:pPr marL="180975" lvl="8" indent="-180975"/>
            <a:endParaRPr lang="fr-FR" sz="1600" dirty="0"/>
          </a:p>
          <a:p>
            <a:pPr marL="180975" lvl="8" indent="-180975"/>
            <a:r>
              <a:rPr lang="fr-FR" sz="1600" dirty="0" smtClean="0"/>
              <a:t>Les </a:t>
            </a:r>
            <a:r>
              <a:rPr lang="fr-FR" sz="1600" dirty="0"/>
              <a:t>projets innovants sont rassemblés dans une bibliothèque des expérimentations pédagogiques: </a:t>
            </a:r>
            <a:r>
              <a:rPr lang="fr-FR" sz="1600" dirty="0" err="1" smtClean="0"/>
              <a:t>Expérithèque</a:t>
            </a:r>
            <a:endParaRPr lang="fr-FR" sz="1600" dirty="0" smtClean="0"/>
          </a:p>
          <a:p>
            <a:pPr marL="180975" lvl="8" indent="-180975"/>
            <a:endParaRPr lang="fr-FR" sz="1600" dirty="0" smtClean="0"/>
          </a:p>
          <a:p>
            <a:endParaRPr lang="fr-FR" sz="1600" dirty="0"/>
          </a:p>
          <a:p>
            <a:pPr marL="0" indent="0">
              <a:buNone/>
            </a:pPr>
            <a:r>
              <a:rPr lang="fr-FR" sz="1600" dirty="0"/>
              <a:t> </a:t>
            </a:r>
            <a:r>
              <a:rPr lang="fr-FR" sz="1600" dirty="0">
                <a:hlinkClick r:id="rId2"/>
              </a:rPr>
              <a:t>http://</a:t>
            </a:r>
            <a:r>
              <a:rPr lang="fr-FR" sz="1600" dirty="0" smtClean="0">
                <a:hlinkClick r:id="rId2"/>
              </a:rPr>
              <a:t>eduscol.education.fr/experitheque/carte.php</a:t>
            </a:r>
            <a:endParaRPr lang="fr-FR" sz="1600" dirty="0" smtClean="0"/>
          </a:p>
          <a:p>
            <a:pPr marL="0" indent="0">
              <a:buNone/>
            </a:pPr>
            <a:endParaRPr lang="fr-FR" sz="1600" dirty="0" smtClean="0"/>
          </a:p>
          <a:p>
            <a:pPr marL="0" indent="0">
              <a:buNone/>
            </a:pPr>
            <a:r>
              <a:rPr lang="fr-FR" sz="1600" dirty="0" smtClean="0"/>
              <a:t>Vidéo : </a:t>
            </a:r>
            <a:r>
              <a:rPr lang="fr-FR" sz="1400" b="1" dirty="0" smtClean="0"/>
              <a:t>L'innovation, construire des savoirs d'expérience </a:t>
            </a:r>
          </a:p>
          <a:p>
            <a:pPr marL="0" indent="0">
              <a:buNone/>
            </a:pPr>
            <a:r>
              <a:rPr lang="fr-FR" sz="1600" dirty="0" smtClean="0">
                <a:hlinkClick r:id="rId3" action="ppaction://hlinkfile"/>
              </a:rPr>
              <a:t>https://www.youtube.com/watch?v=DAdOCvCwcjI</a:t>
            </a:r>
            <a:endParaRPr lang="fr-FR" sz="1600" dirty="0" smtClean="0"/>
          </a:p>
          <a:p>
            <a:pPr marL="0" indent="0">
              <a:buNone/>
            </a:pPr>
            <a:endParaRPr lang="fr-FR" sz="1050" dirty="0"/>
          </a:p>
        </p:txBody>
      </p:sp>
      <p:sp>
        <p:nvSpPr>
          <p:cNvPr id="4" name="AutoShape 2" descr="data:image/jpeg;base64,/9j/4AAQSkZJRgABAQAAAQABAAD/2wCEAAkGBxMSEhQUEhQWFhUVFRYZGBUYGBwXHBgXFxgcHRgXFBcbHSggGBwlHBQWITEhJSksLi4uGB8zODMsNygtLisBCgoKDg0OGxAQGywkICUsLCwsLCwsLCwsLCwsLCwsLCwsLCwsLCwsLCwsLCwsLCwsLCwsLCwsLCwsLCwsLCwsLP/AABEIAEcBGQMBEQACEQEDEQH/xAAbAAABBQEBAAAAAAAAAAAAAAAAAQMEBQYCB//EADoQAAECBAQDBQUHBQADAAAAAAECEQADEiEEBTFRE0FhBiIycZFCUmKBoRQVI7HR4fAzcpLB8UNTgv/EABoBAAEFAQAAAAAAAAAAAAAAAAABAgMEBQb/xAAqEQACAgEDAwQCAgMBAAAAAAAAAQIDEQQSIQUxURMiQaEycRRhFSOBBv/aAAwDAQACEQMRAD8A9uoG0ABQNhAAtA2gAKRtAAlA2gAWgbQAJQNoAFoG0ABQNoAEoG0AC0DaABKBtAAUDYQALQNoACgbCABKBtAAUDYQAFA2EAC0DaABKBsIAFoGwgAKBtAAlA2gAWgbQAFA2EADc+UCkjRwQ4g+RYy2yTPCsxnTZalprW6VEF1q1CiDz3h8Y7pHZ6aEJQT8mg7F5viFijiMiWSTZyar01G7a+kTyrwU+o6Wmp7vk9KVNAAA1UHJ2GsQYOWnJJsp8HM40xU4khEslEtPIkarO8JdYqa8lCv/AHzdnjhEfMsaRfzA/Uxy7td9h0uk0yaWTJdocWoSx3lAqPJRFvlGk1tikbukoi55M79oX76/8lfrDMmn6Vb7ImZWlUxbGYsMH8SnNx1tdokg2yrqttcOxbTEomFSUqVUlxZSgx9d4mM1udUMy7Mv6B731MJtKHqw8G/i8YojwMAeABYAEeABYAEeAAeAAeAAgAWAAhACAAhQEeEyAPAAPCgDwALAAQAEABAAhMAA8ABAAioA/Rks27DyJhnzDUVzKiEuwCiOQHUQ6DxLJp0dRshtj8Iq+zGSLkAJWkIUS5Dvb5RPOeS1rNYr3uRb5nPKZc2/hQw9P3ggjndda1F4OpAokSUj3Afmq5/OMXq9vdEehr9kUjN59jkpDPqQLdTGTosZyddpcJZMj2kzgKmsBZNhf9o0Zy5NfRx2rkr8FiBMWEsR1taGweSxdf6cHJF/lkyWlRodyGuQxuLjz5RYjhGXfOc0m+w9OzSUlykd46sObcyesG9J4D+LZOGX2Ndxj/CP0iXejN2Gmz7GrlSwZdNSpktAqBIFawlyAQecXoJP8jnbG1+Jzh506W6sTMk0FgKUKQalEAOVLI5s3lCy2PiGcjYua5njBKxGYS5ZIWtKSE1EEsyXAqOwcgPDFBvsPdkVnPwNYXN5E1RTLmoWoapSoE2184XZJdxPVj5IsnOgvEqlCZJZLgJC6pilc7CyWva58odse3Iz1vdjJ3iM8lFM0Sp0niS0qJqVZNNiVgF2B1hNjF9VN4icpztP2r7OVIfhuRd63un/ABvEMpYlgVWLdgTKs9lzVKQpaBNEyYkIBuyFECxOpAeBWJvAQsT4FXnIGJEquSQbU10zEqbQpNlPa1j5wjmt2A3+4k4jOJEtYQuahKi3dKgDfSz84c5pDnND0nHy1+FaT3Aux9guAryNJv0gUkKmhjEZzIlhJXNQkLDpJUBUNx06wbkJKaQ5jczlypfEWruWuO876M0MsujCLlLsTU1ytajHuZ3E9u5Y/py1K6khI894zZdWrUtqRpw6Pa47mzVS5gKQoaEP8jGpujt3fBlOLTwyHNzeWOb+QjLu6zpq+zyTx002SMHiRMTUNz9Iu6TVR1MN0SK2twlhkmLQwIACAAgAIAM92uxk2UlBlqpBJBsNrf7iWpJvkkgkzMYHMV8eWta1KZQdydDY205xZnWkiWUFg1XarPVYSWlaZYXUqm6mAs+xfSKsIJjaKvUeGY6X25xC5qKqEorS4Sn2XD3JJid0JLJdloYxi2emJveKj4ZluPJRZqqmeOoEPTLFWWiqzRQImj4X+kWYGfr1iLRGTiVTZckJ0oA825mOe6ustkejl+KKnPMIlCalG9voYzNHwjstF2SZh8RjkFZLczyjQbTZv14ih6RikIIXYg/XcQqkkMuhvg4olJVK8csqNJLJIsDybyiePuMnUf61yREufEXNzA6/cSw6hmOx+D0ukxP6Znb4mg7WSSqQAEqU02USEPVSJiSohr2AOkXanhnL38kSVMlcKaiXh566k3RNTMAW/dCSqY7DvX6OYfltrLGpR2vgqsZgJkjCYqXOHEWpCDxrssBSQJaiXIp0G4L6vEynGVkdvCK8oShVPfy8dy2xFU8yky5MyUZZcrUkJ4YpIZB9p3GlrfKIk9ry3knksrEVyVuWYKb+DKnSlkylIaWkUSU0kfimZfiK9ptzpzh0pLvEijCWcSJasvX9gxKTLJmFWKoS3eIXMURT5giGOa3rwSqvMHnuWONKpeKSuha0rk8PuB2VW/e2DHU2sYpz/IkSw/8AhAGBXwQAghX20L0vT9oevyo57Q2S+UhuMR4RClYGa3BnS1rAVaWkUomGp+LOm7vemzNoYjUZfI1Rl8k5LykTpS8OuaqYuaoEJBTMCi4rVolgQnvck2eJP2h+PKIWUVS0SpnDWsTMFKlihNRrQVllDkCJgubW5RGs7f8AhHDLiv0CcBPkqAVXQqVKSVykVzO4gJMkH/xpqqVU3tG41h22QuyRZ4vL3y9UsS+G0slMt6mKTUHPMlr+ZhmprUqJL+jT6fP07ov+zzmTJVMLISVH4QT+UctCqclmKOxd9aWZM12GzyemUmWwSUikuL2tdzElvVbor0scGNLRVSm5p5DCzioF9X/OOftjmXA6SiuFwaLs+SygQdX0/L0jrP8AzysjFqSwjL1iW7KJeIzaSiypiXHIFz5MI2LdfRTLEpFNRbFy7M0Tqih+7vaHabV16htwYSjgnCLY0RRgBvBQYntGxISglnBKi1x0ETxoyQSuwcqCsbIUkkJUFhtgzf6eEa9ORNVZlZI+F7IJHjmKPRICfqXP5Qs788EzsJfbDLjOwi0IBUpNKkgakpIt8w4iOt4Y7Tz22ZZh8J2Ixa2cJlj4lX9A8WncsYNCerhhpHpklXDlDiEOlIqPJwLxTfLMp+6XBlZ+P4i1TVach5aCJowyXYxVUcsp8wnKmdwWruo+6gf7iS6Srjk5/WXepPaixw6giXVoAm3kNI5LXan1J4RpdO0reGzF9oMwVMJAhNPU0snXaSrkpPsiOYi3hGyoorZqKVFPIaRHLuN5Ra5aGQOt4t0NGT1GDwngSmlSi9jeJksSy2Z1896Sij1O38MWd0Sp6T8G1hceDL7iQoYRGxuETOQULHdUzjTQg6+YELFtS3DJx3xw/kkw1ZHCiFFCEASFE+AgF+RYAOVhxAwGsFhkypaZaAyUAJA1sNIRLA2CwsD4hRRFXEGBUcS5QSLADoA0MjXFdkK5yfcyuYZFNVOWUAUkuCS2ov8AWOX1XSr7b3tXHk1qNbCFaz3LDKcuGHdU1aLjnZj5mL2h0ENLzOSZX1Opd34ot8LikTATLUFAFi2/8MbFVkJr2NP9FKUJRfuMb2hk04hfxMr1F/qDHG9WrUNS+O5PB8ErslNaapPvJ+o/7FvocnGxrHAyzDNeDHWEIEwAY/MsAvjLCUKIdwQLd4Pr5kxbqnFR5ZWsg2+EWvZ/AzJdVYYFub3ERWyTfBJCLSLuIEShCgDQCYM92wTNKE0AlD99tej9IfHBZ0+3PJlMVN8NPhHLr1i3VjI7qEJenuiMzVinunvHxeT8oy+qq1xe1HP1NbvcSe0FXCARoW/L9Y5aMcTzM6/p8obe5isQdAxDDvP7xN411JY4Oh0izyNQL+y/8lNPU6iesRvlkcnyW8sMAOjRIh+yMl7iuxcwqXS9nb0hd7csFV6euMWz1vhmLOGYW5GvzDFGWBSASS1y3I/pF454i/ex/wDWbH5sxOjWNtIAAZsp/wCmSGNwX0AuA1wSd+UAoffLC6C4SVWIuwGnQkgCAQdVmfcUqg2WUsenMs7eXlAAuFzKpQBQUvVzB03AuPnAA0jOHAJQQ45kW1settIAFRmhIJ4Z8RHUaM+t79IAD70LgcMueo95vnudoBTkZue6KLk76CoC9up9IBDpGbEt+GWs99Ht6gs+wIMAHUzNWSk0k1IqZ72gAbVnLao5B2N/kLhuYvygA6+9vg0O73/Z77QAIM4FnSwPN+VTP5DV4RvGBefgwuazfxl2PitUbgG/nHIdQ07hZNt/o1tPZ7UmjQdiZ/emI3APzFv0i30K1LdBkGtgs5Rpp2BlrUFKQFEBgSHtG7ZRVZLMo5ZQTaHkywLAMOkSqEYrhBkosyzKalakBgAdW5M41i3VXFrJStulGWB3IsWpSlBRJcPfpq0JbDA+mxyZdtEBZFgAIACAAgAg5xMWmSsy01LCbDeFXcfX+R5kmaQlR9p7vaLkFya1m5UPahZKQQFAuQ4/R4j12VB4OPsXv9xaAlch03ULqHUf9jirll+46DpuzyYbM8SpKzUGB59RF+pJRWDsdIklwQJ+KATYuYkL2eSvQQ4fe8MQwnT8YNE3O8OyOb4EweHIdR2LCFrXuEmva/0eqxf4OZN2RFo58KYABoAEoH7wAK0ABTAAhQIAFaAApgAKYABoAEoEAC0wAcCSliGDHUNaABeGLW006eUAFdjshlTZla6nYBgWFvrzihd06q6zfMnhfKCwiTg8slSv6aADvz+ZierTVVfiiOdkpdyVFgYRsfi+Empnu0Nk8CSeEZPNMSubMCkgJDAHWFr1DXBRszJl/lWVmWoLK3sbAcj1iaVm5E9NW3kt4iLAQAEABAAQAMYyTWhSXIqBDjk/MQqHReHk8qzTBqw8xUlRqNjUOYIe8W65LubFL9apx7HWU4gOZShclnHlEl9XqwaRy2rodU/eS8KsylFF2L338+scXqaHCbUi3odRGMlwUfaPK0LJUFMXuHaJaZpxO30Vylgz8nBpTfXzibBq4/s5m4JJJJcPCPAYTG6paNLn1hPkOMcHUrEKVokAbmHR5kMsbcWersOsXNpzHJteINx6xcUkzCwwEwbj1gcku7DDFqG8Jvj5QYYVjeDfHyGArEG+PkQOINx6wbo+QE4g3HrDlz2E3IOINx6wuBNy8hxBuPWDAu5eQ4g3HrCYDKDiDcesAuA4g3HrCbkLhhxU7j1hVyG1+A4o3HrC4YYYcUbj1gwGGHEG49YTA3KDiDcesLhhuQcQbj1hMMNy8kXMkhctQBDtbzFx+UNs7DJtNcMz0rL5itA3mQP3iuks9yCNbNNhBShIUQ4AidSivktRTwPVDcQu+PkdgWobwm+PlBhiVjcesLvj5DDE4g3HrBuXkMMDNG49YXKDawCxuITfHyGGZHtl2bXPWmbJIKgGUklnA0IPziSu+CeMovaTUKt+4zcrs3jELC0ytCC1SeXzi5/Jraxkr9Srrve+Hcvjls4mvhm5cpJDg8xY3jF1tKm8xaM2EJwl2KXPsNJVUgrMtfNKgbH00inDRWZ4WTptDc8ZaManszOWoplKC9WALEjoDr8onno7UvxNddU08Pylgl4DsRPmh+IhO4JJIOxHKIPTIv8AN6ZsTMOyc3DXmJJHvAumHem0X6NdVcvYyEQwhqXuLc37X+j02mLpy+TG5rk09UiakSy5CW7yffSfe6Ri6OqcWzVjfTvi8/Pj+h3sRk0+XLmhctnWgjvJOiVbKhvUarJVLb5ItZfU5p5+PBs8LhJgQBTvzG/nGNqNPc1Hj48mY7a8vkgZngJhWSEck8xt5xYVF22PHx5GepHkfGCmcV6bV7jfzhY0Xer2+zPtaw8FJNyudw5g4ZvLUPEnb+6Lemot39vsyLoycGVWX5LiAmY8shwn2kb/AN0dP0dOFsnJfBj6mmx14SFx2S4gykgSzaYs+JGlKPi6Rt3Ti5ZK1dFmzGPsiYvIsSUyvwzaWX7yLfizD7+xETUWQUSaVE8IgZn2exRnFQlFu5epHJI+OJvWr2svQrkpJsML2dxIzALMk0/aiqqqX4eKS/ifQxR1E09PJI6+uccLJd4zJ55kTEiWXMsBqk6uPijhdLTNWM6CN9O+Lz9FJgOz2KEmaOGQSpBHfRyf446Hpy2t5LH8mnenn6G8f2bxRkywJVwuaT30aFMsD2/hMbHqIp6m+pz9r+PBGzHszijw2kktJQPHL1BVuvrE9dkNvJkWWR3Mn4vs/iTiqhKLVoL1I0DfE8TQtgoHI6muTubRZSMjxAnqVwyxM69SOaVt7XUQydsdhnOizezvK8kxCeI8sh0AeJHvoPvdIq1TjuyQOixRlx9jmJyafwiOGSawfEj3T8UUOsveo7R+jqtjFrH2TsrymcJKQZZBrXapPNvijlNVVY2sL7NmiDUOS4OAmsjuaISNU8h5xn20WuUcL7Nal+1HX2CZxnotWC7jfzhfQu3dvs042R2lkvCrKVd32Vcx7p6xUo016uzjz8iuyGEUuOy6aZawEc0808lDrFvT6e73cfZfrvr3rn6Kz7rncNqD438Sfd/ui09PZ6eMfZYV9O98/HgoO02QYlfBplkshXtIs6zuqL+npmq0mizp9TSt3P0a/KctmpkSElF0ypYN06hI6xlazT2u/MV9mZbbW5Sw/l/BoFYZbm2/MfrFKOmvV7ePsou2O3BS4TL5oJdHsK5p93zixCi7L4+xLrIuDFn5fNMtQovUjmnkFdesGnouUZcfZlajlGfz/JpxRLIluQVP3k6WbVXnHQ9K9SEcS8jdLfOqXBWScsxSSCJZBFwakOCP/qOqonFrDLXWKozrjOPc1k7DTSuTiEyyDNZM1IKbLHteK7tGRrakpZRzzUtyZdpwBmoVLWnukHbmLEX1ER1ptYZr0XShNPJ5PmXZfEpXMSJRIZQBqRrUNO90eIJRxI7enVwlBZfweo8Ff8/7FnejG3RP/9k="/>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data:image/jpeg;base64,/9j/4AAQSkZJRgABAQAAAQABAAD/2wCEAAkGBxMSEhQUEhQWFhUVFRYZGBUYGBwXHBgXFxgcHRgXFBcbHSggGBwlHBQWITEhJSksLi4uGB8zODMsNygtLisBCgoKDg0OGxAQGywkICUsLCwsLCwsLCwsLCwsLCwsLCwsLCwsLCwsLCwsLCwsLCwsLCwsLCwsLCwsLCwsLCwsLP/AABEIAEcBGQMBEQACEQEDEQH/xAAbAAABBQEBAAAAAAAAAAAAAAAAAQMEBQYCB//EADoQAAECBAQDBQUHBQADAAAAAAECEQADEiEEBTFRE0FhBiIycZFCUmKBoRQVI7HR4fAzcpLB8UNTgv/EABoBAAEFAQAAAAAAAAAAAAAAAAABAgMEBQb/xAAqEQACAgEDAwQCAgMBAAAAAAAAAQIDEQQSIQUxURMiQaEycRRhFSOBBv/aAAwDAQACEQMRAD8A9uoG0ABQNhAAtA2gAKRtAAlA2gAWgbQAJQNoAFoG0ABQNoAEoG0AC0DaABKBtAAUDYQALQNoACgbCABKBtAAUDYQAFA2EAC0DaABKBsIAFoGwgAKBtAAlA2gAWgbQAFA2EADc+UCkjRwQ4g+RYy2yTPCsxnTZalprW6VEF1q1CiDz3h8Y7pHZ6aEJQT8mg7F5viFijiMiWSTZyar01G7a+kTyrwU+o6Wmp7vk9KVNAAA1UHJ2GsQYOWnJJsp8HM40xU4khEslEtPIkarO8JdYqa8lCv/AHzdnjhEfMsaRfzA/Uxy7td9h0uk0yaWTJdocWoSx3lAqPJRFvlGk1tikbukoi55M79oX76/8lfrDMmn6Vb7ImZWlUxbGYsMH8SnNx1tdokg2yrqttcOxbTEomFSUqVUlxZSgx9d4mM1udUMy7Mv6B731MJtKHqw8G/i8YojwMAeABYAEeABYAEeAAeAAeAAgAWAAhACAAhQEeEyAPAAPCgDwALAAQAEABAAhMAA8ABAAioA/Rks27DyJhnzDUVzKiEuwCiOQHUQ6DxLJp0dRshtj8Iq+zGSLkAJWkIUS5Dvb5RPOeS1rNYr3uRb5nPKZc2/hQw9P3ggjndda1F4OpAokSUj3Afmq5/OMXq9vdEehr9kUjN59jkpDPqQLdTGTosZyddpcJZMj2kzgKmsBZNhf9o0Zy5NfRx2rkr8FiBMWEsR1taGweSxdf6cHJF/lkyWlRodyGuQxuLjz5RYjhGXfOc0m+w9OzSUlykd46sObcyesG9J4D+LZOGX2Ndxj/CP0iXejN2Gmz7GrlSwZdNSpktAqBIFawlyAQecXoJP8jnbG1+Jzh506W6sTMk0FgKUKQalEAOVLI5s3lCy2PiGcjYua5njBKxGYS5ZIWtKSE1EEsyXAqOwcgPDFBvsPdkVnPwNYXN5E1RTLmoWoapSoE2184XZJdxPVj5IsnOgvEqlCZJZLgJC6pilc7CyWva58odse3Iz1vdjJ3iM8lFM0Sp0niS0qJqVZNNiVgF2B1hNjF9VN4icpztP2r7OVIfhuRd63un/ABvEMpYlgVWLdgTKs9lzVKQpaBNEyYkIBuyFECxOpAeBWJvAQsT4FXnIGJEquSQbU10zEqbQpNlPa1j5wjmt2A3+4k4jOJEtYQuahKi3dKgDfSz84c5pDnND0nHy1+FaT3Aux9guAryNJv0gUkKmhjEZzIlhJXNQkLDpJUBUNx06wbkJKaQ5jczlypfEWruWuO876M0MsujCLlLsTU1ytajHuZ3E9u5Y/py1K6khI894zZdWrUtqRpw6Pa47mzVS5gKQoaEP8jGpujt3fBlOLTwyHNzeWOb+QjLu6zpq+zyTx002SMHiRMTUNz9Iu6TVR1MN0SK2twlhkmLQwIACAAgAIAM92uxk2UlBlqpBJBsNrf7iWpJvkkgkzMYHMV8eWta1KZQdydDY205xZnWkiWUFg1XarPVYSWlaZYXUqm6mAs+xfSKsIJjaKvUeGY6X25xC5qKqEorS4Sn2XD3JJid0JLJdloYxi2emJveKj4ZluPJRZqqmeOoEPTLFWWiqzRQImj4X+kWYGfr1iLRGTiVTZckJ0oA825mOe6ustkejl+KKnPMIlCalG9voYzNHwjstF2SZh8RjkFZLczyjQbTZv14ih6RikIIXYg/XcQqkkMuhvg4olJVK8csqNJLJIsDybyiePuMnUf61yREufEXNzA6/cSw6hmOx+D0ukxP6Znb4mg7WSSqQAEqU02USEPVSJiSohr2AOkXanhnL38kSVMlcKaiXh566k3RNTMAW/dCSqY7DvX6OYfltrLGpR2vgqsZgJkjCYqXOHEWpCDxrssBSQJaiXIp0G4L6vEynGVkdvCK8oShVPfy8dy2xFU8yky5MyUZZcrUkJ4YpIZB9p3GlrfKIk9ry3knksrEVyVuWYKb+DKnSlkylIaWkUSU0kfimZfiK9ptzpzh0pLvEijCWcSJasvX9gxKTLJmFWKoS3eIXMURT5giGOa3rwSqvMHnuWONKpeKSuha0rk8PuB2VW/e2DHU2sYpz/IkSw/8AhAGBXwQAghX20L0vT9oevyo57Q2S+UhuMR4RClYGa3BnS1rAVaWkUomGp+LOm7vemzNoYjUZfI1Rl8k5LykTpS8OuaqYuaoEJBTMCi4rVolgQnvck2eJP2h+PKIWUVS0SpnDWsTMFKlihNRrQVllDkCJgubW5RGs7f8AhHDLiv0CcBPkqAVXQqVKSVykVzO4gJMkH/xpqqVU3tG41h22QuyRZ4vL3y9UsS+G0slMt6mKTUHPMlr+ZhmprUqJL+jT6fP07ov+zzmTJVMLISVH4QT+UctCqclmKOxd9aWZM12GzyemUmWwSUikuL2tdzElvVbor0scGNLRVSm5p5DCzioF9X/OOftjmXA6SiuFwaLs+SygQdX0/L0jrP8AzysjFqSwjL1iW7KJeIzaSiypiXHIFz5MI2LdfRTLEpFNRbFy7M0Tqih+7vaHabV16htwYSjgnCLY0RRgBvBQYntGxISglnBKi1x0ETxoyQSuwcqCsbIUkkJUFhtgzf6eEa9ORNVZlZI+F7IJHjmKPRICfqXP5Qs788EzsJfbDLjOwi0IBUpNKkgakpIt8w4iOt4Y7Tz22ZZh8J2Ixa2cJlj4lX9A8WncsYNCerhhpHpklXDlDiEOlIqPJwLxTfLMp+6XBlZ+P4i1TVach5aCJowyXYxVUcsp8wnKmdwWruo+6gf7iS6Srjk5/WXepPaixw6giXVoAm3kNI5LXan1J4RpdO0reGzF9oMwVMJAhNPU0snXaSrkpPsiOYi3hGyoorZqKVFPIaRHLuN5Ra5aGQOt4t0NGT1GDwngSmlSi9jeJksSy2Z1896Sij1O38MWd0Sp6T8G1hceDL7iQoYRGxuETOQULHdUzjTQg6+YELFtS3DJx3xw/kkw1ZHCiFFCEASFE+AgF+RYAOVhxAwGsFhkypaZaAyUAJA1sNIRLA2CwsD4hRRFXEGBUcS5QSLADoA0MjXFdkK5yfcyuYZFNVOWUAUkuCS2ov8AWOX1XSr7b3tXHk1qNbCFaz3LDKcuGHdU1aLjnZj5mL2h0ENLzOSZX1Opd34ot8LikTATLUFAFi2/8MbFVkJr2NP9FKUJRfuMb2hk04hfxMr1F/qDHG9WrUNS+O5PB8ErslNaapPvJ+o/7FvocnGxrHAyzDNeDHWEIEwAY/MsAvjLCUKIdwQLd4Pr5kxbqnFR5ZWsg2+EWvZ/AzJdVYYFub3ERWyTfBJCLSLuIEShCgDQCYM92wTNKE0AlD99tej9IfHBZ0+3PJlMVN8NPhHLr1i3VjI7qEJenuiMzVinunvHxeT8oy+qq1xe1HP1NbvcSe0FXCARoW/L9Y5aMcTzM6/p8obe5isQdAxDDvP7xN411JY4Oh0izyNQL+y/8lNPU6iesRvlkcnyW8sMAOjRIh+yMl7iuxcwqXS9nb0hd7csFV6euMWz1vhmLOGYW5GvzDFGWBSASS1y3I/pF454i/ex/wDWbH5sxOjWNtIAAZsp/wCmSGNwX0AuA1wSd+UAoffLC6C4SVWIuwGnQkgCAQdVmfcUqg2WUsenMs7eXlAAuFzKpQBQUvVzB03AuPnAA0jOHAJQQ45kW1settIAFRmhIJ4Z8RHUaM+t79IAD70LgcMueo95vnudoBTkZue6KLk76CoC9up9IBDpGbEt+GWs99Ht6gs+wIMAHUzNWSk0k1IqZ72gAbVnLao5B2N/kLhuYvygA6+9vg0O73/Z77QAIM4FnSwPN+VTP5DV4RvGBefgwuazfxl2PitUbgG/nHIdQ07hZNt/o1tPZ7UmjQdiZ/emI3APzFv0i30K1LdBkGtgs5Rpp2BlrUFKQFEBgSHtG7ZRVZLMo5ZQTaHkywLAMOkSqEYrhBkosyzKalakBgAdW5M41i3VXFrJStulGWB3IsWpSlBRJcPfpq0JbDA+mxyZdtEBZFgAIACAAgAg5xMWmSsy01LCbDeFXcfX+R5kmaQlR9p7vaLkFya1m5UPahZKQQFAuQ4/R4j12VB4OPsXv9xaAlch03ULqHUf9jirll+46DpuzyYbM8SpKzUGB59RF+pJRWDsdIklwQJ+KATYuYkL2eSvQQ4fe8MQwnT8YNE3O8OyOb4EweHIdR2LCFrXuEmva/0eqxf4OZN2RFo58KYABoAEoH7wAK0ABTAAhQIAFaAApgAKYABoAEoEAC0wAcCSliGDHUNaABeGLW006eUAFdjshlTZla6nYBgWFvrzihd06q6zfMnhfKCwiTg8slSv6aADvz+ZierTVVfiiOdkpdyVFgYRsfi+Empnu0Nk8CSeEZPNMSubMCkgJDAHWFr1DXBRszJl/lWVmWoLK3sbAcj1iaVm5E9NW3kt4iLAQAEABAAQAMYyTWhSXIqBDjk/MQqHReHk8qzTBqw8xUlRqNjUOYIe8W65LubFL9apx7HWU4gOZShclnHlEl9XqwaRy2rodU/eS8KsylFF2L338+scXqaHCbUi3odRGMlwUfaPK0LJUFMXuHaJaZpxO30Vylgz8nBpTfXzibBq4/s5m4JJJJcPCPAYTG6paNLn1hPkOMcHUrEKVokAbmHR5kMsbcWersOsXNpzHJteINx6xcUkzCwwEwbj1gcku7DDFqG8Jvj5QYYVjeDfHyGArEG+PkQOINx6wbo+QE4g3HrDlz2E3IOINx6wuBNy8hxBuPWDAu5eQ4g3HrCYDKDiDcesAuA4g3HrCbkLhhxU7j1hVyG1+A4o3HrC4YYYcUbj1gwGGHEG49YTA3KDiDcesLhhuQcQbj1hMMNy8kXMkhctQBDtbzFx+UNs7DJtNcMz0rL5itA3mQP3iuks9yCNbNNhBShIUQ4AidSivktRTwPVDcQu+PkdgWobwm+PlBhiVjcesLvj5DDE4g3HrBuXkMMDNG49YXKDawCxuITfHyGGZHtl2bXPWmbJIKgGUklnA0IPziSu+CeMovaTUKt+4zcrs3jELC0ytCC1SeXzi5/Jraxkr9Srrve+Hcvjls4mvhm5cpJDg8xY3jF1tKm8xaM2EJwl2KXPsNJVUgrMtfNKgbH00inDRWZ4WTptDc8ZaManszOWoplKC9WALEjoDr8onno7UvxNddU08Pylgl4DsRPmh+IhO4JJIOxHKIPTIv8AN6ZsTMOyc3DXmJJHvAumHem0X6NdVcvYyEQwhqXuLc37X+j02mLpy+TG5rk09UiakSy5CW7yffSfe6Ri6OqcWzVjfTvi8/Pj+h3sRk0+XLmhctnWgjvJOiVbKhvUarJVLb5ItZfU5p5+PBs8LhJgQBTvzG/nGNqNPc1Hj48mY7a8vkgZngJhWSEck8xt5xYVF22PHx5GepHkfGCmcV6bV7jfzhY0Xer2+zPtaw8FJNyudw5g4ZvLUPEnb+6Lemot39vsyLoycGVWX5LiAmY8shwn2kb/AN0dP0dOFsnJfBj6mmx14SFx2S4gykgSzaYs+JGlKPi6Rt3Ti5ZK1dFmzGPsiYvIsSUyvwzaWX7yLfizD7+xETUWQUSaVE8IgZn2exRnFQlFu5epHJI+OJvWr2svQrkpJsML2dxIzALMk0/aiqqqX4eKS/ifQxR1E09PJI6+uccLJd4zJ55kTEiWXMsBqk6uPijhdLTNWM6CN9O+Lz9FJgOz2KEmaOGQSpBHfRyf446Hpy2t5LH8mnenn6G8f2bxRkywJVwuaT30aFMsD2/hMbHqIp6m+pz9r+PBGzHszijw2kktJQPHL1BVuvrE9dkNvJkWWR3Mn4vs/iTiqhKLVoL1I0DfE8TQtgoHI6muTubRZSMjxAnqVwyxM69SOaVt7XUQydsdhnOizezvK8kxCeI8sh0AeJHvoPvdIq1TjuyQOixRlx9jmJyafwiOGSawfEj3T8UUOsveo7R+jqtjFrH2TsrymcJKQZZBrXapPNvijlNVVY2sL7NmiDUOS4OAmsjuaISNU8h5xn20WuUcL7Nal+1HX2CZxnotWC7jfzhfQu3dvs042R2lkvCrKVd32Vcx7p6xUo016uzjz8iuyGEUuOy6aZawEc0808lDrFvT6e73cfZfrvr3rn6Kz7rncNqD438Sfd/ui09PZ6eMfZYV9O98/HgoO02QYlfBplkshXtIs6zuqL+npmq0mizp9TSt3P0a/KctmpkSElF0ypYN06hI6xlazT2u/MV9mZbbW5Sw/l/BoFYZbm2/MfrFKOmvV7ePsou2O3BS4TL5oJdHsK5p93zixCi7L4+xLrIuDFn5fNMtQovUjmnkFdesGnouUZcfZlajlGfz/JpxRLIluQVP3k6WbVXnHQ9K9SEcS8jdLfOqXBWScsxSSCJZBFwakOCP/qOqonFrDLXWKozrjOPc1k7DTSuTiEyyDNZM1IKbLHteK7tGRrakpZRzzUtyZdpwBmoVLWnukHbmLEX1ER1ptYZr0XShNPJ5PmXZfEpXMSJRIZQBqRrUNO90eIJRxI7enVwlBZfweo8Ff8/7FnejG3RP/9k="/>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9924" y="5188541"/>
            <a:ext cx="5934075" cy="1238249"/>
          </a:xfrm>
          <a:prstGeom prst="rect">
            <a:avLst/>
          </a:prstGeom>
        </p:spPr>
      </p:pic>
    </p:spTree>
    <p:extLst>
      <p:ext uri="{BB962C8B-B14F-4D97-AF65-F5344CB8AC3E}">
        <p14:creationId xmlns:p14="http://schemas.microsoft.com/office/powerpoint/2010/main" val="2678380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dirty="0" smtClean="0"/>
              <a:t>Applications présentées:</a:t>
            </a:r>
          </a:p>
          <a:p>
            <a:r>
              <a:rPr lang="fr-FR" dirty="0" smtClean="0"/>
              <a:t>EDF Eco gestes</a:t>
            </a:r>
          </a:p>
          <a:p>
            <a:r>
              <a:rPr lang="fr-FR" dirty="0" smtClean="0"/>
              <a:t>La famille zéro dégâts : les risques domestiques (MMA)</a:t>
            </a:r>
          </a:p>
          <a:p>
            <a:r>
              <a:rPr lang="fr-FR" dirty="0" smtClean="0"/>
              <a:t>Visual </a:t>
            </a:r>
            <a:r>
              <a:rPr lang="fr-FR" dirty="0" err="1" smtClean="0"/>
              <a:t>anatomy</a:t>
            </a:r>
            <a:r>
              <a:rPr lang="fr-FR" dirty="0" smtClean="0"/>
              <a:t> free</a:t>
            </a:r>
          </a:p>
          <a:p>
            <a:r>
              <a:rPr lang="fr-FR" dirty="0" smtClean="0"/>
              <a:t>Qualité rivière</a:t>
            </a:r>
          </a:p>
          <a:p>
            <a:pPr marL="0" indent="0">
              <a:buNone/>
            </a:pPr>
            <a:endParaRPr lang="fr-FR" dirty="0" smtClean="0"/>
          </a:p>
        </p:txBody>
      </p:sp>
    </p:spTree>
    <p:extLst>
      <p:ext uri="{BB962C8B-B14F-4D97-AF65-F5344CB8AC3E}">
        <p14:creationId xmlns:p14="http://schemas.microsoft.com/office/powerpoint/2010/main" val="227615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2135372"/>
          </a:xfrm>
        </p:spPr>
        <p:txBody>
          <a:bodyPr>
            <a:normAutofit/>
          </a:bodyPr>
          <a:lstStyle/>
          <a:p>
            <a:r>
              <a:rPr lang="fr-FR" sz="4800" cap="all" dirty="0"/>
              <a:t>Les outils techniques</a:t>
            </a:r>
          </a:p>
        </p:txBody>
      </p:sp>
    </p:spTree>
    <p:extLst>
      <p:ext uri="{BB962C8B-B14F-4D97-AF65-F5344CB8AC3E}">
        <p14:creationId xmlns:p14="http://schemas.microsoft.com/office/powerpoint/2010/main" val="40053896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normAutofit/>
          </a:bodyPr>
          <a:lstStyle/>
          <a:p>
            <a:pPr fontAlgn="t"/>
            <a:r>
              <a:rPr lang="fr-FR" dirty="0">
                <a:solidFill>
                  <a:srgbClr val="000000"/>
                </a:solidFill>
              </a:rPr>
              <a:t>Capture vidéo</a:t>
            </a:r>
          </a:p>
          <a:p>
            <a:pPr fontAlgn="t"/>
            <a:r>
              <a:rPr lang="fr-FR" dirty="0">
                <a:solidFill>
                  <a:srgbClr val="000000"/>
                </a:solidFill>
              </a:rPr>
              <a:t>Logiciel Photo</a:t>
            </a:r>
          </a:p>
          <a:p>
            <a:pPr fontAlgn="t"/>
            <a:r>
              <a:rPr lang="fr-FR" dirty="0">
                <a:solidFill>
                  <a:srgbClr val="000000"/>
                </a:solidFill>
              </a:rPr>
              <a:t>Utilisation VLC</a:t>
            </a:r>
          </a:p>
          <a:p>
            <a:pPr fontAlgn="t"/>
            <a:r>
              <a:rPr lang="fr-FR" dirty="0">
                <a:solidFill>
                  <a:srgbClr val="000000"/>
                </a:solidFill>
              </a:rPr>
              <a:t>Intégrer une vidéo dans un power point</a:t>
            </a:r>
          </a:p>
          <a:p>
            <a:pPr fontAlgn="t"/>
            <a:r>
              <a:rPr lang="fr-FR" dirty="0" smtClean="0">
                <a:solidFill>
                  <a:srgbClr val="000000"/>
                </a:solidFill>
              </a:rPr>
              <a:t>Cloud</a:t>
            </a:r>
            <a:endParaRPr lang="fr-FR" dirty="0">
              <a:solidFill>
                <a:srgbClr val="000000"/>
              </a:solidFill>
            </a:endParaRPr>
          </a:p>
          <a:p>
            <a:pPr fontAlgn="t"/>
            <a:r>
              <a:rPr lang="fr-FR" dirty="0">
                <a:solidFill>
                  <a:srgbClr val="000000"/>
                </a:solidFill>
              </a:rPr>
              <a:t>Intégrer un lien hypertexte dans un power point</a:t>
            </a:r>
          </a:p>
          <a:p>
            <a:endParaRPr lang="fr-FR" dirty="0"/>
          </a:p>
        </p:txBody>
      </p:sp>
    </p:spTree>
    <p:extLst>
      <p:ext uri="{BB962C8B-B14F-4D97-AF65-F5344CB8AC3E}">
        <p14:creationId xmlns:p14="http://schemas.microsoft.com/office/powerpoint/2010/main" val="1989911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669696"/>
            <a:ext cx="8229600" cy="1143000"/>
          </a:xfrm>
        </p:spPr>
        <p:txBody>
          <a:bodyPr>
            <a:normAutofit fontScale="90000"/>
          </a:bodyPr>
          <a:lstStyle/>
          <a:p>
            <a:r>
              <a:rPr lang="fr-FR" sz="4800" dirty="0"/>
              <a:t>Les </a:t>
            </a:r>
            <a:r>
              <a:rPr lang="fr-FR" sz="4800" dirty="0" smtClean="0"/>
              <a:t> utilisations </a:t>
            </a:r>
            <a:r>
              <a:rPr lang="fr-FR" sz="4800" dirty="0"/>
              <a:t>possibles : </a:t>
            </a:r>
            <a:br>
              <a:rPr lang="fr-FR" sz="4800" dirty="0"/>
            </a:br>
            <a:endParaRPr lang="fr-FR" dirty="0"/>
          </a:p>
        </p:txBody>
      </p:sp>
      <p:sp>
        <p:nvSpPr>
          <p:cNvPr id="3" name="Espace réservé du contenu 2"/>
          <p:cNvSpPr>
            <a:spLocks noGrp="1"/>
          </p:cNvSpPr>
          <p:nvPr>
            <p:ph idx="1"/>
          </p:nvPr>
        </p:nvSpPr>
        <p:spPr>
          <a:xfrm>
            <a:off x="739775" y="2770094"/>
            <a:ext cx="7662864" cy="3692795"/>
          </a:xfrm>
        </p:spPr>
        <p:txBody>
          <a:bodyPr>
            <a:normAutofit/>
          </a:bodyPr>
          <a:lstStyle/>
          <a:p>
            <a:r>
              <a:rPr lang="fr-FR" sz="2800" dirty="0" smtClean="0">
                <a:solidFill>
                  <a:schemeClr val="tx1"/>
                </a:solidFill>
              </a:rPr>
              <a:t>Illustration d’un processus</a:t>
            </a:r>
          </a:p>
          <a:p>
            <a:r>
              <a:rPr lang="fr-FR" sz="2800" dirty="0" smtClean="0">
                <a:solidFill>
                  <a:schemeClr val="tx1"/>
                </a:solidFill>
              </a:rPr>
              <a:t>Recherche d’informations </a:t>
            </a:r>
            <a:r>
              <a:rPr lang="fr-FR" sz="2800" dirty="0">
                <a:solidFill>
                  <a:schemeClr val="tx1"/>
                </a:solidFill>
              </a:rPr>
              <a:t>à partir de </a:t>
            </a:r>
            <a:r>
              <a:rPr lang="fr-FR" sz="2800" dirty="0" smtClean="0">
                <a:solidFill>
                  <a:schemeClr val="tx1"/>
                </a:solidFill>
              </a:rPr>
              <a:t>vidéos</a:t>
            </a:r>
          </a:p>
          <a:p>
            <a:r>
              <a:rPr lang="fr-FR" sz="2800" dirty="0" smtClean="0">
                <a:solidFill>
                  <a:schemeClr val="tx1"/>
                </a:solidFill>
              </a:rPr>
              <a:t>Découverte d’un thème</a:t>
            </a:r>
          </a:p>
          <a:p>
            <a:r>
              <a:rPr lang="fr-FR" sz="2800" dirty="0" smtClean="0">
                <a:solidFill>
                  <a:schemeClr val="tx1"/>
                </a:solidFill>
              </a:rPr>
              <a:t>Approfondir certaines notions</a:t>
            </a:r>
          </a:p>
          <a:p>
            <a:endParaRPr lang="fr-FR" sz="2200" dirty="0"/>
          </a:p>
          <a:p>
            <a:pPr marL="349250" lvl="1" indent="0">
              <a:buNone/>
            </a:pPr>
            <a:endParaRPr lang="fr-FR" dirty="0" smtClean="0"/>
          </a:p>
        </p:txBody>
      </p:sp>
    </p:spTree>
    <p:extLst>
      <p:ext uri="{BB962C8B-B14F-4D97-AF65-F5344CB8AC3E}">
        <p14:creationId xmlns:p14="http://schemas.microsoft.com/office/powerpoint/2010/main" val="1204247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avantages</a:t>
            </a:r>
            <a:endParaRPr lang="fr-FR" dirty="0"/>
          </a:p>
        </p:txBody>
      </p:sp>
      <p:sp>
        <p:nvSpPr>
          <p:cNvPr id="3" name="Espace réservé du contenu 2"/>
          <p:cNvSpPr>
            <a:spLocks noGrp="1"/>
          </p:cNvSpPr>
          <p:nvPr>
            <p:ph idx="1"/>
          </p:nvPr>
        </p:nvSpPr>
        <p:spPr>
          <a:xfrm>
            <a:off x="457200" y="2413590"/>
            <a:ext cx="8229600" cy="4063409"/>
          </a:xfrm>
        </p:spPr>
        <p:txBody>
          <a:bodyPr>
            <a:normAutofit/>
          </a:bodyPr>
          <a:lstStyle/>
          <a:p>
            <a:pPr lvl="1"/>
            <a:r>
              <a:rPr lang="fr-FR" sz="2400" dirty="0" smtClean="0">
                <a:solidFill>
                  <a:srgbClr val="000000"/>
                </a:solidFill>
              </a:rPr>
              <a:t>Remobiliser </a:t>
            </a:r>
            <a:r>
              <a:rPr lang="fr-FR" sz="2400" dirty="0">
                <a:solidFill>
                  <a:srgbClr val="000000"/>
                </a:solidFill>
              </a:rPr>
              <a:t>les élèves lors d’une séance </a:t>
            </a:r>
            <a:r>
              <a:rPr lang="fr-FR" sz="2400" dirty="0" smtClean="0">
                <a:solidFill>
                  <a:srgbClr val="000000"/>
                </a:solidFill>
              </a:rPr>
              <a:t>pédagogique</a:t>
            </a:r>
          </a:p>
          <a:p>
            <a:pPr lvl="1"/>
            <a:r>
              <a:rPr lang="fr-FR" sz="2400" dirty="0" smtClean="0">
                <a:solidFill>
                  <a:srgbClr val="000000"/>
                </a:solidFill>
              </a:rPr>
              <a:t>Varier </a:t>
            </a:r>
            <a:r>
              <a:rPr lang="fr-FR" sz="2400" dirty="0">
                <a:solidFill>
                  <a:srgbClr val="000000"/>
                </a:solidFill>
              </a:rPr>
              <a:t>les activités des </a:t>
            </a:r>
            <a:r>
              <a:rPr lang="fr-FR" sz="2400" dirty="0" smtClean="0">
                <a:solidFill>
                  <a:srgbClr val="000000"/>
                </a:solidFill>
              </a:rPr>
              <a:t>élèves</a:t>
            </a:r>
          </a:p>
          <a:p>
            <a:pPr lvl="1"/>
            <a:r>
              <a:rPr lang="fr-FR" sz="2400" dirty="0" smtClean="0">
                <a:solidFill>
                  <a:srgbClr val="000000"/>
                </a:solidFill>
              </a:rPr>
              <a:t>Regrouper les ressources au sein d’un même document</a:t>
            </a:r>
          </a:p>
          <a:p>
            <a:pPr lvl="1"/>
            <a:endParaRPr lang="fr-FR" sz="2400" dirty="0"/>
          </a:p>
          <a:p>
            <a:pPr marL="0" indent="0">
              <a:buNone/>
            </a:pPr>
            <a:endParaRPr lang="fr-FR" sz="2400" dirty="0"/>
          </a:p>
        </p:txBody>
      </p:sp>
    </p:spTree>
    <p:extLst>
      <p:ext uri="{BB962C8B-B14F-4D97-AF65-F5344CB8AC3E}">
        <p14:creationId xmlns:p14="http://schemas.microsoft.com/office/powerpoint/2010/main" val="3073837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Cloud</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a:t>Il désigne l'externalisation de vos données sur des serveurs distants, ce qui évite notamment d'avoir à stocker ces dernières sur un poste local. </a:t>
            </a:r>
            <a:br>
              <a:rPr lang="fr-FR" dirty="0"/>
            </a:br>
            <a:r>
              <a:rPr lang="fr-FR" dirty="0"/>
              <a:t/>
            </a:r>
            <a:br>
              <a:rPr lang="fr-FR" dirty="0"/>
            </a:br>
            <a:r>
              <a:rPr lang="fr-FR" dirty="0"/>
              <a:t>L'intérêt est d'accéder à ses données depuis n'importe quel ordinateur connecté à Internet et de les synchroniser sur plusieurs appareils. Les bénéfices y sont multiples : gain d'espace, de ressources, de temps et d'argent. L'utilisateur peut accéder librement à ses documents sans se soucier de la machine qu'il utilise. </a:t>
            </a:r>
            <a:endParaRPr lang="fr-FR" dirty="0" smtClean="0"/>
          </a:p>
          <a:p>
            <a:r>
              <a:rPr lang="fr-FR" dirty="0"/>
              <a:t>Qui dit Cloud dit web, avec tout ce que le réseau implique de complications et de risques. Accéder pleinement à ses applications requiert bien souvent une connexion internet robuste, et stable</a:t>
            </a:r>
            <a:r>
              <a:rPr lang="fr-FR" dirty="0" smtClean="0"/>
              <a:t>.</a:t>
            </a:r>
          </a:p>
          <a:p>
            <a:r>
              <a:rPr lang="fr-FR" dirty="0"/>
              <a:t>La sécurité est évidemment à prendre en compte. Plusieurs cas de panne voire de piratages ont déjà secoué le secteur. La société responsable du service doit protéger vos données afin d'éviter une quelconque intrusion par des personnes mal intentionnées. De même, on ne sait pas vraiment où nos données sont enregistrées, ni si elles sont réparties sur plusieurs </a:t>
            </a:r>
            <a:r>
              <a:rPr lang="fr-FR" dirty="0" err="1"/>
              <a:t>Datacenters</a:t>
            </a:r>
            <a:r>
              <a:rPr lang="fr-FR" dirty="0"/>
              <a:t> très éloignés les uns des autres. </a:t>
            </a:r>
            <a:endParaRPr lang="fr-FR" dirty="0"/>
          </a:p>
        </p:txBody>
      </p:sp>
    </p:spTree>
    <p:extLst>
      <p:ext uri="{BB962C8B-B14F-4D97-AF65-F5344CB8AC3E}">
        <p14:creationId xmlns:p14="http://schemas.microsoft.com/office/powerpoint/2010/main" val="3192013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Objectif 2 : Prise en main de quelques outils TICE </a:t>
            </a:r>
            <a:endParaRPr lang="fr-FR" dirty="0"/>
          </a:p>
        </p:txBody>
      </p:sp>
    </p:spTree>
    <p:extLst>
      <p:ext uri="{BB962C8B-B14F-4D97-AF65-F5344CB8AC3E}">
        <p14:creationId xmlns:p14="http://schemas.microsoft.com/office/powerpoint/2010/main" val="2806460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Objectif 3 : Scénariser une séance intégrant un outil TICE</a:t>
            </a:r>
            <a:endParaRPr lang="fr-FR" dirty="0"/>
          </a:p>
        </p:txBody>
      </p:sp>
      <p:sp>
        <p:nvSpPr>
          <p:cNvPr id="4" name="Espace réservé du texte 3"/>
          <p:cNvSpPr>
            <a:spLocks noGrp="1"/>
          </p:cNvSpPr>
          <p:nvPr>
            <p:ph type="body" idx="1"/>
          </p:nvPr>
        </p:nvSpPr>
        <p:spPr/>
        <p:txBody>
          <a:bodyPr/>
          <a:lstStyle/>
          <a:p>
            <a:endParaRPr lang="fr-FR"/>
          </a:p>
        </p:txBody>
      </p:sp>
    </p:spTree>
    <p:extLst>
      <p:ext uri="{BB962C8B-B14F-4D97-AF65-F5344CB8AC3E}">
        <p14:creationId xmlns:p14="http://schemas.microsoft.com/office/powerpoint/2010/main" val="1907162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endParaRPr lang="fr-FR"/>
          </a:p>
        </p:txBody>
      </p:sp>
      <p:sp>
        <p:nvSpPr>
          <p:cNvPr id="5" name="Espace réservé du contenu 2"/>
          <p:cNvSpPr txBox="1">
            <a:spLocks/>
          </p:cNvSpPr>
          <p:nvPr/>
        </p:nvSpPr>
        <p:spPr>
          <a:xfrm>
            <a:off x="722313" y="1775638"/>
            <a:ext cx="7772400" cy="4351414"/>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fr-FR" sz="2800" dirty="0" smtClean="0">
                <a:solidFill>
                  <a:srgbClr val="000000"/>
                </a:solidFill>
              </a:rPr>
              <a:t>Les outils sélectionnés sont :</a:t>
            </a:r>
          </a:p>
          <a:p>
            <a:pPr lvl="1">
              <a:buFont typeface="Wingdings" panose="05000000000000000000" pitchFamily="2" charset="2"/>
              <a:buChar char="§"/>
            </a:pPr>
            <a:r>
              <a:rPr lang="fr-FR" sz="2800" dirty="0" smtClean="0">
                <a:solidFill>
                  <a:srgbClr val="000000"/>
                </a:solidFill>
              </a:rPr>
              <a:t>les tablettes numériques </a:t>
            </a:r>
          </a:p>
          <a:p>
            <a:pPr marL="548640" lvl="2" indent="0">
              <a:buNone/>
            </a:pPr>
            <a:r>
              <a:rPr lang="fr-FR" sz="2400" dirty="0" smtClean="0">
                <a:solidFill>
                  <a:srgbClr val="000000"/>
                </a:solidFill>
              </a:rPr>
              <a:t>Mise en œuvre d’une application</a:t>
            </a:r>
          </a:p>
          <a:p>
            <a:pPr marL="548640" lvl="2" indent="0">
              <a:buNone/>
            </a:pPr>
            <a:r>
              <a:rPr lang="fr-FR" sz="2400" dirty="0" smtClean="0">
                <a:solidFill>
                  <a:srgbClr val="000000"/>
                </a:solidFill>
              </a:rPr>
              <a:t>Utilisation de l’appareil photo</a:t>
            </a:r>
          </a:p>
          <a:p>
            <a:pPr marL="548640" lvl="2" indent="0">
              <a:buNone/>
            </a:pPr>
            <a:r>
              <a:rPr lang="fr-FR" sz="2400" dirty="0" smtClean="0">
                <a:solidFill>
                  <a:srgbClr val="000000"/>
                </a:solidFill>
              </a:rPr>
              <a:t>Recherche documentaire</a:t>
            </a:r>
          </a:p>
          <a:p>
            <a:pPr marL="793750" lvl="1" indent="-457200">
              <a:buFont typeface="Wingdings" panose="05000000000000000000" pitchFamily="2" charset="2"/>
              <a:buChar char="§"/>
            </a:pPr>
            <a:r>
              <a:rPr lang="fr-FR" sz="2800" dirty="0" smtClean="0">
                <a:solidFill>
                  <a:srgbClr val="000000"/>
                </a:solidFill>
              </a:rPr>
              <a:t>Les cartes heuristiques</a:t>
            </a:r>
          </a:p>
          <a:p>
            <a:pPr marL="793750" lvl="1" indent="-457200">
              <a:buFont typeface="Wingdings" panose="05000000000000000000" pitchFamily="2" charset="2"/>
              <a:buChar char="§"/>
            </a:pPr>
            <a:r>
              <a:rPr lang="fr-FR" sz="2800" dirty="0" smtClean="0">
                <a:solidFill>
                  <a:srgbClr val="000000"/>
                </a:solidFill>
              </a:rPr>
              <a:t>Le quiz</a:t>
            </a:r>
          </a:p>
          <a:p>
            <a:pPr marL="793750" lvl="1" indent="-457200">
              <a:buFont typeface="Wingdings" panose="05000000000000000000" pitchFamily="2" charset="2"/>
              <a:buChar char="§"/>
            </a:pPr>
            <a:r>
              <a:rPr lang="fr-FR" sz="2800" dirty="0" smtClean="0">
                <a:solidFill>
                  <a:srgbClr val="000000"/>
                </a:solidFill>
              </a:rPr>
              <a:t>La vidéo</a:t>
            </a:r>
          </a:p>
          <a:p>
            <a:endParaRPr lang="fr-FR" dirty="0"/>
          </a:p>
        </p:txBody>
      </p:sp>
    </p:spTree>
    <p:extLst>
      <p:ext uri="{BB962C8B-B14F-4D97-AF65-F5344CB8AC3E}">
        <p14:creationId xmlns:p14="http://schemas.microsoft.com/office/powerpoint/2010/main" val="5655920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Sitographie</a:t>
            </a:r>
            <a:endParaRPr lang="fr-FR" dirty="0"/>
          </a:p>
        </p:txBody>
      </p:sp>
      <p:sp>
        <p:nvSpPr>
          <p:cNvPr id="3" name="Rectangle 2"/>
          <p:cNvSpPr/>
          <p:nvPr/>
        </p:nvSpPr>
        <p:spPr>
          <a:xfrm>
            <a:off x="457200" y="1525404"/>
            <a:ext cx="7155887" cy="1200329"/>
          </a:xfrm>
          <a:prstGeom prst="rect">
            <a:avLst/>
          </a:prstGeom>
        </p:spPr>
        <p:txBody>
          <a:bodyPr wrap="square">
            <a:spAutoFit/>
          </a:bodyPr>
          <a:lstStyle/>
          <a:p>
            <a:r>
              <a:rPr lang="fr-FR" dirty="0">
                <a:hlinkClick r:id="rId2"/>
              </a:rPr>
              <a:t>http://www.educavox.fr/innovation</a:t>
            </a:r>
            <a:r>
              <a:rPr lang="fr-FR" dirty="0" smtClean="0">
                <a:hlinkClick r:id="rId2"/>
              </a:rPr>
              <a:t>/</a:t>
            </a:r>
            <a:endParaRPr lang="fr-FR" dirty="0" smtClean="0"/>
          </a:p>
          <a:p>
            <a:r>
              <a:rPr lang="fr-FR" dirty="0">
                <a:hlinkClick r:id="rId3"/>
              </a:rPr>
              <a:t>http://www.reseau-canope.fr/antigone</a:t>
            </a:r>
            <a:r>
              <a:rPr lang="fr-FR" dirty="0" smtClean="0">
                <a:hlinkClick r:id="rId3"/>
              </a:rPr>
              <a:t>/</a:t>
            </a:r>
            <a:endParaRPr lang="fr-FR" dirty="0" smtClean="0"/>
          </a:p>
          <a:p>
            <a:r>
              <a:rPr lang="fr-FR" dirty="0">
                <a:hlinkClick r:id="rId4"/>
              </a:rPr>
              <a:t>http://www.iri.centrepompidou.fr/ateliers/pedagogie/ateliers-au-lycee-darsonval-saint-maur-94/</a:t>
            </a:r>
            <a:endParaRPr lang="fr-FR" dirty="0"/>
          </a:p>
        </p:txBody>
      </p:sp>
    </p:spTree>
    <p:extLst>
      <p:ext uri="{BB962C8B-B14F-4D97-AF65-F5344CB8AC3E}">
        <p14:creationId xmlns:p14="http://schemas.microsoft.com/office/powerpoint/2010/main" val="343881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cap="all" dirty="0"/>
              <a:t>Qui s’occupe de l’innovation à l’éducation nationale?</a:t>
            </a:r>
          </a:p>
        </p:txBody>
      </p:sp>
      <p:sp>
        <p:nvSpPr>
          <p:cNvPr id="3" name="Espace réservé du contenu 2"/>
          <p:cNvSpPr>
            <a:spLocks noGrp="1"/>
          </p:cNvSpPr>
          <p:nvPr>
            <p:ph idx="1"/>
          </p:nvPr>
        </p:nvSpPr>
        <p:spPr>
          <a:xfrm>
            <a:off x="415925" y="2222500"/>
            <a:ext cx="8308975" cy="2562151"/>
          </a:xfrm>
        </p:spPr>
        <p:txBody>
          <a:bodyPr>
            <a:normAutofit/>
          </a:bodyPr>
          <a:lstStyle/>
          <a:p>
            <a:pPr marL="0" lvl="8" indent="0">
              <a:buNone/>
            </a:pPr>
            <a:r>
              <a:rPr lang="fr-FR" sz="1900" dirty="0"/>
              <a:t>Au ministère </a:t>
            </a:r>
            <a:r>
              <a:rPr lang="fr-FR" sz="1900" dirty="0" smtClean="0"/>
              <a:t>: </a:t>
            </a:r>
            <a:r>
              <a:rPr lang="fr-FR" sz="1900" dirty="0"/>
              <a:t>Le Département Recherche-développement, innovation  et expérimentation (DRDIE) </a:t>
            </a:r>
          </a:p>
          <a:p>
            <a:pPr marL="0" indent="0">
              <a:buNone/>
            </a:pPr>
            <a:r>
              <a:rPr lang="fr-FR" sz="1900" dirty="0"/>
              <a:t>Les activités du DRDIE s'organisent autour de trois objectifs:</a:t>
            </a:r>
          </a:p>
          <a:p>
            <a:pPr marL="0" indent="0">
              <a:buNone/>
            </a:pPr>
            <a:r>
              <a:rPr lang="fr-FR" sz="1900" dirty="0"/>
              <a:t>- soutenir les innovations et les expérimentations locales</a:t>
            </a:r>
          </a:p>
          <a:p>
            <a:pPr marL="0" indent="0">
              <a:buNone/>
            </a:pPr>
            <a:r>
              <a:rPr lang="fr-FR" sz="1900" dirty="0"/>
              <a:t>- impulser une dynamique nationale en matière d'innovation et d'expérimentation</a:t>
            </a:r>
          </a:p>
          <a:p>
            <a:pPr marL="0" indent="0">
              <a:buNone/>
            </a:pPr>
            <a:r>
              <a:rPr lang="fr-FR" sz="1900" dirty="0"/>
              <a:t>- structurer et accompagner la recherche en éducation</a:t>
            </a:r>
          </a:p>
          <a:p>
            <a:pPr marL="0" indent="0">
              <a:buNone/>
            </a:pPr>
            <a:endParaRPr lang="fr-FR" dirty="0"/>
          </a:p>
          <a:p>
            <a:pPr marL="0" indent="0">
              <a:buNone/>
            </a:pPr>
            <a:endParaRPr lang="fr-FR" dirty="0" smtClean="0"/>
          </a:p>
          <a:p>
            <a:pPr marL="0" indent="0">
              <a:buNone/>
            </a:pPr>
            <a:endParaRPr lang="fr-FR" dirty="0"/>
          </a:p>
          <a:p>
            <a:endParaRPr lang="fr-FR" dirty="0"/>
          </a:p>
        </p:txBody>
      </p:sp>
    </p:spTree>
    <p:extLst>
      <p:ext uri="{BB962C8B-B14F-4D97-AF65-F5344CB8AC3E}">
        <p14:creationId xmlns:p14="http://schemas.microsoft.com/office/powerpoint/2010/main" val="3977002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cap="all" dirty="0"/>
              <a:t>Qui s’occupe de l’innovation à l’éducation nationale?</a:t>
            </a:r>
          </a:p>
        </p:txBody>
      </p:sp>
      <p:sp>
        <p:nvSpPr>
          <p:cNvPr id="3" name="Espace réservé du contenu 2"/>
          <p:cNvSpPr>
            <a:spLocks noGrp="1"/>
          </p:cNvSpPr>
          <p:nvPr>
            <p:ph idx="1"/>
          </p:nvPr>
        </p:nvSpPr>
        <p:spPr>
          <a:xfrm>
            <a:off x="218974" y="2286000"/>
            <a:ext cx="8758971" cy="4349750"/>
          </a:xfrm>
        </p:spPr>
        <p:txBody>
          <a:bodyPr>
            <a:normAutofit/>
          </a:bodyPr>
          <a:lstStyle/>
          <a:p>
            <a:pPr marL="0" indent="0">
              <a:buNone/>
            </a:pPr>
            <a:r>
              <a:rPr lang="fr-FR" sz="1900" dirty="0"/>
              <a:t>En académie </a:t>
            </a:r>
            <a:r>
              <a:rPr lang="fr-FR" sz="1900" dirty="0" smtClean="0"/>
              <a:t>: </a:t>
            </a:r>
            <a:r>
              <a:rPr lang="fr-FR" sz="1900" dirty="0"/>
              <a:t>Le réseau des CARDIE, conseillers académiques recherche et développement en innovation et en expérimentation</a:t>
            </a:r>
          </a:p>
          <a:p>
            <a:pPr marL="0" indent="0">
              <a:buNone/>
            </a:pPr>
            <a:r>
              <a:rPr lang="fr-FR" sz="1900" dirty="0"/>
              <a:t>En contact direct avec les équipes en établissement, les CARDIE sont une aide à la mise en œuvre, au suivi et à l'analyse des actions </a:t>
            </a:r>
            <a:r>
              <a:rPr lang="fr-FR" sz="1900" dirty="0" smtClean="0"/>
              <a:t>innovantes.</a:t>
            </a:r>
            <a:endParaRPr lang="fr-FR" sz="1900" dirty="0"/>
          </a:p>
          <a:p>
            <a:pPr marL="0" indent="0">
              <a:buNone/>
            </a:pPr>
            <a:r>
              <a:rPr lang="fr-FR" sz="1900" dirty="0"/>
              <a:t>Pour contacter le CARDIE de l’académie de Lyon:</a:t>
            </a:r>
          </a:p>
          <a:p>
            <a:pPr marL="0" indent="0">
              <a:buNone/>
            </a:pPr>
            <a:r>
              <a:rPr lang="fr-FR" sz="1900" dirty="0">
                <a:hlinkClick r:id="rId2"/>
              </a:rPr>
              <a:t>http://www.cardie-lyon.org</a:t>
            </a:r>
            <a:r>
              <a:rPr lang="fr-FR" sz="1900" dirty="0" smtClean="0">
                <a:hlinkClick r:id="rId2"/>
              </a:rPr>
              <a:t>/</a:t>
            </a:r>
            <a:endParaRPr lang="fr-FR" sz="1900" dirty="0" smtClean="0"/>
          </a:p>
          <a:p>
            <a:pPr marL="0" indent="0">
              <a:buNone/>
            </a:pPr>
            <a:endParaRPr lang="fr-FR" sz="1900" dirty="0"/>
          </a:p>
          <a:p>
            <a:pPr marL="0" indent="0">
              <a:buNone/>
            </a:pPr>
            <a:r>
              <a:rPr lang="fr-FR" sz="1900" dirty="0">
                <a:hlinkClick r:id="rId3"/>
              </a:rPr>
              <a:t>https://www.youtube.com/watch?v=ZXq9DH77s_I</a:t>
            </a:r>
            <a:endParaRPr lang="fr-FR" sz="1900" dirty="0"/>
          </a:p>
          <a:p>
            <a:pPr marL="0" indent="0">
              <a:buNone/>
            </a:pPr>
            <a:endParaRPr lang="fr-FR" dirty="0" smtClean="0"/>
          </a:p>
          <a:p>
            <a:pPr marL="0" indent="0">
              <a:buNone/>
            </a:pPr>
            <a:endParaRPr lang="fr-FR" dirty="0"/>
          </a:p>
          <a:p>
            <a:endParaRPr lang="fr-FR" dirty="0"/>
          </a:p>
        </p:txBody>
      </p:sp>
    </p:spTree>
    <p:extLst>
      <p:ext uri="{BB962C8B-B14F-4D97-AF65-F5344CB8AC3E}">
        <p14:creationId xmlns:p14="http://schemas.microsoft.com/office/powerpoint/2010/main" val="1449400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9093"/>
            <a:ext cx="8229600" cy="4389474"/>
          </a:xfrm>
        </p:spPr>
        <p:txBody>
          <a:bodyPr>
            <a:normAutofit/>
          </a:bodyPr>
          <a:lstStyle/>
          <a:p>
            <a:r>
              <a:rPr lang="fr-FR" sz="5400" dirty="0" smtClean="0"/>
              <a:t>QU’APPELLE-T-ON « LE NUMÉRIQUE »?</a:t>
            </a:r>
            <a:br>
              <a:rPr lang="fr-FR" sz="5400" dirty="0" smtClean="0"/>
            </a:br>
            <a:r>
              <a:rPr lang="fr-FR" sz="5400" dirty="0"/>
              <a:t/>
            </a:r>
            <a:br>
              <a:rPr lang="fr-FR" sz="5400" dirty="0"/>
            </a:br>
            <a:r>
              <a:rPr lang="fr-FR" sz="1000" dirty="0" smtClean="0"/>
              <a:t/>
            </a:r>
            <a:br>
              <a:rPr lang="fr-FR" sz="1000" dirty="0" smtClean="0"/>
            </a:br>
            <a:r>
              <a:rPr lang="fr-FR" sz="1000" dirty="0" smtClean="0"/>
              <a:t/>
            </a:r>
            <a:br>
              <a:rPr lang="fr-FR" sz="1000" dirty="0" smtClean="0"/>
            </a:br>
            <a:r>
              <a:rPr lang="fr-FR" sz="1800" dirty="0">
                <a:solidFill>
                  <a:schemeClr val="tx1"/>
                </a:solidFill>
                <a:latin typeface="+mn-lt"/>
                <a:ea typeface="+mn-ea"/>
                <a:cs typeface="+mn-cs"/>
              </a:rPr>
              <a:t>Enseigner avec le </a:t>
            </a:r>
            <a:r>
              <a:rPr lang="fr-FR" sz="1800" dirty="0" smtClean="0">
                <a:solidFill>
                  <a:schemeClr val="tx1"/>
                </a:solidFill>
                <a:latin typeface="+mn-lt"/>
                <a:ea typeface="+mn-ea"/>
                <a:cs typeface="+mn-cs"/>
              </a:rPr>
              <a:t>numérique :</a:t>
            </a:r>
            <a:r>
              <a:rPr lang="fr-FR" sz="1000" b="1" dirty="0"/>
              <a:t/>
            </a:r>
            <a:br>
              <a:rPr lang="fr-FR" sz="1000" b="1" dirty="0"/>
            </a:br>
            <a:r>
              <a:rPr lang="fr-FR" sz="1000" dirty="0"/>
              <a:t/>
            </a:r>
            <a:br>
              <a:rPr lang="fr-FR" sz="1000" dirty="0"/>
            </a:br>
            <a:r>
              <a:rPr lang="fr-FR" sz="1800" dirty="0" smtClean="0">
                <a:solidFill>
                  <a:schemeClr val="tx1"/>
                </a:solidFill>
                <a:latin typeface="+mn-lt"/>
                <a:ea typeface="+mn-ea"/>
                <a:cs typeface="+mn-cs"/>
                <a:hlinkClick r:id="rId2"/>
              </a:rPr>
              <a:t>http</a:t>
            </a:r>
            <a:r>
              <a:rPr lang="fr-FR" sz="1800" dirty="0">
                <a:solidFill>
                  <a:schemeClr val="tx1"/>
                </a:solidFill>
                <a:latin typeface="+mn-lt"/>
                <a:ea typeface="+mn-ea"/>
                <a:cs typeface="+mn-cs"/>
                <a:hlinkClick r:id="rId2"/>
              </a:rPr>
              <a:t>://eduscol.education.fr/pid26435/enseigner-avec-le-numerique.html</a:t>
            </a:r>
            <a:endParaRPr lang="fr-FR" sz="1800" dirty="0">
              <a:solidFill>
                <a:schemeClr val="tx1"/>
              </a:solidFill>
              <a:latin typeface="+mn-lt"/>
              <a:ea typeface="+mn-ea"/>
              <a:cs typeface="+mn-cs"/>
            </a:endParaRPr>
          </a:p>
        </p:txBody>
      </p:sp>
    </p:spTree>
    <p:extLst>
      <p:ext uri="{BB962C8B-B14F-4D97-AF65-F5344CB8AC3E}">
        <p14:creationId xmlns:p14="http://schemas.microsoft.com/office/powerpoint/2010/main" val="4122338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5925" y="398432"/>
            <a:ext cx="8308975" cy="953060"/>
          </a:xfrm>
        </p:spPr>
        <p:txBody>
          <a:bodyPr>
            <a:normAutofit/>
          </a:bodyPr>
          <a:lstStyle/>
          <a:p>
            <a:pPr algn="ctr"/>
            <a:r>
              <a:rPr lang="fr-FR" sz="4400" dirty="0" smtClean="0"/>
              <a:t>Définir les TICE</a:t>
            </a:r>
            <a:endParaRPr lang="fr-FR" sz="4400" dirty="0"/>
          </a:p>
        </p:txBody>
      </p:sp>
      <p:sp>
        <p:nvSpPr>
          <p:cNvPr id="3" name="Espace réservé du contenu 2"/>
          <p:cNvSpPr>
            <a:spLocks noGrp="1"/>
          </p:cNvSpPr>
          <p:nvPr>
            <p:ph idx="1"/>
          </p:nvPr>
        </p:nvSpPr>
        <p:spPr>
          <a:xfrm>
            <a:off x="415925" y="2335881"/>
            <a:ext cx="8513117" cy="2544463"/>
          </a:xfrm>
        </p:spPr>
        <p:txBody>
          <a:bodyPr>
            <a:normAutofit fontScale="85000" lnSpcReduction="20000"/>
          </a:bodyPr>
          <a:lstStyle/>
          <a:p>
            <a:r>
              <a:rPr lang="fr-FR" sz="1900" dirty="0"/>
              <a:t>Les Technologies de l’Information et de la Communication pour l’Enseignement regroupent les outils et les produits numériques utilisés dans le cadre de l’éducation.</a:t>
            </a:r>
          </a:p>
          <a:p>
            <a:r>
              <a:rPr lang="fr-FR" sz="1900" dirty="0"/>
              <a:t>L’utilisation des TICE en classe permet de:</a:t>
            </a:r>
          </a:p>
          <a:p>
            <a:pPr marL="228600" lvl="1" indent="0">
              <a:buNone/>
            </a:pPr>
            <a:r>
              <a:rPr lang="fr-FR" sz="1900" dirty="0"/>
              <a:t>- créer de nouvelles dynamiques pédagogiques</a:t>
            </a:r>
          </a:p>
          <a:p>
            <a:pPr marL="228600" lvl="1" indent="0">
              <a:buNone/>
            </a:pPr>
            <a:r>
              <a:rPr lang="fr-FR" sz="1900" dirty="0"/>
              <a:t>- lutter contre la fracture numérique</a:t>
            </a:r>
          </a:p>
          <a:p>
            <a:pPr marL="361950" lvl="1" indent="-133350">
              <a:buFontTx/>
              <a:buChar char="-"/>
            </a:pPr>
            <a:r>
              <a:rPr lang="fr-FR" sz="1900" dirty="0" smtClean="0"/>
              <a:t>former </a:t>
            </a:r>
            <a:r>
              <a:rPr lang="fr-FR" sz="1900" dirty="0"/>
              <a:t>les jeunes à un usage responsable des </a:t>
            </a:r>
            <a:r>
              <a:rPr lang="fr-FR" sz="1900" dirty="0" smtClean="0"/>
              <a:t>technologies</a:t>
            </a:r>
          </a:p>
          <a:p>
            <a:pPr marL="228600" lvl="1" indent="0">
              <a:buNone/>
            </a:pPr>
            <a:endParaRPr lang="fr-FR" sz="1900" dirty="0" smtClean="0"/>
          </a:p>
          <a:p>
            <a:pPr marL="228600" lvl="1" indent="0">
              <a:buNone/>
            </a:pPr>
            <a:r>
              <a:rPr lang="fr-FR" sz="1900" dirty="0" smtClean="0"/>
              <a:t>La lettre </a:t>
            </a:r>
            <a:r>
              <a:rPr lang="fr-FR" sz="1600" b="1" dirty="0" err="1"/>
              <a:t>TIC'Édu</a:t>
            </a:r>
            <a:r>
              <a:rPr lang="fr-FR" sz="1600" b="1" dirty="0"/>
              <a:t> thématique</a:t>
            </a:r>
          </a:p>
          <a:p>
            <a:pPr marL="228600" lvl="1" indent="0">
              <a:buNone/>
            </a:pPr>
            <a:r>
              <a:rPr lang="fr-FR" sz="1900" dirty="0" smtClean="0"/>
              <a:t>présente l’actualité des ressources du numérique</a:t>
            </a:r>
          </a:p>
          <a:p>
            <a:pPr marL="228600" lvl="1" indent="0">
              <a:buNone/>
            </a:pPr>
            <a:r>
              <a:rPr lang="fr-FR" sz="1900" dirty="0" smtClean="0">
                <a:hlinkClick r:id="rId2"/>
              </a:rPr>
              <a:t>http</a:t>
            </a:r>
            <a:r>
              <a:rPr lang="fr-FR" sz="1900" dirty="0">
                <a:hlinkClick r:id="rId2"/>
              </a:rPr>
              <a:t>://</a:t>
            </a:r>
            <a:r>
              <a:rPr lang="fr-FR" sz="1900" dirty="0" smtClean="0">
                <a:hlinkClick r:id="rId2"/>
              </a:rPr>
              <a:t>eduscol.education.fr/numerique/ticedu-thematique</a:t>
            </a:r>
            <a:endParaRPr lang="fr-FR" sz="1900" dirty="0" smtClean="0"/>
          </a:p>
          <a:p>
            <a:pPr marL="228600" lvl="1" indent="0">
              <a:buNone/>
            </a:pPr>
            <a:endParaRPr lang="fr-FR" sz="1900" dirty="0"/>
          </a:p>
          <a:p>
            <a:pPr lvl="1"/>
            <a:endParaRPr lang="fr-FR" dirty="0" smtClean="0"/>
          </a:p>
          <a:p>
            <a:pPr marL="0" indent="0">
              <a:buNone/>
            </a:pPr>
            <a:endParaRPr lang="fr-FR" dirty="0" smtClean="0"/>
          </a:p>
          <a:p>
            <a:endParaRPr lang="fr-FR" dirty="0"/>
          </a:p>
        </p:txBody>
      </p:sp>
    </p:spTree>
    <p:extLst>
      <p:ext uri="{BB962C8B-B14F-4D97-AF65-F5344CB8AC3E}">
        <p14:creationId xmlns:p14="http://schemas.microsoft.com/office/powerpoint/2010/main" val="579657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400" dirty="0" smtClean="0"/>
              <a:t>Législation en matière de TICE</a:t>
            </a:r>
            <a:endParaRPr lang="fr-FR" sz="4400" dirty="0"/>
          </a:p>
        </p:txBody>
      </p:sp>
      <p:sp>
        <p:nvSpPr>
          <p:cNvPr id="3" name="Espace réservé du contenu 2"/>
          <p:cNvSpPr>
            <a:spLocks noGrp="1"/>
          </p:cNvSpPr>
          <p:nvPr>
            <p:ph idx="1"/>
          </p:nvPr>
        </p:nvSpPr>
        <p:spPr/>
        <p:txBody>
          <a:bodyPr>
            <a:normAutofit fontScale="92500" lnSpcReduction="10000"/>
          </a:bodyPr>
          <a:lstStyle/>
          <a:p>
            <a:r>
              <a:rPr lang="fr-FR" sz="1900" dirty="0"/>
              <a:t>L'enseignant doit avoir une connaissance précise de la législation sur l'utilisation et la création de ressources numériques.</a:t>
            </a:r>
          </a:p>
          <a:p>
            <a:r>
              <a:rPr lang="fr-FR" sz="1900" dirty="0" smtClean="0"/>
              <a:t>Vous pouvez consulter le </a:t>
            </a:r>
            <a:r>
              <a:rPr lang="fr-FR" sz="1900" dirty="0"/>
              <a:t>cours </a:t>
            </a:r>
            <a:r>
              <a:rPr lang="fr-FR" sz="1900" dirty="0" smtClean="0"/>
              <a:t>de l’ESPE Lyon1 qui récapitule </a:t>
            </a:r>
            <a:r>
              <a:rPr lang="fr-FR" sz="1900" dirty="0"/>
              <a:t> les droits et obligations  à respecter</a:t>
            </a:r>
            <a:r>
              <a:rPr lang="fr-FR" sz="1900" dirty="0" smtClean="0"/>
              <a:t>.</a:t>
            </a:r>
          </a:p>
          <a:p>
            <a:endParaRPr lang="fr-FR" sz="1900" dirty="0"/>
          </a:p>
          <a:p>
            <a:pPr marL="0" indent="0">
              <a:buNone/>
            </a:pPr>
            <a:r>
              <a:rPr lang="fr-FR" sz="1600" dirty="0">
                <a:hlinkClick r:id="rId2"/>
              </a:rPr>
              <a:t>http://spiralconnect.univ-lyon1.fr/webapp/website/website.html?id=1260098&amp;pageId=5</a:t>
            </a:r>
            <a:endParaRPr lang="fr-FR" sz="1600" dirty="0"/>
          </a:p>
          <a:p>
            <a:endParaRPr lang="fr-FR" sz="1900" dirty="0"/>
          </a:p>
          <a:p>
            <a:r>
              <a:rPr lang="fr-FR" sz="1900" dirty="0"/>
              <a:t>Il est constitué d’éléments d’information et de conseils pratiques, qui constituent les savoirs de bases. </a:t>
            </a:r>
            <a:br>
              <a:rPr lang="fr-FR" sz="1900" dirty="0"/>
            </a:br>
            <a:r>
              <a:rPr lang="fr-FR" sz="1900" dirty="0"/>
              <a:t>Chaque élément de ce cours est complété d’une </a:t>
            </a:r>
            <a:r>
              <a:rPr lang="fr-FR" sz="1900" dirty="0" err="1" smtClean="0"/>
              <a:t>sitographie</a:t>
            </a:r>
            <a:r>
              <a:rPr lang="fr-FR" sz="1900" dirty="0" smtClean="0"/>
              <a:t>.</a:t>
            </a:r>
          </a:p>
          <a:p>
            <a:pPr marL="0" indent="0">
              <a:buNone/>
            </a:pPr>
            <a:endParaRPr lang="fr-FR" sz="1900" dirty="0" smtClean="0"/>
          </a:p>
          <a:p>
            <a:pPr marL="0" indent="0">
              <a:buNone/>
            </a:pPr>
            <a:r>
              <a:rPr lang="fr-FR" sz="1900" dirty="0" smtClean="0"/>
              <a:t>Sur </a:t>
            </a:r>
            <a:r>
              <a:rPr lang="fr-FR" sz="1900" dirty="0" err="1" smtClean="0"/>
              <a:t>Eduscol</a:t>
            </a:r>
            <a:r>
              <a:rPr lang="fr-FR" sz="1900" dirty="0" smtClean="0"/>
              <a:t> vous trouverez </a:t>
            </a:r>
            <a:r>
              <a:rPr lang="fr-FR" sz="1900" dirty="0"/>
              <a:t>les textes de référence sur les TICE et le numérique </a:t>
            </a:r>
            <a:r>
              <a:rPr lang="fr-FR" sz="1900" dirty="0" smtClean="0"/>
              <a:t>:</a:t>
            </a:r>
            <a:endParaRPr lang="fr-FR" sz="1900" dirty="0"/>
          </a:p>
          <a:p>
            <a:pPr marL="0" indent="0">
              <a:buNone/>
            </a:pPr>
            <a:r>
              <a:rPr lang="fr-FR" sz="1900" dirty="0">
                <a:hlinkClick r:id="rId3"/>
              </a:rPr>
              <a:t>http://</a:t>
            </a:r>
            <a:r>
              <a:rPr lang="fr-FR" sz="1900" dirty="0" smtClean="0">
                <a:hlinkClick r:id="rId3"/>
              </a:rPr>
              <a:t>eduscol.education.fr/numerique/textes/textes-de-reference-tice</a:t>
            </a:r>
            <a:endParaRPr lang="fr-FR" sz="1900" dirty="0" smtClean="0"/>
          </a:p>
          <a:p>
            <a:pPr marL="0" indent="0">
              <a:buNone/>
            </a:pPr>
            <a:r>
              <a:rPr lang="fr-FR" sz="1900" dirty="0" smtClean="0"/>
              <a:t>Et notamment l’aspect juridique:</a:t>
            </a:r>
          </a:p>
          <a:p>
            <a:pPr marL="0" indent="0">
              <a:buNone/>
            </a:pPr>
            <a:r>
              <a:rPr lang="fr-FR" sz="1900" dirty="0">
                <a:hlinkClick r:id="rId4"/>
              </a:rPr>
              <a:t>http://eduscol.education.fr/numerique/textes/reglementaires/aspects-juridiques/protection-mineurs/sites</a:t>
            </a:r>
            <a:endParaRPr lang="fr-FR" sz="1900" dirty="0"/>
          </a:p>
          <a:p>
            <a:endParaRPr lang="fr-FR" sz="1900" dirty="0"/>
          </a:p>
        </p:txBody>
      </p:sp>
    </p:spTree>
    <p:extLst>
      <p:ext uri="{BB962C8B-B14F-4D97-AF65-F5344CB8AC3E}">
        <p14:creationId xmlns:p14="http://schemas.microsoft.com/office/powerpoint/2010/main" val="308216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400" dirty="0" smtClean="0"/>
              <a:t>Dans l’académie de Lyon</a:t>
            </a:r>
            <a:endParaRPr lang="fr-FR" sz="4400" dirty="0"/>
          </a:p>
        </p:txBody>
      </p:sp>
      <p:sp>
        <p:nvSpPr>
          <p:cNvPr id="3" name="Espace réservé du contenu 2"/>
          <p:cNvSpPr>
            <a:spLocks noGrp="1"/>
          </p:cNvSpPr>
          <p:nvPr>
            <p:ph idx="1"/>
          </p:nvPr>
        </p:nvSpPr>
        <p:spPr>
          <a:xfrm>
            <a:off x="457200" y="2243470"/>
            <a:ext cx="8229600" cy="4233530"/>
          </a:xfrm>
        </p:spPr>
        <p:txBody>
          <a:bodyPr/>
          <a:lstStyle/>
          <a:p>
            <a:pPr>
              <a:spcBef>
                <a:spcPts val="0"/>
              </a:spcBef>
            </a:pPr>
            <a:r>
              <a:rPr lang="fr-FR" dirty="0" smtClean="0"/>
              <a:t>Site académique de Lyon</a:t>
            </a:r>
          </a:p>
          <a:p>
            <a:pPr marL="0" indent="0">
              <a:spcBef>
                <a:spcPts val="0"/>
              </a:spcBef>
              <a:buNone/>
            </a:pPr>
            <a:r>
              <a:rPr lang="fr-FR" dirty="0">
                <a:hlinkClick r:id="rId2"/>
              </a:rPr>
              <a:t>http://www.ac-lyon.fr</a:t>
            </a:r>
            <a:r>
              <a:rPr lang="fr-FR" dirty="0" smtClean="0">
                <a:hlinkClick r:id="rId2"/>
              </a:rPr>
              <a:t>/</a:t>
            </a:r>
            <a:endParaRPr lang="fr-FR" dirty="0" smtClean="0"/>
          </a:p>
          <a:p>
            <a:pPr marL="0" indent="0">
              <a:spcBef>
                <a:spcPts val="0"/>
              </a:spcBef>
              <a:buNone/>
            </a:pPr>
            <a:endParaRPr lang="fr-FR" dirty="0" smtClean="0"/>
          </a:p>
          <a:p>
            <a:pPr>
              <a:spcBef>
                <a:spcPts val="0"/>
              </a:spcBef>
            </a:pPr>
            <a:r>
              <a:rPr lang="fr-FR" dirty="0" smtClean="0"/>
              <a:t>Site </a:t>
            </a:r>
            <a:r>
              <a:rPr lang="fr-FR" dirty="0" err="1" smtClean="0"/>
              <a:t>sbssa</a:t>
            </a:r>
            <a:endParaRPr lang="fr-FR" dirty="0"/>
          </a:p>
          <a:p>
            <a:pPr marL="0" indent="0">
              <a:spcBef>
                <a:spcPts val="0"/>
              </a:spcBef>
              <a:buNone/>
            </a:pPr>
            <a:r>
              <a:rPr lang="fr-FR" dirty="0" smtClean="0">
                <a:hlinkClick r:id="rId3"/>
              </a:rPr>
              <a:t>http</a:t>
            </a:r>
            <a:r>
              <a:rPr lang="fr-FR" dirty="0">
                <a:hlinkClick r:id="rId3"/>
              </a:rPr>
              <a:t>://www2.ac-lyon.fr/enseigne/sbssa</a:t>
            </a:r>
            <a:r>
              <a:rPr lang="fr-FR" dirty="0" smtClean="0">
                <a:hlinkClick r:id="rId3"/>
              </a:rPr>
              <a:t>/</a:t>
            </a:r>
            <a:endParaRPr lang="fr-FR" dirty="0" smtClean="0"/>
          </a:p>
          <a:p>
            <a:pPr marL="0" indent="0">
              <a:spcBef>
                <a:spcPts val="0"/>
              </a:spcBef>
              <a:buNone/>
            </a:pPr>
            <a:endParaRPr lang="fr-FR" dirty="0" smtClean="0"/>
          </a:p>
          <a:p>
            <a:pPr>
              <a:spcBef>
                <a:spcPts val="0"/>
              </a:spcBef>
            </a:pPr>
            <a:r>
              <a:rPr lang="fr-FR" dirty="0" smtClean="0"/>
              <a:t>Site ES&amp;ST</a:t>
            </a:r>
          </a:p>
          <a:p>
            <a:pPr marL="0" indent="0">
              <a:spcBef>
                <a:spcPts val="0"/>
              </a:spcBef>
              <a:buNone/>
            </a:pPr>
            <a:r>
              <a:rPr lang="fr-FR" dirty="0">
                <a:hlinkClick r:id="rId4"/>
              </a:rPr>
              <a:t>http://www2.ac-lyon.fr/enseigne/esst</a:t>
            </a:r>
            <a:endParaRPr lang="fr-FR" dirty="0"/>
          </a:p>
        </p:txBody>
      </p:sp>
    </p:spTree>
    <p:extLst>
      <p:ext uri="{BB962C8B-B14F-4D97-AF65-F5344CB8AC3E}">
        <p14:creationId xmlns:p14="http://schemas.microsoft.com/office/powerpoint/2010/main" val="364314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Objectif 1 : Identifier les outils TICE</a:t>
            </a:r>
          </a:p>
        </p:txBody>
      </p:sp>
    </p:spTree>
    <p:extLst>
      <p:ext uri="{BB962C8B-B14F-4D97-AF65-F5344CB8AC3E}">
        <p14:creationId xmlns:p14="http://schemas.microsoft.com/office/powerpoint/2010/main" val="33387296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1692</TotalTime>
  <Words>819</Words>
  <Application>Microsoft Office PowerPoint</Application>
  <PresentationFormat>Affichage à l'écran (4:3)</PresentationFormat>
  <Paragraphs>170</Paragraphs>
  <Slides>29</Slides>
  <Notes>1</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Clarté</vt:lpstr>
      <vt:lpstr> Formation PSE        </vt:lpstr>
      <vt:lpstr>Qu’est-ce que l’innovation?</vt:lpstr>
      <vt:lpstr>Qui s’occupe de l’innovation à l’éducation nationale?</vt:lpstr>
      <vt:lpstr>Qui s’occupe de l’innovation à l’éducation nationale?</vt:lpstr>
      <vt:lpstr>QU’APPELLE-T-ON « LE NUMÉRIQUE »?    Enseigner avec le numérique :  http://eduscol.education.fr/pid26435/enseigner-avec-le-numerique.html</vt:lpstr>
      <vt:lpstr>Définir les TICE</vt:lpstr>
      <vt:lpstr>Législation en matière de TICE</vt:lpstr>
      <vt:lpstr>Dans l’académie de Lyon</vt:lpstr>
      <vt:lpstr>Objectif 1 : Identifier les outils TICE</vt:lpstr>
      <vt:lpstr>Présentation générale d’outils TICE</vt:lpstr>
      <vt:lpstr>Les outils pédagogiques TICE</vt:lpstr>
      <vt:lpstr>Carte heuristique</vt:lpstr>
      <vt:lpstr>Exemple de carte heuristique</vt:lpstr>
      <vt:lpstr>Jeux sérieux (serious games)</vt:lpstr>
      <vt:lpstr>Exemples de jeux sérieux </vt:lpstr>
      <vt:lpstr>Quiz en ligne</vt:lpstr>
      <vt:lpstr>Exemples de sites de création de Quiz</vt:lpstr>
      <vt:lpstr>Les tablettes numériques</vt:lpstr>
      <vt:lpstr>Présentation PowerPoint</vt:lpstr>
      <vt:lpstr>Présentation PowerPoint</vt:lpstr>
      <vt:lpstr>Les outils techniques</vt:lpstr>
      <vt:lpstr>Présentation PowerPoint</vt:lpstr>
      <vt:lpstr>Les  utilisations possibles :  </vt:lpstr>
      <vt:lpstr>Les avantages</vt:lpstr>
      <vt:lpstr>Le Cloud</vt:lpstr>
      <vt:lpstr>Objectif 2 : Prise en main de quelques outils TICE </vt:lpstr>
      <vt:lpstr>Objectif 3 : Scénariser une séance intégrant un outil TICE</vt:lpstr>
      <vt:lpstr>Présentation PowerPoint</vt:lpstr>
      <vt:lpstr>Sitographie</vt:lpstr>
    </vt:vector>
  </TitlesOfParts>
  <Company>Enseignante 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PSE  -     1ère journée</dc:title>
  <dc:creator>Sandrine PETAT</dc:creator>
  <cp:lastModifiedBy>Valérie Delabrousse</cp:lastModifiedBy>
  <cp:revision>63</cp:revision>
  <dcterms:created xsi:type="dcterms:W3CDTF">2014-10-09T11:45:24Z</dcterms:created>
  <dcterms:modified xsi:type="dcterms:W3CDTF">2015-01-05T23:07:34Z</dcterms:modified>
</cp:coreProperties>
</file>