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360" r:id="rId3"/>
    <p:sldId id="274" r:id="rId4"/>
    <p:sldId id="279" r:id="rId5"/>
    <p:sldId id="300" r:id="rId6"/>
    <p:sldId id="280" r:id="rId7"/>
    <p:sldId id="301" r:id="rId8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131" autoAdjust="0"/>
  </p:normalViewPr>
  <p:slideViewPr>
    <p:cSldViewPr>
      <p:cViewPr varScale="1">
        <p:scale>
          <a:sx n="59" d="100"/>
          <a:sy n="59" d="100"/>
        </p:scale>
        <p:origin x="115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B2C98-666D-46AB-B812-52158B13F48C}" type="datetimeFigureOut">
              <a:rPr lang="fr-FR" smtClean="0"/>
              <a:pPr/>
              <a:t>15/06/2022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F97E2-72F9-4621-998B-039AB6E85A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28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F97E2-72F9-4621-998B-039AB6E85AB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21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IEN La rénovation du bac pro ASSP s’inscrit</a:t>
            </a:r>
            <a:r>
              <a:rPr lang="fr-FR" baseline="0" dirty="0"/>
              <a:t> dans une poursuite des rénovations des diplômes des métiers de la santé. Notion de socle commun aux formations du secteur sanitaire afin de favoriser les passerelles.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F97E2-72F9-4621-998B-039AB6E85AB1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182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IEN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F97E2-72F9-4621-998B-039AB6E85AB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111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IEN mise en évidence de contenus communs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F97E2-72F9-4621-998B-039AB6E85AB1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525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Insister le niveau « pré- professionnalisant  » dans</a:t>
            </a:r>
            <a:r>
              <a:rPr lang="fr-FR" baseline="0" dirty="0"/>
              <a:t> la formation du BAC PRO ASSP au regard de ces équivalences,</a:t>
            </a:r>
          </a:p>
          <a:p>
            <a:r>
              <a:rPr lang="fr-FR" baseline="0" dirty="0"/>
              <a:t>Ces équivalences seront automatiquement appliquées, (IEN)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F97E2-72F9-4621-998B-039AB6E85AB1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14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IEN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F97E2-72F9-4621-998B-039AB6E85AB1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132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IEN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F97E2-72F9-4621-998B-039AB6E85AB1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2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80822" y="6380226"/>
            <a:ext cx="11232515" cy="0"/>
          </a:xfrm>
          <a:custGeom>
            <a:avLst/>
            <a:gdLst/>
            <a:ahLst/>
            <a:cxnLst/>
            <a:rect l="l" t="t" r="r" b="b"/>
            <a:pathLst>
              <a:path w="11232515">
                <a:moveTo>
                  <a:pt x="0" y="0"/>
                </a:moveTo>
                <a:lnTo>
                  <a:pt x="1123200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4563" y="239268"/>
            <a:ext cx="790956" cy="49072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3053" y="212305"/>
            <a:ext cx="593451" cy="5201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61336" y="1871598"/>
            <a:ext cx="7069327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Formation rénovation bac pro ASSP - Mai 2022 -  GRD - académie de Lyon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66253-D650-465C-849B-33A5787A588B}" type="datetime1">
              <a:rPr lang="en-US" smtClean="0"/>
              <a:t>6/15/2022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</a:pPr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rgbClr val="00517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Formation rénovation bac pro ASSP - Mai 2022 -  GRD - académie de Lyon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3E8EE-70A7-4097-B0E1-08CA5B9D33F0}" type="datetime1">
              <a:rPr lang="en-US" smtClean="0"/>
              <a:t>6/15/2022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</a:pPr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32054" y="6380226"/>
            <a:ext cx="11280775" cy="0"/>
          </a:xfrm>
          <a:custGeom>
            <a:avLst/>
            <a:gdLst/>
            <a:ahLst/>
            <a:cxnLst/>
            <a:rect l="l" t="t" r="r" b="b"/>
            <a:pathLst>
              <a:path w="11280775">
                <a:moveTo>
                  <a:pt x="0" y="0"/>
                </a:moveTo>
                <a:lnTo>
                  <a:pt x="11232769" y="0"/>
                </a:lnTo>
              </a:path>
              <a:path w="11280775">
                <a:moveTo>
                  <a:pt x="48767" y="0"/>
                </a:moveTo>
                <a:lnTo>
                  <a:pt x="1128077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2982" y="247476"/>
            <a:ext cx="751958" cy="54703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rgbClr val="00517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97600" y="1392377"/>
            <a:ext cx="5409565" cy="3727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Formation rénovation bac pro ASSP - Mai 2022 -  GRD - académie de Lyon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8609-7027-4A7A-A748-49DA7E9BC9E6}" type="datetime1">
              <a:rPr lang="en-US" smtClean="0"/>
              <a:t>6/15/2022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</a:pPr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rgbClr val="00517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Formation rénovation bac pro ASSP - Mai 2022 -  GRD - académie de Lyon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43C56-84E2-466C-8A44-DDDD9D935973}" type="datetime1">
              <a:rPr lang="en-US" smtClean="0"/>
              <a:t>6/15/2022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</a:pPr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80822" y="6380226"/>
            <a:ext cx="11232515" cy="0"/>
          </a:xfrm>
          <a:custGeom>
            <a:avLst/>
            <a:gdLst/>
            <a:ahLst/>
            <a:cxnLst/>
            <a:rect l="l" t="t" r="r" b="b"/>
            <a:pathLst>
              <a:path w="11232515">
                <a:moveTo>
                  <a:pt x="0" y="0"/>
                </a:moveTo>
                <a:lnTo>
                  <a:pt x="1123200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4563" y="239268"/>
            <a:ext cx="790956" cy="49072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3053" y="212305"/>
            <a:ext cx="593451" cy="5201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Formation rénovation bac pro ASSP - Mai 2022 -  GRD - académie de Lyon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A8B7-7826-4135-B91E-AFFD4F4D09D3}" type="datetime1">
              <a:rPr lang="en-US" smtClean="0"/>
              <a:t>6/15/2022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</a:pPr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96578" y="818210"/>
            <a:ext cx="1543050" cy="386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50" b="1" i="0">
                <a:solidFill>
                  <a:srgbClr val="00517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32903" y="2153666"/>
            <a:ext cx="9728835" cy="3794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Formation rénovation bac pro ASSP - Mai 2022 -  GRD - académie de Lyon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05D4F-26FD-4219-AE5D-C5A46C8A608C}" type="datetime1">
              <a:rPr lang="en-US" smtClean="0"/>
              <a:t>6/15/2022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486388" y="6539680"/>
            <a:ext cx="216534" cy="16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</a:pPr>
              <a:t>‹N°›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822" y="6380226"/>
            <a:ext cx="11232515" cy="0"/>
          </a:xfrm>
          <a:custGeom>
            <a:avLst/>
            <a:gdLst/>
            <a:ahLst/>
            <a:cxnLst/>
            <a:rect l="l" t="t" r="r" b="b"/>
            <a:pathLst>
              <a:path w="11232515">
                <a:moveTo>
                  <a:pt x="0" y="0"/>
                </a:moveTo>
                <a:lnTo>
                  <a:pt x="1123200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4306" y="454664"/>
            <a:ext cx="1688282" cy="147111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05200" y="2045284"/>
            <a:ext cx="5410200" cy="67903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fr-FR" sz="4300" dirty="0"/>
              <a:t>RENOVATION </a:t>
            </a:r>
            <a:endParaRPr sz="4300" dirty="0"/>
          </a:p>
        </p:txBody>
      </p:sp>
      <p:sp>
        <p:nvSpPr>
          <p:cNvPr id="6" name="object 6"/>
          <p:cNvSpPr txBox="1"/>
          <p:nvPr/>
        </p:nvSpPr>
        <p:spPr>
          <a:xfrm>
            <a:off x="1912366" y="3254502"/>
            <a:ext cx="8368030" cy="1830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b="1" spc="-20" dirty="0">
                <a:latin typeface="Arial"/>
                <a:cs typeface="Arial"/>
              </a:rPr>
              <a:t>BACCALAURÉAT</a:t>
            </a:r>
            <a:r>
              <a:rPr sz="3200" b="1" spc="-5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PROFESSIONNEL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000">
              <a:latin typeface="Arial"/>
              <a:cs typeface="Arial"/>
            </a:endParaRPr>
          </a:p>
          <a:p>
            <a:pPr marL="12700" marR="5080" algn="ctr">
              <a:lnSpc>
                <a:spcPts val="3460"/>
              </a:lnSpc>
            </a:pPr>
            <a:r>
              <a:rPr sz="3200" b="1" spc="-40" dirty="0">
                <a:latin typeface="Arial"/>
                <a:cs typeface="Arial"/>
              </a:rPr>
              <a:t>ACCOMPAGNEMENT,</a:t>
            </a:r>
            <a:r>
              <a:rPr sz="3200" b="1" spc="-4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SOINS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ET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SERVICES </a:t>
            </a:r>
            <a:r>
              <a:rPr sz="3200" b="1" spc="-869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À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LA</a:t>
            </a:r>
            <a:r>
              <a:rPr sz="3200" b="1" spc="-13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PERSONNE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(ASSP)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68814" y="6527698"/>
            <a:ext cx="95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45DF8408-CE32-4BA9-BC51-9A34CB831B1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1593596" y="6428499"/>
            <a:ext cx="8686800" cy="276999"/>
          </a:xfrm>
        </p:spPr>
        <p:txBody>
          <a:bodyPr/>
          <a:lstStyle/>
          <a:p>
            <a:r>
              <a:rPr lang="fr-FR"/>
              <a:t>Formation rénovation bac pro ASSP - Mai 2022 -  GRD - académie de Lyon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822" y="6380226"/>
            <a:ext cx="11232515" cy="0"/>
          </a:xfrm>
          <a:custGeom>
            <a:avLst/>
            <a:gdLst/>
            <a:ahLst/>
            <a:cxnLst/>
            <a:rect l="l" t="t" r="r" b="b"/>
            <a:pathLst>
              <a:path w="11232515">
                <a:moveTo>
                  <a:pt x="0" y="0"/>
                </a:moveTo>
                <a:lnTo>
                  <a:pt x="1123200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3053" y="212305"/>
            <a:ext cx="593451" cy="52017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00200" y="1371600"/>
            <a:ext cx="91897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0000"/>
                </a:solidFill>
              </a:rPr>
              <a:t>L</a:t>
            </a:r>
            <a:r>
              <a:rPr sz="3600" spc="-5" dirty="0">
                <a:solidFill>
                  <a:srgbClr val="000000"/>
                </a:solidFill>
              </a:rPr>
              <a:t>es</a:t>
            </a:r>
            <a:r>
              <a:rPr sz="3600" spc="-25" dirty="0">
                <a:solidFill>
                  <a:srgbClr val="000000"/>
                </a:solidFill>
              </a:rPr>
              <a:t> </a:t>
            </a:r>
            <a:r>
              <a:rPr lang="fr-FR" sz="3600" spc="-5" dirty="0">
                <a:solidFill>
                  <a:srgbClr val="000000"/>
                </a:solidFill>
              </a:rPr>
              <a:t>rénovations des métiers de la santé </a:t>
            </a:r>
            <a:endParaRPr sz="3600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3927F820-D3F3-4F06-A3A7-418E616D0FC7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fr-FR"/>
              <a:t>Formation rénovation bac pro ASSP - Mai 2022 -  GRD - académie de Lyon</a:t>
            </a:r>
          </a:p>
        </p:txBody>
      </p:sp>
      <p:pic>
        <p:nvPicPr>
          <p:cNvPr id="8" name="Image 7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89591C37-471C-4702-AC32-6B081013BB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61543"/>
            <a:ext cx="4286250" cy="2857500"/>
          </a:xfrm>
          <a:prstGeom prst="rect">
            <a:avLst/>
          </a:prstGeom>
        </p:spPr>
      </p:pic>
      <p:pic>
        <p:nvPicPr>
          <p:cNvPr id="10" name="Image 9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D9286FC6-ACB6-4642-ADEE-52990E7E73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361543"/>
            <a:ext cx="4440375" cy="286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089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2054" y="6380226"/>
            <a:ext cx="11280775" cy="0"/>
          </a:xfrm>
          <a:custGeom>
            <a:avLst/>
            <a:gdLst/>
            <a:ahLst/>
            <a:cxnLst/>
            <a:rect l="l" t="t" r="r" b="b"/>
            <a:pathLst>
              <a:path w="11280775">
                <a:moveTo>
                  <a:pt x="0" y="0"/>
                </a:moveTo>
                <a:lnTo>
                  <a:pt x="11232769" y="0"/>
                </a:lnTo>
              </a:path>
              <a:path w="11280775">
                <a:moveTo>
                  <a:pt x="48767" y="0"/>
                </a:moveTo>
                <a:lnTo>
                  <a:pt x="1128077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2982" y="247476"/>
            <a:ext cx="751958" cy="54703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82420" y="727405"/>
            <a:ext cx="41128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chemeClr val="tx1"/>
                </a:solidFill>
              </a:rPr>
              <a:t>TEXTES</a:t>
            </a:r>
            <a:r>
              <a:rPr sz="2400" spc="-80" dirty="0">
                <a:solidFill>
                  <a:schemeClr val="tx1"/>
                </a:solidFill>
              </a:rPr>
              <a:t> </a:t>
            </a:r>
            <a:r>
              <a:rPr sz="2400" spc="-15" dirty="0">
                <a:solidFill>
                  <a:schemeClr val="tx1"/>
                </a:solidFill>
              </a:rPr>
              <a:t>REGLEMENTAIRES</a:t>
            </a: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08260" y="283844"/>
            <a:ext cx="2397760" cy="1885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50" b="1" spc="5" dirty="0">
                <a:latin typeface="Arial"/>
                <a:cs typeface="Arial"/>
              </a:rPr>
              <a:t>Direction</a:t>
            </a:r>
            <a:r>
              <a:rPr sz="1050" b="1" spc="-1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générale </a:t>
            </a:r>
            <a:r>
              <a:rPr sz="1050" b="1" spc="5" dirty="0">
                <a:latin typeface="Arial"/>
                <a:cs typeface="Arial"/>
              </a:rPr>
              <a:t>de</a:t>
            </a:r>
            <a:r>
              <a:rPr sz="1050" b="1" spc="-10" dirty="0">
                <a:latin typeface="Arial"/>
                <a:cs typeface="Arial"/>
              </a:rPr>
              <a:t> </a:t>
            </a:r>
            <a:r>
              <a:rPr sz="1050" b="1" spc="5" dirty="0">
                <a:latin typeface="Arial"/>
                <a:cs typeface="Arial"/>
              </a:rPr>
              <a:t>l’offre</a:t>
            </a:r>
            <a:r>
              <a:rPr sz="1050" b="1" spc="-25" dirty="0">
                <a:latin typeface="Arial"/>
                <a:cs typeface="Arial"/>
              </a:rPr>
              <a:t> </a:t>
            </a:r>
            <a:r>
              <a:rPr sz="1050" b="1" spc="5" dirty="0">
                <a:latin typeface="Arial"/>
                <a:cs typeface="Arial"/>
              </a:rPr>
              <a:t>de</a:t>
            </a:r>
            <a:r>
              <a:rPr sz="1050" b="1" spc="-10" dirty="0">
                <a:latin typeface="Arial"/>
                <a:cs typeface="Arial"/>
              </a:rPr>
              <a:t> </a:t>
            </a:r>
            <a:r>
              <a:rPr sz="1050" b="1" spc="5" dirty="0">
                <a:latin typeface="Arial"/>
                <a:cs typeface="Arial"/>
              </a:rPr>
              <a:t>soins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80267" y="2290548"/>
            <a:ext cx="3348354" cy="1176655"/>
            <a:chOff x="780267" y="2290548"/>
            <a:chExt cx="3348354" cy="117665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0267" y="2290548"/>
              <a:ext cx="3348269" cy="117657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4107" y="2418575"/>
              <a:ext cx="3258312" cy="97232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818387" y="2308860"/>
              <a:ext cx="3276600" cy="1104900"/>
            </a:xfrm>
            <a:custGeom>
              <a:avLst/>
              <a:gdLst/>
              <a:ahLst/>
              <a:cxnLst/>
              <a:rect l="l" t="t" r="r" b="b"/>
              <a:pathLst>
                <a:path w="3276600" h="1104900">
                  <a:moveTo>
                    <a:pt x="3276600" y="0"/>
                  </a:moveTo>
                  <a:lnTo>
                    <a:pt x="0" y="0"/>
                  </a:lnTo>
                  <a:lnTo>
                    <a:pt x="0" y="1104900"/>
                  </a:lnTo>
                  <a:lnTo>
                    <a:pt x="3276600" y="1104900"/>
                  </a:lnTo>
                  <a:lnTo>
                    <a:pt x="3276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18387" y="2308860"/>
              <a:ext cx="3276600" cy="1104900"/>
            </a:xfrm>
            <a:custGeom>
              <a:avLst/>
              <a:gdLst/>
              <a:ahLst/>
              <a:cxnLst/>
              <a:rect l="l" t="t" r="r" b="b"/>
              <a:pathLst>
                <a:path w="3276600" h="1104900">
                  <a:moveTo>
                    <a:pt x="0" y="1104900"/>
                  </a:moveTo>
                  <a:lnTo>
                    <a:pt x="3276600" y="1104900"/>
                  </a:lnTo>
                  <a:lnTo>
                    <a:pt x="3276600" y="0"/>
                  </a:lnTo>
                  <a:lnTo>
                    <a:pt x="0" y="0"/>
                  </a:lnTo>
                  <a:lnTo>
                    <a:pt x="0" y="1104900"/>
                  </a:lnTo>
                  <a:close/>
                </a:path>
              </a:pathLst>
            </a:custGeom>
            <a:ln w="9144">
              <a:solidFill>
                <a:srgbClr val="0057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822960" y="2495245"/>
            <a:ext cx="3267710" cy="679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2570"/>
              </a:lnSpc>
              <a:spcBef>
                <a:spcPts val="105"/>
              </a:spcBef>
            </a:pPr>
            <a:r>
              <a:rPr sz="2300" dirty="0">
                <a:latin typeface="Arial MT"/>
                <a:cs typeface="Arial MT"/>
              </a:rPr>
              <a:t>Sur</a:t>
            </a:r>
            <a:r>
              <a:rPr sz="2300" spc="-40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la</a:t>
            </a:r>
            <a:r>
              <a:rPr sz="2300" spc="-20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sélection</a:t>
            </a:r>
            <a:endParaRPr sz="2300">
              <a:latin typeface="Arial MT"/>
              <a:cs typeface="Arial MT"/>
            </a:endParaRPr>
          </a:p>
          <a:p>
            <a:pPr marL="1905" algn="ctr">
              <a:lnSpc>
                <a:spcPts val="2570"/>
              </a:lnSpc>
            </a:pPr>
            <a:r>
              <a:rPr sz="2300" dirty="0">
                <a:latin typeface="Arial MT"/>
                <a:cs typeface="Arial MT"/>
              </a:rPr>
              <a:t>d’entrée</a:t>
            </a:r>
            <a:r>
              <a:rPr sz="2300" spc="-45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en</a:t>
            </a:r>
            <a:r>
              <a:rPr sz="2300" spc="-25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formation</a:t>
            </a:r>
            <a:endParaRPr sz="2300">
              <a:latin typeface="Arial MT"/>
              <a:cs typeface="Arial M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18388" y="3413759"/>
            <a:ext cx="3276600" cy="1711960"/>
          </a:xfrm>
          <a:custGeom>
            <a:avLst/>
            <a:gdLst/>
            <a:ahLst/>
            <a:cxnLst/>
            <a:rect l="l" t="t" r="r" b="b"/>
            <a:pathLst>
              <a:path w="3276600" h="1711960">
                <a:moveTo>
                  <a:pt x="3276600" y="0"/>
                </a:moveTo>
                <a:lnTo>
                  <a:pt x="0" y="0"/>
                </a:lnTo>
                <a:lnTo>
                  <a:pt x="0" y="1711452"/>
                </a:lnTo>
                <a:lnTo>
                  <a:pt x="3276600" y="1711452"/>
                </a:lnTo>
                <a:lnTo>
                  <a:pt x="3276600" y="0"/>
                </a:lnTo>
                <a:close/>
              </a:path>
            </a:pathLst>
          </a:custGeom>
          <a:solidFill>
            <a:srgbClr val="F1F1F1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18388" y="3413759"/>
            <a:ext cx="3276600" cy="1711960"/>
          </a:xfrm>
          <a:prstGeom prst="rect">
            <a:avLst/>
          </a:prstGeom>
          <a:ln w="9144">
            <a:solidFill>
              <a:srgbClr val="CAD1CF"/>
            </a:solidFill>
          </a:ln>
        </p:spPr>
        <p:txBody>
          <a:bodyPr vert="horz" wrap="square" lIns="0" tIns="74930" rIns="0" bIns="0" rtlCol="0">
            <a:spAutoFit/>
          </a:bodyPr>
          <a:lstStyle/>
          <a:p>
            <a:pPr marL="189230" marR="162560" indent="-114300">
              <a:lnSpc>
                <a:spcPts val="1450"/>
              </a:lnSpc>
              <a:spcBef>
                <a:spcPts val="590"/>
              </a:spcBef>
              <a:buChar char="•"/>
              <a:tabLst>
                <a:tab pos="189865" algn="l"/>
              </a:tabLst>
            </a:pP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Arrêté</a:t>
            </a:r>
            <a:r>
              <a:rPr sz="1400" spc="-3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du</a:t>
            </a:r>
            <a:r>
              <a:rPr sz="1400" spc="-2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7/4/2020</a:t>
            </a:r>
            <a:r>
              <a:rPr sz="1400" spc="-3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modifié</a:t>
            </a:r>
            <a:r>
              <a:rPr sz="1400" spc="-3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par</a:t>
            </a:r>
            <a:r>
              <a:rPr sz="1400" spc="-2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arrêté </a:t>
            </a:r>
            <a:r>
              <a:rPr sz="1400" spc="-37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du 12/4/2020 modalités d'admission </a:t>
            </a:r>
            <a:r>
              <a:rPr sz="1400" spc="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aux</a:t>
            </a:r>
            <a:r>
              <a:rPr sz="1400" spc="-2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formations</a:t>
            </a:r>
            <a:r>
              <a:rPr sz="1400" spc="-3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DEAS DEAP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6FC0"/>
              </a:buClr>
              <a:buFont typeface="Arial MT"/>
              <a:buChar char="•"/>
            </a:pPr>
            <a:endParaRPr sz="1450">
              <a:latin typeface="Arial MT"/>
              <a:cs typeface="Arial MT"/>
            </a:endParaRPr>
          </a:p>
          <a:p>
            <a:pPr marL="189230" indent="-114935">
              <a:lnSpc>
                <a:spcPct val="100000"/>
              </a:lnSpc>
              <a:buFont typeface="Arial MT"/>
              <a:buChar char="•"/>
              <a:tabLst>
                <a:tab pos="189865" algn="l"/>
              </a:tabLst>
            </a:pPr>
            <a:r>
              <a:rPr sz="1400" i="1" dirty="0">
                <a:solidFill>
                  <a:srgbClr val="006FC0"/>
                </a:solidFill>
                <a:latin typeface="Arial"/>
                <a:cs typeface="Arial"/>
              </a:rPr>
              <a:t>Suppression</a:t>
            </a:r>
            <a:r>
              <a:rPr sz="1400" i="1" spc="-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6FC0"/>
                </a:solidFill>
                <a:latin typeface="Arial"/>
                <a:cs typeface="Arial"/>
              </a:rPr>
              <a:t>du</a:t>
            </a:r>
            <a:r>
              <a:rPr sz="1400" i="1" spc="-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6FC0"/>
                </a:solidFill>
                <a:latin typeface="Arial"/>
                <a:cs typeface="Arial"/>
              </a:rPr>
              <a:t>concours</a:t>
            </a:r>
            <a:endParaRPr sz="1400">
              <a:latin typeface="Arial"/>
              <a:cs typeface="Arial"/>
            </a:endParaRPr>
          </a:p>
          <a:p>
            <a:pPr marL="189230" indent="-114935">
              <a:lnSpc>
                <a:spcPct val="100000"/>
              </a:lnSpc>
              <a:spcBef>
                <a:spcPts val="10"/>
              </a:spcBef>
              <a:buFont typeface="Arial MT"/>
              <a:buChar char="•"/>
              <a:tabLst>
                <a:tab pos="189865" algn="l"/>
              </a:tabLst>
            </a:pPr>
            <a:r>
              <a:rPr sz="1400" i="1" spc="-5" dirty="0">
                <a:solidFill>
                  <a:srgbClr val="006FC0"/>
                </a:solidFill>
                <a:latin typeface="Arial"/>
                <a:cs typeface="Arial"/>
              </a:rPr>
              <a:t>Des</a:t>
            </a:r>
            <a:r>
              <a:rPr sz="1400" i="1" spc="-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6FC0"/>
                </a:solidFill>
                <a:latin typeface="Arial"/>
                <a:cs typeface="Arial"/>
              </a:rPr>
              <a:t>accès</a:t>
            </a:r>
            <a:r>
              <a:rPr sz="1400" i="1" spc="-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6FC0"/>
                </a:solidFill>
                <a:latin typeface="Arial"/>
                <a:cs typeface="Arial"/>
              </a:rPr>
              <a:t>directs</a:t>
            </a:r>
            <a:r>
              <a:rPr sz="1400" i="1" spc="-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6FC0"/>
                </a:solidFill>
                <a:latin typeface="Arial"/>
                <a:cs typeface="Arial"/>
              </a:rPr>
              <a:t>en</a:t>
            </a:r>
            <a:r>
              <a:rPr sz="1400" i="1" spc="-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6FC0"/>
                </a:solidFill>
                <a:latin typeface="Arial"/>
                <a:cs typeface="Arial"/>
              </a:rPr>
              <a:t>formation</a:t>
            </a:r>
            <a:endParaRPr sz="1400">
              <a:latin typeface="Arial"/>
              <a:cs typeface="Arial"/>
            </a:endParaRPr>
          </a:p>
          <a:p>
            <a:pPr marL="189230" indent="-114935">
              <a:lnSpc>
                <a:spcPct val="100000"/>
              </a:lnSpc>
              <a:spcBef>
                <a:spcPts val="15"/>
              </a:spcBef>
              <a:buFont typeface="Arial MT"/>
              <a:buChar char="•"/>
              <a:tabLst>
                <a:tab pos="189865" algn="l"/>
              </a:tabLst>
            </a:pPr>
            <a:r>
              <a:rPr sz="1400" i="1" dirty="0">
                <a:solidFill>
                  <a:srgbClr val="006FC0"/>
                </a:solidFill>
                <a:latin typeface="Arial"/>
                <a:cs typeface="Arial"/>
              </a:rPr>
              <a:t>Gratuité</a:t>
            </a:r>
            <a:r>
              <a:rPr sz="1400" i="1" spc="-4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6FC0"/>
                </a:solidFill>
                <a:latin typeface="Arial"/>
                <a:cs typeface="Arial"/>
              </a:rPr>
              <a:t>de</a:t>
            </a:r>
            <a:r>
              <a:rPr sz="1400" i="1" spc="-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6FC0"/>
                </a:solidFill>
                <a:latin typeface="Arial"/>
                <a:cs typeface="Arial"/>
              </a:rPr>
              <a:t>la</a:t>
            </a:r>
            <a:r>
              <a:rPr sz="1400" i="1" spc="-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6FC0"/>
                </a:solidFill>
                <a:latin typeface="Arial"/>
                <a:cs typeface="Arial"/>
              </a:rPr>
              <a:t>sélection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515591" y="2290548"/>
            <a:ext cx="3348354" cy="1176655"/>
            <a:chOff x="4515591" y="2290548"/>
            <a:chExt cx="3348354" cy="1176655"/>
          </a:xfrm>
        </p:grpSpPr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15591" y="2290548"/>
              <a:ext cx="3348269" cy="117657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4553712" y="2308860"/>
              <a:ext cx="3276600" cy="1104900"/>
            </a:xfrm>
            <a:custGeom>
              <a:avLst/>
              <a:gdLst/>
              <a:ahLst/>
              <a:cxnLst/>
              <a:rect l="l" t="t" r="r" b="b"/>
              <a:pathLst>
                <a:path w="3276600" h="1104900">
                  <a:moveTo>
                    <a:pt x="0" y="1104900"/>
                  </a:moveTo>
                  <a:lnTo>
                    <a:pt x="3276599" y="1104900"/>
                  </a:lnTo>
                  <a:lnTo>
                    <a:pt x="3276599" y="0"/>
                  </a:lnTo>
                  <a:lnTo>
                    <a:pt x="0" y="0"/>
                  </a:lnTo>
                  <a:lnTo>
                    <a:pt x="0" y="1104900"/>
                  </a:lnTo>
                  <a:close/>
                </a:path>
              </a:pathLst>
            </a:custGeom>
            <a:ln w="9144">
              <a:solidFill>
                <a:srgbClr val="0057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4558284" y="2313432"/>
            <a:ext cx="3267710" cy="109601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94945" rIns="0" bIns="0" rtlCol="0">
            <a:spAutoFit/>
          </a:bodyPr>
          <a:lstStyle/>
          <a:p>
            <a:pPr marL="440055">
              <a:lnSpc>
                <a:spcPts val="2570"/>
              </a:lnSpc>
              <a:spcBef>
                <a:spcPts val="1535"/>
              </a:spcBef>
            </a:pPr>
            <a:r>
              <a:rPr sz="2300" dirty="0">
                <a:latin typeface="Arial MT"/>
                <a:cs typeface="Arial MT"/>
              </a:rPr>
              <a:t>Sur</a:t>
            </a:r>
            <a:r>
              <a:rPr sz="2300" spc="-3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l’évolution</a:t>
            </a:r>
            <a:r>
              <a:rPr sz="2300" spc="-35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des</a:t>
            </a:r>
            <a:endParaRPr sz="2300">
              <a:latin typeface="Arial MT"/>
              <a:cs typeface="Arial MT"/>
            </a:endParaRPr>
          </a:p>
          <a:p>
            <a:pPr marL="499109">
              <a:lnSpc>
                <a:spcPts val="2570"/>
              </a:lnSpc>
            </a:pPr>
            <a:r>
              <a:rPr sz="2300" dirty="0">
                <a:latin typeface="Arial MT"/>
                <a:cs typeface="Arial MT"/>
              </a:rPr>
              <a:t>formatio</a:t>
            </a:r>
            <a:r>
              <a:rPr sz="2300" spc="5" dirty="0">
                <a:latin typeface="Arial MT"/>
                <a:cs typeface="Arial MT"/>
              </a:rPr>
              <a:t>n</a:t>
            </a:r>
            <a:r>
              <a:rPr sz="2300" dirty="0">
                <a:latin typeface="Arial MT"/>
                <a:cs typeface="Arial MT"/>
              </a:rPr>
              <a:t>s</a:t>
            </a:r>
            <a:r>
              <a:rPr sz="2300" spc="-160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AS</a:t>
            </a:r>
            <a:r>
              <a:rPr sz="2300" spc="-130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AP</a:t>
            </a:r>
            <a:endParaRPr sz="2300">
              <a:latin typeface="Arial MT"/>
              <a:cs typeface="Arial MT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553711" y="3413759"/>
            <a:ext cx="3276600" cy="1711960"/>
          </a:xfrm>
          <a:custGeom>
            <a:avLst/>
            <a:gdLst/>
            <a:ahLst/>
            <a:cxnLst/>
            <a:rect l="l" t="t" r="r" b="b"/>
            <a:pathLst>
              <a:path w="3276600" h="1711960">
                <a:moveTo>
                  <a:pt x="3276599" y="0"/>
                </a:moveTo>
                <a:lnTo>
                  <a:pt x="0" y="0"/>
                </a:lnTo>
                <a:lnTo>
                  <a:pt x="0" y="1711452"/>
                </a:lnTo>
                <a:lnTo>
                  <a:pt x="3276599" y="1711452"/>
                </a:lnTo>
                <a:lnTo>
                  <a:pt x="3276599" y="0"/>
                </a:lnTo>
                <a:close/>
              </a:path>
            </a:pathLst>
          </a:custGeom>
          <a:solidFill>
            <a:srgbClr val="F1F1F1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553711" y="3413759"/>
            <a:ext cx="3276600" cy="1711960"/>
          </a:xfrm>
          <a:prstGeom prst="rect">
            <a:avLst/>
          </a:prstGeom>
          <a:ln w="9144">
            <a:solidFill>
              <a:srgbClr val="CAD1CF"/>
            </a:solidFill>
          </a:ln>
        </p:spPr>
        <p:txBody>
          <a:bodyPr vert="horz" wrap="square" lIns="0" tIns="73660" rIns="0" bIns="0" rtlCol="0">
            <a:spAutoFit/>
          </a:bodyPr>
          <a:lstStyle/>
          <a:p>
            <a:pPr marL="189230" marR="101600" indent="-114935">
              <a:lnSpc>
                <a:spcPct val="86300"/>
              </a:lnSpc>
              <a:spcBef>
                <a:spcPts val="580"/>
              </a:spcBef>
              <a:buChar char="•"/>
              <a:tabLst>
                <a:tab pos="189865" algn="l"/>
              </a:tabLst>
            </a:pP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Arrêté</a:t>
            </a:r>
            <a:r>
              <a:rPr sz="1400" spc="8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du</a:t>
            </a:r>
            <a:r>
              <a:rPr sz="1400" spc="10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10/06/2021</a:t>
            </a:r>
            <a:r>
              <a:rPr sz="1400" spc="8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formation </a:t>
            </a:r>
            <a:r>
              <a:rPr sz="1400" spc="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DEAS</a:t>
            </a:r>
            <a:r>
              <a:rPr sz="1400" spc="-2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et</a:t>
            </a:r>
            <a:r>
              <a:rPr sz="1400" spc="-1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portant</a:t>
            </a:r>
            <a:r>
              <a:rPr sz="1400" spc="-4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006FC0"/>
                </a:solidFill>
                <a:latin typeface="Arial MT"/>
                <a:cs typeface="Arial MT"/>
              </a:rPr>
              <a:t>diverses</a:t>
            </a:r>
            <a:r>
              <a:rPr sz="1400" spc="-1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dispositions </a:t>
            </a:r>
            <a:r>
              <a:rPr sz="1400" spc="-37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006FC0"/>
                </a:solidFill>
                <a:latin typeface="Arial MT"/>
                <a:cs typeface="Arial MT"/>
              </a:rPr>
              <a:t>relatives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aux modalités de </a:t>
            </a:r>
            <a:r>
              <a:rPr sz="1400" spc="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fonctionnement des instituts de </a:t>
            </a:r>
            <a:r>
              <a:rPr sz="1400" spc="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formation</a:t>
            </a:r>
            <a:r>
              <a:rPr sz="1400" spc="-2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paramédicaux</a:t>
            </a:r>
            <a:endParaRPr sz="1400">
              <a:latin typeface="Arial MT"/>
              <a:cs typeface="Arial MT"/>
            </a:endParaRPr>
          </a:p>
          <a:p>
            <a:pPr marL="189230" marR="615315" indent="-114935">
              <a:lnSpc>
                <a:spcPts val="1450"/>
              </a:lnSpc>
              <a:spcBef>
                <a:spcPts val="250"/>
              </a:spcBef>
              <a:buChar char="•"/>
              <a:tabLst>
                <a:tab pos="189865" algn="l"/>
              </a:tabLst>
            </a:pP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Arrêté</a:t>
            </a:r>
            <a:r>
              <a:rPr sz="1400" spc="-4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du</a:t>
            </a:r>
            <a:r>
              <a:rPr sz="1400" spc="-3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10/06/2021</a:t>
            </a:r>
            <a:r>
              <a:rPr sz="1400" spc="-4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formation </a:t>
            </a:r>
            <a:r>
              <a:rPr sz="1400" spc="-37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DEAP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8250914" y="2267711"/>
            <a:ext cx="3389629" cy="1274445"/>
            <a:chOff x="8250914" y="2267711"/>
            <a:chExt cx="3389629" cy="1274445"/>
          </a:xfrm>
        </p:grpSpPr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50914" y="2290548"/>
              <a:ext cx="3348269" cy="1176574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84463" y="2267711"/>
              <a:ext cx="3355848" cy="1274064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8289035" y="2308859"/>
              <a:ext cx="3276600" cy="1104900"/>
            </a:xfrm>
            <a:custGeom>
              <a:avLst/>
              <a:gdLst/>
              <a:ahLst/>
              <a:cxnLst/>
              <a:rect l="l" t="t" r="r" b="b"/>
              <a:pathLst>
                <a:path w="3276600" h="1104900">
                  <a:moveTo>
                    <a:pt x="0" y="1104900"/>
                  </a:moveTo>
                  <a:lnTo>
                    <a:pt x="3276600" y="1104900"/>
                  </a:lnTo>
                  <a:lnTo>
                    <a:pt x="3276600" y="0"/>
                  </a:lnTo>
                  <a:lnTo>
                    <a:pt x="0" y="0"/>
                  </a:lnTo>
                  <a:lnTo>
                    <a:pt x="0" y="1104900"/>
                  </a:lnTo>
                  <a:close/>
                </a:path>
              </a:pathLst>
            </a:custGeom>
            <a:ln w="9144">
              <a:solidFill>
                <a:srgbClr val="0057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8293607" y="2313432"/>
            <a:ext cx="3267710" cy="109601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92710" rIns="0" bIns="0" rtlCol="0">
            <a:spAutoFit/>
          </a:bodyPr>
          <a:lstStyle/>
          <a:p>
            <a:pPr marL="202565" marR="196215" indent="1905" algn="ctr">
              <a:lnSpc>
                <a:spcPct val="86100"/>
              </a:lnSpc>
              <a:spcBef>
                <a:spcPts val="730"/>
              </a:spcBef>
              <a:tabLst>
                <a:tab pos="1224915" algn="l"/>
              </a:tabLst>
            </a:pPr>
            <a:r>
              <a:rPr sz="2300" dirty="0">
                <a:latin typeface="Arial MT"/>
                <a:cs typeface="Arial MT"/>
              </a:rPr>
              <a:t>Sur l'élargissement </a:t>
            </a:r>
            <a:r>
              <a:rPr sz="2300" spc="5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des</a:t>
            </a:r>
            <a:r>
              <a:rPr sz="2300" spc="-45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activités</a:t>
            </a:r>
            <a:r>
              <a:rPr sz="2300" spc="-40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réalisées </a:t>
            </a:r>
            <a:r>
              <a:rPr sz="2300" spc="-620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par</a:t>
            </a:r>
            <a:r>
              <a:rPr sz="2300" spc="-10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les	AS</a:t>
            </a:r>
            <a:r>
              <a:rPr sz="2300" spc="-10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et</a:t>
            </a:r>
            <a:r>
              <a:rPr sz="2300" spc="-135" dirty="0">
                <a:latin typeface="Arial MT"/>
                <a:cs typeface="Arial MT"/>
              </a:rPr>
              <a:t> </a:t>
            </a:r>
            <a:r>
              <a:rPr sz="2300" dirty="0">
                <a:latin typeface="Arial MT"/>
                <a:cs typeface="Arial MT"/>
              </a:rPr>
              <a:t>AP</a:t>
            </a:r>
            <a:endParaRPr sz="2300">
              <a:latin typeface="Arial MT"/>
              <a:cs typeface="Arial MT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289035" y="3413759"/>
            <a:ext cx="3276600" cy="1711960"/>
          </a:xfrm>
          <a:custGeom>
            <a:avLst/>
            <a:gdLst/>
            <a:ahLst/>
            <a:cxnLst/>
            <a:rect l="l" t="t" r="r" b="b"/>
            <a:pathLst>
              <a:path w="3276600" h="1711960">
                <a:moveTo>
                  <a:pt x="3276600" y="0"/>
                </a:moveTo>
                <a:lnTo>
                  <a:pt x="0" y="0"/>
                </a:lnTo>
                <a:lnTo>
                  <a:pt x="0" y="1711452"/>
                </a:lnTo>
                <a:lnTo>
                  <a:pt x="3276600" y="1711452"/>
                </a:lnTo>
                <a:lnTo>
                  <a:pt x="3276600" y="0"/>
                </a:lnTo>
                <a:close/>
              </a:path>
            </a:pathLst>
          </a:custGeom>
          <a:solidFill>
            <a:srgbClr val="F1F1F1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289035" y="3413759"/>
            <a:ext cx="3276600" cy="1711960"/>
          </a:xfrm>
          <a:prstGeom prst="rect">
            <a:avLst/>
          </a:prstGeom>
          <a:ln w="9144">
            <a:solidFill>
              <a:srgbClr val="CAD1CF"/>
            </a:solidFill>
          </a:ln>
        </p:spPr>
        <p:txBody>
          <a:bodyPr vert="horz" wrap="square" lIns="0" tIns="73660" rIns="0" bIns="0" rtlCol="0">
            <a:spAutoFit/>
          </a:bodyPr>
          <a:lstStyle/>
          <a:p>
            <a:pPr marL="189865" marR="103505" indent="-114300">
              <a:lnSpc>
                <a:spcPct val="86200"/>
              </a:lnSpc>
              <a:spcBef>
                <a:spcPts val="580"/>
              </a:spcBef>
              <a:buChar char="•"/>
              <a:tabLst>
                <a:tab pos="189865" algn="l"/>
              </a:tabLst>
            </a:pP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Décret n° </a:t>
            </a:r>
            <a:r>
              <a:rPr sz="1400" spc="-5" dirty="0">
                <a:solidFill>
                  <a:srgbClr val="006FC0"/>
                </a:solidFill>
                <a:latin typeface="Arial MT"/>
                <a:cs typeface="Arial MT"/>
              </a:rPr>
              <a:t>2021-980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du 23/07/2021 </a:t>
            </a:r>
            <a:r>
              <a:rPr sz="1400" spc="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relatif à</a:t>
            </a:r>
            <a:r>
              <a:rPr sz="1400" spc="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la</a:t>
            </a:r>
            <a:r>
              <a:rPr sz="1400" spc="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réalisation</a:t>
            </a:r>
            <a:r>
              <a:rPr sz="1400" spc="-1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de</a:t>
            </a:r>
            <a:r>
              <a:rPr sz="1400" spc="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certains </a:t>
            </a:r>
            <a:r>
              <a:rPr sz="1400" spc="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actes</a:t>
            </a:r>
            <a:r>
              <a:rPr sz="1400" spc="-3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professionnels</a:t>
            </a:r>
            <a:r>
              <a:rPr sz="1400" spc="-4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par</a:t>
            </a:r>
            <a:r>
              <a:rPr sz="1400" spc="-1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les</a:t>
            </a:r>
            <a:r>
              <a:rPr sz="1400" spc="-2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infirmiers </a:t>
            </a:r>
            <a:r>
              <a:rPr sz="1400" spc="-37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et</a:t>
            </a:r>
            <a:r>
              <a:rPr sz="1400" spc="-1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d'autres</a:t>
            </a:r>
            <a:r>
              <a:rPr sz="1400" spc="-3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professionnels</a:t>
            </a:r>
            <a:r>
              <a:rPr sz="1400" spc="-4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de</a:t>
            </a:r>
            <a:r>
              <a:rPr sz="1400" spc="-1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006FC0"/>
                </a:solidFill>
                <a:latin typeface="Arial MT"/>
                <a:cs typeface="Arial MT"/>
              </a:rPr>
              <a:t>santé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29" name="Espace réservé du pied de page 28">
            <a:extLst>
              <a:ext uri="{FF2B5EF4-FFF2-40B4-BE49-F238E27FC236}">
                <a16:creationId xmlns:a16="http://schemas.microsoft.com/office/drawing/2014/main" id="{DF192496-C46E-4C99-93F4-355911C1A2A6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fr-FR"/>
              <a:t>Formation rénovation bac pro ASSP - Mai 2022 -  GRD - académie de Lyon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2054" y="6380226"/>
            <a:ext cx="11280775" cy="0"/>
          </a:xfrm>
          <a:custGeom>
            <a:avLst/>
            <a:gdLst/>
            <a:ahLst/>
            <a:cxnLst/>
            <a:rect l="l" t="t" r="r" b="b"/>
            <a:pathLst>
              <a:path w="11280775">
                <a:moveTo>
                  <a:pt x="0" y="0"/>
                </a:moveTo>
                <a:lnTo>
                  <a:pt x="11232769" y="0"/>
                </a:lnTo>
              </a:path>
              <a:path w="11280775">
                <a:moveTo>
                  <a:pt x="48767" y="0"/>
                </a:moveTo>
                <a:lnTo>
                  <a:pt x="1128077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2982" y="247476"/>
            <a:ext cx="751958" cy="54703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9431273" y="408812"/>
            <a:ext cx="22472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Direction </a:t>
            </a:r>
            <a:r>
              <a:rPr sz="1000" b="1" spc="-10" dirty="0">
                <a:latin typeface="Arial"/>
                <a:cs typeface="Arial"/>
              </a:rPr>
              <a:t>générale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de l’offre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de soins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937952" y="920432"/>
            <a:ext cx="4860290" cy="1631314"/>
            <a:chOff x="3937952" y="920432"/>
            <a:chExt cx="4860290" cy="1631314"/>
          </a:xfrm>
        </p:grpSpPr>
        <p:sp>
          <p:nvSpPr>
            <p:cNvPr id="6" name="object 6"/>
            <p:cNvSpPr/>
            <p:nvPr/>
          </p:nvSpPr>
          <p:spPr>
            <a:xfrm>
              <a:off x="3950970" y="933449"/>
              <a:ext cx="4834255" cy="1605280"/>
            </a:xfrm>
            <a:custGeom>
              <a:avLst/>
              <a:gdLst/>
              <a:ahLst/>
              <a:cxnLst/>
              <a:rect l="l" t="t" r="r" b="b"/>
              <a:pathLst>
                <a:path w="4834255" h="1605280">
                  <a:moveTo>
                    <a:pt x="4031741" y="0"/>
                  </a:moveTo>
                  <a:lnTo>
                    <a:pt x="4031741" y="200660"/>
                  </a:lnTo>
                  <a:lnTo>
                    <a:pt x="0" y="200660"/>
                  </a:lnTo>
                  <a:lnTo>
                    <a:pt x="0" y="1404112"/>
                  </a:lnTo>
                  <a:lnTo>
                    <a:pt x="4031741" y="1404112"/>
                  </a:lnTo>
                  <a:lnTo>
                    <a:pt x="4031741" y="1604772"/>
                  </a:lnTo>
                  <a:lnTo>
                    <a:pt x="4834128" y="802386"/>
                  </a:lnTo>
                  <a:lnTo>
                    <a:pt x="4031741" y="0"/>
                  </a:lnTo>
                  <a:close/>
                </a:path>
              </a:pathLst>
            </a:custGeom>
            <a:solidFill>
              <a:srgbClr val="C5D9F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50970" y="933449"/>
              <a:ext cx="4834255" cy="1605280"/>
            </a:xfrm>
            <a:custGeom>
              <a:avLst/>
              <a:gdLst/>
              <a:ahLst/>
              <a:cxnLst/>
              <a:rect l="l" t="t" r="r" b="b"/>
              <a:pathLst>
                <a:path w="4834255" h="1605280">
                  <a:moveTo>
                    <a:pt x="0" y="200660"/>
                  </a:moveTo>
                  <a:lnTo>
                    <a:pt x="4031741" y="200660"/>
                  </a:lnTo>
                  <a:lnTo>
                    <a:pt x="4031741" y="0"/>
                  </a:lnTo>
                  <a:lnTo>
                    <a:pt x="4834128" y="802386"/>
                  </a:lnTo>
                  <a:lnTo>
                    <a:pt x="4031741" y="1604772"/>
                  </a:lnTo>
                  <a:lnTo>
                    <a:pt x="4031741" y="1404112"/>
                  </a:lnTo>
                  <a:lnTo>
                    <a:pt x="0" y="1404112"/>
                  </a:lnTo>
                  <a:lnTo>
                    <a:pt x="0" y="200660"/>
                  </a:lnTo>
                  <a:close/>
                </a:path>
              </a:pathLst>
            </a:custGeom>
            <a:ln w="25907">
              <a:solidFill>
                <a:srgbClr val="CCCFD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484114" y="1061110"/>
            <a:ext cx="1165225" cy="124650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05"/>
              </a:spcBef>
              <a:buChar char="•"/>
              <a:tabLst>
                <a:tab pos="241300" algn="l"/>
              </a:tabLst>
            </a:pPr>
            <a:r>
              <a:rPr sz="2500" spc="-20" dirty="0">
                <a:solidFill>
                  <a:srgbClr val="F79546"/>
                </a:solidFill>
                <a:latin typeface="Calibri"/>
                <a:cs typeface="Calibri"/>
              </a:rPr>
              <a:t>BLOC</a:t>
            </a:r>
            <a:r>
              <a:rPr sz="2500" spc="-90" dirty="0">
                <a:solidFill>
                  <a:srgbClr val="F79546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79546"/>
                </a:solidFill>
                <a:latin typeface="Calibri"/>
                <a:cs typeface="Calibri"/>
              </a:rPr>
              <a:t>1</a:t>
            </a:r>
            <a:endParaRPr sz="25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00"/>
              </a:spcBef>
              <a:buChar char="•"/>
              <a:tabLst>
                <a:tab pos="241300" algn="l"/>
              </a:tabLst>
            </a:pPr>
            <a:r>
              <a:rPr sz="2500" spc="-20" dirty="0">
                <a:solidFill>
                  <a:srgbClr val="9BBA58"/>
                </a:solidFill>
                <a:latin typeface="Calibri"/>
                <a:cs typeface="Calibri"/>
              </a:rPr>
              <a:t>BLOC</a:t>
            </a:r>
            <a:r>
              <a:rPr sz="2500" spc="-90" dirty="0">
                <a:solidFill>
                  <a:srgbClr val="9BBA58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9BBA58"/>
                </a:solidFill>
                <a:latin typeface="Calibri"/>
                <a:cs typeface="Calibri"/>
              </a:rPr>
              <a:t>3</a:t>
            </a:r>
            <a:endParaRPr sz="25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04"/>
              </a:spcBef>
              <a:buChar char="•"/>
              <a:tabLst>
                <a:tab pos="241300" algn="l"/>
              </a:tabLst>
            </a:pPr>
            <a:r>
              <a:rPr sz="2500" spc="-20" dirty="0">
                <a:solidFill>
                  <a:srgbClr val="C00000"/>
                </a:solidFill>
                <a:latin typeface="Calibri"/>
                <a:cs typeface="Calibri"/>
              </a:rPr>
              <a:t>BLOC</a:t>
            </a:r>
            <a:r>
              <a:rPr sz="2500" spc="-8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C00000"/>
                </a:solidFill>
                <a:latin typeface="Calibri"/>
                <a:cs typeface="Calibri"/>
              </a:rPr>
              <a:t>4</a:t>
            </a:r>
            <a:endParaRPr sz="25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07136" y="844296"/>
            <a:ext cx="3249295" cy="1693545"/>
            <a:chOff x="707136" y="844296"/>
            <a:chExt cx="3249295" cy="1693545"/>
          </a:xfrm>
        </p:grpSpPr>
        <p:sp>
          <p:nvSpPr>
            <p:cNvPr id="10" name="object 10"/>
            <p:cNvSpPr/>
            <p:nvPr/>
          </p:nvSpPr>
          <p:spPr>
            <a:xfrm>
              <a:off x="720090" y="857250"/>
              <a:ext cx="3223260" cy="1667510"/>
            </a:xfrm>
            <a:custGeom>
              <a:avLst/>
              <a:gdLst/>
              <a:ahLst/>
              <a:cxnLst/>
              <a:rect l="l" t="t" r="r" b="b"/>
              <a:pathLst>
                <a:path w="3223260" h="1667510">
                  <a:moveTo>
                    <a:pt x="2945384" y="0"/>
                  </a:moveTo>
                  <a:lnTo>
                    <a:pt x="277888" y="0"/>
                  </a:lnTo>
                  <a:lnTo>
                    <a:pt x="232812" y="3638"/>
                  </a:lnTo>
                  <a:lnTo>
                    <a:pt x="190052" y="14171"/>
                  </a:lnTo>
                  <a:lnTo>
                    <a:pt x="150180" y="31025"/>
                  </a:lnTo>
                  <a:lnTo>
                    <a:pt x="113768" y="53628"/>
                  </a:lnTo>
                  <a:lnTo>
                    <a:pt x="81389" y="81407"/>
                  </a:lnTo>
                  <a:lnTo>
                    <a:pt x="53614" y="113787"/>
                  </a:lnTo>
                  <a:lnTo>
                    <a:pt x="31016" y="150198"/>
                  </a:lnTo>
                  <a:lnTo>
                    <a:pt x="14166" y="190065"/>
                  </a:lnTo>
                  <a:lnTo>
                    <a:pt x="3636" y="232815"/>
                  </a:lnTo>
                  <a:lnTo>
                    <a:pt x="0" y="277875"/>
                  </a:lnTo>
                  <a:lnTo>
                    <a:pt x="0" y="1389379"/>
                  </a:lnTo>
                  <a:lnTo>
                    <a:pt x="3636" y="1434440"/>
                  </a:lnTo>
                  <a:lnTo>
                    <a:pt x="14166" y="1477190"/>
                  </a:lnTo>
                  <a:lnTo>
                    <a:pt x="31016" y="1517057"/>
                  </a:lnTo>
                  <a:lnTo>
                    <a:pt x="53614" y="1553468"/>
                  </a:lnTo>
                  <a:lnTo>
                    <a:pt x="81389" y="1585849"/>
                  </a:lnTo>
                  <a:lnTo>
                    <a:pt x="113768" y="1613627"/>
                  </a:lnTo>
                  <a:lnTo>
                    <a:pt x="150180" y="1636230"/>
                  </a:lnTo>
                  <a:lnTo>
                    <a:pt x="190052" y="1653084"/>
                  </a:lnTo>
                  <a:lnTo>
                    <a:pt x="232812" y="1663617"/>
                  </a:lnTo>
                  <a:lnTo>
                    <a:pt x="277888" y="1667255"/>
                  </a:lnTo>
                  <a:lnTo>
                    <a:pt x="2945384" y="1667255"/>
                  </a:lnTo>
                  <a:lnTo>
                    <a:pt x="2990444" y="1663617"/>
                  </a:lnTo>
                  <a:lnTo>
                    <a:pt x="3033194" y="1653084"/>
                  </a:lnTo>
                  <a:lnTo>
                    <a:pt x="3073061" y="1636230"/>
                  </a:lnTo>
                  <a:lnTo>
                    <a:pt x="3109472" y="1613627"/>
                  </a:lnTo>
                  <a:lnTo>
                    <a:pt x="3141853" y="1585849"/>
                  </a:lnTo>
                  <a:lnTo>
                    <a:pt x="3169631" y="1553468"/>
                  </a:lnTo>
                  <a:lnTo>
                    <a:pt x="3192234" y="1517057"/>
                  </a:lnTo>
                  <a:lnTo>
                    <a:pt x="3209088" y="1477190"/>
                  </a:lnTo>
                  <a:lnTo>
                    <a:pt x="3219621" y="1434440"/>
                  </a:lnTo>
                  <a:lnTo>
                    <a:pt x="3223260" y="1389379"/>
                  </a:lnTo>
                  <a:lnTo>
                    <a:pt x="3223260" y="277875"/>
                  </a:lnTo>
                  <a:lnTo>
                    <a:pt x="3219621" y="232815"/>
                  </a:lnTo>
                  <a:lnTo>
                    <a:pt x="3209088" y="190065"/>
                  </a:lnTo>
                  <a:lnTo>
                    <a:pt x="3192234" y="150198"/>
                  </a:lnTo>
                  <a:lnTo>
                    <a:pt x="3169631" y="113787"/>
                  </a:lnTo>
                  <a:lnTo>
                    <a:pt x="3141853" y="81406"/>
                  </a:lnTo>
                  <a:lnTo>
                    <a:pt x="3109472" y="53628"/>
                  </a:lnTo>
                  <a:lnTo>
                    <a:pt x="3073061" y="31025"/>
                  </a:lnTo>
                  <a:lnTo>
                    <a:pt x="3033194" y="14171"/>
                  </a:lnTo>
                  <a:lnTo>
                    <a:pt x="2990444" y="3638"/>
                  </a:lnTo>
                  <a:lnTo>
                    <a:pt x="2945384" y="0"/>
                  </a:lnTo>
                  <a:close/>
                </a:path>
              </a:pathLst>
            </a:custGeom>
            <a:solidFill>
              <a:srgbClr val="94B3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20090" y="857250"/>
              <a:ext cx="3223260" cy="1667510"/>
            </a:xfrm>
            <a:custGeom>
              <a:avLst/>
              <a:gdLst/>
              <a:ahLst/>
              <a:cxnLst/>
              <a:rect l="l" t="t" r="r" b="b"/>
              <a:pathLst>
                <a:path w="3223260" h="1667510">
                  <a:moveTo>
                    <a:pt x="0" y="277875"/>
                  </a:moveTo>
                  <a:lnTo>
                    <a:pt x="3636" y="232815"/>
                  </a:lnTo>
                  <a:lnTo>
                    <a:pt x="14166" y="190065"/>
                  </a:lnTo>
                  <a:lnTo>
                    <a:pt x="31016" y="150198"/>
                  </a:lnTo>
                  <a:lnTo>
                    <a:pt x="53614" y="113787"/>
                  </a:lnTo>
                  <a:lnTo>
                    <a:pt x="81389" y="81407"/>
                  </a:lnTo>
                  <a:lnTo>
                    <a:pt x="113768" y="53628"/>
                  </a:lnTo>
                  <a:lnTo>
                    <a:pt x="150180" y="31025"/>
                  </a:lnTo>
                  <a:lnTo>
                    <a:pt x="190052" y="14171"/>
                  </a:lnTo>
                  <a:lnTo>
                    <a:pt x="232812" y="3638"/>
                  </a:lnTo>
                  <a:lnTo>
                    <a:pt x="277888" y="0"/>
                  </a:lnTo>
                  <a:lnTo>
                    <a:pt x="2945384" y="0"/>
                  </a:lnTo>
                  <a:lnTo>
                    <a:pt x="2990444" y="3638"/>
                  </a:lnTo>
                  <a:lnTo>
                    <a:pt x="3033194" y="14171"/>
                  </a:lnTo>
                  <a:lnTo>
                    <a:pt x="3073061" y="31025"/>
                  </a:lnTo>
                  <a:lnTo>
                    <a:pt x="3109472" y="53628"/>
                  </a:lnTo>
                  <a:lnTo>
                    <a:pt x="3141853" y="81406"/>
                  </a:lnTo>
                  <a:lnTo>
                    <a:pt x="3169631" y="113787"/>
                  </a:lnTo>
                  <a:lnTo>
                    <a:pt x="3192234" y="150198"/>
                  </a:lnTo>
                  <a:lnTo>
                    <a:pt x="3209088" y="190065"/>
                  </a:lnTo>
                  <a:lnTo>
                    <a:pt x="3219621" y="232815"/>
                  </a:lnTo>
                  <a:lnTo>
                    <a:pt x="3223260" y="277875"/>
                  </a:lnTo>
                  <a:lnTo>
                    <a:pt x="3223260" y="1389379"/>
                  </a:lnTo>
                  <a:lnTo>
                    <a:pt x="3219621" y="1434440"/>
                  </a:lnTo>
                  <a:lnTo>
                    <a:pt x="3209088" y="1477190"/>
                  </a:lnTo>
                  <a:lnTo>
                    <a:pt x="3192234" y="1517057"/>
                  </a:lnTo>
                  <a:lnTo>
                    <a:pt x="3169631" y="1553468"/>
                  </a:lnTo>
                  <a:lnTo>
                    <a:pt x="3141853" y="1585849"/>
                  </a:lnTo>
                  <a:lnTo>
                    <a:pt x="3109472" y="1613627"/>
                  </a:lnTo>
                  <a:lnTo>
                    <a:pt x="3073061" y="1636230"/>
                  </a:lnTo>
                  <a:lnTo>
                    <a:pt x="3033194" y="1653084"/>
                  </a:lnTo>
                  <a:lnTo>
                    <a:pt x="2990444" y="1663617"/>
                  </a:lnTo>
                  <a:lnTo>
                    <a:pt x="2945384" y="1667255"/>
                  </a:lnTo>
                  <a:lnTo>
                    <a:pt x="277888" y="1667255"/>
                  </a:lnTo>
                  <a:lnTo>
                    <a:pt x="232812" y="1663617"/>
                  </a:lnTo>
                  <a:lnTo>
                    <a:pt x="190052" y="1653084"/>
                  </a:lnTo>
                  <a:lnTo>
                    <a:pt x="150180" y="1636230"/>
                  </a:lnTo>
                  <a:lnTo>
                    <a:pt x="113768" y="1613627"/>
                  </a:lnTo>
                  <a:lnTo>
                    <a:pt x="81389" y="1585849"/>
                  </a:lnTo>
                  <a:lnTo>
                    <a:pt x="53614" y="1553468"/>
                  </a:lnTo>
                  <a:lnTo>
                    <a:pt x="31016" y="1517057"/>
                  </a:lnTo>
                  <a:lnTo>
                    <a:pt x="14166" y="1477190"/>
                  </a:lnTo>
                  <a:lnTo>
                    <a:pt x="3636" y="1434440"/>
                  </a:lnTo>
                  <a:lnTo>
                    <a:pt x="0" y="1389379"/>
                  </a:lnTo>
                  <a:lnTo>
                    <a:pt x="0" y="277875"/>
                  </a:lnTo>
                  <a:close/>
                </a:path>
              </a:pathLst>
            </a:custGeom>
            <a:ln w="25908">
              <a:solidFill>
                <a:srgbClr val="EDEB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860552" y="1198524"/>
            <a:ext cx="2936875" cy="89154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520"/>
              </a:spcBef>
            </a:pPr>
            <a:r>
              <a:rPr sz="1300" b="1" spc="-5" dirty="0">
                <a:latin typeface="Calibri"/>
                <a:cs typeface="Calibri"/>
              </a:rPr>
              <a:t>Mission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1</a:t>
            </a:r>
            <a:endParaRPr sz="1300">
              <a:latin typeface="Calibri"/>
              <a:cs typeface="Calibri"/>
            </a:endParaRPr>
          </a:p>
          <a:p>
            <a:pPr marL="12065" marR="5080" algn="ctr">
              <a:lnSpc>
                <a:spcPct val="91600"/>
              </a:lnSpc>
              <a:spcBef>
                <a:spcPts val="550"/>
              </a:spcBef>
            </a:pPr>
            <a:r>
              <a:rPr sz="1300" spc="-5" dirty="0">
                <a:latin typeface="Calibri"/>
                <a:cs typeface="Calibri"/>
              </a:rPr>
              <a:t>Accompagner la </a:t>
            </a:r>
            <a:r>
              <a:rPr sz="1300" spc="-10" dirty="0">
                <a:latin typeface="Calibri"/>
                <a:cs typeface="Calibri"/>
              </a:rPr>
              <a:t>personne </a:t>
            </a:r>
            <a:r>
              <a:rPr sz="1300" spc="-5" dirty="0">
                <a:latin typeface="Calibri"/>
                <a:cs typeface="Calibri"/>
              </a:rPr>
              <a:t>dans les activités </a:t>
            </a:r>
            <a:r>
              <a:rPr sz="1300" spc="-28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sa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vie quotidienne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et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sociale dans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le 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respect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 </a:t>
            </a:r>
            <a:r>
              <a:rPr sz="1300" spc="-10" dirty="0">
                <a:latin typeface="Calibri"/>
                <a:cs typeface="Calibri"/>
              </a:rPr>
              <a:t>son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projet</a:t>
            </a:r>
            <a:r>
              <a:rPr sz="1300" spc="-5" dirty="0">
                <a:latin typeface="Calibri"/>
                <a:cs typeface="Calibri"/>
              </a:rPr>
              <a:t> de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vie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937952" y="2743136"/>
            <a:ext cx="4860290" cy="1629410"/>
            <a:chOff x="3937952" y="2743136"/>
            <a:chExt cx="4860290" cy="1629410"/>
          </a:xfrm>
        </p:grpSpPr>
        <p:sp>
          <p:nvSpPr>
            <p:cNvPr id="14" name="object 14"/>
            <p:cNvSpPr/>
            <p:nvPr/>
          </p:nvSpPr>
          <p:spPr>
            <a:xfrm>
              <a:off x="3950970" y="2756153"/>
              <a:ext cx="4834255" cy="1603375"/>
            </a:xfrm>
            <a:custGeom>
              <a:avLst/>
              <a:gdLst/>
              <a:ahLst/>
              <a:cxnLst/>
              <a:rect l="l" t="t" r="r" b="b"/>
              <a:pathLst>
                <a:path w="4834255" h="1603375">
                  <a:moveTo>
                    <a:pt x="4032504" y="0"/>
                  </a:moveTo>
                  <a:lnTo>
                    <a:pt x="4032504" y="200406"/>
                  </a:lnTo>
                  <a:lnTo>
                    <a:pt x="0" y="200406"/>
                  </a:lnTo>
                  <a:lnTo>
                    <a:pt x="0" y="1402842"/>
                  </a:lnTo>
                  <a:lnTo>
                    <a:pt x="4032504" y="1402842"/>
                  </a:lnTo>
                  <a:lnTo>
                    <a:pt x="4032504" y="1603248"/>
                  </a:lnTo>
                  <a:lnTo>
                    <a:pt x="4834128" y="801624"/>
                  </a:lnTo>
                  <a:lnTo>
                    <a:pt x="4032504" y="0"/>
                  </a:lnTo>
                  <a:close/>
                </a:path>
              </a:pathLst>
            </a:custGeom>
            <a:solidFill>
              <a:srgbClr val="C5D9F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950970" y="2756153"/>
              <a:ext cx="4834255" cy="1603375"/>
            </a:xfrm>
            <a:custGeom>
              <a:avLst/>
              <a:gdLst/>
              <a:ahLst/>
              <a:cxnLst/>
              <a:rect l="l" t="t" r="r" b="b"/>
              <a:pathLst>
                <a:path w="4834255" h="1603375">
                  <a:moveTo>
                    <a:pt x="0" y="200406"/>
                  </a:moveTo>
                  <a:lnTo>
                    <a:pt x="4032504" y="200406"/>
                  </a:lnTo>
                  <a:lnTo>
                    <a:pt x="4032504" y="0"/>
                  </a:lnTo>
                  <a:lnTo>
                    <a:pt x="4834128" y="801624"/>
                  </a:lnTo>
                  <a:lnTo>
                    <a:pt x="4032504" y="1603248"/>
                  </a:lnTo>
                  <a:lnTo>
                    <a:pt x="4032504" y="1402842"/>
                  </a:lnTo>
                  <a:lnTo>
                    <a:pt x="0" y="1402842"/>
                  </a:lnTo>
                  <a:lnTo>
                    <a:pt x="0" y="200406"/>
                  </a:lnTo>
                  <a:close/>
                </a:path>
              </a:pathLst>
            </a:custGeom>
            <a:ln w="25908">
              <a:solidFill>
                <a:srgbClr val="CCCFD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484114" y="2884144"/>
            <a:ext cx="1165225" cy="124650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00"/>
              </a:spcBef>
              <a:buChar char="•"/>
              <a:tabLst>
                <a:tab pos="241300" algn="l"/>
              </a:tabLst>
            </a:pPr>
            <a:r>
              <a:rPr sz="2500" spc="-20" dirty="0">
                <a:solidFill>
                  <a:srgbClr val="8063A1"/>
                </a:solidFill>
                <a:latin typeface="Calibri"/>
                <a:cs typeface="Calibri"/>
              </a:rPr>
              <a:t>BLOC</a:t>
            </a:r>
            <a:r>
              <a:rPr sz="2500" spc="-90" dirty="0">
                <a:solidFill>
                  <a:srgbClr val="8063A1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8063A1"/>
                </a:solidFill>
                <a:latin typeface="Calibri"/>
                <a:cs typeface="Calibri"/>
              </a:rPr>
              <a:t>2</a:t>
            </a:r>
            <a:endParaRPr sz="25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04"/>
              </a:spcBef>
              <a:buChar char="•"/>
              <a:tabLst>
                <a:tab pos="241300" algn="l"/>
              </a:tabLst>
            </a:pPr>
            <a:r>
              <a:rPr sz="2500" spc="-20" dirty="0">
                <a:solidFill>
                  <a:srgbClr val="C00000"/>
                </a:solidFill>
                <a:latin typeface="Calibri"/>
                <a:cs typeface="Calibri"/>
              </a:rPr>
              <a:t>BLOC</a:t>
            </a:r>
            <a:r>
              <a:rPr sz="2500" spc="-8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C00000"/>
                </a:solidFill>
                <a:latin typeface="Calibri"/>
                <a:cs typeface="Calibri"/>
              </a:rPr>
              <a:t>4</a:t>
            </a:r>
            <a:endParaRPr sz="25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04"/>
              </a:spcBef>
              <a:buChar char="•"/>
              <a:tabLst>
                <a:tab pos="241300" algn="l"/>
              </a:tabLst>
            </a:pPr>
            <a:r>
              <a:rPr sz="2500" spc="-20" dirty="0">
                <a:solidFill>
                  <a:srgbClr val="4F81BC"/>
                </a:solidFill>
                <a:latin typeface="Calibri"/>
                <a:cs typeface="Calibri"/>
              </a:rPr>
              <a:t>BLOC</a:t>
            </a:r>
            <a:r>
              <a:rPr sz="2500" spc="-9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F81BC"/>
                </a:solidFill>
                <a:latin typeface="Calibri"/>
                <a:cs typeface="Calibri"/>
              </a:rPr>
              <a:t>5</a:t>
            </a:r>
            <a:endParaRPr sz="25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711708" y="2688335"/>
            <a:ext cx="3248025" cy="1739264"/>
            <a:chOff x="711708" y="2688335"/>
            <a:chExt cx="3248025" cy="1739264"/>
          </a:xfrm>
        </p:grpSpPr>
        <p:sp>
          <p:nvSpPr>
            <p:cNvPr id="18" name="object 18"/>
            <p:cNvSpPr/>
            <p:nvPr/>
          </p:nvSpPr>
          <p:spPr>
            <a:xfrm>
              <a:off x="724662" y="2701289"/>
              <a:ext cx="3221990" cy="1713230"/>
            </a:xfrm>
            <a:custGeom>
              <a:avLst/>
              <a:gdLst/>
              <a:ahLst/>
              <a:cxnLst/>
              <a:rect l="l" t="t" r="r" b="b"/>
              <a:pathLst>
                <a:path w="3221990" h="1713229">
                  <a:moveTo>
                    <a:pt x="2936240" y="0"/>
                  </a:moveTo>
                  <a:lnTo>
                    <a:pt x="285508" y="0"/>
                  </a:lnTo>
                  <a:lnTo>
                    <a:pt x="239197" y="3735"/>
                  </a:lnTo>
                  <a:lnTo>
                    <a:pt x="195265" y="14549"/>
                  </a:lnTo>
                  <a:lnTo>
                    <a:pt x="154300" y="31855"/>
                  </a:lnTo>
                  <a:lnTo>
                    <a:pt x="116890" y="55067"/>
                  </a:lnTo>
                  <a:lnTo>
                    <a:pt x="83623" y="83597"/>
                  </a:lnTo>
                  <a:lnTo>
                    <a:pt x="55086" y="116860"/>
                  </a:lnTo>
                  <a:lnTo>
                    <a:pt x="31867" y="154268"/>
                  </a:lnTo>
                  <a:lnTo>
                    <a:pt x="14555" y="195234"/>
                  </a:lnTo>
                  <a:lnTo>
                    <a:pt x="3736" y="239172"/>
                  </a:lnTo>
                  <a:lnTo>
                    <a:pt x="0" y="285496"/>
                  </a:lnTo>
                  <a:lnTo>
                    <a:pt x="0" y="1427480"/>
                  </a:lnTo>
                  <a:lnTo>
                    <a:pt x="3736" y="1473803"/>
                  </a:lnTo>
                  <a:lnTo>
                    <a:pt x="14555" y="1517741"/>
                  </a:lnTo>
                  <a:lnTo>
                    <a:pt x="31867" y="1558707"/>
                  </a:lnTo>
                  <a:lnTo>
                    <a:pt x="55086" y="1596115"/>
                  </a:lnTo>
                  <a:lnTo>
                    <a:pt x="83623" y="1629378"/>
                  </a:lnTo>
                  <a:lnTo>
                    <a:pt x="116890" y="1657908"/>
                  </a:lnTo>
                  <a:lnTo>
                    <a:pt x="154300" y="1681120"/>
                  </a:lnTo>
                  <a:lnTo>
                    <a:pt x="195265" y="1698426"/>
                  </a:lnTo>
                  <a:lnTo>
                    <a:pt x="239197" y="1709240"/>
                  </a:lnTo>
                  <a:lnTo>
                    <a:pt x="285508" y="1712976"/>
                  </a:lnTo>
                  <a:lnTo>
                    <a:pt x="2936240" y="1712976"/>
                  </a:lnTo>
                  <a:lnTo>
                    <a:pt x="2982563" y="1709240"/>
                  </a:lnTo>
                  <a:lnTo>
                    <a:pt x="3026501" y="1698426"/>
                  </a:lnTo>
                  <a:lnTo>
                    <a:pt x="3067467" y="1681120"/>
                  </a:lnTo>
                  <a:lnTo>
                    <a:pt x="3104875" y="1657908"/>
                  </a:lnTo>
                  <a:lnTo>
                    <a:pt x="3138138" y="1629378"/>
                  </a:lnTo>
                  <a:lnTo>
                    <a:pt x="3166668" y="1596115"/>
                  </a:lnTo>
                  <a:lnTo>
                    <a:pt x="3189880" y="1558707"/>
                  </a:lnTo>
                  <a:lnTo>
                    <a:pt x="3207186" y="1517741"/>
                  </a:lnTo>
                  <a:lnTo>
                    <a:pt x="3218000" y="1473803"/>
                  </a:lnTo>
                  <a:lnTo>
                    <a:pt x="3221736" y="1427480"/>
                  </a:lnTo>
                  <a:lnTo>
                    <a:pt x="3221736" y="285496"/>
                  </a:lnTo>
                  <a:lnTo>
                    <a:pt x="3218000" y="239172"/>
                  </a:lnTo>
                  <a:lnTo>
                    <a:pt x="3207186" y="195234"/>
                  </a:lnTo>
                  <a:lnTo>
                    <a:pt x="3189880" y="154268"/>
                  </a:lnTo>
                  <a:lnTo>
                    <a:pt x="3166668" y="116860"/>
                  </a:lnTo>
                  <a:lnTo>
                    <a:pt x="3138138" y="83597"/>
                  </a:lnTo>
                  <a:lnTo>
                    <a:pt x="3104875" y="55067"/>
                  </a:lnTo>
                  <a:lnTo>
                    <a:pt x="3067467" y="31855"/>
                  </a:lnTo>
                  <a:lnTo>
                    <a:pt x="3026501" y="14549"/>
                  </a:lnTo>
                  <a:lnTo>
                    <a:pt x="2982563" y="3735"/>
                  </a:lnTo>
                  <a:lnTo>
                    <a:pt x="2936240" y="0"/>
                  </a:lnTo>
                  <a:close/>
                </a:path>
              </a:pathLst>
            </a:custGeom>
            <a:solidFill>
              <a:srgbClr val="94B3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24662" y="2701289"/>
              <a:ext cx="3221990" cy="1713230"/>
            </a:xfrm>
            <a:custGeom>
              <a:avLst/>
              <a:gdLst/>
              <a:ahLst/>
              <a:cxnLst/>
              <a:rect l="l" t="t" r="r" b="b"/>
              <a:pathLst>
                <a:path w="3221990" h="1713229">
                  <a:moveTo>
                    <a:pt x="0" y="285496"/>
                  </a:moveTo>
                  <a:lnTo>
                    <a:pt x="3736" y="239172"/>
                  </a:lnTo>
                  <a:lnTo>
                    <a:pt x="14555" y="195234"/>
                  </a:lnTo>
                  <a:lnTo>
                    <a:pt x="31867" y="154268"/>
                  </a:lnTo>
                  <a:lnTo>
                    <a:pt x="55086" y="116860"/>
                  </a:lnTo>
                  <a:lnTo>
                    <a:pt x="83623" y="83597"/>
                  </a:lnTo>
                  <a:lnTo>
                    <a:pt x="116890" y="55067"/>
                  </a:lnTo>
                  <a:lnTo>
                    <a:pt x="154300" y="31855"/>
                  </a:lnTo>
                  <a:lnTo>
                    <a:pt x="195265" y="14549"/>
                  </a:lnTo>
                  <a:lnTo>
                    <a:pt x="239197" y="3735"/>
                  </a:lnTo>
                  <a:lnTo>
                    <a:pt x="285508" y="0"/>
                  </a:lnTo>
                  <a:lnTo>
                    <a:pt x="2936240" y="0"/>
                  </a:lnTo>
                  <a:lnTo>
                    <a:pt x="2982563" y="3735"/>
                  </a:lnTo>
                  <a:lnTo>
                    <a:pt x="3026501" y="14549"/>
                  </a:lnTo>
                  <a:lnTo>
                    <a:pt x="3067467" y="31855"/>
                  </a:lnTo>
                  <a:lnTo>
                    <a:pt x="3104875" y="55067"/>
                  </a:lnTo>
                  <a:lnTo>
                    <a:pt x="3138138" y="83597"/>
                  </a:lnTo>
                  <a:lnTo>
                    <a:pt x="3166668" y="116860"/>
                  </a:lnTo>
                  <a:lnTo>
                    <a:pt x="3189880" y="154268"/>
                  </a:lnTo>
                  <a:lnTo>
                    <a:pt x="3207186" y="195234"/>
                  </a:lnTo>
                  <a:lnTo>
                    <a:pt x="3218000" y="239172"/>
                  </a:lnTo>
                  <a:lnTo>
                    <a:pt x="3221736" y="285496"/>
                  </a:lnTo>
                  <a:lnTo>
                    <a:pt x="3221736" y="1427480"/>
                  </a:lnTo>
                  <a:lnTo>
                    <a:pt x="3218000" y="1473803"/>
                  </a:lnTo>
                  <a:lnTo>
                    <a:pt x="3207186" y="1517741"/>
                  </a:lnTo>
                  <a:lnTo>
                    <a:pt x="3189880" y="1558707"/>
                  </a:lnTo>
                  <a:lnTo>
                    <a:pt x="3166668" y="1596115"/>
                  </a:lnTo>
                  <a:lnTo>
                    <a:pt x="3138138" y="1629378"/>
                  </a:lnTo>
                  <a:lnTo>
                    <a:pt x="3104875" y="1657908"/>
                  </a:lnTo>
                  <a:lnTo>
                    <a:pt x="3067467" y="1681120"/>
                  </a:lnTo>
                  <a:lnTo>
                    <a:pt x="3026501" y="1698426"/>
                  </a:lnTo>
                  <a:lnTo>
                    <a:pt x="2982563" y="1709240"/>
                  </a:lnTo>
                  <a:lnTo>
                    <a:pt x="2936240" y="1712976"/>
                  </a:lnTo>
                  <a:lnTo>
                    <a:pt x="285508" y="1712976"/>
                  </a:lnTo>
                  <a:lnTo>
                    <a:pt x="239197" y="1709240"/>
                  </a:lnTo>
                  <a:lnTo>
                    <a:pt x="195265" y="1698426"/>
                  </a:lnTo>
                  <a:lnTo>
                    <a:pt x="154300" y="1681120"/>
                  </a:lnTo>
                  <a:lnTo>
                    <a:pt x="116890" y="1657908"/>
                  </a:lnTo>
                  <a:lnTo>
                    <a:pt x="83623" y="1629378"/>
                  </a:lnTo>
                  <a:lnTo>
                    <a:pt x="55086" y="1596115"/>
                  </a:lnTo>
                  <a:lnTo>
                    <a:pt x="31867" y="1558707"/>
                  </a:lnTo>
                  <a:lnTo>
                    <a:pt x="14555" y="1517741"/>
                  </a:lnTo>
                  <a:lnTo>
                    <a:pt x="3736" y="1473803"/>
                  </a:lnTo>
                  <a:lnTo>
                    <a:pt x="0" y="1427480"/>
                  </a:lnTo>
                  <a:lnTo>
                    <a:pt x="0" y="285496"/>
                  </a:lnTo>
                  <a:close/>
                </a:path>
              </a:pathLst>
            </a:custGeom>
            <a:ln w="25908">
              <a:solidFill>
                <a:srgbClr val="EDEB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200708" y="3065804"/>
            <a:ext cx="2266950" cy="89154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520"/>
              </a:spcBef>
            </a:pPr>
            <a:r>
              <a:rPr sz="1300" b="1" spc="-5" dirty="0">
                <a:latin typeface="Calibri"/>
                <a:cs typeface="Calibri"/>
              </a:rPr>
              <a:t>Mission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2</a:t>
            </a:r>
            <a:endParaRPr sz="1300">
              <a:latin typeface="Calibri"/>
              <a:cs typeface="Calibri"/>
            </a:endParaRPr>
          </a:p>
          <a:p>
            <a:pPr marL="12065" marR="5080" indent="-635" algn="ctr">
              <a:lnSpc>
                <a:spcPts val="1430"/>
              </a:lnSpc>
              <a:spcBef>
                <a:spcPts val="575"/>
              </a:spcBef>
            </a:pPr>
            <a:r>
              <a:rPr sz="1300" spc="-5" dirty="0">
                <a:latin typeface="Calibri"/>
                <a:cs typeface="Calibri"/>
              </a:rPr>
              <a:t>Collaborer aux </a:t>
            </a:r>
            <a:r>
              <a:rPr sz="1300" spc="-10" dirty="0">
                <a:latin typeface="Calibri"/>
                <a:cs typeface="Calibri"/>
              </a:rPr>
              <a:t>projets </a:t>
            </a:r>
            <a:r>
              <a:rPr sz="1300" spc="-5" dirty="0">
                <a:latin typeface="Calibri"/>
                <a:cs typeface="Calibri"/>
              </a:rPr>
              <a:t>de </a:t>
            </a:r>
            <a:r>
              <a:rPr sz="1300" spc="-10" dirty="0">
                <a:latin typeface="Calibri"/>
                <a:cs typeface="Calibri"/>
              </a:rPr>
              <a:t>soins 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personnalisés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dans</a:t>
            </a:r>
            <a:r>
              <a:rPr sz="1300" spc="-10" dirty="0">
                <a:latin typeface="Calibri"/>
                <a:cs typeface="Calibri"/>
              </a:rPr>
              <a:t> son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champ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de </a:t>
            </a:r>
            <a:r>
              <a:rPr sz="1300" spc="-28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compétences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937952" y="4582604"/>
            <a:ext cx="4860290" cy="1631314"/>
            <a:chOff x="3937952" y="4582604"/>
            <a:chExt cx="4860290" cy="1631314"/>
          </a:xfrm>
        </p:grpSpPr>
        <p:sp>
          <p:nvSpPr>
            <p:cNvPr id="22" name="object 22"/>
            <p:cNvSpPr/>
            <p:nvPr/>
          </p:nvSpPr>
          <p:spPr>
            <a:xfrm>
              <a:off x="3950970" y="4595621"/>
              <a:ext cx="4834255" cy="1605280"/>
            </a:xfrm>
            <a:custGeom>
              <a:avLst/>
              <a:gdLst/>
              <a:ahLst/>
              <a:cxnLst/>
              <a:rect l="l" t="t" r="r" b="b"/>
              <a:pathLst>
                <a:path w="4834255" h="1605279">
                  <a:moveTo>
                    <a:pt x="4031741" y="0"/>
                  </a:moveTo>
                  <a:lnTo>
                    <a:pt x="4031741" y="200659"/>
                  </a:lnTo>
                  <a:lnTo>
                    <a:pt x="0" y="200659"/>
                  </a:lnTo>
                  <a:lnTo>
                    <a:pt x="0" y="1404175"/>
                  </a:lnTo>
                  <a:lnTo>
                    <a:pt x="4031741" y="1404175"/>
                  </a:lnTo>
                  <a:lnTo>
                    <a:pt x="4031741" y="1604771"/>
                  </a:lnTo>
                  <a:lnTo>
                    <a:pt x="4834128" y="802385"/>
                  </a:lnTo>
                  <a:lnTo>
                    <a:pt x="4031741" y="0"/>
                  </a:lnTo>
                  <a:close/>
                </a:path>
              </a:pathLst>
            </a:custGeom>
            <a:solidFill>
              <a:srgbClr val="C5D9F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50970" y="4595621"/>
              <a:ext cx="4834255" cy="1605280"/>
            </a:xfrm>
            <a:custGeom>
              <a:avLst/>
              <a:gdLst/>
              <a:ahLst/>
              <a:cxnLst/>
              <a:rect l="l" t="t" r="r" b="b"/>
              <a:pathLst>
                <a:path w="4834255" h="1605279">
                  <a:moveTo>
                    <a:pt x="0" y="200659"/>
                  </a:moveTo>
                  <a:lnTo>
                    <a:pt x="4031741" y="200659"/>
                  </a:lnTo>
                  <a:lnTo>
                    <a:pt x="4031741" y="0"/>
                  </a:lnTo>
                  <a:lnTo>
                    <a:pt x="4834128" y="802385"/>
                  </a:lnTo>
                  <a:lnTo>
                    <a:pt x="4031741" y="1604771"/>
                  </a:lnTo>
                  <a:lnTo>
                    <a:pt x="4031741" y="1404175"/>
                  </a:lnTo>
                  <a:lnTo>
                    <a:pt x="0" y="1404175"/>
                  </a:lnTo>
                  <a:lnTo>
                    <a:pt x="0" y="200659"/>
                  </a:lnTo>
                  <a:close/>
                </a:path>
              </a:pathLst>
            </a:custGeom>
            <a:ln w="25908">
              <a:solidFill>
                <a:srgbClr val="CCCFD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5484114" y="4724171"/>
            <a:ext cx="1165225" cy="124650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05"/>
              </a:spcBef>
              <a:buChar char="•"/>
              <a:tabLst>
                <a:tab pos="241300" algn="l"/>
              </a:tabLst>
            </a:pPr>
            <a:r>
              <a:rPr sz="2500" spc="-20" dirty="0">
                <a:solidFill>
                  <a:srgbClr val="8063A1"/>
                </a:solidFill>
                <a:latin typeface="Calibri"/>
                <a:cs typeface="Calibri"/>
              </a:rPr>
              <a:t>BLOC</a:t>
            </a:r>
            <a:r>
              <a:rPr sz="2500" spc="-90" dirty="0">
                <a:solidFill>
                  <a:srgbClr val="8063A1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8063A1"/>
                </a:solidFill>
                <a:latin typeface="Calibri"/>
                <a:cs typeface="Calibri"/>
              </a:rPr>
              <a:t>2</a:t>
            </a:r>
            <a:endParaRPr sz="25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00"/>
              </a:spcBef>
              <a:buChar char="•"/>
              <a:tabLst>
                <a:tab pos="241300" algn="l"/>
              </a:tabLst>
            </a:pPr>
            <a:r>
              <a:rPr sz="2500" spc="-20" dirty="0">
                <a:solidFill>
                  <a:srgbClr val="9BBA58"/>
                </a:solidFill>
                <a:latin typeface="Calibri"/>
                <a:cs typeface="Calibri"/>
              </a:rPr>
              <a:t>BLOC</a:t>
            </a:r>
            <a:r>
              <a:rPr sz="2500" spc="-90" dirty="0">
                <a:solidFill>
                  <a:srgbClr val="9BBA58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9BBA58"/>
                </a:solidFill>
                <a:latin typeface="Calibri"/>
                <a:cs typeface="Calibri"/>
              </a:rPr>
              <a:t>3</a:t>
            </a:r>
            <a:endParaRPr sz="25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04"/>
              </a:spcBef>
              <a:buChar char="•"/>
              <a:tabLst>
                <a:tab pos="241300" algn="l"/>
              </a:tabLst>
            </a:pPr>
            <a:r>
              <a:rPr sz="2500" spc="-20" dirty="0">
                <a:solidFill>
                  <a:srgbClr val="4F81BC"/>
                </a:solidFill>
                <a:latin typeface="Calibri"/>
                <a:cs typeface="Calibri"/>
              </a:rPr>
              <a:t>BLOC</a:t>
            </a:r>
            <a:r>
              <a:rPr sz="2500" spc="-85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F81BC"/>
                </a:solidFill>
                <a:latin typeface="Calibri"/>
                <a:cs typeface="Calibri"/>
              </a:rPr>
              <a:t>5</a:t>
            </a:r>
            <a:endParaRPr sz="25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707136" y="4552188"/>
            <a:ext cx="3249295" cy="1696720"/>
            <a:chOff x="707136" y="4552188"/>
            <a:chExt cx="3249295" cy="1696720"/>
          </a:xfrm>
        </p:grpSpPr>
        <p:sp>
          <p:nvSpPr>
            <p:cNvPr id="26" name="object 26"/>
            <p:cNvSpPr/>
            <p:nvPr/>
          </p:nvSpPr>
          <p:spPr>
            <a:xfrm>
              <a:off x="720090" y="4565142"/>
              <a:ext cx="3223260" cy="1670685"/>
            </a:xfrm>
            <a:custGeom>
              <a:avLst/>
              <a:gdLst/>
              <a:ahLst/>
              <a:cxnLst/>
              <a:rect l="l" t="t" r="r" b="b"/>
              <a:pathLst>
                <a:path w="3223260" h="1670685">
                  <a:moveTo>
                    <a:pt x="2944876" y="0"/>
                  </a:moveTo>
                  <a:lnTo>
                    <a:pt x="278396" y="0"/>
                  </a:lnTo>
                  <a:lnTo>
                    <a:pt x="233238" y="3642"/>
                  </a:lnTo>
                  <a:lnTo>
                    <a:pt x="190400" y="14187"/>
                  </a:lnTo>
                  <a:lnTo>
                    <a:pt x="150455" y="31063"/>
                  </a:lnTo>
                  <a:lnTo>
                    <a:pt x="113977" y="53697"/>
                  </a:lnTo>
                  <a:lnTo>
                    <a:pt x="81538" y="81518"/>
                  </a:lnTo>
                  <a:lnTo>
                    <a:pt x="53713" y="113952"/>
                  </a:lnTo>
                  <a:lnTo>
                    <a:pt x="31073" y="150428"/>
                  </a:lnTo>
                  <a:lnTo>
                    <a:pt x="14192" y="190374"/>
                  </a:lnTo>
                  <a:lnTo>
                    <a:pt x="3643" y="233216"/>
                  </a:lnTo>
                  <a:lnTo>
                    <a:pt x="0" y="278383"/>
                  </a:lnTo>
                  <a:lnTo>
                    <a:pt x="0" y="1391907"/>
                  </a:lnTo>
                  <a:lnTo>
                    <a:pt x="3643" y="1437065"/>
                  </a:lnTo>
                  <a:lnTo>
                    <a:pt x="14192" y="1479903"/>
                  </a:lnTo>
                  <a:lnTo>
                    <a:pt x="31073" y="1519848"/>
                  </a:lnTo>
                  <a:lnTo>
                    <a:pt x="53713" y="1556326"/>
                  </a:lnTo>
                  <a:lnTo>
                    <a:pt x="81538" y="1588765"/>
                  </a:lnTo>
                  <a:lnTo>
                    <a:pt x="113977" y="1616590"/>
                  </a:lnTo>
                  <a:lnTo>
                    <a:pt x="150455" y="1639230"/>
                  </a:lnTo>
                  <a:lnTo>
                    <a:pt x="190400" y="1656111"/>
                  </a:lnTo>
                  <a:lnTo>
                    <a:pt x="233238" y="1666660"/>
                  </a:lnTo>
                  <a:lnTo>
                    <a:pt x="278396" y="1670303"/>
                  </a:lnTo>
                  <a:lnTo>
                    <a:pt x="2944876" y="1670303"/>
                  </a:lnTo>
                  <a:lnTo>
                    <a:pt x="2990043" y="1666660"/>
                  </a:lnTo>
                  <a:lnTo>
                    <a:pt x="3032885" y="1656111"/>
                  </a:lnTo>
                  <a:lnTo>
                    <a:pt x="3072831" y="1639230"/>
                  </a:lnTo>
                  <a:lnTo>
                    <a:pt x="3109307" y="1616590"/>
                  </a:lnTo>
                  <a:lnTo>
                    <a:pt x="3141741" y="1588765"/>
                  </a:lnTo>
                  <a:lnTo>
                    <a:pt x="3169562" y="1556326"/>
                  </a:lnTo>
                  <a:lnTo>
                    <a:pt x="3192196" y="1519848"/>
                  </a:lnTo>
                  <a:lnTo>
                    <a:pt x="3209072" y="1479903"/>
                  </a:lnTo>
                  <a:lnTo>
                    <a:pt x="3219617" y="1437065"/>
                  </a:lnTo>
                  <a:lnTo>
                    <a:pt x="3223260" y="1391907"/>
                  </a:lnTo>
                  <a:lnTo>
                    <a:pt x="3223260" y="278383"/>
                  </a:lnTo>
                  <a:lnTo>
                    <a:pt x="3219617" y="233216"/>
                  </a:lnTo>
                  <a:lnTo>
                    <a:pt x="3209072" y="190374"/>
                  </a:lnTo>
                  <a:lnTo>
                    <a:pt x="3192196" y="150428"/>
                  </a:lnTo>
                  <a:lnTo>
                    <a:pt x="3169562" y="113952"/>
                  </a:lnTo>
                  <a:lnTo>
                    <a:pt x="3141741" y="81518"/>
                  </a:lnTo>
                  <a:lnTo>
                    <a:pt x="3109307" y="53697"/>
                  </a:lnTo>
                  <a:lnTo>
                    <a:pt x="3072831" y="31063"/>
                  </a:lnTo>
                  <a:lnTo>
                    <a:pt x="3032885" y="14187"/>
                  </a:lnTo>
                  <a:lnTo>
                    <a:pt x="2990043" y="3642"/>
                  </a:lnTo>
                  <a:lnTo>
                    <a:pt x="2944876" y="0"/>
                  </a:lnTo>
                  <a:close/>
                </a:path>
              </a:pathLst>
            </a:custGeom>
            <a:solidFill>
              <a:srgbClr val="94B3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20090" y="4565142"/>
              <a:ext cx="3223260" cy="1670685"/>
            </a:xfrm>
            <a:custGeom>
              <a:avLst/>
              <a:gdLst/>
              <a:ahLst/>
              <a:cxnLst/>
              <a:rect l="l" t="t" r="r" b="b"/>
              <a:pathLst>
                <a:path w="3223260" h="1670685">
                  <a:moveTo>
                    <a:pt x="0" y="278383"/>
                  </a:moveTo>
                  <a:lnTo>
                    <a:pt x="3643" y="233216"/>
                  </a:lnTo>
                  <a:lnTo>
                    <a:pt x="14192" y="190374"/>
                  </a:lnTo>
                  <a:lnTo>
                    <a:pt x="31073" y="150428"/>
                  </a:lnTo>
                  <a:lnTo>
                    <a:pt x="53713" y="113952"/>
                  </a:lnTo>
                  <a:lnTo>
                    <a:pt x="81538" y="81518"/>
                  </a:lnTo>
                  <a:lnTo>
                    <a:pt x="113977" y="53697"/>
                  </a:lnTo>
                  <a:lnTo>
                    <a:pt x="150455" y="31063"/>
                  </a:lnTo>
                  <a:lnTo>
                    <a:pt x="190400" y="14187"/>
                  </a:lnTo>
                  <a:lnTo>
                    <a:pt x="233238" y="3642"/>
                  </a:lnTo>
                  <a:lnTo>
                    <a:pt x="278396" y="0"/>
                  </a:lnTo>
                  <a:lnTo>
                    <a:pt x="2944876" y="0"/>
                  </a:lnTo>
                  <a:lnTo>
                    <a:pt x="2990043" y="3642"/>
                  </a:lnTo>
                  <a:lnTo>
                    <a:pt x="3032885" y="14187"/>
                  </a:lnTo>
                  <a:lnTo>
                    <a:pt x="3072831" y="31063"/>
                  </a:lnTo>
                  <a:lnTo>
                    <a:pt x="3109307" y="53697"/>
                  </a:lnTo>
                  <a:lnTo>
                    <a:pt x="3141741" y="81518"/>
                  </a:lnTo>
                  <a:lnTo>
                    <a:pt x="3169562" y="113952"/>
                  </a:lnTo>
                  <a:lnTo>
                    <a:pt x="3192196" y="150428"/>
                  </a:lnTo>
                  <a:lnTo>
                    <a:pt x="3209072" y="190374"/>
                  </a:lnTo>
                  <a:lnTo>
                    <a:pt x="3219617" y="233216"/>
                  </a:lnTo>
                  <a:lnTo>
                    <a:pt x="3223260" y="278383"/>
                  </a:lnTo>
                  <a:lnTo>
                    <a:pt x="3223260" y="1391907"/>
                  </a:lnTo>
                  <a:lnTo>
                    <a:pt x="3219617" y="1437065"/>
                  </a:lnTo>
                  <a:lnTo>
                    <a:pt x="3209072" y="1479903"/>
                  </a:lnTo>
                  <a:lnTo>
                    <a:pt x="3192196" y="1519848"/>
                  </a:lnTo>
                  <a:lnTo>
                    <a:pt x="3169562" y="1556326"/>
                  </a:lnTo>
                  <a:lnTo>
                    <a:pt x="3141741" y="1588765"/>
                  </a:lnTo>
                  <a:lnTo>
                    <a:pt x="3109307" y="1616590"/>
                  </a:lnTo>
                  <a:lnTo>
                    <a:pt x="3072831" y="1639230"/>
                  </a:lnTo>
                  <a:lnTo>
                    <a:pt x="3032885" y="1656111"/>
                  </a:lnTo>
                  <a:lnTo>
                    <a:pt x="2990043" y="1666660"/>
                  </a:lnTo>
                  <a:lnTo>
                    <a:pt x="2944876" y="1670303"/>
                  </a:lnTo>
                  <a:lnTo>
                    <a:pt x="278396" y="1670303"/>
                  </a:lnTo>
                  <a:lnTo>
                    <a:pt x="233238" y="1666660"/>
                  </a:lnTo>
                  <a:lnTo>
                    <a:pt x="190400" y="1656111"/>
                  </a:lnTo>
                  <a:lnTo>
                    <a:pt x="150455" y="1639230"/>
                  </a:lnTo>
                  <a:lnTo>
                    <a:pt x="113977" y="1616590"/>
                  </a:lnTo>
                  <a:lnTo>
                    <a:pt x="81538" y="1588765"/>
                  </a:lnTo>
                  <a:lnTo>
                    <a:pt x="53713" y="1556326"/>
                  </a:lnTo>
                  <a:lnTo>
                    <a:pt x="31073" y="1519848"/>
                  </a:lnTo>
                  <a:lnTo>
                    <a:pt x="14192" y="1479903"/>
                  </a:lnTo>
                  <a:lnTo>
                    <a:pt x="3643" y="1437065"/>
                  </a:lnTo>
                  <a:lnTo>
                    <a:pt x="0" y="1391907"/>
                  </a:lnTo>
                  <a:lnTo>
                    <a:pt x="0" y="278383"/>
                  </a:lnTo>
                  <a:close/>
                </a:path>
              </a:pathLst>
            </a:custGeom>
            <a:ln w="25908">
              <a:solidFill>
                <a:srgbClr val="EDEB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955344" y="4876314"/>
            <a:ext cx="2749550" cy="934719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690"/>
              </a:spcBef>
            </a:pPr>
            <a:r>
              <a:rPr sz="1300" b="1" spc="-5" dirty="0">
                <a:latin typeface="Calibri"/>
                <a:cs typeface="Calibri"/>
              </a:rPr>
              <a:t>Mission</a:t>
            </a:r>
            <a:r>
              <a:rPr sz="1300" b="1" spc="-3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3</a:t>
            </a:r>
            <a:endParaRPr sz="1300">
              <a:latin typeface="Calibri"/>
              <a:cs typeface="Calibri"/>
            </a:endParaRPr>
          </a:p>
          <a:p>
            <a:pPr marL="12065" marR="5080" algn="ctr">
              <a:lnSpc>
                <a:spcPts val="1430"/>
              </a:lnSpc>
              <a:spcBef>
                <a:spcPts val="750"/>
              </a:spcBef>
            </a:pPr>
            <a:r>
              <a:rPr sz="1300" spc="-5" dirty="0">
                <a:latin typeface="Calibri"/>
                <a:cs typeface="Calibri"/>
              </a:rPr>
              <a:t>Contribuer à la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prévention</a:t>
            </a:r>
            <a:r>
              <a:rPr sz="1300" spc="-5" dirty="0">
                <a:latin typeface="Calibri"/>
                <a:cs typeface="Calibri"/>
              </a:rPr>
              <a:t> des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risques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et </a:t>
            </a:r>
            <a:r>
              <a:rPr sz="1300" spc="-27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au</a:t>
            </a:r>
            <a:r>
              <a:rPr sz="1300" spc="-10" dirty="0">
                <a:latin typeface="Calibri"/>
                <a:cs typeface="Calibri"/>
              </a:rPr>
              <a:t> raisonnement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clinique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inter- 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professionnel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928354" y="1210817"/>
            <a:ext cx="2914015" cy="669290"/>
          </a:xfrm>
          <a:prstGeom prst="rect">
            <a:avLst/>
          </a:prstGeom>
          <a:ln w="25907">
            <a:solidFill>
              <a:srgbClr val="48301F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2550" marR="115570">
              <a:lnSpc>
                <a:spcPct val="101699"/>
              </a:lnSpc>
              <a:spcBef>
                <a:spcPts val="280"/>
              </a:spcBef>
            </a:pPr>
            <a:r>
              <a:rPr sz="1250" b="1" spc="15" dirty="0">
                <a:latin typeface="Arial"/>
                <a:cs typeface="Arial"/>
              </a:rPr>
              <a:t>BLOC</a:t>
            </a:r>
            <a:r>
              <a:rPr sz="1250" b="1" spc="5" dirty="0">
                <a:latin typeface="Arial"/>
                <a:cs typeface="Arial"/>
              </a:rPr>
              <a:t> </a:t>
            </a:r>
            <a:r>
              <a:rPr sz="1250" b="1" spc="10" dirty="0">
                <a:latin typeface="Arial"/>
                <a:cs typeface="Arial"/>
              </a:rPr>
              <a:t>1</a:t>
            </a:r>
            <a:r>
              <a:rPr sz="1250" b="1" spc="35" dirty="0">
                <a:latin typeface="Arial"/>
                <a:cs typeface="Arial"/>
              </a:rPr>
              <a:t> </a:t>
            </a:r>
            <a:r>
              <a:rPr sz="1250" spc="5" dirty="0">
                <a:latin typeface="Arial MT"/>
                <a:cs typeface="Arial MT"/>
              </a:rPr>
              <a:t>Accompagnement</a:t>
            </a:r>
            <a:r>
              <a:rPr sz="125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et</a:t>
            </a:r>
            <a:r>
              <a:rPr sz="1250" spc="15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soins </a:t>
            </a:r>
            <a:r>
              <a:rPr sz="1250" spc="15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de </a:t>
            </a:r>
            <a:r>
              <a:rPr sz="1250" spc="5" dirty="0">
                <a:latin typeface="Arial MT"/>
                <a:cs typeface="Arial MT"/>
              </a:rPr>
              <a:t>la </a:t>
            </a:r>
            <a:r>
              <a:rPr sz="1250" spc="10" dirty="0">
                <a:latin typeface="Arial MT"/>
                <a:cs typeface="Arial MT"/>
              </a:rPr>
              <a:t>personne dans les </a:t>
            </a:r>
            <a:r>
              <a:rPr sz="1250" spc="5" dirty="0">
                <a:latin typeface="Arial MT"/>
                <a:cs typeface="Arial MT"/>
              </a:rPr>
              <a:t>activités </a:t>
            </a:r>
            <a:r>
              <a:rPr sz="1250" spc="10" dirty="0">
                <a:latin typeface="Arial MT"/>
                <a:cs typeface="Arial MT"/>
              </a:rPr>
              <a:t>de </a:t>
            </a:r>
            <a:r>
              <a:rPr sz="1250" spc="15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sa</a:t>
            </a:r>
            <a:r>
              <a:rPr sz="1250" spc="-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vie</a:t>
            </a:r>
            <a:r>
              <a:rPr sz="1250" spc="-1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quotidienne</a:t>
            </a:r>
            <a:r>
              <a:rPr sz="1250" spc="-5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et</a:t>
            </a:r>
            <a:r>
              <a:rPr sz="1250" spc="-5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de</a:t>
            </a:r>
            <a:r>
              <a:rPr sz="1250" spc="-15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sa</a:t>
            </a:r>
            <a:r>
              <a:rPr sz="1250" spc="-1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vie</a:t>
            </a:r>
            <a:r>
              <a:rPr sz="1250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sociale</a:t>
            </a:r>
            <a:endParaRPr sz="1250">
              <a:latin typeface="Arial MT"/>
              <a:cs typeface="Arial M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923781" y="2068829"/>
            <a:ext cx="2915920" cy="669290"/>
          </a:xfrm>
          <a:prstGeom prst="rect">
            <a:avLst/>
          </a:prstGeom>
          <a:ln w="25907">
            <a:solidFill>
              <a:srgbClr val="EA5333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83185" marR="92710">
              <a:lnSpc>
                <a:spcPct val="101600"/>
              </a:lnSpc>
              <a:spcBef>
                <a:spcPts val="285"/>
              </a:spcBef>
            </a:pPr>
            <a:r>
              <a:rPr sz="1250" b="1" spc="15" dirty="0">
                <a:latin typeface="Arial"/>
                <a:cs typeface="Arial"/>
              </a:rPr>
              <a:t>BLOC</a:t>
            </a:r>
            <a:r>
              <a:rPr sz="1250" b="1" spc="40" dirty="0">
                <a:latin typeface="Arial"/>
                <a:cs typeface="Arial"/>
              </a:rPr>
              <a:t> </a:t>
            </a:r>
            <a:r>
              <a:rPr sz="1250" b="1" spc="10" dirty="0">
                <a:latin typeface="Arial"/>
                <a:cs typeface="Arial"/>
              </a:rPr>
              <a:t>2</a:t>
            </a:r>
            <a:r>
              <a:rPr sz="1250" b="1" spc="70" dirty="0">
                <a:latin typeface="Arial"/>
                <a:cs typeface="Arial"/>
              </a:rPr>
              <a:t> </a:t>
            </a:r>
            <a:r>
              <a:rPr sz="1250" spc="5" dirty="0">
                <a:latin typeface="Arial MT"/>
                <a:cs typeface="Arial MT"/>
              </a:rPr>
              <a:t>Evaluation</a:t>
            </a:r>
            <a:r>
              <a:rPr sz="1250" spc="1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de</a:t>
            </a:r>
            <a:r>
              <a:rPr sz="1250" spc="50" dirty="0">
                <a:latin typeface="Arial MT"/>
                <a:cs typeface="Arial MT"/>
              </a:rPr>
              <a:t> </a:t>
            </a:r>
            <a:r>
              <a:rPr sz="1250" dirty="0">
                <a:latin typeface="Arial MT"/>
                <a:cs typeface="Arial MT"/>
              </a:rPr>
              <a:t>l’état</a:t>
            </a:r>
            <a:r>
              <a:rPr sz="1250" spc="4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clinique </a:t>
            </a:r>
            <a:r>
              <a:rPr sz="1250" spc="1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et</a:t>
            </a:r>
            <a:r>
              <a:rPr sz="1250" spc="-10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mise</a:t>
            </a:r>
            <a:r>
              <a:rPr sz="1250" spc="-2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en</a:t>
            </a:r>
            <a:r>
              <a:rPr sz="1250" spc="-20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œuvre</a:t>
            </a:r>
            <a:r>
              <a:rPr sz="1250" spc="-2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de</a:t>
            </a:r>
            <a:r>
              <a:rPr sz="1250" spc="-20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soins</a:t>
            </a:r>
            <a:r>
              <a:rPr sz="1250" spc="-2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adaptés</a:t>
            </a:r>
            <a:r>
              <a:rPr sz="1250" spc="-4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en </a:t>
            </a:r>
            <a:r>
              <a:rPr sz="1250" spc="-33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collaboration</a:t>
            </a:r>
            <a:endParaRPr sz="1250">
              <a:latin typeface="Arial MT"/>
              <a:cs typeface="Arial M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926830" y="2948177"/>
            <a:ext cx="2909570" cy="866140"/>
          </a:xfrm>
          <a:prstGeom prst="rect">
            <a:avLst/>
          </a:prstGeom>
          <a:ln w="25907">
            <a:solidFill>
              <a:srgbClr val="FFD4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82550" marR="130810">
              <a:lnSpc>
                <a:spcPct val="101600"/>
              </a:lnSpc>
              <a:spcBef>
                <a:spcPts val="290"/>
              </a:spcBef>
            </a:pPr>
            <a:r>
              <a:rPr sz="1250" b="1" spc="15" dirty="0">
                <a:latin typeface="Arial"/>
                <a:cs typeface="Arial"/>
              </a:rPr>
              <a:t>BLOC </a:t>
            </a:r>
            <a:r>
              <a:rPr sz="1250" b="1" spc="10" dirty="0">
                <a:latin typeface="Arial"/>
                <a:cs typeface="Arial"/>
              </a:rPr>
              <a:t>3 </a:t>
            </a:r>
            <a:r>
              <a:rPr sz="1250" spc="5" dirty="0">
                <a:latin typeface="Arial MT"/>
                <a:cs typeface="Arial MT"/>
              </a:rPr>
              <a:t>Information et </a:t>
            </a:r>
            <a:r>
              <a:rPr sz="1250" spc="1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accompagnement </a:t>
            </a:r>
            <a:r>
              <a:rPr sz="1250" spc="10" dirty="0">
                <a:latin typeface="Arial MT"/>
                <a:cs typeface="Arial MT"/>
              </a:rPr>
              <a:t>des </a:t>
            </a:r>
            <a:r>
              <a:rPr sz="1250" spc="5" dirty="0">
                <a:latin typeface="Arial MT"/>
                <a:cs typeface="Arial MT"/>
              </a:rPr>
              <a:t>personnes </a:t>
            </a:r>
            <a:r>
              <a:rPr sz="1250" spc="10" dirty="0">
                <a:latin typeface="Arial MT"/>
                <a:cs typeface="Arial MT"/>
              </a:rPr>
              <a:t>et </a:t>
            </a:r>
            <a:r>
              <a:rPr sz="1250" spc="15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de</a:t>
            </a:r>
            <a:r>
              <a:rPr sz="1250" spc="-1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leur</a:t>
            </a:r>
            <a:r>
              <a:rPr sz="1250" spc="-1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entourage,</a:t>
            </a:r>
            <a:r>
              <a:rPr sz="1250" spc="-40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des</a:t>
            </a:r>
            <a:r>
              <a:rPr sz="1250" spc="-1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professionnels </a:t>
            </a:r>
            <a:r>
              <a:rPr sz="1250" spc="-33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et</a:t>
            </a:r>
            <a:r>
              <a:rPr sz="1250" spc="-10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des</a:t>
            </a:r>
            <a:r>
              <a:rPr sz="1250" spc="-1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apprenants</a:t>
            </a:r>
            <a:endParaRPr sz="1250">
              <a:latin typeface="Arial MT"/>
              <a:cs typeface="Arial M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923781" y="3937253"/>
            <a:ext cx="2898775" cy="1061085"/>
          </a:xfrm>
          <a:prstGeom prst="rect">
            <a:avLst/>
          </a:prstGeom>
          <a:ln w="25907">
            <a:solidFill>
              <a:srgbClr val="20205A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83185" marR="130175">
              <a:lnSpc>
                <a:spcPct val="101600"/>
              </a:lnSpc>
              <a:spcBef>
                <a:spcPts val="285"/>
              </a:spcBef>
            </a:pPr>
            <a:r>
              <a:rPr sz="1250" b="1" spc="10" dirty="0">
                <a:latin typeface="Arial"/>
                <a:cs typeface="Arial"/>
              </a:rPr>
              <a:t>BLOC</a:t>
            </a:r>
            <a:r>
              <a:rPr sz="1250" b="1" spc="-20" dirty="0">
                <a:latin typeface="Arial"/>
                <a:cs typeface="Arial"/>
              </a:rPr>
              <a:t> </a:t>
            </a:r>
            <a:r>
              <a:rPr sz="1250" b="1" spc="10" dirty="0">
                <a:latin typeface="Arial"/>
                <a:cs typeface="Arial"/>
              </a:rPr>
              <a:t>4 </a:t>
            </a:r>
            <a:r>
              <a:rPr sz="1250" spc="5" dirty="0">
                <a:latin typeface="Arial MT"/>
                <a:cs typeface="Arial MT"/>
              </a:rPr>
              <a:t>Entretien</a:t>
            </a:r>
            <a:r>
              <a:rPr sz="1250" spc="-20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de</a:t>
            </a:r>
            <a:r>
              <a:rPr sz="1250" spc="-2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l'environnement </a:t>
            </a:r>
            <a:r>
              <a:rPr sz="1250" spc="-335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immédiat de </a:t>
            </a:r>
            <a:r>
              <a:rPr sz="1250" spc="5" dirty="0">
                <a:latin typeface="Arial MT"/>
                <a:cs typeface="Arial MT"/>
              </a:rPr>
              <a:t>la </a:t>
            </a:r>
            <a:r>
              <a:rPr sz="1250" spc="10" dirty="0">
                <a:latin typeface="Arial MT"/>
                <a:cs typeface="Arial MT"/>
              </a:rPr>
              <a:t>personne </a:t>
            </a:r>
            <a:r>
              <a:rPr sz="1250" spc="5" dirty="0">
                <a:latin typeface="Arial MT"/>
                <a:cs typeface="Arial MT"/>
              </a:rPr>
              <a:t>et </a:t>
            </a:r>
            <a:r>
              <a:rPr sz="1250" spc="10" dirty="0">
                <a:latin typeface="Arial MT"/>
                <a:cs typeface="Arial MT"/>
              </a:rPr>
              <a:t>des </a:t>
            </a:r>
            <a:r>
              <a:rPr sz="1250" spc="1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matériels liés </a:t>
            </a:r>
            <a:r>
              <a:rPr sz="1250" spc="10" dirty="0">
                <a:latin typeface="Arial MT"/>
                <a:cs typeface="Arial MT"/>
              </a:rPr>
              <a:t>aux </a:t>
            </a:r>
            <a:r>
              <a:rPr sz="1250" spc="5" dirty="0">
                <a:latin typeface="Arial MT"/>
                <a:cs typeface="Arial MT"/>
              </a:rPr>
              <a:t>activités </a:t>
            </a:r>
            <a:r>
              <a:rPr sz="1250" spc="10" dirty="0">
                <a:latin typeface="Arial MT"/>
                <a:cs typeface="Arial MT"/>
              </a:rPr>
              <a:t>en </a:t>
            </a:r>
            <a:r>
              <a:rPr sz="1250" spc="5" dirty="0">
                <a:latin typeface="Arial MT"/>
                <a:cs typeface="Arial MT"/>
              </a:rPr>
              <a:t>tenant </a:t>
            </a:r>
            <a:r>
              <a:rPr sz="1250" spc="10" dirty="0">
                <a:latin typeface="Arial MT"/>
                <a:cs typeface="Arial MT"/>
              </a:rPr>
              <a:t> compte des </a:t>
            </a:r>
            <a:r>
              <a:rPr sz="1250" spc="5" dirty="0">
                <a:latin typeface="Arial MT"/>
                <a:cs typeface="Arial MT"/>
              </a:rPr>
              <a:t>lieux et situations </a:t>
            </a:r>
            <a:r>
              <a:rPr sz="1250" spc="10" dirty="0">
                <a:latin typeface="Arial MT"/>
                <a:cs typeface="Arial MT"/>
              </a:rPr>
              <a:t> </a:t>
            </a:r>
            <a:r>
              <a:rPr sz="1250" dirty="0">
                <a:latin typeface="Arial MT"/>
                <a:cs typeface="Arial MT"/>
              </a:rPr>
              <a:t>d’intervention</a:t>
            </a:r>
            <a:endParaRPr sz="1250">
              <a:latin typeface="Arial MT"/>
              <a:cs typeface="Arial M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891778" y="5234178"/>
            <a:ext cx="2901950" cy="866140"/>
          </a:xfrm>
          <a:prstGeom prst="rect">
            <a:avLst/>
          </a:prstGeom>
          <a:ln w="25907">
            <a:solidFill>
              <a:srgbClr val="005741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83185" marR="139700">
              <a:lnSpc>
                <a:spcPct val="101600"/>
              </a:lnSpc>
              <a:spcBef>
                <a:spcPts val="295"/>
              </a:spcBef>
            </a:pPr>
            <a:r>
              <a:rPr sz="1250" b="1" spc="15" dirty="0">
                <a:latin typeface="Arial"/>
                <a:cs typeface="Arial"/>
              </a:rPr>
              <a:t>BLOC </a:t>
            </a:r>
            <a:r>
              <a:rPr sz="1250" b="1" spc="10" dirty="0">
                <a:latin typeface="Arial"/>
                <a:cs typeface="Arial"/>
              </a:rPr>
              <a:t>5 </a:t>
            </a:r>
            <a:r>
              <a:rPr sz="1250" dirty="0">
                <a:latin typeface="Arial MT"/>
                <a:cs typeface="Arial MT"/>
              </a:rPr>
              <a:t>Travail </a:t>
            </a:r>
            <a:r>
              <a:rPr sz="1250" spc="10" dirty="0">
                <a:latin typeface="Arial MT"/>
                <a:cs typeface="Arial MT"/>
              </a:rPr>
              <a:t>en équipe </a:t>
            </a:r>
            <a:r>
              <a:rPr sz="1250" spc="5" dirty="0">
                <a:latin typeface="Arial MT"/>
                <a:cs typeface="Arial MT"/>
              </a:rPr>
              <a:t>pluri- </a:t>
            </a:r>
            <a:r>
              <a:rPr sz="1250" spc="1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professionnelle et traitement </a:t>
            </a:r>
            <a:r>
              <a:rPr sz="1250" spc="10" dirty="0">
                <a:latin typeface="Arial MT"/>
                <a:cs typeface="Arial MT"/>
              </a:rPr>
              <a:t>des </a:t>
            </a:r>
            <a:r>
              <a:rPr sz="1250" spc="1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informations liées </a:t>
            </a:r>
            <a:r>
              <a:rPr sz="1250" spc="10" dirty="0">
                <a:latin typeface="Arial MT"/>
                <a:cs typeface="Arial MT"/>
              </a:rPr>
              <a:t>aux </a:t>
            </a:r>
            <a:r>
              <a:rPr sz="1250" spc="5" dirty="0">
                <a:latin typeface="Arial MT"/>
                <a:cs typeface="Arial MT"/>
              </a:rPr>
              <a:t>activités </a:t>
            </a:r>
            <a:r>
              <a:rPr sz="1250" spc="10" dirty="0">
                <a:latin typeface="Arial MT"/>
                <a:cs typeface="Arial MT"/>
              </a:rPr>
              <a:t>de </a:t>
            </a:r>
            <a:r>
              <a:rPr sz="1250" spc="15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soins,</a:t>
            </a:r>
            <a:r>
              <a:rPr sz="1250" spc="-35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à</a:t>
            </a:r>
            <a:r>
              <a:rPr sz="1250" spc="-1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la</a:t>
            </a:r>
            <a:r>
              <a:rPr sz="1250" spc="-2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qualité/gestion</a:t>
            </a:r>
            <a:r>
              <a:rPr sz="1250" spc="-2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des</a:t>
            </a:r>
            <a:r>
              <a:rPr sz="1250" spc="-50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risques</a:t>
            </a:r>
            <a:endParaRPr sz="1250">
              <a:latin typeface="Arial MT"/>
              <a:cs typeface="Arial MT"/>
            </a:endParaRPr>
          </a:p>
        </p:txBody>
      </p:sp>
      <p:pic>
        <p:nvPicPr>
          <p:cNvPr id="34" name="object 3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34586" y="287527"/>
            <a:ext cx="2695320" cy="303275"/>
          </a:xfrm>
          <a:prstGeom prst="rect">
            <a:avLst/>
          </a:prstGeom>
        </p:spPr>
      </p:pic>
      <p:sp>
        <p:nvSpPr>
          <p:cNvPr id="35" name="object 35"/>
          <p:cNvSpPr/>
          <p:nvPr/>
        </p:nvSpPr>
        <p:spPr>
          <a:xfrm>
            <a:off x="7059168" y="201168"/>
            <a:ext cx="1143000" cy="521334"/>
          </a:xfrm>
          <a:custGeom>
            <a:avLst/>
            <a:gdLst/>
            <a:ahLst/>
            <a:cxnLst/>
            <a:rect l="l" t="t" r="r" b="b"/>
            <a:pathLst>
              <a:path w="1143000" h="521334">
                <a:moveTo>
                  <a:pt x="571500" y="0"/>
                </a:moveTo>
                <a:lnTo>
                  <a:pt x="509235" y="1529"/>
                </a:lnTo>
                <a:lnTo>
                  <a:pt x="448910" y="6012"/>
                </a:lnTo>
                <a:lnTo>
                  <a:pt x="390875" y="13289"/>
                </a:lnTo>
                <a:lnTo>
                  <a:pt x="335478" y="23200"/>
                </a:lnTo>
                <a:lnTo>
                  <a:pt x="283068" y="35588"/>
                </a:lnTo>
                <a:lnTo>
                  <a:pt x="233994" y="50291"/>
                </a:lnTo>
                <a:lnTo>
                  <a:pt x="188605" y="67153"/>
                </a:lnTo>
                <a:lnTo>
                  <a:pt x="147250" y="86012"/>
                </a:lnTo>
                <a:lnTo>
                  <a:pt x="110276" y="106710"/>
                </a:lnTo>
                <a:lnTo>
                  <a:pt x="78034" y="129088"/>
                </a:lnTo>
                <a:lnTo>
                  <a:pt x="29138" y="178247"/>
                </a:lnTo>
                <a:lnTo>
                  <a:pt x="3353" y="232214"/>
                </a:lnTo>
                <a:lnTo>
                  <a:pt x="0" y="260603"/>
                </a:lnTo>
                <a:lnTo>
                  <a:pt x="3353" y="288993"/>
                </a:lnTo>
                <a:lnTo>
                  <a:pt x="29138" y="342960"/>
                </a:lnTo>
                <a:lnTo>
                  <a:pt x="78034" y="392119"/>
                </a:lnTo>
                <a:lnTo>
                  <a:pt x="110276" y="414497"/>
                </a:lnTo>
                <a:lnTo>
                  <a:pt x="147250" y="435195"/>
                </a:lnTo>
                <a:lnTo>
                  <a:pt x="188605" y="454054"/>
                </a:lnTo>
                <a:lnTo>
                  <a:pt x="233994" y="470915"/>
                </a:lnTo>
                <a:lnTo>
                  <a:pt x="283068" y="485619"/>
                </a:lnTo>
                <a:lnTo>
                  <a:pt x="335478" y="498007"/>
                </a:lnTo>
                <a:lnTo>
                  <a:pt x="390875" y="507918"/>
                </a:lnTo>
                <a:lnTo>
                  <a:pt x="448910" y="515195"/>
                </a:lnTo>
                <a:lnTo>
                  <a:pt x="509235" y="519678"/>
                </a:lnTo>
                <a:lnTo>
                  <a:pt x="571500" y="521207"/>
                </a:lnTo>
                <a:lnTo>
                  <a:pt x="633764" y="519678"/>
                </a:lnTo>
                <a:lnTo>
                  <a:pt x="694089" y="515195"/>
                </a:lnTo>
                <a:lnTo>
                  <a:pt x="752124" y="507918"/>
                </a:lnTo>
                <a:lnTo>
                  <a:pt x="807521" y="498007"/>
                </a:lnTo>
                <a:lnTo>
                  <a:pt x="859931" y="485619"/>
                </a:lnTo>
                <a:lnTo>
                  <a:pt x="909005" y="470915"/>
                </a:lnTo>
                <a:lnTo>
                  <a:pt x="954394" y="454054"/>
                </a:lnTo>
                <a:lnTo>
                  <a:pt x="995749" y="435195"/>
                </a:lnTo>
                <a:lnTo>
                  <a:pt x="1032723" y="414497"/>
                </a:lnTo>
                <a:lnTo>
                  <a:pt x="1064965" y="392119"/>
                </a:lnTo>
                <a:lnTo>
                  <a:pt x="1113861" y="342960"/>
                </a:lnTo>
                <a:lnTo>
                  <a:pt x="1139646" y="288993"/>
                </a:lnTo>
                <a:lnTo>
                  <a:pt x="1143000" y="260603"/>
                </a:lnTo>
                <a:lnTo>
                  <a:pt x="1139646" y="232214"/>
                </a:lnTo>
                <a:lnTo>
                  <a:pt x="1113861" y="178247"/>
                </a:lnTo>
                <a:lnTo>
                  <a:pt x="1064965" y="129088"/>
                </a:lnTo>
                <a:lnTo>
                  <a:pt x="1032723" y="106710"/>
                </a:lnTo>
                <a:lnTo>
                  <a:pt x="995749" y="86012"/>
                </a:lnTo>
                <a:lnTo>
                  <a:pt x="954394" y="67153"/>
                </a:lnTo>
                <a:lnTo>
                  <a:pt x="909005" y="50292"/>
                </a:lnTo>
                <a:lnTo>
                  <a:pt x="859931" y="35588"/>
                </a:lnTo>
                <a:lnTo>
                  <a:pt x="807521" y="23200"/>
                </a:lnTo>
                <a:lnTo>
                  <a:pt x="752124" y="13289"/>
                </a:lnTo>
                <a:lnTo>
                  <a:pt x="694089" y="6012"/>
                </a:lnTo>
                <a:lnTo>
                  <a:pt x="633764" y="1529"/>
                </a:lnTo>
                <a:lnTo>
                  <a:pt x="571500" y="0"/>
                </a:lnTo>
                <a:close/>
              </a:path>
            </a:pathLst>
          </a:custGeom>
          <a:solidFill>
            <a:srgbClr val="20205A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7322566" y="181101"/>
            <a:ext cx="617855" cy="5378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350" dirty="0">
                <a:solidFill>
                  <a:srgbClr val="FFFFFF"/>
                </a:solidFill>
              </a:rPr>
              <a:t>AS</a:t>
            </a:r>
            <a:endParaRPr sz="3350"/>
          </a:p>
        </p:txBody>
      </p:sp>
      <p:sp>
        <p:nvSpPr>
          <p:cNvPr id="39" name="Espace réservé du pied de page 38">
            <a:extLst>
              <a:ext uri="{FF2B5EF4-FFF2-40B4-BE49-F238E27FC236}">
                <a16:creationId xmlns:a16="http://schemas.microsoft.com/office/drawing/2014/main" id="{1DA827EC-D82A-4E0C-9027-9CD92756261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fr-FR"/>
              <a:t>Formation rénovation bac pro ASSP - Mai 2022 -  GRD - académie de Lyon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2054" y="6380226"/>
            <a:ext cx="11280775" cy="0"/>
          </a:xfrm>
          <a:custGeom>
            <a:avLst/>
            <a:gdLst/>
            <a:ahLst/>
            <a:cxnLst/>
            <a:rect l="l" t="t" r="r" b="b"/>
            <a:pathLst>
              <a:path w="11280775">
                <a:moveTo>
                  <a:pt x="0" y="0"/>
                </a:moveTo>
                <a:lnTo>
                  <a:pt x="11232769" y="0"/>
                </a:lnTo>
              </a:path>
              <a:path w="11280775">
                <a:moveTo>
                  <a:pt x="48767" y="0"/>
                </a:moveTo>
                <a:lnTo>
                  <a:pt x="1128077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2982" y="247476"/>
            <a:ext cx="751958" cy="54703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0148" y="454279"/>
            <a:ext cx="8729980" cy="534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300" spc="25" dirty="0">
                <a:solidFill>
                  <a:srgbClr val="000000"/>
                </a:solidFill>
              </a:rPr>
              <a:t>BAC</a:t>
            </a:r>
            <a:r>
              <a:rPr sz="3300" spc="-110" dirty="0">
                <a:solidFill>
                  <a:srgbClr val="000000"/>
                </a:solidFill>
              </a:rPr>
              <a:t> </a:t>
            </a:r>
            <a:r>
              <a:rPr sz="3300" spc="20" dirty="0">
                <a:solidFill>
                  <a:srgbClr val="000000"/>
                </a:solidFill>
              </a:rPr>
              <a:t>ASSP</a:t>
            </a:r>
            <a:r>
              <a:rPr sz="3300" spc="-65" dirty="0">
                <a:solidFill>
                  <a:srgbClr val="000000"/>
                </a:solidFill>
              </a:rPr>
              <a:t> </a:t>
            </a:r>
            <a:r>
              <a:rPr sz="3300" spc="20" dirty="0">
                <a:solidFill>
                  <a:srgbClr val="000000"/>
                </a:solidFill>
              </a:rPr>
              <a:t>et</a:t>
            </a:r>
            <a:r>
              <a:rPr sz="3300" spc="5" dirty="0">
                <a:solidFill>
                  <a:srgbClr val="000000"/>
                </a:solidFill>
              </a:rPr>
              <a:t> </a:t>
            </a:r>
            <a:r>
              <a:rPr sz="3300" spc="15" dirty="0">
                <a:solidFill>
                  <a:srgbClr val="000000"/>
                </a:solidFill>
              </a:rPr>
              <a:t>formation</a:t>
            </a:r>
            <a:r>
              <a:rPr sz="3300" spc="-10" dirty="0">
                <a:solidFill>
                  <a:srgbClr val="000000"/>
                </a:solidFill>
              </a:rPr>
              <a:t> </a:t>
            </a:r>
            <a:r>
              <a:rPr sz="3300" spc="15" dirty="0">
                <a:solidFill>
                  <a:srgbClr val="000000"/>
                </a:solidFill>
              </a:rPr>
              <a:t>préparant</a:t>
            </a:r>
            <a:r>
              <a:rPr sz="3300" spc="-20" dirty="0">
                <a:solidFill>
                  <a:srgbClr val="000000"/>
                </a:solidFill>
              </a:rPr>
              <a:t> </a:t>
            </a:r>
            <a:r>
              <a:rPr sz="3300" spc="20" dirty="0">
                <a:solidFill>
                  <a:srgbClr val="000000"/>
                </a:solidFill>
              </a:rPr>
              <a:t>au</a:t>
            </a:r>
            <a:r>
              <a:rPr sz="3300" spc="10" dirty="0">
                <a:solidFill>
                  <a:srgbClr val="000000"/>
                </a:solidFill>
              </a:rPr>
              <a:t> </a:t>
            </a:r>
            <a:r>
              <a:rPr sz="3300" spc="20" dirty="0">
                <a:solidFill>
                  <a:srgbClr val="000000"/>
                </a:solidFill>
              </a:rPr>
              <a:t>DEAS</a:t>
            </a:r>
            <a:endParaRPr sz="3300"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25018" y="1152525"/>
          <a:ext cx="11231879" cy="5120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7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7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8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2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400"/>
                    </a:solidFill>
                  </a:tcPr>
                </a:tc>
                <a:tc>
                  <a:txBody>
                    <a:bodyPr/>
                    <a:lstStyle/>
                    <a:p>
                      <a:pPr marL="49403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DEAS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40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Bac</a:t>
                      </a:r>
                      <a:r>
                        <a:rPr sz="21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</a:t>
                      </a:r>
                      <a:r>
                        <a:rPr sz="21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ASSP</a:t>
                      </a:r>
                      <a:endParaRPr sz="21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1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4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77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121920" marR="168275">
                        <a:lnSpc>
                          <a:spcPct val="100000"/>
                        </a:lnSpc>
                      </a:pPr>
                      <a:r>
                        <a:rPr sz="2100" spc="-5" dirty="0">
                          <a:latin typeface="Arial MT"/>
                          <a:cs typeface="Arial MT"/>
                        </a:rPr>
                        <a:t>Durée</a:t>
                      </a:r>
                      <a:r>
                        <a:rPr sz="21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formation </a:t>
                      </a:r>
                      <a:r>
                        <a:rPr sz="2100" spc="-5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théorique en 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semaines</a:t>
                      </a:r>
                      <a:endParaRPr sz="210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CA"/>
                    </a:solidFill>
                  </a:tcPr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2100" spc="-10" dirty="0">
                          <a:latin typeface="Arial MT"/>
                          <a:cs typeface="Arial MT"/>
                        </a:rPr>
                        <a:t>22</a:t>
                      </a:r>
                      <a:endParaRPr sz="2100">
                        <a:latin typeface="Arial MT"/>
                        <a:cs typeface="Arial MT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CA"/>
                    </a:solidFill>
                  </a:tcPr>
                </a:tc>
                <a:tc>
                  <a:txBody>
                    <a:bodyPr/>
                    <a:lstStyle/>
                    <a:p>
                      <a:pPr marR="113030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2100" spc="-5" dirty="0">
                          <a:latin typeface="Arial MT"/>
                          <a:cs typeface="Arial MT"/>
                        </a:rPr>
                        <a:t>10,6</a:t>
                      </a:r>
                      <a:endParaRPr sz="2100">
                        <a:latin typeface="Arial MT"/>
                        <a:cs typeface="Arial MT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CA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sz="2100" spc="-5" dirty="0">
                          <a:latin typeface="Arial MT"/>
                          <a:cs typeface="Arial MT"/>
                        </a:rPr>
                        <a:t>Equivalence</a:t>
                      </a:r>
                      <a:r>
                        <a:rPr sz="2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totale</a:t>
                      </a:r>
                      <a:r>
                        <a:rPr sz="2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des</a:t>
                      </a:r>
                      <a:r>
                        <a:rPr sz="2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blocs</a:t>
                      </a:r>
                      <a:r>
                        <a:rPr sz="2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de</a:t>
                      </a:r>
                      <a:endParaRPr sz="2100">
                        <a:latin typeface="Arial MT"/>
                        <a:cs typeface="Arial MT"/>
                      </a:endParaRPr>
                    </a:p>
                    <a:p>
                      <a:pPr marL="122555">
                        <a:lnSpc>
                          <a:spcPct val="100000"/>
                        </a:lnSpc>
                        <a:tabLst>
                          <a:tab pos="1855470" algn="l"/>
                        </a:tabLst>
                      </a:pPr>
                      <a:r>
                        <a:rPr sz="2100" spc="-5" dirty="0">
                          <a:latin typeface="Arial MT"/>
                          <a:cs typeface="Arial MT"/>
                        </a:rPr>
                        <a:t>compétences	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:</a:t>
                      </a:r>
                      <a:r>
                        <a:rPr sz="2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1-3-</a:t>
                      </a:r>
                      <a:r>
                        <a:rPr sz="2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4-5</a:t>
                      </a:r>
                      <a:endParaRPr sz="2100">
                        <a:latin typeface="Arial MT"/>
                        <a:cs typeface="Arial MT"/>
                      </a:endParaRPr>
                    </a:p>
                    <a:p>
                      <a:pPr marL="122555" marR="1701800">
                        <a:lnSpc>
                          <a:spcPts val="5040"/>
                        </a:lnSpc>
                        <a:spcBef>
                          <a:spcPts val="590"/>
                        </a:spcBef>
                      </a:pPr>
                      <a:r>
                        <a:rPr sz="2100" spc="-5" dirty="0">
                          <a:latin typeface="Arial MT"/>
                          <a:cs typeface="Arial MT"/>
                        </a:rPr>
                        <a:t>Pas de</a:t>
                      </a:r>
                      <a:r>
                        <a:rPr sz="2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dispenses</a:t>
                      </a:r>
                      <a:r>
                        <a:rPr sz="2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du</a:t>
                      </a:r>
                      <a:r>
                        <a:rPr sz="2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bloc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2 </a:t>
                      </a:r>
                      <a:r>
                        <a:rPr sz="2100" spc="-5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Pas de</a:t>
                      </a:r>
                      <a:r>
                        <a:rPr sz="2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dispenses</a:t>
                      </a:r>
                      <a:r>
                        <a:rPr sz="2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des</a:t>
                      </a:r>
                      <a:endParaRPr sz="2100">
                        <a:latin typeface="Arial MT"/>
                        <a:cs typeface="Arial MT"/>
                      </a:endParaRPr>
                    </a:p>
                    <a:p>
                      <a:pPr marL="122555">
                        <a:lnSpc>
                          <a:spcPts val="1935"/>
                        </a:lnSpc>
                      </a:pPr>
                      <a:r>
                        <a:rPr sz="2100" dirty="0">
                          <a:latin typeface="Arial MT"/>
                          <a:cs typeface="Arial MT"/>
                        </a:rPr>
                        <a:t>API</a:t>
                      </a:r>
                      <a:r>
                        <a:rPr sz="2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:</a:t>
                      </a:r>
                      <a:r>
                        <a:rPr sz="2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35</a:t>
                      </a:r>
                      <a:r>
                        <a:rPr sz="2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h</a:t>
                      </a:r>
                      <a:endParaRPr sz="2100">
                        <a:latin typeface="Arial MT"/>
                        <a:cs typeface="Arial MT"/>
                      </a:endParaRPr>
                    </a:p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sz="2100" dirty="0">
                          <a:latin typeface="Arial MT"/>
                          <a:cs typeface="Arial MT"/>
                        </a:rPr>
                        <a:t>SPI</a:t>
                      </a:r>
                      <a:r>
                        <a:rPr sz="2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:</a:t>
                      </a:r>
                      <a:r>
                        <a:rPr sz="2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7</a:t>
                      </a:r>
                      <a:r>
                        <a:rPr sz="2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h</a:t>
                      </a:r>
                      <a:endParaRPr sz="2100">
                        <a:latin typeface="Arial MT"/>
                        <a:cs typeface="Arial MT"/>
                      </a:endParaRPr>
                    </a:p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sz="2100" dirty="0">
                          <a:latin typeface="Arial MT"/>
                          <a:cs typeface="Arial MT"/>
                        </a:rPr>
                        <a:t>TPG</a:t>
                      </a:r>
                      <a:r>
                        <a:rPr sz="2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:</a:t>
                      </a:r>
                      <a:r>
                        <a:rPr sz="2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35</a:t>
                      </a:r>
                      <a:r>
                        <a:rPr sz="2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h</a:t>
                      </a:r>
                      <a:endParaRPr sz="210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2400">
                <a:tc>
                  <a:txBody>
                    <a:bodyPr/>
                    <a:lstStyle/>
                    <a:p>
                      <a:pPr marL="121920" marR="1682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2100" spc="-5" dirty="0">
                          <a:latin typeface="Arial MT"/>
                          <a:cs typeface="Arial MT"/>
                        </a:rPr>
                        <a:t>Durée</a:t>
                      </a:r>
                      <a:r>
                        <a:rPr sz="21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formation </a:t>
                      </a:r>
                      <a:r>
                        <a:rPr sz="2100" spc="-5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pratiques en 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semaines</a:t>
                      </a:r>
                      <a:endParaRPr sz="2100">
                        <a:latin typeface="Arial MT"/>
                        <a:cs typeface="Arial MT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7E7"/>
                    </a:solidFill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2100" spc="-10" dirty="0">
                          <a:latin typeface="Arial MT"/>
                          <a:cs typeface="Arial MT"/>
                        </a:rPr>
                        <a:t>22</a:t>
                      </a:r>
                      <a:endParaRPr sz="2100">
                        <a:latin typeface="Arial MT"/>
                        <a:cs typeface="Arial MT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7E7"/>
                    </a:solidFill>
                  </a:tcPr>
                </a:tc>
                <a:tc>
                  <a:txBody>
                    <a:bodyPr/>
                    <a:lstStyle/>
                    <a:p>
                      <a:pPr marR="113030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2100" spc="-10" dirty="0">
                          <a:latin typeface="Arial MT"/>
                          <a:cs typeface="Arial MT"/>
                        </a:rPr>
                        <a:t>10</a:t>
                      </a:r>
                      <a:endParaRPr sz="2100">
                        <a:latin typeface="Arial MT"/>
                        <a:cs typeface="Arial MT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7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8255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2100" spc="-5" dirty="0">
                          <a:latin typeface="Arial MT"/>
                          <a:cs typeface="Arial MT"/>
                        </a:rPr>
                        <a:t>Durée</a:t>
                      </a:r>
                      <a:r>
                        <a:rPr sz="2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formation</a:t>
                      </a:r>
                      <a:endParaRPr sz="2100">
                        <a:latin typeface="Arial MT"/>
                        <a:cs typeface="Arial MT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100" spc="-5" dirty="0">
                          <a:latin typeface="Arial MT"/>
                          <a:cs typeface="Arial MT"/>
                        </a:rPr>
                        <a:t>totale</a:t>
                      </a:r>
                      <a:r>
                        <a:rPr sz="2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2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heure</a:t>
                      </a:r>
                      <a:endParaRPr sz="2100">
                        <a:latin typeface="Arial MT"/>
                        <a:cs typeface="Arial MT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CA"/>
                    </a:solidFill>
                  </a:tcPr>
                </a:tc>
                <a:tc>
                  <a:txBody>
                    <a:bodyPr/>
                    <a:lstStyle/>
                    <a:p>
                      <a:pPr marR="113030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2100" spc="-5" dirty="0">
                          <a:latin typeface="Arial MT"/>
                          <a:cs typeface="Arial MT"/>
                        </a:rPr>
                        <a:t>1540</a:t>
                      </a:r>
                      <a:r>
                        <a:rPr sz="21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h</a:t>
                      </a:r>
                      <a:endParaRPr sz="2100">
                        <a:latin typeface="Arial MT"/>
                        <a:cs typeface="Arial MT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CA"/>
                    </a:solidFill>
                  </a:tcPr>
                </a:tc>
                <a:tc>
                  <a:txBody>
                    <a:bodyPr/>
                    <a:lstStyle/>
                    <a:p>
                      <a:pPr marR="112395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2100" spc="-5" dirty="0">
                          <a:latin typeface="Arial MT"/>
                          <a:cs typeface="Arial MT"/>
                        </a:rPr>
                        <a:t>721</a:t>
                      </a:r>
                      <a:r>
                        <a:rPr sz="2100" spc="-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h</a:t>
                      </a:r>
                      <a:endParaRPr sz="2100">
                        <a:latin typeface="Arial MT"/>
                        <a:cs typeface="Arial MT"/>
                      </a:endParaRPr>
                    </a:p>
                    <a:p>
                      <a:pPr marR="1123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100" dirty="0">
                          <a:latin typeface="Arial MT"/>
                          <a:cs typeface="Arial MT"/>
                        </a:rPr>
                        <a:t>soit</a:t>
                      </a:r>
                      <a:r>
                        <a:rPr sz="2100" spc="-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46,8%</a:t>
                      </a:r>
                      <a:endParaRPr sz="2100">
                        <a:latin typeface="Arial MT"/>
                        <a:cs typeface="Arial MT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C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3CECFD2-9CED-4F85-BC22-C3DD0053906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fr-FR"/>
              <a:t>Formation rénovation bac pro ASSP - Mai 2022 -  GRD - académie de Lyon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2054" y="6380226"/>
            <a:ext cx="11280775" cy="0"/>
          </a:xfrm>
          <a:custGeom>
            <a:avLst/>
            <a:gdLst/>
            <a:ahLst/>
            <a:cxnLst/>
            <a:rect l="l" t="t" r="r" b="b"/>
            <a:pathLst>
              <a:path w="11280775">
                <a:moveTo>
                  <a:pt x="0" y="0"/>
                </a:moveTo>
                <a:lnTo>
                  <a:pt x="11232769" y="0"/>
                </a:lnTo>
              </a:path>
              <a:path w="11280775">
                <a:moveTo>
                  <a:pt x="48767" y="0"/>
                </a:moveTo>
                <a:lnTo>
                  <a:pt x="1128077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462982" y="247476"/>
            <a:ext cx="7663180" cy="2241550"/>
            <a:chOff x="462982" y="247476"/>
            <a:chExt cx="7663180" cy="224155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2982" y="247476"/>
              <a:ext cx="751958" cy="54703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681222" y="843534"/>
              <a:ext cx="4432300" cy="1632585"/>
            </a:xfrm>
            <a:custGeom>
              <a:avLst/>
              <a:gdLst/>
              <a:ahLst/>
              <a:cxnLst/>
              <a:rect l="l" t="t" r="r" b="b"/>
              <a:pathLst>
                <a:path w="4432300" h="1632585">
                  <a:moveTo>
                    <a:pt x="3615689" y="0"/>
                  </a:moveTo>
                  <a:lnTo>
                    <a:pt x="3615689" y="203962"/>
                  </a:lnTo>
                  <a:lnTo>
                    <a:pt x="0" y="203962"/>
                  </a:lnTo>
                  <a:lnTo>
                    <a:pt x="0" y="1428114"/>
                  </a:lnTo>
                  <a:lnTo>
                    <a:pt x="3615689" y="1428114"/>
                  </a:lnTo>
                  <a:lnTo>
                    <a:pt x="3615689" y="1632203"/>
                  </a:lnTo>
                  <a:lnTo>
                    <a:pt x="4431792" y="816101"/>
                  </a:lnTo>
                  <a:lnTo>
                    <a:pt x="3615689" y="0"/>
                  </a:lnTo>
                  <a:close/>
                </a:path>
              </a:pathLst>
            </a:custGeom>
            <a:solidFill>
              <a:srgbClr val="C5D9F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681222" y="843534"/>
              <a:ext cx="4432300" cy="1632585"/>
            </a:xfrm>
            <a:custGeom>
              <a:avLst/>
              <a:gdLst/>
              <a:ahLst/>
              <a:cxnLst/>
              <a:rect l="l" t="t" r="r" b="b"/>
              <a:pathLst>
                <a:path w="4432300" h="1632585">
                  <a:moveTo>
                    <a:pt x="0" y="203962"/>
                  </a:moveTo>
                  <a:lnTo>
                    <a:pt x="3615689" y="203962"/>
                  </a:lnTo>
                  <a:lnTo>
                    <a:pt x="3615689" y="0"/>
                  </a:lnTo>
                  <a:lnTo>
                    <a:pt x="4431792" y="816101"/>
                  </a:lnTo>
                  <a:lnTo>
                    <a:pt x="3615689" y="1632203"/>
                  </a:lnTo>
                  <a:lnTo>
                    <a:pt x="3615689" y="1428114"/>
                  </a:lnTo>
                  <a:lnTo>
                    <a:pt x="0" y="1428114"/>
                  </a:lnTo>
                  <a:lnTo>
                    <a:pt x="0" y="203962"/>
                  </a:lnTo>
                  <a:close/>
                </a:path>
              </a:pathLst>
            </a:custGeom>
            <a:ln w="25908">
              <a:solidFill>
                <a:srgbClr val="CCCFD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9431273" y="408812"/>
            <a:ext cx="22472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Direction </a:t>
            </a:r>
            <a:r>
              <a:rPr sz="1000" b="1" spc="-10" dirty="0">
                <a:latin typeface="Arial"/>
                <a:cs typeface="Arial"/>
              </a:rPr>
              <a:t>générale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de l’offre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de soins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09134" y="984132"/>
            <a:ext cx="1165225" cy="124714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05"/>
              </a:spcBef>
              <a:buChar char="•"/>
              <a:tabLst>
                <a:tab pos="241300" algn="l"/>
              </a:tabLst>
            </a:pPr>
            <a:r>
              <a:rPr sz="2500" spc="-20" dirty="0">
                <a:solidFill>
                  <a:srgbClr val="F79546"/>
                </a:solidFill>
                <a:latin typeface="Calibri"/>
                <a:cs typeface="Calibri"/>
              </a:rPr>
              <a:t>BLOC</a:t>
            </a:r>
            <a:r>
              <a:rPr sz="2500" spc="-85" dirty="0">
                <a:solidFill>
                  <a:srgbClr val="F79546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79546"/>
                </a:solidFill>
                <a:latin typeface="Calibri"/>
                <a:cs typeface="Calibri"/>
              </a:rPr>
              <a:t>1</a:t>
            </a:r>
            <a:endParaRPr sz="25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09"/>
              </a:spcBef>
              <a:buChar char="•"/>
              <a:tabLst>
                <a:tab pos="241300" algn="l"/>
              </a:tabLst>
            </a:pPr>
            <a:r>
              <a:rPr sz="2500" spc="-20" dirty="0">
                <a:solidFill>
                  <a:srgbClr val="9BBA58"/>
                </a:solidFill>
                <a:latin typeface="Calibri"/>
                <a:cs typeface="Calibri"/>
              </a:rPr>
              <a:t>BLOC</a:t>
            </a:r>
            <a:r>
              <a:rPr sz="2500" spc="-90" dirty="0">
                <a:solidFill>
                  <a:srgbClr val="9BBA58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9BBA58"/>
                </a:solidFill>
                <a:latin typeface="Calibri"/>
                <a:cs typeface="Calibri"/>
              </a:rPr>
              <a:t>3</a:t>
            </a:r>
            <a:endParaRPr sz="25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00"/>
              </a:spcBef>
              <a:buChar char="•"/>
              <a:tabLst>
                <a:tab pos="241300" algn="l"/>
              </a:tabLst>
            </a:pPr>
            <a:r>
              <a:rPr sz="2500" spc="-20" dirty="0">
                <a:solidFill>
                  <a:srgbClr val="C00000"/>
                </a:solidFill>
                <a:latin typeface="Calibri"/>
                <a:cs typeface="Calibri"/>
              </a:rPr>
              <a:t>BLOC</a:t>
            </a:r>
            <a:r>
              <a:rPr sz="2500" spc="-9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C00000"/>
                </a:solidFill>
                <a:latin typeface="Calibri"/>
                <a:cs typeface="Calibri"/>
              </a:rPr>
              <a:t>4</a:t>
            </a:r>
            <a:endParaRPr sz="25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07072" y="754316"/>
            <a:ext cx="2981325" cy="1720850"/>
            <a:chOff x="707072" y="754316"/>
            <a:chExt cx="2981325" cy="1720850"/>
          </a:xfrm>
        </p:grpSpPr>
        <p:sp>
          <p:nvSpPr>
            <p:cNvPr id="10" name="object 10"/>
            <p:cNvSpPr/>
            <p:nvPr/>
          </p:nvSpPr>
          <p:spPr>
            <a:xfrm>
              <a:off x="720089" y="767334"/>
              <a:ext cx="2955290" cy="1694814"/>
            </a:xfrm>
            <a:custGeom>
              <a:avLst/>
              <a:gdLst/>
              <a:ahLst/>
              <a:cxnLst/>
              <a:rect l="l" t="t" r="r" b="b"/>
              <a:pathLst>
                <a:path w="2955290" h="1694814">
                  <a:moveTo>
                    <a:pt x="2672588" y="0"/>
                  </a:moveTo>
                  <a:lnTo>
                    <a:pt x="282447" y="0"/>
                  </a:lnTo>
                  <a:lnTo>
                    <a:pt x="236632" y="3697"/>
                  </a:lnTo>
                  <a:lnTo>
                    <a:pt x="193171" y="14402"/>
                  </a:lnTo>
                  <a:lnTo>
                    <a:pt x="152645" y="31533"/>
                  </a:lnTo>
                  <a:lnTo>
                    <a:pt x="115636" y="54506"/>
                  </a:lnTo>
                  <a:lnTo>
                    <a:pt x="82726" y="82740"/>
                  </a:lnTo>
                  <a:lnTo>
                    <a:pt x="54495" y="115653"/>
                  </a:lnTo>
                  <a:lnTo>
                    <a:pt x="31525" y="152662"/>
                  </a:lnTo>
                  <a:lnTo>
                    <a:pt x="14399" y="193186"/>
                  </a:lnTo>
                  <a:lnTo>
                    <a:pt x="3696" y="236642"/>
                  </a:lnTo>
                  <a:lnTo>
                    <a:pt x="0" y="282448"/>
                  </a:lnTo>
                  <a:lnTo>
                    <a:pt x="0" y="1412239"/>
                  </a:lnTo>
                  <a:lnTo>
                    <a:pt x="3696" y="1458045"/>
                  </a:lnTo>
                  <a:lnTo>
                    <a:pt x="14399" y="1501501"/>
                  </a:lnTo>
                  <a:lnTo>
                    <a:pt x="31525" y="1542025"/>
                  </a:lnTo>
                  <a:lnTo>
                    <a:pt x="54495" y="1579034"/>
                  </a:lnTo>
                  <a:lnTo>
                    <a:pt x="82726" y="1611947"/>
                  </a:lnTo>
                  <a:lnTo>
                    <a:pt x="115636" y="1640181"/>
                  </a:lnTo>
                  <a:lnTo>
                    <a:pt x="152645" y="1663154"/>
                  </a:lnTo>
                  <a:lnTo>
                    <a:pt x="193171" y="1680285"/>
                  </a:lnTo>
                  <a:lnTo>
                    <a:pt x="236632" y="1690990"/>
                  </a:lnTo>
                  <a:lnTo>
                    <a:pt x="282447" y="1694688"/>
                  </a:lnTo>
                  <a:lnTo>
                    <a:pt x="2672588" y="1694688"/>
                  </a:lnTo>
                  <a:lnTo>
                    <a:pt x="2718393" y="1690990"/>
                  </a:lnTo>
                  <a:lnTo>
                    <a:pt x="2761849" y="1680285"/>
                  </a:lnTo>
                  <a:lnTo>
                    <a:pt x="2802373" y="1663154"/>
                  </a:lnTo>
                  <a:lnTo>
                    <a:pt x="2839382" y="1640181"/>
                  </a:lnTo>
                  <a:lnTo>
                    <a:pt x="2872295" y="1611947"/>
                  </a:lnTo>
                  <a:lnTo>
                    <a:pt x="2900529" y="1579034"/>
                  </a:lnTo>
                  <a:lnTo>
                    <a:pt x="2923502" y="1542025"/>
                  </a:lnTo>
                  <a:lnTo>
                    <a:pt x="2940633" y="1501501"/>
                  </a:lnTo>
                  <a:lnTo>
                    <a:pt x="2951338" y="1458045"/>
                  </a:lnTo>
                  <a:lnTo>
                    <a:pt x="2955036" y="1412239"/>
                  </a:lnTo>
                  <a:lnTo>
                    <a:pt x="2955036" y="282448"/>
                  </a:lnTo>
                  <a:lnTo>
                    <a:pt x="2951338" y="236642"/>
                  </a:lnTo>
                  <a:lnTo>
                    <a:pt x="2940633" y="193186"/>
                  </a:lnTo>
                  <a:lnTo>
                    <a:pt x="2923502" y="152662"/>
                  </a:lnTo>
                  <a:lnTo>
                    <a:pt x="2900529" y="115653"/>
                  </a:lnTo>
                  <a:lnTo>
                    <a:pt x="2872295" y="82740"/>
                  </a:lnTo>
                  <a:lnTo>
                    <a:pt x="2839382" y="54506"/>
                  </a:lnTo>
                  <a:lnTo>
                    <a:pt x="2802373" y="31533"/>
                  </a:lnTo>
                  <a:lnTo>
                    <a:pt x="2761849" y="14402"/>
                  </a:lnTo>
                  <a:lnTo>
                    <a:pt x="2718393" y="3697"/>
                  </a:lnTo>
                  <a:lnTo>
                    <a:pt x="2672588" y="0"/>
                  </a:lnTo>
                  <a:close/>
                </a:path>
              </a:pathLst>
            </a:custGeom>
            <a:solidFill>
              <a:srgbClr val="94B3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20089" y="767334"/>
              <a:ext cx="2955290" cy="1694814"/>
            </a:xfrm>
            <a:custGeom>
              <a:avLst/>
              <a:gdLst/>
              <a:ahLst/>
              <a:cxnLst/>
              <a:rect l="l" t="t" r="r" b="b"/>
              <a:pathLst>
                <a:path w="2955290" h="1694814">
                  <a:moveTo>
                    <a:pt x="0" y="282448"/>
                  </a:moveTo>
                  <a:lnTo>
                    <a:pt x="3696" y="236642"/>
                  </a:lnTo>
                  <a:lnTo>
                    <a:pt x="14399" y="193186"/>
                  </a:lnTo>
                  <a:lnTo>
                    <a:pt x="31525" y="152662"/>
                  </a:lnTo>
                  <a:lnTo>
                    <a:pt x="54495" y="115653"/>
                  </a:lnTo>
                  <a:lnTo>
                    <a:pt x="82726" y="82740"/>
                  </a:lnTo>
                  <a:lnTo>
                    <a:pt x="115636" y="54506"/>
                  </a:lnTo>
                  <a:lnTo>
                    <a:pt x="152645" y="31533"/>
                  </a:lnTo>
                  <a:lnTo>
                    <a:pt x="193171" y="14402"/>
                  </a:lnTo>
                  <a:lnTo>
                    <a:pt x="236632" y="3697"/>
                  </a:lnTo>
                  <a:lnTo>
                    <a:pt x="282447" y="0"/>
                  </a:lnTo>
                  <a:lnTo>
                    <a:pt x="2672588" y="0"/>
                  </a:lnTo>
                  <a:lnTo>
                    <a:pt x="2718393" y="3697"/>
                  </a:lnTo>
                  <a:lnTo>
                    <a:pt x="2761849" y="14402"/>
                  </a:lnTo>
                  <a:lnTo>
                    <a:pt x="2802373" y="31533"/>
                  </a:lnTo>
                  <a:lnTo>
                    <a:pt x="2839382" y="54506"/>
                  </a:lnTo>
                  <a:lnTo>
                    <a:pt x="2872295" y="82740"/>
                  </a:lnTo>
                  <a:lnTo>
                    <a:pt x="2900529" y="115653"/>
                  </a:lnTo>
                  <a:lnTo>
                    <a:pt x="2923502" y="152662"/>
                  </a:lnTo>
                  <a:lnTo>
                    <a:pt x="2940633" y="193186"/>
                  </a:lnTo>
                  <a:lnTo>
                    <a:pt x="2951338" y="236642"/>
                  </a:lnTo>
                  <a:lnTo>
                    <a:pt x="2955036" y="282448"/>
                  </a:lnTo>
                  <a:lnTo>
                    <a:pt x="2955036" y="1412239"/>
                  </a:lnTo>
                  <a:lnTo>
                    <a:pt x="2951338" y="1458045"/>
                  </a:lnTo>
                  <a:lnTo>
                    <a:pt x="2940633" y="1501501"/>
                  </a:lnTo>
                  <a:lnTo>
                    <a:pt x="2923502" y="1542025"/>
                  </a:lnTo>
                  <a:lnTo>
                    <a:pt x="2900529" y="1579034"/>
                  </a:lnTo>
                  <a:lnTo>
                    <a:pt x="2872295" y="1611947"/>
                  </a:lnTo>
                  <a:lnTo>
                    <a:pt x="2839382" y="1640181"/>
                  </a:lnTo>
                  <a:lnTo>
                    <a:pt x="2802373" y="1663154"/>
                  </a:lnTo>
                  <a:lnTo>
                    <a:pt x="2761849" y="1680285"/>
                  </a:lnTo>
                  <a:lnTo>
                    <a:pt x="2718393" y="1690990"/>
                  </a:lnTo>
                  <a:lnTo>
                    <a:pt x="2672588" y="1694688"/>
                  </a:lnTo>
                  <a:lnTo>
                    <a:pt x="282447" y="1694688"/>
                  </a:lnTo>
                  <a:lnTo>
                    <a:pt x="236632" y="1690990"/>
                  </a:lnTo>
                  <a:lnTo>
                    <a:pt x="193171" y="1680285"/>
                  </a:lnTo>
                  <a:lnTo>
                    <a:pt x="152645" y="1663154"/>
                  </a:lnTo>
                  <a:lnTo>
                    <a:pt x="115636" y="1640181"/>
                  </a:lnTo>
                  <a:lnTo>
                    <a:pt x="82726" y="1611947"/>
                  </a:lnTo>
                  <a:lnTo>
                    <a:pt x="54495" y="1579034"/>
                  </a:lnTo>
                  <a:lnTo>
                    <a:pt x="31525" y="1542025"/>
                  </a:lnTo>
                  <a:lnTo>
                    <a:pt x="14399" y="1501501"/>
                  </a:lnTo>
                  <a:lnTo>
                    <a:pt x="3696" y="1458045"/>
                  </a:lnTo>
                  <a:lnTo>
                    <a:pt x="0" y="1412239"/>
                  </a:lnTo>
                  <a:lnTo>
                    <a:pt x="0" y="282448"/>
                  </a:lnTo>
                  <a:close/>
                </a:path>
              </a:pathLst>
            </a:custGeom>
            <a:ln w="25908">
              <a:solidFill>
                <a:srgbClr val="EDEB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868172" y="1212240"/>
            <a:ext cx="2654300" cy="70993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520"/>
              </a:spcBef>
            </a:pPr>
            <a:r>
              <a:rPr sz="1300" b="1" spc="-5" dirty="0">
                <a:latin typeface="Calibri"/>
                <a:cs typeface="Calibri"/>
              </a:rPr>
              <a:t>Mission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1</a:t>
            </a:r>
            <a:endParaRPr sz="1300">
              <a:latin typeface="Calibri"/>
              <a:cs typeface="Calibri"/>
            </a:endParaRPr>
          </a:p>
          <a:p>
            <a:pPr marL="12700" marR="5080" algn="ctr">
              <a:lnSpc>
                <a:spcPts val="1430"/>
              </a:lnSpc>
              <a:spcBef>
                <a:spcPts val="575"/>
              </a:spcBef>
            </a:pPr>
            <a:r>
              <a:rPr sz="1300" spc="-5" dirty="0">
                <a:latin typeface="Calibri"/>
                <a:cs typeface="Calibri"/>
              </a:rPr>
              <a:t>Accompagner </a:t>
            </a:r>
            <a:r>
              <a:rPr sz="1300" spc="-20" dirty="0">
                <a:latin typeface="Calibri"/>
                <a:cs typeface="Calibri"/>
              </a:rPr>
              <a:t>l’enfant </a:t>
            </a:r>
            <a:r>
              <a:rPr sz="1300" spc="-5" dirty="0">
                <a:latin typeface="Calibri"/>
                <a:cs typeface="Calibri"/>
              </a:rPr>
              <a:t>dans les activités </a:t>
            </a:r>
            <a:r>
              <a:rPr sz="1300" spc="-28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sa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vie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quotidienne </a:t>
            </a:r>
            <a:r>
              <a:rPr sz="1300" spc="-10" dirty="0">
                <a:latin typeface="Calibri"/>
                <a:cs typeface="Calibri"/>
              </a:rPr>
              <a:t>et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sociale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668204" y="2683700"/>
            <a:ext cx="4458335" cy="1658620"/>
            <a:chOff x="3668204" y="2683700"/>
            <a:chExt cx="4458335" cy="1658620"/>
          </a:xfrm>
        </p:grpSpPr>
        <p:sp>
          <p:nvSpPr>
            <p:cNvPr id="14" name="object 14"/>
            <p:cNvSpPr/>
            <p:nvPr/>
          </p:nvSpPr>
          <p:spPr>
            <a:xfrm>
              <a:off x="3681221" y="2696718"/>
              <a:ext cx="4432300" cy="1632585"/>
            </a:xfrm>
            <a:custGeom>
              <a:avLst/>
              <a:gdLst/>
              <a:ahLst/>
              <a:cxnLst/>
              <a:rect l="l" t="t" r="r" b="b"/>
              <a:pathLst>
                <a:path w="4432300" h="1632585">
                  <a:moveTo>
                    <a:pt x="3615689" y="0"/>
                  </a:moveTo>
                  <a:lnTo>
                    <a:pt x="3615689" y="203962"/>
                  </a:lnTo>
                  <a:lnTo>
                    <a:pt x="0" y="203962"/>
                  </a:lnTo>
                  <a:lnTo>
                    <a:pt x="0" y="1428115"/>
                  </a:lnTo>
                  <a:lnTo>
                    <a:pt x="3615689" y="1428115"/>
                  </a:lnTo>
                  <a:lnTo>
                    <a:pt x="3615689" y="1632204"/>
                  </a:lnTo>
                  <a:lnTo>
                    <a:pt x="4431792" y="816102"/>
                  </a:lnTo>
                  <a:lnTo>
                    <a:pt x="3615689" y="0"/>
                  </a:lnTo>
                  <a:close/>
                </a:path>
              </a:pathLst>
            </a:custGeom>
            <a:solidFill>
              <a:srgbClr val="C5D9F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81221" y="2696718"/>
              <a:ext cx="4432300" cy="1632585"/>
            </a:xfrm>
            <a:custGeom>
              <a:avLst/>
              <a:gdLst/>
              <a:ahLst/>
              <a:cxnLst/>
              <a:rect l="l" t="t" r="r" b="b"/>
              <a:pathLst>
                <a:path w="4432300" h="1632585">
                  <a:moveTo>
                    <a:pt x="0" y="203962"/>
                  </a:moveTo>
                  <a:lnTo>
                    <a:pt x="3615689" y="203962"/>
                  </a:lnTo>
                  <a:lnTo>
                    <a:pt x="3615689" y="0"/>
                  </a:lnTo>
                  <a:lnTo>
                    <a:pt x="4431792" y="816102"/>
                  </a:lnTo>
                  <a:lnTo>
                    <a:pt x="3615689" y="1632204"/>
                  </a:lnTo>
                  <a:lnTo>
                    <a:pt x="3615689" y="1428115"/>
                  </a:lnTo>
                  <a:lnTo>
                    <a:pt x="0" y="1428115"/>
                  </a:lnTo>
                  <a:lnTo>
                    <a:pt x="0" y="203962"/>
                  </a:lnTo>
                  <a:close/>
                </a:path>
              </a:pathLst>
            </a:custGeom>
            <a:ln w="25908">
              <a:solidFill>
                <a:srgbClr val="CCCFD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009134" y="2838678"/>
            <a:ext cx="1165225" cy="124650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00"/>
              </a:spcBef>
              <a:buChar char="•"/>
              <a:tabLst>
                <a:tab pos="241300" algn="l"/>
              </a:tabLst>
            </a:pPr>
            <a:r>
              <a:rPr sz="2500" spc="-20" dirty="0">
                <a:solidFill>
                  <a:srgbClr val="8063A1"/>
                </a:solidFill>
                <a:latin typeface="Calibri"/>
                <a:cs typeface="Calibri"/>
              </a:rPr>
              <a:t>BLOC</a:t>
            </a:r>
            <a:r>
              <a:rPr sz="2500" spc="-90" dirty="0">
                <a:solidFill>
                  <a:srgbClr val="8063A1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8063A1"/>
                </a:solidFill>
                <a:latin typeface="Calibri"/>
                <a:cs typeface="Calibri"/>
              </a:rPr>
              <a:t>2</a:t>
            </a:r>
            <a:endParaRPr sz="25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04"/>
              </a:spcBef>
              <a:buChar char="•"/>
              <a:tabLst>
                <a:tab pos="241300" algn="l"/>
              </a:tabLst>
            </a:pPr>
            <a:r>
              <a:rPr sz="2500" spc="-20" dirty="0">
                <a:solidFill>
                  <a:srgbClr val="C00000"/>
                </a:solidFill>
                <a:latin typeface="Calibri"/>
                <a:cs typeface="Calibri"/>
              </a:rPr>
              <a:t>BLOC</a:t>
            </a:r>
            <a:r>
              <a:rPr sz="2500" spc="-8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C00000"/>
                </a:solidFill>
                <a:latin typeface="Calibri"/>
                <a:cs typeface="Calibri"/>
              </a:rPr>
              <a:t>4</a:t>
            </a:r>
            <a:endParaRPr sz="25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04"/>
              </a:spcBef>
              <a:buChar char="•"/>
              <a:tabLst>
                <a:tab pos="241300" algn="l"/>
              </a:tabLst>
            </a:pPr>
            <a:r>
              <a:rPr sz="2500" spc="-20" dirty="0">
                <a:solidFill>
                  <a:srgbClr val="4F81BC"/>
                </a:solidFill>
                <a:latin typeface="Calibri"/>
                <a:cs typeface="Calibri"/>
              </a:rPr>
              <a:t>BLOC</a:t>
            </a:r>
            <a:r>
              <a:rPr sz="2500" spc="-9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F81BC"/>
                </a:solidFill>
                <a:latin typeface="Calibri"/>
                <a:cs typeface="Calibri"/>
              </a:rPr>
              <a:t>5</a:t>
            </a:r>
            <a:endParaRPr sz="25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710183" y="2628900"/>
            <a:ext cx="2981325" cy="1767839"/>
            <a:chOff x="710183" y="2628900"/>
            <a:chExt cx="2981325" cy="1767839"/>
          </a:xfrm>
        </p:grpSpPr>
        <p:sp>
          <p:nvSpPr>
            <p:cNvPr id="18" name="object 18"/>
            <p:cNvSpPr/>
            <p:nvPr/>
          </p:nvSpPr>
          <p:spPr>
            <a:xfrm>
              <a:off x="723137" y="2641853"/>
              <a:ext cx="2955290" cy="1742439"/>
            </a:xfrm>
            <a:custGeom>
              <a:avLst/>
              <a:gdLst/>
              <a:ahLst/>
              <a:cxnLst/>
              <a:rect l="l" t="t" r="r" b="b"/>
              <a:pathLst>
                <a:path w="2955290" h="1742439">
                  <a:moveTo>
                    <a:pt x="2664714" y="0"/>
                  </a:moveTo>
                  <a:lnTo>
                    <a:pt x="290322" y="0"/>
                  </a:lnTo>
                  <a:lnTo>
                    <a:pt x="243230" y="3798"/>
                  </a:lnTo>
                  <a:lnTo>
                    <a:pt x="198558" y="14794"/>
                  </a:lnTo>
                  <a:lnTo>
                    <a:pt x="156903" y="32393"/>
                  </a:lnTo>
                  <a:lnTo>
                    <a:pt x="118862" y="55997"/>
                  </a:lnTo>
                  <a:lnTo>
                    <a:pt x="85034" y="85010"/>
                  </a:lnTo>
                  <a:lnTo>
                    <a:pt x="56016" y="118835"/>
                  </a:lnTo>
                  <a:lnTo>
                    <a:pt x="32405" y="156875"/>
                  </a:lnTo>
                  <a:lnTo>
                    <a:pt x="14801" y="198534"/>
                  </a:lnTo>
                  <a:lnTo>
                    <a:pt x="3799" y="243215"/>
                  </a:lnTo>
                  <a:lnTo>
                    <a:pt x="0" y="290322"/>
                  </a:lnTo>
                  <a:lnTo>
                    <a:pt x="0" y="1451610"/>
                  </a:lnTo>
                  <a:lnTo>
                    <a:pt x="3799" y="1498716"/>
                  </a:lnTo>
                  <a:lnTo>
                    <a:pt x="14801" y="1543397"/>
                  </a:lnTo>
                  <a:lnTo>
                    <a:pt x="32405" y="1585056"/>
                  </a:lnTo>
                  <a:lnTo>
                    <a:pt x="56016" y="1623096"/>
                  </a:lnTo>
                  <a:lnTo>
                    <a:pt x="85034" y="1656921"/>
                  </a:lnTo>
                  <a:lnTo>
                    <a:pt x="118862" y="1685934"/>
                  </a:lnTo>
                  <a:lnTo>
                    <a:pt x="156903" y="1709538"/>
                  </a:lnTo>
                  <a:lnTo>
                    <a:pt x="198558" y="1727137"/>
                  </a:lnTo>
                  <a:lnTo>
                    <a:pt x="243230" y="1738133"/>
                  </a:lnTo>
                  <a:lnTo>
                    <a:pt x="290322" y="1741932"/>
                  </a:lnTo>
                  <a:lnTo>
                    <a:pt x="2664714" y="1741932"/>
                  </a:lnTo>
                  <a:lnTo>
                    <a:pt x="2711820" y="1738133"/>
                  </a:lnTo>
                  <a:lnTo>
                    <a:pt x="2756501" y="1727137"/>
                  </a:lnTo>
                  <a:lnTo>
                    <a:pt x="2798160" y="1709538"/>
                  </a:lnTo>
                  <a:lnTo>
                    <a:pt x="2836200" y="1685934"/>
                  </a:lnTo>
                  <a:lnTo>
                    <a:pt x="2870025" y="1656921"/>
                  </a:lnTo>
                  <a:lnTo>
                    <a:pt x="2899038" y="1623096"/>
                  </a:lnTo>
                  <a:lnTo>
                    <a:pt x="2922642" y="1585056"/>
                  </a:lnTo>
                  <a:lnTo>
                    <a:pt x="2940241" y="1543397"/>
                  </a:lnTo>
                  <a:lnTo>
                    <a:pt x="2951237" y="1498716"/>
                  </a:lnTo>
                  <a:lnTo>
                    <a:pt x="2955036" y="1451610"/>
                  </a:lnTo>
                  <a:lnTo>
                    <a:pt x="2955036" y="290322"/>
                  </a:lnTo>
                  <a:lnTo>
                    <a:pt x="2951237" y="243215"/>
                  </a:lnTo>
                  <a:lnTo>
                    <a:pt x="2940241" y="198534"/>
                  </a:lnTo>
                  <a:lnTo>
                    <a:pt x="2922642" y="156875"/>
                  </a:lnTo>
                  <a:lnTo>
                    <a:pt x="2899038" y="118835"/>
                  </a:lnTo>
                  <a:lnTo>
                    <a:pt x="2870025" y="85010"/>
                  </a:lnTo>
                  <a:lnTo>
                    <a:pt x="2836200" y="55997"/>
                  </a:lnTo>
                  <a:lnTo>
                    <a:pt x="2798160" y="32393"/>
                  </a:lnTo>
                  <a:lnTo>
                    <a:pt x="2756501" y="14794"/>
                  </a:lnTo>
                  <a:lnTo>
                    <a:pt x="2711820" y="3798"/>
                  </a:lnTo>
                  <a:lnTo>
                    <a:pt x="2664714" y="0"/>
                  </a:lnTo>
                  <a:close/>
                </a:path>
              </a:pathLst>
            </a:custGeom>
            <a:solidFill>
              <a:srgbClr val="94B3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23137" y="2641853"/>
              <a:ext cx="2955290" cy="1742439"/>
            </a:xfrm>
            <a:custGeom>
              <a:avLst/>
              <a:gdLst/>
              <a:ahLst/>
              <a:cxnLst/>
              <a:rect l="l" t="t" r="r" b="b"/>
              <a:pathLst>
                <a:path w="2955290" h="1742439">
                  <a:moveTo>
                    <a:pt x="0" y="290322"/>
                  </a:moveTo>
                  <a:lnTo>
                    <a:pt x="3799" y="243215"/>
                  </a:lnTo>
                  <a:lnTo>
                    <a:pt x="14801" y="198534"/>
                  </a:lnTo>
                  <a:lnTo>
                    <a:pt x="32405" y="156875"/>
                  </a:lnTo>
                  <a:lnTo>
                    <a:pt x="56016" y="118835"/>
                  </a:lnTo>
                  <a:lnTo>
                    <a:pt x="85034" y="85010"/>
                  </a:lnTo>
                  <a:lnTo>
                    <a:pt x="118862" y="55997"/>
                  </a:lnTo>
                  <a:lnTo>
                    <a:pt x="156903" y="32393"/>
                  </a:lnTo>
                  <a:lnTo>
                    <a:pt x="198558" y="14794"/>
                  </a:lnTo>
                  <a:lnTo>
                    <a:pt x="243230" y="3798"/>
                  </a:lnTo>
                  <a:lnTo>
                    <a:pt x="290322" y="0"/>
                  </a:lnTo>
                  <a:lnTo>
                    <a:pt x="2664714" y="0"/>
                  </a:lnTo>
                  <a:lnTo>
                    <a:pt x="2711820" y="3798"/>
                  </a:lnTo>
                  <a:lnTo>
                    <a:pt x="2756501" y="14794"/>
                  </a:lnTo>
                  <a:lnTo>
                    <a:pt x="2798160" y="32393"/>
                  </a:lnTo>
                  <a:lnTo>
                    <a:pt x="2836200" y="55997"/>
                  </a:lnTo>
                  <a:lnTo>
                    <a:pt x="2870025" y="85010"/>
                  </a:lnTo>
                  <a:lnTo>
                    <a:pt x="2899038" y="118835"/>
                  </a:lnTo>
                  <a:lnTo>
                    <a:pt x="2922642" y="156875"/>
                  </a:lnTo>
                  <a:lnTo>
                    <a:pt x="2940241" y="198534"/>
                  </a:lnTo>
                  <a:lnTo>
                    <a:pt x="2951237" y="243215"/>
                  </a:lnTo>
                  <a:lnTo>
                    <a:pt x="2955036" y="290322"/>
                  </a:lnTo>
                  <a:lnTo>
                    <a:pt x="2955036" y="1451610"/>
                  </a:lnTo>
                  <a:lnTo>
                    <a:pt x="2951237" y="1498716"/>
                  </a:lnTo>
                  <a:lnTo>
                    <a:pt x="2940241" y="1543397"/>
                  </a:lnTo>
                  <a:lnTo>
                    <a:pt x="2922642" y="1585056"/>
                  </a:lnTo>
                  <a:lnTo>
                    <a:pt x="2899038" y="1623096"/>
                  </a:lnTo>
                  <a:lnTo>
                    <a:pt x="2870025" y="1656921"/>
                  </a:lnTo>
                  <a:lnTo>
                    <a:pt x="2836200" y="1685934"/>
                  </a:lnTo>
                  <a:lnTo>
                    <a:pt x="2798160" y="1709538"/>
                  </a:lnTo>
                  <a:lnTo>
                    <a:pt x="2756501" y="1727137"/>
                  </a:lnTo>
                  <a:lnTo>
                    <a:pt x="2711820" y="1738133"/>
                  </a:lnTo>
                  <a:lnTo>
                    <a:pt x="2664714" y="1741932"/>
                  </a:lnTo>
                  <a:lnTo>
                    <a:pt x="290322" y="1741932"/>
                  </a:lnTo>
                  <a:lnTo>
                    <a:pt x="243230" y="1738133"/>
                  </a:lnTo>
                  <a:lnTo>
                    <a:pt x="198558" y="1727137"/>
                  </a:lnTo>
                  <a:lnTo>
                    <a:pt x="156903" y="1709538"/>
                  </a:lnTo>
                  <a:lnTo>
                    <a:pt x="118862" y="1685934"/>
                  </a:lnTo>
                  <a:lnTo>
                    <a:pt x="85034" y="1656921"/>
                  </a:lnTo>
                  <a:lnTo>
                    <a:pt x="56016" y="1623096"/>
                  </a:lnTo>
                  <a:lnTo>
                    <a:pt x="32405" y="1585056"/>
                  </a:lnTo>
                  <a:lnTo>
                    <a:pt x="14801" y="1543397"/>
                  </a:lnTo>
                  <a:lnTo>
                    <a:pt x="3799" y="1498716"/>
                  </a:lnTo>
                  <a:lnTo>
                    <a:pt x="0" y="1451610"/>
                  </a:lnTo>
                  <a:lnTo>
                    <a:pt x="0" y="290322"/>
                  </a:lnTo>
                  <a:close/>
                </a:path>
              </a:pathLst>
            </a:custGeom>
            <a:ln w="25908">
              <a:solidFill>
                <a:srgbClr val="EDEB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065987" y="3020339"/>
            <a:ext cx="2266950" cy="89154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520"/>
              </a:spcBef>
            </a:pPr>
            <a:r>
              <a:rPr sz="1300" b="1" spc="-5" dirty="0">
                <a:latin typeface="Calibri"/>
                <a:cs typeface="Calibri"/>
              </a:rPr>
              <a:t>Mission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2</a:t>
            </a:r>
            <a:endParaRPr sz="1300">
              <a:latin typeface="Calibri"/>
              <a:cs typeface="Calibri"/>
            </a:endParaRPr>
          </a:p>
          <a:p>
            <a:pPr marL="12700" marR="5080" indent="-635" algn="ctr">
              <a:lnSpc>
                <a:spcPts val="1430"/>
              </a:lnSpc>
              <a:spcBef>
                <a:spcPts val="575"/>
              </a:spcBef>
            </a:pPr>
            <a:r>
              <a:rPr sz="1300" spc="-5" dirty="0">
                <a:latin typeface="Calibri"/>
                <a:cs typeface="Calibri"/>
              </a:rPr>
              <a:t>Collaborer aux </a:t>
            </a:r>
            <a:r>
              <a:rPr sz="1300" spc="-10" dirty="0">
                <a:latin typeface="Calibri"/>
                <a:cs typeface="Calibri"/>
              </a:rPr>
              <a:t>projets </a:t>
            </a:r>
            <a:r>
              <a:rPr sz="1300" spc="-5" dirty="0">
                <a:latin typeface="Calibri"/>
                <a:cs typeface="Calibri"/>
              </a:rPr>
              <a:t>de </a:t>
            </a:r>
            <a:r>
              <a:rPr sz="1300" spc="-10" dirty="0">
                <a:latin typeface="Calibri"/>
                <a:cs typeface="Calibri"/>
              </a:rPr>
              <a:t>soins 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personnalisés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dans</a:t>
            </a:r>
            <a:r>
              <a:rPr sz="1300" spc="-10" dirty="0">
                <a:latin typeface="Calibri"/>
                <a:cs typeface="Calibri"/>
              </a:rPr>
              <a:t> son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champ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de </a:t>
            </a:r>
            <a:r>
              <a:rPr sz="1300" spc="-27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compétences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668204" y="4555172"/>
            <a:ext cx="4458335" cy="1656714"/>
            <a:chOff x="3668204" y="4555172"/>
            <a:chExt cx="4458335" cy="1656714"/>
          </a:xfrm>
        </p:grpSpPr>
        <p:sp>
          <p:nvSpPr>
            <p:cNvPr id="22" name="object 22"/>
            <p:cNvSpPr/>
            <p:nvPr/>
          </p:nvSpPr>
          <p:spPr>
            <a:xfrm>
              <a:off x="3681221" y="4568189"/>
              <a:ext cx="4432300" cy="1630680"/>
            </a:xfrm>
            <a:custGeom>
              <a:avLst/>
              <a:gdLst/>
              <a:ahLst/>
              <a:cxnLst/>
              <a:rect l="l" t="t" r="r" b="b"/>
              <a:pathLst>
                <a:path w="4432300" h="1630679">
                  <a:moveTo>
                    <a:pt x="3616452" y="0"/>
                  </a:moveTo>
                  <a:lnTo>
                    <a:pt x="3616452" y="203835"/>
                  </a:lnTo>
                  <a:lnTo>
                    <a:pt x="0" y="203835"/>
                  </a:lnTo>
                  <a:lnTo>
                    <a:pt x="0" y="1426845"/>
                  </a:lnTo>
                  <a:lnTo>
                    <a:pt x="3616452" y="1426845"/>
                  </a:lnTo>
                  <a:lnTo>
                    <a:pt x="3616452" y="1630680"/>
                  </a:lnTo>
                  <a:lnTo>
                    <a:pt x="4431792" y="815340"/>
                  </a:lnTo>
                  <a:lnTo>
                    <a:pt x="3616452" y="0"/>
                  </a:lnTo>
                  <a:close/>
                </a:path>
              </a:pathLst>
            </a:custGeom>
            <a:solidFill>
              <a:srgbClr val="C5D9F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681221" y="4568189"/>
              <a:ext cx="4432300" cy="1630680"/>
            </a:xfrm>
            <a:custGeom>
              <a:avLst/>
              <a:gdLst/>
              <a:ahLst/>
              <a:cxnLst/>
              <a:rect l="l" t="t" r="r" b="b"/>
              <a:pathLst>
                <a:path w="4432300" h="1630679">
                  <a:moveTo>
                    <a:pt x="0" y="203835"/>
                  </a:moveTo>
                  <a:lnTo>
                    <a:pt x="3616452" y="203835"/>
                  </a:lnTo>
                  <a:lnTo>
                    <a:pt x="3616452" y="0"/>
                  </a:lnTo>
                  <a:lnTo>
                    <a:pt x="4431792" y="815340"/>
                  </a:lnTo>
                  <a:lnTo>
                    <a:pt x="3616452" y="1630680"/>
                  </a:lnTo>
                  <a:lnTo>
                    <a:pt x="3616452" y="1426845"/>
                  </a:lnTo>
                  <a:lnTo>
                    <a:pt x="0" y="1426845"/>
                  </a:lnTo>
                  <a:lnTo>
                    <a:pt x="0" y="203835"/>
                  </a:lnTo>
                  <a:close/>
                </a:path>
              </a:pathLst>
            </a:custGeom>
            <a:ln w="25907">
              <a:solidFill>
                <a:srgbClr val="CCCFD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5009134" y="4709439"/>
            <a:ext cx="1164590" cy="124714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05"/>
              </a:spcBef>
              <a:buChar char="•"/>
              <a:tabLst>
                <a:tab pos="241300" algn="l"/>
              </a:tabLst>
            </a:pPr>
            <a:r>
              <a:rPr sz="2500" spc="-20" dirty="0">
                <a:solidFill>
                  <a:srgbClr val="8063A1"/>
                </a:solidFill>
                <a:latin typeface="Calibri"/>
                <a:cs typeface="Calibri"/>
              </a:rPr>
              <a:t>BLOC</a:t>
            </a:r>
            <a:r>
              <a:rPr sz="2500" spc="-90" dirty="0">
                <a:solidFill>
                  <a:srgbClr val="8063A1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8063A1"/>
                </a:solidFill>
                <a:latin typeface="Calibri"/>
                <a:cs typeface="Calibri"/>
              </a:rPr>
              <a:t>2</a:t>
            </a:r>
            <a:endParaRPr sz="25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09"/>
              </a:spcBef>
              <a:buChar char="•"/>
              <a:tabLst>
                <a:tab pos="241300" algn="l"/>
              </a:tabLst>
            </a:pPr>
            <a:r>
              <a:rPr sz="2500" spc="-20" dirty="0">
                <a:solidFill>
                  <a:srgbClr val="9BBA58"/>
                </a:solidFill>
                <a:latin typeface="Calibri"/>
                <a:cs typeface="Calibri"/>
              </a:rPr>
              <a:t>BLOC</a:t>
            </a:r>
            <a:r>
              <a:rPr sz="2500" spc="-90" dirty="0">
                <a:solidFill>
                  <a:srgbClr val="9BBA58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9BBA58"/>
                </a:solidFill>
                <a:latin typeface="Calibri"/>
                <a:cs typeface="Calibri"/>
              </a:rPr>
              <a:t>3</a:t>
            </a:r>
            <a:endParaRPr sz="25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00"/>
              </a:spcBef>
              <a:buChar char="•"/>
              <a:tabLst>
                <a:tab pos="241300" algn="l"/>
              </a:tabLst>
            </a:pPr>
            <a:r>
              <a:rPr sz="2500" spc="-20" dirty="0">
                <a:solidFill>
                  <a:srgbClr val="4F81BC"/>
                </a:solidFill>
                <a:latin typeface="Calibri"/>
                <a:cs typeface="Calibri"/>
              </a:rPr>
              <a:t>BLOC</a:t>
            </a:r>
            <a:r>
              <a:rPr sz="2500" spc="-9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F81BC"/>
                </a:solidFill>
                <a:latin typeface="Calibri"/>
                <a:cs typeface="Calibri"/>
              </a:rPr>
              <a:t>5</a:t>
            </a:r>
            <a:endParaRPr sz="25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707136" y="4524755"/>
            <a:ext cx="2981325" cy="1724025"/>
            <a:chOff x="707136" y="4524755"/>
            <a:chExt cx="2981325" cy="1724025"/>
          </a:xfrm>
        </p:grpSpPr>
        <p:sp>
          <p:nvSpPr>
            <p:cNvPr id="26" name="object 26"/>
            <p:cNvSpPr/>
            <p:nvPr/>
          </p:nvSpPr>
          <p:spPr>
            <a:xfrm>
              <a:off x="720090" y="4537709"/>
              <a:ext cx="2955290" cy="1697989"/>
            </a:xfrm>
            <a:custGeom>
              <a:avLst/>
              <a:gdLst/>
              <a:ahLst/>
              <a:cxnLst/>
              <a:rect l="l" t="t" r="r" b="b"/>
              <a:pathLst>
                <a:path w="2955290" h="1697989">
                  <a:moveTo>
                    <a:pt x="2672080" y="0"/>
                  </a:moveTo>
                  <a:lnTo>
                    <a:pt x="282956" y="0"/>
                  </a:lnTo>
                  <a:lnTo>
                    <a:pt x="237058" y="3705"/>
                  </a:lnTo>
                  <a:lnTo>
                    <a:pt x="193519" y="14431"/>
                  </a:lnTo>
                  <a:lnTo>
                    <a:pt x="152920" y="31594"/>
                  </a:lnTo>
                  <a:lnTo>
                    <a:pt x="115845" y="54612"/>
                  </a:lnTo>
                  <a:lnTo>
                    <a:pt x="82875" y="82899"/>
                  </a:lnTo>
                  <a:lnTo>
                    <a:pt x="54593" y="115872"/>
                  </a:lnTo>
                  <a:lnTo>
                    <a:pt x="31582" y="152948"/>
                  </a:lnTo>
                  <a:lnTo>
                    <a:pt x="14425" y="193543"/>
                  </a:lnTo>
                  <a:lnTo>
                    <a:pt x="3703" y="237074"/>
                  </a:lnTo>
                  <a:lnTo>
                    <a:pt x="0" y="282956"/>
                  </a:lnTo>
                  <a:lnTo>
                    <a:pt x="0" y="1414780"/>
                  </a:lnTo>
                  <a:lnTo>
                    <a:pt x="3703" y="1460677"/>
                  </a:lnTo>
                  <a:lnTo>
                    <a:pt x="14425" y="1504216"/>
                  </a:lnTo>
                  <a:lnTo>
                    <a:pt x="31582" y="1544815"/>
                  </a:lnTo>
                  <a:lnTo>
                    <a:pt x="54593" y="1581890"/>
                  </a:lnTo>
                  <a:lnTo>
                    <a:pt x="82875" y="1614860"/>
                  </a:lnTo>
                  <a:lnTo>
                    <a:pt x="115845" y="1643142"/>
                  </a:lnTo>
                  <a:lnTo>
                    <a:pt x="152920" y="1666153"/>
                  </a:lnTo>
                  <a:lnTo>
                    <a:pt x="193519" y="1683310"/>
                  </a:lnTo>
                  <a:lnTo>
                    <a:pt x="237058" y="1694032"/>
                  </a:lnTo>
                  <a:lnTo>
                    <a:pt x="282956" y="1697735"/>
                  </a:lnTo>
                  <a:lnTo>
                    <a:pt x="2672080" y="1697735"/>
                  </a:lnTo>
                  <a:lnTo>
                    <a:pt x="2717961" y="1694032"/>
                  </a:lnTo>
                  <a:lnTo>
                    <a:pt x="2761492" y="1683310"/>
                  </a:lnTo>
                  <a:lnTo>
                    <a:pt x="2802087" y="1666153"/>
                  </a:lnTo>
                  <a:lnTo>
                    <a:pt x="2839163" y="1643142"/>
                  </a:lnTo>
                  <a:lnTo>
                    <a:pt x="2872136" y="1614860"/>
                  </a:lnTo>
                  <a:lnTo>
                    <a:pt x="2900423" y="1581890"/>
                  </a:lnTo>
                  <a:lnTo>
                    <a:pt x="2923441" y="1544815"/>
                  </a:lnTo>
                  <a:lnTo>
                    <a:pt x="2940604" y="1504216"/>
                  </a:lnTo>
                  <a:lnTo>
                    <a:pt x="2951330" y="1460677"/>
                  </a:lnTo>
                  <a:lnTo>
                    <a:pt x="2955036" y="1414780"/>
                  </a:lnTo>
                  <a:lnTo>
                    <a:pt x="2955036" y="282956"/>
                  </a:lnTo>
                  <a:lnTo>
                    <a:pt x="2951330" y="237074"/>
                  </a:lnTo>
                  <a:lnTo>
                    <a:pt x="2940604" y="193543"/>
                  </a:lnTo>
                  <a:lnTo>
                    <a:pt x="2923441" y="152948"/>
                  </a:lnTo>
                  <a:lnTo>
                    <a:pt x="2900423" y="115872"/>
                  </a:lnTo>
                  <a:lnTo>
                    <a:pt x="2872136" y="82899"/>
                  </a:lnTo>
                  <a:lnTo>
                    <a:pt x="2839163" y="54612"/>
                  </a:lnTo>
                  <a:lnTo>
                    <a:pt x="2802087" y="31594"/>
                  </a:lnTo>
                  <a:lnTo>
                    <a:pt x="2761492" y="14431"/>
                  </a:lnTo>
                  <a:lnTo>
                    <a:pt x="2717961" y="3705"/>
                  </a:lnTo>
                  <a:lnTo>
                    <a:pt x="2672080" y="0"/>
                  </a:lnTo>
                  <a:close/>
                </a:path>
              </a:pathLst>
            </a:custGeom>
            <a:solidFill>
              <a:srgbClr val="94B3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20090" y="4537709"/>
              <a:ext cx="2955290" cy="1697989"/>
            </a:xfrm>
            <a:custGeom>
              <a:avLst/>
              <a:gdLst/>
              <a:ahLst/>
              <a:cxnLst/>
              <a:rect l="l" t="t" r="r" b="b"/>
              <a:pathLst>
                <a:path w="2955290" h="1697989">
                  <a:moveTo>
                    <a:pt x="0" y="282956"/>
                  </a:moveTo>
                  <a:lnTo>
                    <a:pt x="3703" y="237074"/>
                  </a:lnTo>
                  <a:lnTo>
                    <a:pt x="14425" y="193543"/>
                  </a:lnTo>
                  <a:lnTo>
                    <a:pt x="31582" y="152948"/>
                  </a:lnTo>
                  <a:lnTo>
                    <a:pt x="54593" y="115872"/>
                  </a:lnTo>
                  <a:lnTo>
                    <a:pt x="82875" y="82899"/>
                  </a:lnTo>
                  <a:lnTo>
                    <a:pt x="115845" y="54612"/>
                  </a:lnTo>
                  <a:lnTo>
                    <a:pt x="152920" y="31594"/>
                  </a:lnTo>
                  <a:lnTo>
                    <a:pt x="193519" y="14431"/>
                  </a:lnTo>
                  <a:lnTo>
                    <a:pt x="237058" y="3705"/>
                  </a:lnTo>
                  <a:lnTo>
                    <a:pt x="282956" y="0"/>
                  </a:lnTo>
                  <a:lnTo>
                    <a:pt x="2672080" y="0"/>
                  </a:lnTo>
                  <a:lnTo>
                    <a:pt x="2717961" y="3705"/>
                  </a:lnTo>
                  <a:lnTo>
                    <a:pt x="2761492" y="14431"/>
                  </a:lnTo>
                  <a:lnTo>
                    <a:pt x="2802087" y="31594"/>
                  </a:lnTo>
                  <a:lnTo>
                    <a:pt x="2839163" y="54612"/>
                  </a:lnTo>
                  <a:lnTo>
                    <a:pt x="2872136" y="82899"/>
                  </a:lnTo>
                  <a:lnTo>
                    <a:pt x="2900423" y="115872"/>
                  </a:lnTo>
                  <a:lnTo>
                    <a:pt x="2923441" y="152948"/>
                  </a:lnTo>
                  <a:lnTo>
                    <a:pt x="2940604" y="193543"/>
                  </a:lnTo>
                  <a:lnTo>
                    <a:pt x="2951330" y="237074"/>
                  </a:lnTo>
                  <a:lnTo>
                    <a:pt x="2955036" y="282956"/>
                  </a:lnTo>
                  <a:lnTo>
                    <a:pt x="2955036" y="1414780"/>
                  </a:lnTo>
                  <a:lnTo>
                    <a:pt x="2951330" y="1460677"/>
                  </a:lnTo>
                  <a:lnTo>
                    <a:pt x="2940604" y="1504216"/>
                  </a:lnTo>
                  <a:lnTo>
                    <a:pt x="2923441" y="1544815"/>
                  </a:lnTo>
                  <a:lnTo>
                    <a:pt x="2900423" y="1581890"/>
                  </a:lnTo>
                  <a:lnTo>
                    <a:pt x="2872136" y="1614860"/>
                  </a:lnTo>
                  <a:lnTo>
                    <a:pt x="2839163" y="1643142"/>
                  </a:lnTo>
                  <a:lnTo>
                    <a:pt x="2802087" y="1666153"/>
                  </a:lnTo>
                  <a:lnTo>
                    <a:pt x="2761492" y="1683310"/>
                  </a:lnTo>
                  <a:lnTo>
                    <a:pt x="2717961" y="1694032"/>
                  </a:lnTo>
                  <a:lnTo>
                    <a:pt x="2672080" y="1697735"/>
                  </a:lnTo>
                  <a:lnTo>
                    <a:pt x="282956" y="1697735"/>
                  </a:lnTo>
                  <a:lnTo>
                    <a:pt x="237058" y="1694032"/>
                  </a:lnTo>
                  <a:lnTo>
                    <a:pt x="193519" y="1683310"/>
                  </a:lnTo>
                  <a:lnTo>
                    <a:pt x="152920" y="1666153"/>
                  </a:lnTo>
                  <a:lnTo>
                    <a:pt x="115845" y="1643142"/>
                  </a:lnTo>
                  <a:lnTo>
                    <a:pt x="82875" y="1614860"/>
                  </a:lnTo>
                  <a:lnTo>
                    <a:pt x="54593" y="1581890"/>
                  </a:lnTo>
                  <a:lnTo>
                    <a:pt x="31582" y="1544815"/>
                  </a:lnTo>
                  <a:lnTo>
                    <a:pt x="14425" y="1504216"/>
                  </a:lnTo>
                  <a:lnTo>
                    <a:pt x="3703" y="1460677"/>
                  </a:lnTo>
                  <a:lnTo>
                    <a:pt x="0" y="1414780"/>
                  </a:lnTo>
                  <a:lnTo>
                    <a:pt x="0" y="282956"/>
                  </a:lnTo>
                  <a:close/>
                </a:path>
              </a:pathLst>
            </a:custGeom>
            <a:ln w="25908">
              <a:solidFill>
                <a:srgbClr val="EDEB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907796" y="4762460"/>
            <a:ext cx="2576195" cy="113474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685"/>
              </a:spcBef>
            </a:pPr>
            <a:r>
              <a:rPr sz="1300" b="1" spc="-5" dirty="0">
                <a:latin typeface="Calibri"/>
                <a:cs typeface="Calibri"/>
              </a:rPr>
              <a:t>Mission</a:t>
            </a:r>
            <a:r>
              <a:rPr sz="1300" b="1" spc="-2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3</a:t>
            </a:r>
            <a:endParaRPr sz="13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85"/>
              </a:spcBef>
            </a:pPr>
            <a:r>
              <a:rPr sz="1300" spc="-5" dirty="0">
                <a:latin typeface="Calibri"/>
                <a:cs typeface="Calibri"/>
              </a:rPr>
              <a:t>Contribuer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à la </a:t>
            </a:r>
            <a:r>
              <a:rPr sz="1300" spc="-10" dirty="0">
                <a:latin typeface="Calibri"/>
                <a:cs typeface="Calibri"/>
              </a:rPr>
              <a:t>prévention </a:t>
            </a:r>
            <a:r>
              <a:rPr sz="1300" spc="-5" dirty="0">
                <a:latin typeface="Calibri"/>
                <a:cs typeface="Calibri"/>
              </a:rPr>
              <a:t>des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risques</a:t>
            </a:r>
            <a:endParaRPr sz="1300">
              <a:latin typeface="Calibri"/>
              <a:cs typeface="Calibri"/>
            </a:endParaRPr>
          </a:p>
          <a:p>
            <a:pPr marL="2540" algn="ctr">
              <a:lnSpc>
                <a:spcPts val="1495"/>
              </a:lnSpc>
              <a:spcBef>
                <a:spcPts val="30"/>
              </a:spcBef>
            </a:pPr>
            <a:r>
              <a:rPr sz="1300" spc="-10" dirty="0">
                <a:latin typeface="Calibri"/>
                <a:cs typeface="Calibri"/>
              </a:rPr>
              <a:t>et</a:t>
            </a:r>
            <a:endParaRPr sz="1300">
              <a:latin typeface="Calibri"/>
              <a:cs typeface="Calibri"/>
            </a:endParaRPr>
          </a:p>
          <a:p>
            <a:pPr marL="236220" marR="226060" algn="ctr">
              <a:lnSpc>
                <a:spcPts val="1430"/>
              </a:lnSpc>
              <a:spcBef>
                <a:spcPts val="90"/>
              </a:spcBef>
            </a:pPr>
            <a:r>
              <a:rPr sz="1300" spc="-5" dirty="0">
                <a:latin typeface="Calibri"/>
                <a:cs typeface="Calibri"/>
              </a:rPr>
              <a:t>au </a:t>
            </a:r>
            <a:r>
              <a:rPr sz="1300" spc="-10" dirty="0">
                <a:latin typeface="Calibri"/>
                <a:cs typeface="Calibri"/>
              </a:rPr>
              <a:t>raisonnement </a:t>
            </a:r>
            <a:r>
              <a:rPr sz="1300" spc="-5" dirty="0">
                <a:latin typeface="Calibri"/>
                <a:cs typeface="Calibri"/>
              </a:rPr>
              <a:t>clinique inter- </a:t>
            </a:r>
            <a:r>
              <a:rPr sz="1300" spc="-28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professionnel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257793" y="1178813"/>
            <a:ext cx="2915920" cy="670560"/>
          </a:xfrm>
          <a:prstGeom prst="rect">
            <a:avLst/>
          </a:prstGeom>
          <a:ln w="25907">
            <a:solidFill>
              <a:srgbClr val="48301F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83820" marR="127635">
              <a:lnSpc>
                <a:spcPct val="101600"/>
              </a:lnSpc>
              <a:spcBef>
                <a:spcPts val="285"/>
              </a:spcBef>
            </a:pPr>
            <a:r>
              <a:rPr sz="1250" b="1" spc="15" dirty="0">
                <a:latin typeface="Arial"/>
                <a:cs typeface="Arial"/>
              </a:rPr>
              <a:t>BLOC </a:t>
            </a:r>
            <a:r>
              <a:rPr sz="1250" b="1" spc="10" dirty="0">
                <a:latin typeface="Arial"/>
                <a:cs typeface="Arial"/>
              </a:rPr>
              <a:t>1 </a:t>
            </a:r>
            <a:r>
              <a:rPr sz="1250" spc="5" dirty="0">
                <a:latin typeface="Arial MT"/>
                <a:cs typeface="Arial MT"/>
              </a:rPr>
              <a:t>Accompagnement et </a:t>
            </a:r>
            <a:r>
              <a:rPr sz="1250" spc="10" dirty="0">
                <a:latin typeface="Arial MT"/>
                <a:cs typeface="Arial MT"/>
              </a:rPr>
              <a:t>soins </a:t>
            </a:r>
            <a:r>
              <a:rPr sz="1250" spc="1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de</a:t>
            </a:r>
            <a:r>
              <a:rPr sz="1250" spc="-2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l’enfant</a:t>
            </a:r>
            <a:r>
              <a:rPr sz="1250" spc="-3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dans</a:t>
            </a:r>
            <a:r>
              <a:rPr sz="1250" spc="-3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les</a:t>
            </a:r>
            <a:r>
              <a:rPr sz="1250" spc="-2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activités</a:t>
            </a:r>
            <a:r>
              <a:rPr sz="1250" spc="-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de</a:t>
            </a:r>
            <a:r>
              <a:rPr sz="1250" spc="-20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sa</a:t>
            </a:r>
            <a:r>
              <a:rPr sz="1250" spc="-2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vie </a:t>
            </a:r>
            <a:r>
              <a:rPr sz="1250" spc="-33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quotidienne</a:t>
            </a:r>
            <a:r>
              <a:rPr sz="1250" spc="-45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et</a:t>
            </a:r>
            <a:r>
              <a:rPr sz="1250" spc="-15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de</a:t>
            </a:r>
            <a:r>
              <a:rPr sz="1250" spc="-25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sa</a:t>
            </a:r>
            <a:r>
              <a:rPr sz="1250" spc="-10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vie</a:t>
            </a:r>
            <a:r>
              <a:rPr sz="1250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sociale</a:t>
            </a:r>
            <a:endParaRPr sz="1250">
              <a:latin typeface="Arial MT"/>
              <a:cs typeface="Arial M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257793" y="2029205"/>
            <a:ext cx="2915920" cy="669290"/>
          </a:xfrm>
          <a:prstGeom prst="rect">
            <a:avLst/>
          </a:prstGeom>
          <a:ln w="25907">
            <a:solidFill>
              <a:srgbClr val="EA5333"/>
            </a:solidFill>
          </a:ln>
        </p:spPr>
        <p:txBody>
          <a:bodyPr vert="horz" wrap="square" lIns="0" tIns="36194" rIns="0" bIns="0" rtlCol="0">
            <a:spAutoFit/>
          </a:bodyPr>
          <a:lstStyle/>
          <a:p>
            <a:pPr marL="83820" marR="92075">
              <a:lnSpc>
                <a:spcPct val="101600"/>
              </a:lnSpc>
              <a:spcBef>
                <a:spcPts val="284"/>
              </a:spcBef>
            </a:pPr>
            <a:r>
              <a:rPr sz="1250" b="1" spc="15" dirty="0">
                <a:latin typeface="Arial"/>
                <a:cs typeface="Arial"/>
              </a:rPr>
              <a:t>BLOC</a:t>
            </a:r>
            <a:r>
              <a:rPr sz="1250" b="1" spc="40" dirty="0">
                <a:latin typeface="Arial"/>
                <a:cs typeface="Arial"/>
              </a:rPr>
              <a:t> </a:t>
            </a:r>
            <a:r>
              <a:rPr sz="1250" b="1" spc="10" dirty="0">
                <a:latin typeface="Arial"/>
                <a:cs typeface="Arial"/>
              </a:rPr>
              <a:t>2</a:t>
            </a:r>
            <a:r>
              <a:rPr sz="1250" b="1" spc="65" dirty="0">
                <a:latin typeface="Arial"/>
                <a:cs typeface="Arial"/>
              </a:rPr>
              <a:t> </a:t>
            </a:r>
            <a:r>
              <a:rPr sz="1250" spc="5" dirty="0">
                <a:latin typeface="Arial MT"/>
                <a:cs typeface="Arial MT"/>
              </a:rPr>
              <a:t>Evaluation</a:t>
            </a:r>
            <a:r>
              <a:rPr sz="1250" spc="2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de</a:t>
            </a:r>
            <a:r>
              <a:rPr sz="1250" spc="50" dirty="0">
                <a:latin typeface="Arial MT"/>
                <a:cs typeface="Arial MT"/>
              </a:rPr>
              <a:t> </a:t>
            </a:r>
            <a:r>
              <a:rPr sz="1250" dirty="0">
                <a:latin typeface="Arial MT"/>
                <a:cs typeface="Arial MT"/>
              </a:rPr>
              <a:t>l’état</a:t>
            </a:r>
            <a:r>
              <a:rPr sz="1250" spc="4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clinique </a:t>
            </a:r>
            <a:r>
              <a:rPr sz="1250" spc="1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et</a:t>
            </a:r>
            <a:r>
              <a:rPr sz="1250" spc="-10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mise</a:t>
            </a:r>
            <a:r>
              <a:rPr sz="1250" spc="-2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en</a:t>
            </a:r>
            <a:r>
              <a:rPr sz="1250" spc="-20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œuvre</a:t>
            </a:r>
            <a:r>
              <a:rPr sz="1250" spc="-2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de</a:t>
            </a:r>
            <a:r>
              <a:rPr sz="1250" spc="-20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soins</a:t>
            </a:r>
            <a:r>
              <a:rPr sz="1250" spc="-2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adaptés</a:t>
            </a:r>
            <a:r>
              <a:rPr sz="1250" spc="-4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en </a:t>
            </a:r>
            <a:r>
              <a:rPr sz="1250" spc="-33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collaboration</a:t>
            </a:r>
            <a:endParaRPr sz="1250">
              <a:latin typeface="Arial MT"/>
              <a:cs typeface="Arial M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257793" y="2875026"/>
            <a:ext cx="2909570" cy="864235"/>
          </a:xfrm>
          <a:prstGeom prst="rect">
            <a:avLst/>
          </a:prstGeom>
          <a:ln w="25907">
            <a:solidFill>
              <a:srgbClr val="FFD4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3820" marR="129539">
              <a:lnSpc>
                <a:spcPct val="101699"/>
              </a:lnSpc>
              <a:spcBef>
                <a:spcPts val="280"/>
              </a:spcBef>
            </a:pPr>
            <a:r>
              <a:rPr sz="1250" b="1" spc="10" dirty="0">
                <a:latin typeface="Arial"/>
                <a:cs typeface="Arial"/>
              </a:rPr>
              <a:t>BLOC 3 </a:t>
            </a:r>
            <a:r>
              <a:rPr sz="1250" spc="5" dirty="0">
                <a:latin typeface="Arial MT"/>
                <a:cs typeface="Arial MT"/>
              </a:rPr>
              <a:t>Information </a:t>
            </a:r>
            <a:r>
              <a:rPr sz="1250" spc="10" dirty="0">
                <a:latin typeface="Arial MT"/>
                <a:cs typeface="Arial MT"/>
              </a:rPr>
              <a:t>et </a:t>
            </a:r>
            <a:r>
              <a:rPr sz="1250" spc="1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accompagnement </a:t>
            </a:r>
            <a:r>
              <a:rPr sz="1250" spc="10" dirty="0">
                <a:latin typeface="Arial MT"/>
                <a:cs typeface="Arial MT"/>
              </a:rPr>
              <a:t>des </a:t>
            </a:r>
            <a:r>
              <a:rPr sz="1250" spc="5" dirty="0">
                <a:latin typeface="Arial MT"/>
                <a:cs typeface="Arial MT"/>
              </a:rPr>
              <a:t>personnes et </a:t>
            </a:r>
            <a:r>
              <a:rPr sz="1250" spc="10" dirty="0">
                <a:latin typeface="Arial MT"/>
                <a:cs typeface="Arial MT"/>
              </a:rPr>
              <a:t> de</a:t>
            </a:r>
            <a:r>
              <a:rPr sz="1250" spc="-1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leur</a:t>
            </a:r>
            <a:r>
              <a:rPr sz="1250" spc="-1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entourage,</a:t>
            </a:r>
            <a:r>
              <a:rPr sz="1250" spc="-40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des</a:t>
            </a:r>
            <a:r>
              <a:rPr sz="1250" spc="-1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professionnels </a:t>
            </a:r>
            <a:r>
              <a:rPr sz="1250" spc="-33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et</a:t>
            </a:r>
            <a:r>
              <a:rPr sz="1250" spc="-10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des</a:t>
            </a:r>
            <a:r>
              <a:rPr sz="1250" spc="-1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apprenants</a:t>
            </a:r>
            <a:endParaRPr sz="1250">
              <a:latin typeface="Arial MT"/>
              <a:cs typeface="Arial M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236457" y="3845814"/>
            <a:ext cx="2898775" cy="1061085"/>
          </a:xfrm>
          <a:prstGeom prst="rect">
            <a:avLst/>
          </a:prstGeom>
          <a:ln w="25907">
            <a:solidFill>
              <a:srgbClr val="20205A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83185" marR="130810">
              <a:lnSpc>
                <a:spcPct val="101600"/>
              </a:lnSpc>
              <a:spcBef>
                <a:spcPts val="295"/>
              </a:spcBef>
            </a:pPr>
            <a:r>
              <a:rPr sz="1250" b="1" spc="15" dirty="0">
                <a:latin typeface="Arial"/>
                <a:cs typeface="Arial"/>
              </a:rPr>
              <a:t>BLOC</a:t>
            </a:r>
            <a:r>
              <a:rPr sz="1250" b="1" spc="-30" dirty="0">
                <a:latin typeface="Arial"/>
                <a:cs typeface="Arial"/>
              </a:rPr>
              <a:t> </a:t>
            </a:r>
            <a:r>
              <a:rPr sz="1250" b="1" spc="10" dirty="0">
                <a:latin typeface="Arial"/>
                <a:cs typeface="Arial"/>
              </a:rPr>
              <a:t>4</a:t>
            </a:r>
            <a:r>
              <a:rPr sz="1250" b="1" spc="-5" dirty="0">
                <a:latin typeface="Arial"/>
                <a:cs typeface="Arial"/>
              </a:rPr>
              <a:t> </a:t>
            </a:r>
            <a:r>
              <a:rPr sz="1250" spc="5" dirty="0">
                <a:latin typeface="Arial MT"/>
                <a:cs typeface="Arial MT"/>
              </a:rPr>
              <a:t>Entretien</a:t>
            </a:r>
            <a:r>
              <a:rPr sz="1250" spc="-25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de</a:t>
            </a:r>
            <a:r>
              <a:rPr sz="1250" spc="-3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l'environnement </a:t>
            </a:r>
            <a:r>
              <a:rPr sz="1250" spc="-330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immédiat de </a:t>
            </a:r>
            <a:r>
              <a:rPr sz="1250" spc="5" dirty="0">
                <a:latin typeface="Arial MT"/>
                <a:cs typeface="Arial MT"/>
              </a:rPr>
              <a:t>la </a:t>
            </a:r>
            <a:r>
              <a:rPr sz="1250" spc="10" dirty="0">
                <a:latin typeface="Arial MT"/>
                <a:cs typeface="Arial MT"/>
              </a:rPr>
              <a:t>personne </a:t>
            </a:r>
            <a:r>
              <a:rPr sz="1250" spc="5" dirty="0">
                <a:latin typeface="Arial MT"/>
                <a:cs typeface="Arial MT"/>
              </a:rPr>
              <a:t>et </a:t>
            </a:r>
            <a:r>
              <a:rPr sz="1250" spc="10" dirty="0">
                <a:latin typeface="Arial MT"/>
                <a:cs typeface="Arial MT"/>
              </a:rPr>
              <a:t>des </a:t>
            </a:r>
            <a:r>
              <a:rPr sz="1250" spc="1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matériels liés </a:t>
            </a:r>
            <a:r>
              <a:rPr sz="1250" spc="10" dirty="0">
                <a:latin typeface="Arial MT"/>
                <a:cs typeface="Arial MT"/>
              </a:rPr>
              <a:t>aux </a:t>
            </a:r>
            <a:r>
              <a:rPr sz="1250" spc="5" dirty="0">
                <a:latin typeface="Arial MT"/>
                <a:cs typeface="Arial MT"/>
              </a:rPr>
              <a:t>activités </a:t>
            </a:r>
            <a:r>
              <a:rPr sz="1250" spc="10" dirty="0">
                <a:latin typeface="Arial MT"/>
                <a:cs typeface="Arial MT"/>
              </a:rPr>
              <a:t>en </a:t>
            </a:r>
            <a:r>
              <a:rPr sz="1250" spc="5" dirty="0">
                <a:latin typeface="Arial MT"/>
                <a:cs typeface="Arial MT"/>
              </a:rPr>
              <a:t>tenant </a:t>
            </a:r>
            <a:r>
              <a:rPr sz="1250" spc="10" dirty="0">
                <a:latin typeface="Arial MT"/>
                <a:cs typeface="Arial MT"/>
              </a:rPr>
              <a:t> compte des </a:t>
            </a:r>
            <a:r>
              <a:rPr sz="1250" spc="5" dirty="0">
                <a:latin typeface="Arial MT"/>
                <a:cs typeface="Arial MT"/>
              </a:rPr>
              <a:t>lieux et situations </a:t>
            </a:r>
            <a:r>
              <a:rPr sz="1250" spc="10" dirty="0">
                <a:latin typeface="Arial MT"/>
                <a:cs typeface="Arial MT"/>
              </a:rPr>
              <a:t> </a:t>
            </a:r>
            <a:r>
              <a:rPr sz="1250" dirty="0">
                <a:latin typeface="Arial MT"/>
                <a:cs typeface="Arial MT"/>
              </a:rPr>
              <a:t>d’intervention</a:t>
            </a:r>
            <a:endParaRPr sz="1250">
              <a:latin typeface="Arial MT"/>
              <a:cs typeface="Arial M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266938" y="5097017"/>
            <a:ext cx="2900680" cy="864235"/>
          </a:xfrm>
          <a:prstGeom prst="rect">
            <a:avLst/>
          </a:prstGeom>
          <a:ln w="25907">
            <a:solidFill>
              <a:srgbClr val="005741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82550" marR="139065">
              <a:lnSpc>
                <a:spcPct val="101699"/>
              </a:lnSpc>
              <a:spcBef>
                <a:spcPts val="285"/>
              </a:spcBef>
            </a:pPr>
            <a:r>
              <a:rPr sz="1250" b="1" spc="10" dirty="0">
                <a:latin typeface="Arial"/>
                <a:cs typeface="Arial"/>
              </a:rPr>
              <a:t>BLOC 5 </a:t>
            </a:r>
            <a:r>
              <a:rPr sz="1250" dirty="0">
                <a:latin typeface="Arial MT"/>
                <a:cs typeface="Arial MT"/>
              </a:rPr>
              <a:t>Travail </a:t>
            </a:r>
            <a:r>
              <a:rPr sz="1250" spc="10" dirty="0">
                <a:latin typeface="Arial MT"/>
                <a:cs typeface="Arial MT"/>
              </a:rPr>
              <a:t>en équipe </a:t>
            </a:r>
            <a:r>
              <a:rPr sz="1250" spc="5" dirty="0">
                <a:latin typeface="Arial MT"/>
                <a:cs typeface="Arial MT"/>
              </a:rPr>
              <a:t>pluri- </a:t>
            </a:r>
            <a:r>
              <a:rPr sz="1250" spc="1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professionnelle et traitement </a:t>
            </a:r>
            <a:r>
              <a:rPr sz="1250" spc="10" dirty="0">
                <a:latin typeface="Arial MT"/>
                <a:cs typeface="Arial MT"/>
              </a:rPr>
              <a:t>des </a:t>
            </a:r>
            <a:r>
              <a:rPr sz="1250" spc="1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informations liées </a:t>
            </a:r>
            <a:r>
              <a:rPr sz="1250" spc="10" dirty="0">
                <a:latin typeface="Arial MT"/>
                <a:cs typeface="Arial MT"/>
              </a:rPr>
              <a:t>aux </a:t>
            </a:r>
            <a:r>
              <a:rPr sz="1250" spc="5" dirty="0">
                <a:latin typeface="Arial MT"/>
                <a:cs typeface="Arial MT"/>
              </a:rPr>
              <a:t>activités </a:t>
            </a:r>
            <a:r>
              <a:rPr sz="1250" spc="10" dirty="0">
                <a:latin typeface="Arial MT"/>
                <a:cs typeface="Arial MT"/>
              </a:rPr>
              <a:t>de </a:t>
            </a:r>
            <a:r>
              <a:rPr sz="1250" spc="15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soins,</a:t>
            </a:r>
            <a:r>
              <a:rPr sz="1250" spc="-35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à</a:t>
            </a:r>
            <a:r>
              <a:rPr sz="1250" spc="-10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la</a:t>
            </a:r>
            <a:r>
              <a:rPr sz="1250" spc="-2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qualité/gestion</a:t>
            </a:r>
            <a:r>
              <a:rPr sz="1250" spc="-25" dirty="0">
                <a:latin typeface="Arial MT"/>
                <a:cs typeface="Arial MT"/>
              </a:rPr>
              <a:t> </a:t>
            </a:r>
            <a:r>
              <a:rPr sz="1250" spc="5" dirty="0">
                <a:latin typeface="Arial MT"/>
                <a:cs typeface="Arial MT"/>
              </a:rPr>
              <a:t>des</a:t>
            </a:r>
            <a:r>
              <a:rPr sz="1250" spc="-50" dirty="0">
                <a:latin typeface="Arial MT"/>
                <a:cs typeface="Arial MT"/>
              </a:rPr>
              <a:t> </a:t>
            </a:r>
            <a:r>
              <a:rPr sz="1250" spc="10" dirty="0">
                <a:latin typeface="Arial MT"/>
                <a:cs typeface="Arial MT"/>
              </a:rPr>
              <a:t>risques</a:t>
            </a:r>
            <a:endParaRPr sz="1250">
              <a:latin typeface="Arial MT"/>
              <a:cs typeface="Arial MT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3990594" y="228600"/>
            <a:ext cx="4245610" cy="523240"/>
            <a:chOff x="3990594" y="228600"/>
            <a:chExt cx="4245610" cy="523240"/>
          </a:xfrm>
        </p:grpSpPr>
        <p:pic>
          <p:nvPicPr>
            <p:cNvPr id="35" name="object 3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90594" y="331088"/>
              <a:ext cx="2695321" cy="303148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7092695" y="228600"/>
              <a:ext cx="1143000" cy="523240"/>
            </a:xfrm>
            <a:custGeom>
              <a:avLst/>
              <a:gdLst/>
              <a:ahLst/>
              <a:cxnLst/>
              <a:rect l="l" t="t" r="r" b="b"/>
              <a:pathLst>
                <a:path w="1143000" h="523240">
                  <a:moveTo>
                    <a:pt x="571500" y="0"/>
                  </a:moveTo>
                  <a:lnTo>
                    <a:pt x="509235" y="1533"/>
                  </a:lnTo>
                  <a:lnTo>
                    <a:pt x="448910" y="6026"/>
                  </a:lnTo>
                  <a:lnTo>
                    <a:pt x="390875" y="13319"/>
                  </a:lnTo>
                  <a:lnTo>
                    <a:pt x="335478" y="23255"/>
                  </a:lnTo>
                  <a:lnTo>
                    <a:pt x="283068" y="35672"/>
                  </a:lnTo>
                  <a:lnTo>
                    <a:pt x="233994" y="50413"/>
                  </a:lnTo>
                  <a:lnTo>
                    <a:pt x="188605" y="67319"/>
                  </a:lnTo>
                  <a:lnTo>
                    <a:pt x="147250" y="86229"/>
                  </a:lnTo>
                  <a:lnTo>
                    <a:pt x="110276" y="106984"/>
                  </a:lnTo>
                  <a:lnTo>
                    <a:pt x="78034" y="129427"/>
                  </a:lnTo>
                  <a:lnTo>
                    <a:pt x="29138" y="178734"/>
                  </a:lnTo>
                  <a:lnTo>
                    <a:pt x="3353" y="232878"/>
                  </a:lnTo>
                  <a:lnTo>
                    <a:pt x="0" y="261365"/>
                  </a:lnTo>
                  <a:lnTo>
                    <a:pt x="3353" y="289853"/>
                  </a:lnTo>
                  <a:lnTo>
                    <a:pt x="29138" y="343997"/>
                  </a:lnTo>
                  <a:lnTo>
                    <a:pt x="78034" y="393304"/>
                  </a:lnTo>
                  <a:lnTo>
                    <a:pt x="110276" y="415747"/>
                  </a:lnTo>
                  <a:lnTo>
                    <a:pt x="147250" y="436502"/>
                  </a:lnTo>
                  <a:lnTo>
                    <a:pt x="188605" y="455412"/>
                  </a:lnTo>
                  <a:lnTo>
                    <a:pt x="233994" y="472318"/>
                  </a:lnTo>
                  <a:lnTo>
                    <a:pt x="283068" y="487059"/>
                  </a:lnTo>
                  <a:lnTo>
                    <a:pt x="335478" y="499476"/>
                  </a:lnTo>
                  <a:lnTo>
                    <a:pt x="390875" y="509412"/>
                  </a:lnTo>
                  <a:lnTo>
                    <a:pt x="448910" y="516705"/>
                  </a:lnTo>
                  <a:lnTo>
                    <a:pt x="509235" y="521198"/>
                  </a:lnTo>
                  <a:lnTo>
                    <a:pt x="571500" y="522732"/>
                  </a:lnTo>
                  <a:lnTo>
                    <a:pt x="633764" y="521198"/>
                  </a:lnTo>
                  <a:lnTo>
                    <a:pt x="694089" y="516705"/>
                  </a:lnTo>
                  <a:lnTo>
                    <a:pt x="752124" y="509412"/>
                  </a:lnTo>
                  <a:lnTo>
                    <a:pt x="807521" y="499476"/>
                  </a:lnTo>
                  <a:lnTo>
                    <a:pt x="859931" y="487059"/>
                  </a:lnTo>
                  <a:lnTo>
                    <a:pt x="909005" y="472318"/>
                  </a:lnTo>
                  <a:lnTo>
                    <a:pt x="954394" y="455412"/>
                  </a:lnTo>
                  <a:lnTo>
                    <a:pt x="995749" y="436502"/>
                  </a:lnTo>
                  <a:lnTo>
                    <a:pt x="1032723" y="415747"/>
                  </a:lnTo>
                  <a:lnTo>
                    <a:pt x="1064965" y="393304"/>
                  </a:lnTo>
                  <a:lnTo>
                    <a:pt x="1113861" y="343997"/>
                  </a:lnTo>
                  <a:lnTo>
                    <a:pt x="1139646" y="289853"/>
                  </a:lnTo>
                  <a:lnTo>
                    <a:pt x="1143000" y="261365"/>
                  </a:lnTo>
                  <a:lnTo>
                    <a:pt x="1139646" y="232878"/>
                  </a:lnTo>
                  <a:lnTo>
                    <a:pt x="1113861" y="178734"/>
                  </a:lnTo>
                  <a:lnTo>
                    <a:pt x="1064965" y="129427"/>
                  </a:lnTo>
                  <a:lnTo>
                    <a:pt x="1032723" y="106984"/>
                  </a:lnTo>
                  <a:lnTo>
                    <a:pt x="995749" y="86229"/>
                  </a:lnTo>
                  <a:lnTo>
                    <a:pt x="954394" y="67319"/>
                  </a:lnTo>
                  <a:lnTo>
                    <a:pt x="909005" y="50413"/>
                  </a:lnTo>
                  <a:lnTo>
                    <a:pt x="859931" y="35672"/>
                  </a:lnTo>
                  <a:lnTo>
                    <a:pt x="807521" y="23255"/>
                  </a:lnTo>
                  <a:lnTo>
                    <a:pt x="752124" y="13319"/>
                  </a:lnTo>
                  <a:lnTo>
                    <a:pt x="694089" y="6026"/>
                  </a:lnTo>
                  <a:lnTo>
                    <a:pt x="633764" y="1533"/>
                  </a:lnTo>
                  <a:lnTo>
                    <a:pt x="571500" y="0"/>
                  </a:lnTo>
                  <a:close/>
                </a:path>
              </a:pathLst>
            </a:custGeom>
            <a:solidFill>
              <a:srgbClr val="FFD400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xfrm>
            <a:off x="7356093" y="210058"/>
            <a:ext cx="618490" cy="5378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350" spc="5" dirty="0">
                <a:solidFill>
                  <a:srgbClr val="FFFFFF"/>
                </a:solidFill>
              </a:rPr>
              <a:t>AP</a:t>
            </a:r>
            <a:endParaRPr sz="3350"/>
          </a:p>
        </p:txBody>
      </p:sp>
      <p:sp>
        <p:nvSpPr>
          <p:cNvPr id="40" name="Espace réservé du pied de page 39">
            <a:extLst>
              <a:ext uri="{FF2B5EF4-FFF2-40B4-BE49-F238E27FC236}">
                <a16:creationId xmlns:a16="http://schemas.microsoft.com/office/drawing/2014/main" id="{034ECCA1-107D-43BC-AE68-B3753A35BDC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fr-FR"/>
              <a:t>Formation rénovation bac pro ASSP - Mai 2022 -  GRD - académie de Lyon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64950" y="6380226"/>
            <a:ext cx="48260" cy="0"/>
          </a:xfrm>
          <a:custGeom>
            <a:avLst/>
            <a:gdLst/>
            <a:ahLst/>
            <a:cxnLst/>
            <a:rect l="l" t="t" r="r" b="b"/>
            <a:pathLst>
              <a:path w="48259">
                <a:moveTo>
                  <a:pt x="0" y="0"/>
                </a:moveTo>
                <a:lnTo>
                  <a:pt x="4787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2982" y="247476"/>
            <a:ext cx="751958" cy="54703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1524488" y="6552380"/>
            <a:ext cx="140335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sz="1000" b="1" spc="-10" dirty="0">
                <a:latin typeface="Arial"/>
                <a:cs typeface="Arial"/>
              </a:rPr>
              <a:t>46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0148" y="454279"/>
            <a:ext cx="8729980" cy="534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300" spc="25" dirty="0">
                <a:solidFill>
                  <a:srgbClr val="000000"/>
                </a:solidFill>
              </a:rPr>
              <a:t>BAC</a:t>
            </a:r>
            <a:r>
              <a:rPr sz="3300" spc="-110" dirty="0">
                <a:solidFill>
                  <a:srgbClr val="000000"/>
                </a:solidFill>
              </a:rPr>
              <a:t> </a:t>
            </a:r>
            <a:r>
              <a:rPr sz="3300" spc="20" dirty="0">
                <a:solidFill>
                  <a:srgbClr val="000000"/>
                </a:solidFill>
              </a:rPr>
              <a:t>ASSP</a:t>
            </a:r>
            <a:r>
              <a:rPr sz="3300" spc="-65" dirty="0">
                <a:solidFill>
                  <a:srgbClr val="000000"/>
                </a:solidFill>
              </a:rPr>
              <a:t> </a:t>
            </a:r>
            <a:r>
              <a:rPr sz="3300" spc="20" dirty="0">
                <a:solidFill>
                  <a:srgbClr val="000000"/>
                </a:solidFill>
              </a:rPr>
              <a:t>et</a:t>
            </a:r>
            <a:r>
              <a:rPr sz="3300" spc="5" dirty="0">
                <a:solidFill>
                  <a:srgbClr val="000000"/>
                </a:solidFill>
              </a:rPr>
              <a:t> </a:t>
            </a:r>
            <a:r>
              <a:rPr sz="3300" spc="15" dirty="0">
                <a:solidFill>
                  <a:srgbClr val="000000"/>
                </a:solidFill>
              </a:rPr>
              <a:t>formation</a:t>
            </a:r>
            <a:r>
              <a:rPr sz="3300" spc="-10" dirty="0">
                <a:solidFill>
                  <a:srgbClr val="000000"/>
                </a:solidFill>
              </a:rPr>
              <a:t> </a:t>
            </a:r>
            <a:r>
              <a:rPr sz="3300" spc="15" dirty="0">
                <a:solidFill>
                  <a:srgbClr val="000000"/>
                </a:solidFill>
              </a:rPr>
              <a:t>préparant</a:t>
            </a:r>
            <a:r>
              <a:rPr sz="3300" spc="-20" dirty="0">
                <a:solidFill>
                  <a:srgbClr val="000000"/>
                </a:solidFill>
              </a:rPr>
              <a:t> </a:t>
            </a:r>
            <a:r>
              <a:rPr sz="3300" spc="20" dirty="0">
                <a:solidFill>
                  <a:srgbClr val="000000"/>
                </a:solidFill>
              </a:rPr>
              <a:t>au</a:t>
            </a:r>
            <a:r>
              <a:rPr sz="3300" spc="10" dirty="0">
                <a:solidFill>
                  <a:srgbClr val="000000"/>
                </a:solidFill>
              </a:rPr>
              <a:t> </a:t>
            </a:r>
            <a:r>
              <a:rPr sz="3300" spc="20" dirty="0">
                <a:solidFill>
                  <a:srgbClr val="000000"/>
                </a:solidFill>
              </a:rPr>
              <a:t>DEAP</a:t>
            </a:r>
            <a:endParaRPr sz="3300"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3613"/>
              </p:ext>
            </p:extLst>
          </p:nvPr>
        </p:nvGraphicFramePr>
        <p:xfrm>
          <a:off x="425018" y="1152525"/>
          <a:ext cx="11232515" cy="52155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7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2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2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66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400"/>
                    </a:solidFill>
                  </a:tcPr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DEA</a:t>
                      </a:r>
                      <a:r>
                        <a:rPr lang="fr-FR" sz="2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2100" dirty="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40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Bac</a:t>
                      </a:r>
                      <a:r>
                        <a:rPr sz="21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</a:t>
                      </a:r>
                      <a:r>
                        <a:rPr sz="21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ASSP</a:t>
                      </a:r>
                      <a:endParaRPr sz="210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1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4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9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121920" marR="168275">
                        <a:lnSpc>
                          <a:spcPct val="100000"/>
                        </a:lnSpc>
                      </a:pPr>
                      <a:r>
                        <a:rPr sz="2100" spc="-5" dirty="0">
                          <a:latin typeface="Arial MT"/>
                          <a:cs typeface="Arial MT"/>
                        </a:rPr>
                        <a:t>Durée</a:t>
                      </a:r>
                      <a:r>
                        <a:rPr sz="21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formation </a:t>
                      </a:r>
                      <a:r>
                        <a:rPr sz="2100" spc="-5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théorique en 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semaines</a:t>
                      </a:r>
                      <a:endParaRPr sz="210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CA"/>
                    </a:solidFill>
                  </a:tcPr>
                </a:tc>
                <a:tc>
                  <a:txBody>
                    <a:bodyPr/>
                    <a:lstStyle/>
                    <a:p>
                      <a:pPr marR="114935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2100" spc="-10" dirty="0">
                          <a:latin typeface="Arial MT"/>
                          <a:cs typeface="Arial MT"/>
                        </a:rPr>
                        <a:t>22</a:t>
                      </a:r>
                      <a:endParaRPr sz="2100">
                        <a:latin typeface="Arial MT"/>
                        <a:cs typeface="Arial MT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CA"/>
                    </a:solidFill>
                  </a:tcPr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2100" spc="-5" dirty="0">
                          <a:latin typeface="Arial MT"/>
                          <a:cs typeface="Arial MT"/>
                        </a:rPr>
                        <a:t>14,2</a:t>
                      </a:r>
                      <a:endParaRPr sz="2100">
                        <a:latin typeface="Arial MT"/>
                        <a:cs typeface="Arial MT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CA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sz="2100" spc="-5" dirty="0">
                          <a:latin typeface="Arial MT"/>
                          <a:cs typeface="Arial MT"/>
                        </a:rPr>
                        <a:t>Equivalence</a:t>
                      </a:r>
                      <a:r>
                        <a:rPr sz="2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totale</a:t>
                      </a:r>
                      <a:r>
                        <a:rPr sz="2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des</a:t>
                      </a:r>
                      <a:r>
                        <a:rPr sz="2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blocs</a:t>
                      </a:r>
                      <a:r>
                        <a:rPr sz="2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de</a:t>
                      </a:r>
                      <a:endParaRPr sz="2100">
                        <a:latin typeface="Arial MT"/>
                        <a:cs typeface="Arial MT"/>
                      </a:endParaRPr>
                    </a:p>
                    <a:p>
                      <a:pPr marL="122555">
                        <a:lnSpc>
                          <a:spcPct val="100000"/>
                        </a:lnSpc>
                        <a:tabLst>
                          <a:tab pos="1855470" algn="l"/>
                        </a:tabLst>
                      </a:pPr>
                      <a:r>
                        <a:rPr sz="2100" spc="-5" dirty="0">
                          <a:latin typeface="Arial MT"/>
                          <a:cs typeface="Arial MT"/>
                        </a:rPr>
                        <a:t>compétences	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:</a:t>
                      </a:r>
                      <a:r>
                        <a:rPr sz="2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3-</a:t>
                      </a:r>
                      <a:r>
                        <a:rPr sz="2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4-5</a:t>
                      </a:r>
                      <a:endParaRPr sz="2100">
                        <a:latin typeface="Arial MT"/>
                        <a:cs typeface="Arial MT"/>
                      </a:endParaRPr>
                    </a:p>
                    <a:p>
                      <a:pPr marL="122555" marR="533400">
                        <a:lnSpc>
                          <a:spcPts val="5040"/>
                        </a:lnSpc>
                        <a:spcBef>
                          <a:spcPts val="590"/>
                        </a:spcBef>
                      </a:pPr>
                      <a:r>
                        <a:rPr sz="2100" spc="-5" dirty="0">
                          <a:latin typeface="Arial MT"/>
                          <a:cs typeface="Arial MT"/>
                        </a:rPr>
                        <a:t>Allégement des modules 1 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et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2 du bloc 1 </a:t>
                      </a:r>
                      <a:r>
                        <a:rPr sz="2100" spc="-5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Pas de</a:t>
                      </a:r>
                      <a:r>
                        <a:rPr sz="2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dispenses</a:t>
                      </a:r>
                      <a:r>
                        <a:rPr sz="2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du</a:t>
                      </a:r>
                      <a:r>
                        <a:rPr sz="2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bloc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2</a:t>
                      </a:r>
                      <a:endParaRPr sz="2100">
                        <a:latin typeface="Arial MT"/>
                        <a:cs typeface="Arial MT"/>
                      </a:endParaRPr>
                    </a:p>
                    <a:p>
                      <a:pPr marL="122555">
                        <a:lnSpc>
                          <a:spcPct val="100000"/>
                        </a:lnSpc>
                        <a:spcBef>
                          <a:spcPts val="1935"/>
                        </a:spcBef>
                      </a:pPr>
                      <a:r>
                        <a:rPr sz="2100" spc="-5" dirty="0">
                          <a:latin typeface="Arial MT"/>
                          <a:cs typeface="Arial MT"/>
                        </a:rPr>
                        <a:t>Pas</a:t>
                      </a:r>
                      <a:r>
                        <a:rPr sz="2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2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dispenses</a:t>
                      </a:r>
                      <a:r>
                        <a:rPr sz="2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des</a:t>
                      </a:r>
                      <a:endParaRPr sz="2100">
                        <a:latin typeface="Arial MT"/>
                        <a:cs typeface="Arial MT"/>
                      </a:endParaRPr>
                    </a:p>
                    <a:p>
                      <a:pPr marL="122555" marR="4051935">
                        <a:lnSpc>
                          <a:spcPct val="100000"/>
                        </a:lnSpc>
                      </a:pPr>
                      <a:r>
                        <a:rPr sz="2100" dirty="0">
                          <a:latin typeface="Arial MT"/>
                          <a:cs typeface="Arial MT"/>
                        </a:rPr>
                        <a:t>API : 35 h </a:t>
                      </a:r>
                      <a:r>
                        <a:rPr sz="2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SPI :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7 h 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 TPG</a:t>
                      </a:r>
                      <a:r>
                        <a:rPr sz="2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:</a:t>
                      </a:r>
                      <a:r>
                        <a:rPr sz="2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35</a:t>
                      </a:r>
                      <a:r>
                        <a:rPr sz="2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h</a:t>
                      </a:r>
                      <a:endParaRPr sz="210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FEE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1697">
                <a:tc>
                  <a:txBody>
                    <a:bodyPr/>
                    <a:lstStyle/>
                    <a:p>
                      <a:pPr marL="121920" marR="1682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2100" spc="-5" dirty="0">
                          <a:latin typeface="Arial MT"/>
                          <a:cs typeface="Arial MT"/>
                        </a:rPr>
                        <a:t>Durée</a:t>
                      </a:r>
                      <a:r>
                        <a:rPr sz="21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formation </a:t>
                      </a:r>
                      <a:r>
                        <a:rPr sz="2100" spc="-5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pratiques en 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semaines</a:t>
                      </a:r>
                      <a:endParaRPr sz="2100">
                        <a:latin typeface="Arial MT"/>
                        <a:cs typeface="Arial MT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7E7"/>
                    </a:solidFill>
                  </a:tcPr>
                </a:tc>
                <a:tc>
                  <a:txBody>
                    <a:bodyPr/>
                    <a:lstStyle/>
                    <a:p>
                      <a:pPr marR="114935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2100" spc="-10" dirty="0">
                          <a:latin typeface="Arial MT"/>
                          <a:cs typeface="Arial MT"/>
                        </a:rPr>
                        <a:t>22</a:t>
                      </a:r>
                      <a:endParaRPr sz="2100">
                        <a:latin typeface="Arial MT"/>
                        <a:cs typeface="Arial MT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7E7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2100" spc="-10" dirty="0">
                          <a:latin typeface="Arial MT"/>
                          <a:cs typeface="Arial MT"/>
                        </a:rPr>
                        <a:t>15</a:t>
                      </a:r>
                      <a:endParaRPr sz="2100">
                        <a:latin typeface="Arial MT"/>
                        <a:cs typeface="Arial MT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7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FEE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7709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2100" spc="-5" dirty="0">
                          <a:latin typeface="Arial MT"/>
                          <a:cs typeface="Arial MT"/>
                        </a:rPr>
                        <a:t>Durée</a:t>
                      </a:r>
                      <a:r>
                        <a:rPr sz="2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formation</a:t>
                      </a:r>
                      <a:endParaRPr sz="2100">
                        <a:latin typeface="Arial MT"/>
                        <a:cs typeface="Arial MT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100" spc="-5" dirty="0">
                          <a:latin typeface="Arial MT"/>
                          <a:cs typeface="Arial MT"/>
                        </a:rPr>
                        <a:t>totale</a:t>
                      </a:r>
                      <a:r>
                        <a:rPr sz="2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2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heure</a:t>
                      </a:r>
                      <a:endParaRPr sz="2100">
                        <a:latin typeface="Arial MT"/>
                        <a:cs typeface="Arial MT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FEECA"/>
                    </a:solidFill>
                  </a:tcPr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2100" spc="-5" dirty="0">
                          <a:latin typeface="Arial MT"/>
                          <a:cs typeface="Arial MT"/>
                        </a:rPr>
                        <a:t>1540</a:t>
                      </a:r>
                      <a:r>
                        <a:rPr sz="21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h</a:t>
                      </a:r>
                      <a:endParaRPr sz="2100">
                        <a:latin typeface="Arial MT"/>
                        <a:cs typeface="Arial MT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FEECA"/>
                    </a:solidFill>
                  </a:tcPr>
                </a:tc>
                <a:tc>
                  <a:txBody>
                    <a:bodyPr/>
                    <a:lstStyle/>
                    <a:p>
                      <a:pPr marR="113030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2100" spc="-5" dirty="0">
                          <a:latin typeface="Arial MT"/>
                          <a:cs typeface="Arial MT"/>
                        </a:rPr>
                        <a:t>1022</a:t>
                      </a:r>
                      <a:r>
                        <a:rPr sz="2100" spc="-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dirty="0">
                          <a:latin typeface="Arial MT"/>
                          <a:cs typeface="Arial MT"/>
                        </a:rPr>
                        <a:t>h</a:t>
                      </a:r>
                    </a:p>
                    <a:p>
                      <a:pPr marR="1149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100" dirty="0">
                          <a:latin typeface="Arial MT"/>
                          <a:cs typeface="Arial MT"/>
                        </a:rPr>
                        <a:t>soit</a:t>
                      </a:r>
                      <a:r>
                        <a:rPr sz="2100" spc="-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5" dirty="0">
                          <a:latin typeface="Arial MT"/>
                          <a:cs typeface="Arial MT"/>
                        </a:rPr>
                        <a:t>66,3%</a:t>
                      </a:r>
                      <a:endParaRPr sz="2100" dirty="0">
                        <a:latin typeface="Arial MT"/>
                        <a:cs typeface="Arial MT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FEEC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FEE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9DCB17E-5827-4D04-A09E-30F55F37B5B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fr-FR"/>
              <a:t>Formation rénovation bac pro ASSP - Mai 2022 -  GRD - académie de Lyon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792</Words>
  <Application>Microsoft Office PowerPoint</Application>
  <PresentationFormat>Grand écran</PresentationFormat>
  <Paragraphs>134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Arial MT</vt:lpstr>
      <vt:lpstr>Calibri</vt:lpstr>
      <vt:lpstr>Times New Roman</vt:lpstr>
      <vt:lpstr>Office Theme</vt:lpstr>
      <vt:lpstr>RENOVATION </vt:lpstr>
      <vt:lpstr>Les rénovations des métiers de la santé </vt:lpstr>
      <vt:lpstr>TEXTES REGLEMENTAIRES</vt:lpstr>
      <vt:lpstr>AS</vt:lpstr>
      <vt:lpstr>BAC ASSP et formation préparant au DEAS</vt:lpstr>
      <vt:lpstr>AP</vt:lpstr>
      <vt:lpstr>BAC ASSP et formation préparant au DEAP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RENOVATION DES DIPLOMES DEAS DEAP</dc:title>
  <dc:creator>Michele Delomel</dc:creator>
  <cp:lastModifiedBy>pascaline izart</cp:lastModifiedBy>
  <cp:revision>112</cp:revision>
  <dcterms:created xsi:type="dcterms:W3CDTF">2022-04-05T13:04:55Z</dcterms:created>
  <dcterms:modified xsi:type="dcterms:W3CDTF">2022-06-15T09:19:33Z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2022-04-05T00:00:00Z</vt:filetime>
  </property>
</Properties>
</file>