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3" r:id="rId5"/>
    <p:sldId id="264" r:id="rId6"/>
    <p:sldId id="259" r:id="rId7"/>
    <p:sldId id="265" r:id="rId8"/>
    <p:sldId id="260" r:id="rId9"/>
    <p:sldId id="258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09/04/2021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16541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09/04/2021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00552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09/04/2021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2703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09/04/2021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241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09/04/2021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85360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09/04/2021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40579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09/04/2021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2578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09/04/2021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84438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09/04/2021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89569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09/04/2021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76976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09/04/2021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71195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09/04/2021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1586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1340768"/>
            <a:ext cx="8595314" cy="4464496"/>
          </a:xfrm>
        </p:spPr>
        <p:txBody>
          <a:bodyPr>
            <a:noAutofit/>
          </a:bodyPr>
          <a:lstStyle/>
          <a:p>
            <a:br>
              <a:rPr lang="fr-FR" sz="8000" b="1" dirty="0">
                <a:solidFill>
                  <a:srgbClr val="00B050"/>
                </a:solidFill>
              </a:rPr>
            </a:br>
            <a:r>
              <a:rPr lang="fr-FR" sz="8000" b="1" dirty="0">
                <a:solidFill>
                  <a:srgbClr val="00B050"/>
                </a:solidFill>
              </a:rPr>
              <a:t>&amp; </a:t>
            </a:r>
            <a:br>
              <a:rPr lang="fr-FR" sz="8000" b="1" dirty="0">
                <a:solidFill>
                  <a:srgbClr val="00B050"/>
                </a:solidFill>
              </a:rPr>
            </a:br>
            <a:r>
              <a:rPr lang="fr-FR" sz="6000" b="1" dirty="0">
                <a:solidFill>
                  <a:srgbClr val="00B050"/>
                </a:solidFill>
              </a:rPr>
              <a:t>COMPETENCES</a:t>
            </a:r>
            <a:r>
              <a:rPr lang="fr-FR" sz="8000" b="1" dirty="0">
                <a:solidFill>
                  <a:srgbClr val="00B050"/>
                </a:solidFill>
              </a:rPr>
              <a:t> </a:t>
            </a:r>
            <a:r>
              <a:rPr lang="fr-FR" sz="6000" b="1" dirty="0">
                <a:solidFill>
                  <a:srgbClr val="00B050"/>
                </a:solidFill>
              </a:rPr>
              <a:t>en Bac Pro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283968" y="6440538"/>
            <a:ext cx="47298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accent1"/>
                </a:solidFill>
              </a:rPr>
              <a:t>Carole </a:t>
            </a:r>
            <a:r>
              <a:rPr lang="fr-FR" sz="1400" dirty="0" err="1">
                <a:solidFill>
                  <a:schemeClr val="accent1"/>
                </a:solidFill>
              </a:rPr>
              <a:t>Vanotti</a:t>
            </a:r>
            <a:r>
              <a:rPr lang="fr-FR" sz="1400" dirty="0">
                <a:solidFill>
                  <a:schemeClr val="accent1"/>
                </a:solidFill>
              </a:rPr>
              <a:t> DDF Lycée X. Bichat – Nov.2020</a:t>
            </a:r>
          </a:p>
        </p:txBody>
      </p:sp>
      <p:pic>
        <p:nvPicPr>
          <p:cNvPr id="8195" name="Picture 3" descr="C:\Users\FV\Pictures\unnam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76672"/>
            <a:ext cx="48768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5012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112568"/>
          </a:xfrm>
        </p:spPr>
        <p:txBody>
          <a:bodyPr>
            <a:normAutofit lnSpcReduction="10000"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Créer une évaluation par compétences :</a:t>
            </a:r>
          </a:p>
          <a:p>
            <a:pPr marL="0" indent="0" algn="ctr">
              <a:buNone/>
            </a:pPr>
            <a:r>
              <a:rPr lang="fr-FR" dirty="0">
                <a:solidFill>
                  <a:srgbClr val="FF0000"/>
                </a:solidFill>
              </a:rPr>
              <a:t>Onglet « Evaluations »</a:t>
            </a:r>
          </a:p>
          <a:p>
            <a:pPr marL="0" indent="0" algn="ctr">
              <a:buNone/>
            </a:pPr>
            <a:r>
              <a:rPr lang="fr-FR" dirty="0">
                <a:solidFill>
                  <a:srgbClr val="FF0000"/>
                </a:solidFill>
              </a:rPr>
              <a:t>« Saisie des Evaluations »</a:t>
            </a:r>
          </a:p>
          <a:p>
            <a:pPr marL="0" indent="0" algn="ctr">
              <a:buNone/>
            </a:pPr>
            <a:r>
              <a:rPr lang="fr-FR" dirty="0">
                <a:solidFill>
                  <a:srgbClr val="FF0000"/>
                </a:solidFill>
              </a:rPr>
              <a:t> «  + Cliquez ici pour créer une évaluation »</a:t>
            </a:r>
          </a:p>
          <a:p>
            <a:pPr marL="0" indent="0">
              <a:buNone/>
            </a:pPr>
            <a:endParaRPr lang="fr-FR" dirty="0">
              <a:solidFill>
                <a:srgbClr val="FF0000"/>
              </a:solidFill>
            </a:endParaRPr>
          </a:p>
          <a:p>
            <a:pPr lvl="1"/>
            <a:r>
              <a:rPr lang="fr-FR" dirty="0"/>
              <a:t>Indiquer l’intitulé</a:t>
            </a:r>
          </a:p>
          <a:p>
            <a:pPr lvl="1"/>
            <a:r>
              <a:rPr lang="fr-FR" dirty="0"/>
              <a:t>Ajouter des compétences (possibilité de les </a:t>
            </a:r>
            <a:r>
              <a:rPr lang="fr-FR" dirty="0" err="1"/>
              <a:t>coefficienter</a:t>
            </a:r>
            <a:r>
              <a:rPr lang="fr-FR" dirty="0"/>
              <a:t>)</a:t>
            </a:r>
          </a:p>
          <a:p>
            <a:pPr lvl="1"/>
            <a:r>
              <a:rPr lang="fr-FR" dirty="0"/>
              <a:t>Possibilité de créer un devoir associé (avec une note)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9174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C:\Users\FV\Pictures\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8800618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06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6192688"/>
          </a:xfrm>
        </p:spPr>
        <p:txBody>
          <a:bodyPr>
            <a:normAutofit/>
          </a:bodyPr>
          <a:lstStyle/>
          <a:p>
            <a:r>
              <a:rPr lang="fr-FR" u="sng" dirty="0"/>
              <a:t>Sans devoir associé </a:t>
            </a:r>
            <a:r>
              <a:rPr lang="fr-FR" dirty="0"/>
              <a:t>: uniquement visible dans le bulletin de compétences.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u="sng" dirty="0"/>
              <a:t>Avec devoir associé </a:t>
            </a:r>
            <a:r>
              <a:rPr lang="fr-FR" dirty="0"/>
              <a:t>: visible dans le bulletin de compétences  + bulletin de notes.</a:t>
            </a:r>
          </a:p>
          <a:p>
            <a:pPr lvl="1"/>
            <a:r>
              <a:rPr lang="fr-FR" dirty="0"/>
              <a:t>Note calculée automatiquement à partir de la synthèse des niveaux de maîtrise (</a:t>
            </a:r>
            <a:r>
              <a:rPr lang="fr-FR" i="1" dirty="0"/>
              <a:t>double-clic</a:t>
            </a:r>
            <a:r>
              <a:rPr lang="fr-FR" dirty="0"/>
              <a:t>)</a:t>
            </a:r>
          </a:p>
          <a:p>
            <a:pPr lvl="1"/>
            <a:r>
              <a:rPr lang="fr-FR" dirty="0"/>
              <a:t>Note renseignée par l’enseignant</a:t>
            </a:r>
          </a:p>
          <a:p>
            <a:pPr lvl="1"/>
            <a:r>
              <a:rPr lang="fr-FR" dirty="0"/>
              <a:t>Possibilité de passer par l’onglet « Notes », « Saisie des notes », « Créer un devoir)</a:t>
            </a:r>
          </a:p>
        </p:txBody>
      </p:sp>
    </p:spTree>
    <p:extLst>
      <p:ext uri="{BB962C8B-B14F-4D97-AF65-F5344CB8AC3E}">
        <p14:creationId xmlns:p14="http://schemas.microsoft.com/office/powerpoint/2010/main" val="1911206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FV\Pictures\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95" y="116632"/>
            <a:ext cx="8827514" cy="3840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C:\Users\FV\Pictures\1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975849"/>
            <a:ext cx="6390263" cy="2634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8159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4525963"/>
          </a:xfrm>
        </p:spPr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Compléter les appréciations pour le bulletin : </a:t>
            </a:r>
          </a:p>
        </p:txBody>
      </p:sp>
      <p:pic>
        <p:nvPicPr>
          <p:cNvPr id="12290" name="Picture 2" descr="C:\Users\FV\Pictures\1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17" y="908720"/>
            <a:ext cx="8533148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1689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03848" y="4365104"/>
            <a:ext cx="2520280" cy="74868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7200" b="1" dirty="0">
                <a:solidFill>
                  <a:srgbClr val="00B050"/>
                </a:solidFill>
              </a:rPr>
              <a:t>FIN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475656" y="920563"/>
            <a:ext cx="71287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accent1"/>
                </a:solidFill>
              </a:rPr>
              <a:t>Au niveau des enseignants de notre SEP, nous n’avons pas encore testé toutes ces fonctionnalités</a:t>
            </a:r>
          </a:p>
          <a:p>
            <a:endParaRPr lang="fr-FR" sz="2000" dirty="0">
              <a:solidFill>
                <a:schemeClr val="accent1"/>
              </a:solidFill>
            </a:endParaRPr>
          </a:p>
          <a:p>
            <a:r>
              <a:rPr lang="fr-FR" sz="2000" dirty="0">
                <a:solidFill>
                  <a:schemeClr val="accent1"/>
                </a:solidFill>
              </a:rPr>
              <a:t>Certainement encore plein de possibilités à découvrir sur </a:t>
            </a:r>
            <a:r>
              <a:rPr lang="fr-FR" sz="2000" dirty="0" err="1">
                <a:solidFill>
                  <a:schemeClr val="accent1"/>
                </a:solidFill>
              </a:rPr>
              <a:t>Pronote</a:t>
            </a:r>
            <a:r>
              <a:rPr lang="fr-FR" sz="2000" dirty="0">
                <a:solidFill>
                  <a:schemeClr val="accent1"/>
                </a:solidFill>
              </a:rPr>
              <a:t>…</a:t>
            </a:r>
          </a:p>
          <a:p>
            <a:r>
              <a:rPr lang="fr-FR" sz="2000" dirty="0">
                <a:solidFill>
                  <a:schemeClr val="accent1"/>
                </a:solidFill>
              </a:rPr>
              <a:t>Notamment lors de la remontée vers le LSP PRO quand cela sera possible !</a:t>
            </a:r>
          </a:p>
          <a:p>
            <a:endParaRPr lang="fr-FR" sz="2000" dirty="0">
              <a:solidFill>
                <a:schemeClr val="accent1"/>
              </a:solidFill>
            </a:endParaRPr>
          </a:p>
          <a:p>
            <a:endParaRPr lang="fr-FR" sz="2000" dirty="0">
              <a:solidFill>
                <a:schemeClr val="accent1"/>
              </a:solidFill>
            </a:endParaRPr>
          </a:p>
          <a:p>
            <a:r>
              <a:rPr lang="fr-FR" sz="2000" dirty="0">
                <a:solidFill>
                  <a:schemeClr val="accent1"/>
                </a:solidFill>
              </a:rPr>
              <a:t>A SUIVRE…</a:t>
            </a:r>
          </a:p>
        </p:txBody>
      </p:sp>
      <p:pic>
        <p:nvPicPr>
          <p:cNvPr id="13314" name="Picture 2" descr="C:\Users\FV\Pictures\image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974" y="1052736"/>
            <a:ext cx="458986" cy="475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1526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229600" cy="2880320"/>
          </a:xfrm>
        </p:spPr>
        <p:txBody>
          <a:bodyPr>
            <a:normAutofit fontScale="90000"/>
          </a:bodyPr>
          <a:lstStyle/>
          <a:p>
            <a:br>
              <a:rPr lang="fr-FR" b="1" dirty="0"/>
            </a:br>
            <a:br>
              <a:rPr lang="fr-FR" b="1" dirty="0"/>
            </a:br>
            <a:r>
              <a:rPr lang="fr-FR" sz="5000" b="1" dirty="0">
                <a:solidFill>
                  <a:srgbClr val="00B050"/>
                </a:solidFill>
              </a:rPr>
              <a:t>PARAMETRER le client PRONOTE</a:t>
            </a:r>
            <a:br>
              <a:rPr lang="fr-FR" b="1" dirty="0">
                <a:solidFill>
                  <a:srgbClr val="00B050"/>
                </a:solidFill>
              </a:rPr>
            </a:br>
            <a:r>
              <a:rPr lang="fr-FR" i="1" dirty="0">
                <a:solidFill>
                  <a:srgbClr val="00B050"/>
                </a:solidFill>
              </a:rPr>
              <a:t>(par la direction et/ou DDFPT)</a:t>
            </a:r>
            <a:br>
              <a:rPr lang="fr-FR" i="1" dirty="0">
                <a:solidFill>
                  <a:srgbClr val="00B050"/>
                </a:solidFill>
              </a:rPr>
            </a:br>
            <a:br>
              <a:rPr lang="fr-FR" b="1" dirty="0">
                <a:solidFill>
                  <a:srgbClr val="00B0F0"/>
                </a:solidFill>
              </a:rPr>
            </a:br>
            <a:br>
              <a:rPr lang="fr-FR" b="1" dirty="0">
                <a:solidFill>
                  <a:srgbClr val="00B0F0"/>
                </a:solidFill>
              </a:rPr>
            </a:br>
            <a:br>
              <a:rPr lang="fr-FR" b="1" dirty="0">
                <a:solidFill>
                  <a:srgbClr val="00B0F0"/>
                </a:solidFill>
              </a:rPr>
            </a:br>
            <a:br>
              <a:rPr lang="fr-FR" b="1" dirty="0">
                <a:solidFill>
                  <a:srgbClr val="00B0F0"/>
                </a:solidFill>
              </a:rPr>
            </a:br>
            <a:r>
              <a:rPr lang="fr-FR" b="1" dirty="0">
                <a:solidFill>
                  <a:srgbClr val="FF0000"/>
                </a:solidFill>
              </a:rPr>
              <a:t>Onglet « Compétences »</a:t>
            </a:r>
            <a:r>
              <a:rPr lang="fr-FR" i="1" dirty="0">
                <a:solidFill>
                  <a:srgbClr val="FF0000"/>
                </a:solidFill>
              </a:rPr>
              <a:t> </a:t>
            </a:r>
            <a:br>
              <a:rPr lang="fr-FR" i="1" dirty="0">
                <a:solidFill>
                  <a:srgbClr val="FF0000"/>
                </a:solidFill>
              </a:rPr>
            </a:br>
            <a:br>
              <a:rPr lang="fr-FR" dirty="0"/>
            </a:br>
            <a:endParaRPr lang="fr-FR" sz="3300" i="1" dirty="0"/>
          </a:p>
        </p:txBody>
      </p:sp>
      <p:pic>
        <p:nvPicPr>
          <p:cNvPr id="7170" name="Picture 2" descr="C:\Users\FV\Pictures\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780928"/>
            <a:ext cx="1944215" cy="1602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5421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332656"/>
            <a:ext cx="8496944" cy="6120680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Sélectionner le référentiel du Bac Pro :</a:t>
            </a:r>
          </a:p>
          <a:p>
            <a:pPr marL="0" indent="0" algn="ctr">
              <a:buNone/>
            </a:pPr>
            <a:r>
              <a:rPr lang="fr-FR" sz="2400" b="1" dirty="0">
                <a:solidFill>
                  <a:srgbClr val="FF0000"/>
                </a:solidFill>
              </a:rPr>
              <a:t>Onglet « Référentiels » puis « Référentiels par domaine »</a:t>
            </a:r>
          </a:p>
          <a:p>
            <a:pPr lvl="1"/>
            <a:r>
              <a:rPr lang="fr-FR" dirty="0"/>
              <a:t>Sélectionner « Bac Pro » </a:t>
            </a:r>
          </a:p>
          <a:p>
            <a:pPr lvl="1"/>
            <a:r>
              <a:rPr lang="fr-FR" dirty="0"/>
              <a:t>Cliquer sur «  Ajouter des référentiels » </a:t>
            </a:r>
            <a:r>
              <a:rPr lang="fr-FR" sz="2400" dirty="0"/>
              <a:t>(liste de référentiels de Bac Pro </a:t>
            </a:r>
            <a:r>
              <a:rPr lang="fr-FR" sz="2400" dirty="0" err="1"/>
              <a:t>pré-installés</a:t>
            </a:r>
            <a:r>
              <a:rPr lang="fr-FR" sz="2400" dirty="0"/>
              <a:t> par Index Education)</a:t>
            </a:r>
            <a:endParaRPr lang="fr-FR" dirty="0"/>
          </a:p>
          <a:p>
            <a:pPr lvl="2"/>
            <a:endParaRPr lang="fr-FR" sz="1900" i="1" dirty="0"/>
          </a:p>
        </p:txBody>
      </p:sp>
      <p:pic>
        <p:nvPicPr>
          <p:cNvPr id="3074" name="Picture 2" descr="C:\Users\FV\Pictures\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63" y="2920208"/>
            <a:ext cx="8375439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354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idx="1"/>
          </p:nvPr>
        </p:nvSpPr>
        <p:spPr>
          <a:xfrm>
            <a:off x="323528" y="332656"/>
            <a:ext cx="8712968" cy="6264696"/>
          </a:xfrm>
        </p:spPr>
        <p:txBody>
          <a:bodyPr>
            <a:normAutofit fontScale="92500" lnSpcReduction="10000"/>
          </a:bodyPr>
          <a:lstStyle/>
          <a:p>
            <a:r>
              <a:rPr lang="fr-FR" b="1" dirty="0" err="1">
                <a:solidFill>
                  <a:srgbClr val="FF0000"/>
                </a:solidFill>
              </a:rPr>
              <a:t>Créér</a:t>
            </a:r>
            <a:r>
              <a:rPr lang="fr-FR" b="1" dirty="0">
                <a:solidFill>
                  <a:srgbClr val="FF0000"/>
                </a:solidFill>
              </a:rPr>
              <a:t> un référentiel non disponible (ex : CAP AEPE) ou les compétences des disciplines générales du Bac Pro :</a:t>
            </a:r>
          </a:p>
          <a:p>
            <a:pPr marL="0" indent="0" algn="ctr">
              <a:buNone/>
            </a:pPr>
            <a:r>
              <a:rPr lang="fr-FR" sz="2600" b="1" dirty="0">
                <a:solidFill>
                  <a:srgbClr val="FF0000"/>
                </a:solidFill>
              </a:rPr>
              <a:t>Onglet « Référentiels » puis « Référentiels par domaine »</a:t>
            </a:r>
          </a:p>
          <a:p>
            <a:pPr marL="457200" lvl="1" indent="0">
              <a:buNone/>
            </a:pPr>
            <a:endParaRPr lang="fr-FR" sz="1100" dirty="0"/>
          </a:p>
          <a:p>
            <a:pPr lvl="2"/>
            <a:r>
              <a:rPr lang="fr-FR" sz="2600" dirty="0"/>
              <a:t>cliquer sur « + Ajouter un référentiel », </a:t>
            </a:r>
          </a:p>
          <a:p>
            <a:pPr lvl="2"/>
            <a:r>
              <a:rPr lang="fr-FR" sz="2600" dirty="0"/>
              <a:t>cliquer sur « + Créer un nouveau domaine »,</a:t>
            </a:r>
            <a:r>
              <a:rPr lang="fr-FR" sz="2600" i="1" dirty="0"/>
              <a:t> </a:t>
            </a:r>
            <a:endParaRPr lang="fr-FR" sz="2600" dirty="0"/>
          </a:p>
          <a:p>
            <a:pPr lvl="2"/>
            <a:r>
              <a:rPr lang="fr-FR" sz="2600" dirty="0"/>
              <a:t>sélectionner les « Classes évaluées »,</a:t>
            </a:r>
          </a:p>
          <a:p>
            <a:pPr lvl="2"/>
            <a:r>
              <a:rPr lang="fr-FR" sz="2600" dirty="0"/>
              <a:t>dans la partie « éléments signifiants et items » : cliquer sur « + Saisir un élément » : rédiger ou copier/coller les compétences. </a:t>
            </a:r>
            <a:r>
              <a:rPr lang="fr-FR" sz="2600" i="1" dirty="0"/>
              <a:t>Possibilité d’importer des compétences via un fichier texte (.</a:t>
            </a:r>
            <a:r>
              <a:rPr lang="fr-FR" sz="2600" i="1" dirty="0" err="1"/>
              <a:t>txt</a:t>
            </a:r>
            <a:r>
              <a:rPr lang="fr-FR" i="1" dirty="0"/>
              <a:t>) </a:t>
            </a:r>
          </a:p>
          <a:p>
            <a:pPr marL="914400" lvl="2" indent="0">
              <a:buNone/>
            </a:pPr>
            <a:endParaRPr lang="fr-FR" sz="2200" i="1" u="sng" dirty="0">
              <a:solidFill>
                <a:schemeClr val="accent1"/>
              </a:solidFill>
            </a:endParaRPr>
          </a:p>
          <a:p>
            <a:pPr marL="914400" lvl="2" indent="0">
              <a:buNone/>
            </a:pPr>
            <a:r>
              <a:rPr lang="fr-FR" sz="2200" u="sng" dirty="0">
                <a:solidFill>
                  <a:schemeClr val="accent1"/>
                </a:solidFill>
              </a:rPr>
              <a:t>Info d’Index Education </a:t>
            </a:r>
            <a:r>
              <a:rPr lang="fr-FR" sz="2200" dirty="0">
                <a:solidFill>
                  <a:schemeClr val="accent1"/>
                </a:solidFill>
              </a:rPr>
              <a:t>: </a:t>
            </a:r>
          </a:p>
          <a:p>
            <a:pPr marL="0" indent="0">
              <a:buNone/>
            </a:pPr>
            <a:r>
              <a:rPr lang="fr-FR" sz="2200" dirty="0">
                <a:solidFill>
                  <a:schemeClr val="accent1"/>
                </a:solidFill>
              </a:rPr>
              <a:t>« Dans une prochaine mise à jour (0.2.4 ou 0.2.5), les livrets scolaires des lycées PRO seront intégrés dans PRONOTE avec leurs compétences »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4321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C:\Users\FV\Pictures\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25" y="116632"/>
            <a:ext cx="9071868" cy="1501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C:\Users\FV\Pictures\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91" y="1988840"/>
            <a:ext cx="9055601" cy="1599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C:\Users\FV\Pictures\5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21" y="3933056"/>
            <a:ext cx="9078472" cy="2510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0939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264696"/>
          </a:xfrm>
        </p:spPr>
        <p:txBody>
          <a:bodyPr>
            <a:normAutofit fontScale="70000" lnSpcReduction="20000"/>
          </a:bodyPr>
          <a:lstStyle/>
          <a:p>
            <a:r>
              <a:rPr lang="fr-FR" sz="4600" b="1" dirty="0">
                <a:solidFill>
                  <a:srgbClr val="FF0000"/>
                </a:solidFill>
              </a:rPr>
              <a:t>Paramétrer les niveaux de maîtrise :</a:t>
            </a:r>
          </a:p>
          <a:p>
            <a:pPr marL="0" indent="0" algn="ctr">
              <a:buNone/>
            </a:pPr>
            <a:r>
              <a:rPr lang="fr-FR" sz="4000" b="1" dirty="0">
                <a:solidFill>
                  <a:srgbClr val="FF0000"/>
                </a:solidFill>
              </a:rPr>
              <a:t>Onglet « Paramètres » puis « Niveaux de maîtrise »</a:t>
            </a:r>
          </a:p>
          <a:p>
            <a:pPr marL="457200" lvl="1" indent="0">
              <a:buNone/>
            </a:pPr>
            <a:endParaRPr lang="fr-FR" sz="1300" b="1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fr-FR" sz="3100" dirty="0"/>
              <a:t>Sélectionner les niveaux de maîtrise souhaités en lien avec le LSL Pro (niveaux de 1 à 4) pour ensuite faciliter la remontée dans le LSL Pro </a:t>
            </a:r>
            <a:r>
              <a:rPr lang="fr-FR" sz="3100" i="1" dirty="0"/>
              <a:t>(possibilité prévue en 2021)</a:t>
            </a:r>
            <a:r>
              <a:rPr lang="fr-FR" sz="3100" dirty="0"/>
              <a:t>.</a:t>
            </a:r>
          </a:p>
          <a:p>
            <a:pPr marL="0" indent="0">
              <a:buNone/>
            </a:pPr>
            <a:endParaRPr lang="fr-FR" sz="1300" dirty="0"/>
          </a:p>
          <a:p>
            <a:pPr marL="0" indent="0">
              <a:buNone/>
            </a:pPr>
            <a:r>
              <a:rPr lang="fr-FR" i="1" dirty="0"/>
              <a:t>Ex :  </a:t>
            </a:r>
          </a:p>
          <a:p>
            <a:pPr marL="0" indent="0">
              <a:buNone/>
            </a:pPr>
            <a:r>
              <a:rPr lang="fr-FR" b="1" dirty="0"/>
              <a:t>	</a:t>
            </a:r>
          </a:p>
          <a:p>
            <a:pPr marL="0" indent="0">
              <a:buNone/>
            </a:pPr>
            <a:endParaRPr lang="fr-FR" sz="2900" b="1" i="1" dirty="0"/>
          </a:p>
          <a:p>
            <a:pPr marL="0" indent="0">
              <a:buNone/>
            </a:pPr>
            <a:endParaRPr lang="fr-FR" sz="2900" i="1" dirty="0"/>
          </a:p>
          <a:p>
            <a:pPr marL="0" indent="0">
              <a:buNone/>
            </a:pPr>
            <a:endParaRPr lang="fr-FR" sz="2900" i="1" dirty="0"/>
          </a:p>
          <a:p>
            <a:pPr marL="0" indent="0">
              <a:buNone/>
            </a:pPr>
            <a:endParaRPr lang="fr-FR" sz="2900" i="1" dirty="0"/>
          </a:p>
          <a:p>
            <a:pPr marL="0" indent="0">
              <a:buNone/>
            </a:pPr>
            <a:endParaRPr lang="fr-FR" sz="2900" i="1" dirty="0"/>
          </a:p>
          <a:p>
            <a:pPr marL="0" indent="0" algn="ctr">
              <a:buNone/>
            </a:pPr>
            <a:r>
              <a:rPr lang="fr-FR" sz="2900" dirty="0"/>
              <a:t>+ Absent        + Non Evalué       + Dispen</a:t>
            </a:r>
            <a:r>
              <a:rPr lang="fr-FR" dirty="0"/>
              <a:t>sé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i="1" u="sng" dirty="0">
                <a:solidFill>
                  <a:schemeClr val="accent1"/>
                </a:solidFill>
              </a:rPr>
              <a:t>Info d’Index Education </a:t>
            </a:r>
            <a:r>
              <a:rPr lang="fr-FR" i="1" dirty="0">
                <a:solidFill>
                  <a:schemeClr val="accent1"/>
                </a:solidFill>
              </a:rPr>
              <a:t>: </a:t>
            </a:r>
          </a:p>
          <a:p>
            <a:pPr marL="0" indent="0">
              <a:buNone/>
            </a:pPr>
            <a:r>
              <a:rPr lang="fr-FR" i="1" dirty="0">
                <a:solidFill>
                  <a:schemeClr val="accent1"/>
                </a:solidFill>
              </a:rPr>
              <a:t>« Dans une prochaine mise à jour (0.2.4 ou 0.2.5), les livrets scolaires des lycées PRO seront intégrés dans PRONOTE avec leurs compétences </a:t>
            </a:r>
            <a:r>
              <a:rPr lang="fr-FR" i="1" dirty="0"/>
              <a:t> </a:t>
            </a:r>
            <a:r>
              <a:rPr lang="fr-FR" i="1" dirty="0">
                <a:solidFill>
                  <a:schemeClr val="accent1"/>
                </a:solidFill>
              </a:rPr>
              <a:t>»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23277"/>
              </p:ext>
            </p:extLst>
          </p:nvPr>
        </p:nvGraphicFramePr>
        <p:xfrm>
          <a:off x="971600" y="2564904"/>
          <a:ext cx="7488832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0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LSL PRO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PRONOTE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224">
                <a:tc>
                  <a:txBody>
                    <a:bodyPr/>
                    <a:lstStyle/>
                    <a:p>
                      <a:r>
                        <a:rPr lang="fr-FR" sz="1800" b="0" dirty="0"/>
                        <a:t>1  non maîtrisées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i="0" dirty="0"/>
                        <a:t>pastille </a:t>
                      </a:r>
                      <a:r>
                        <a:rPr lang="fr-FR" sz="1800" i="0"/>
                        <a:t>rouge (maîtrise </a:t>
                      </a:r>
                      <a:r>
                        <a:rPr lang="fr-FR" sz="1800" i="0" dirty="0"/>
                        <a:t>insuffisante)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/>
                        <a:t>2  insuffisamment maîtrisées 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i="0" dirty="0"/>
                        <a:t>pastille jaune (maîtrise fragile)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/>
                        <a:t>3  maîtrisées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i="0" dirty="0"/>
                        <a:t>pastille vert clair (maîtrise satisfaisante)</a:t>
                      </a:r>
                      <a:endParaRPr lang="fr-FR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/>
                        <a:t>4 </a:t>
                      </a:r>
                      <a:r>
                        <a:rPr lang="fr-FR" sz="1800" b="0" baseline="0" dirty="0"/>
                        <a:t> </a:t>
                      </a:r>
                      <a:r>
                        <a:rPr lang="fr-FR" sz="1800" b="0" dirty="0"/>
                        <a:t>bien maîtrisées 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i="0" dirty="0"/>
                        <a:t>pastille vert foncé (très bonne maîtrise)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120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FV\Pictures\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3"/>
            <a:ext cx="8712968" cy="5689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4793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332656"/>
            <a:ext cx="8712968" cy="6264696"/>
          </a:xfrm>
        </p:spPr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Paramétrer les bulletins de compétences : </a:t>
            </a:r>
            <a:r>
              <a:rPr lang="fr-FR" sz="2800" b="1" dirty="0">
                <a:solidFill>
                  <a:srgbClr val="FF0000"/>
                </a:solidFill>
              </a:rPr>
              <a:t>« Bulletins » puis « Paramétrage des maquettes »</a:t>
            </a:r>
            <a:endParaRPr lang="fr-FR" sz="2800" dirty="0"/>
          </a:p>
          <a:p>
            <a:pPr marL="457200" lvl="1" indent="0">
              <a:buNone/>
            </a:pPr>
            <a:r>
              <a:rPr lang="fr-FR" sz="2200" dirty="0"/>
              <a:t>les bulletins de compétences sont imprimables pour chaque élève</a:t>
            </a:r>
          </a:p>
          <a:p>
            <a:pPr marL="457200" lvl="1" indent="0">
              <a:buNone/>
            </a:pPr>
            <a:endParaRPr lang="fr-FR" dirty="0"/>
          </a:p>
        </p:txBody>
      </p:sp>
      <p:pic>
        <p:nvPicPr>
          <p:cNvPr id="1027" name="Picture 3" descr="C:\Users\FV\Pictures\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15126"/>
            <a:ext cx="7704856" cy="4708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536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6740" y="620688"/>
            <a:ext cx="8229600" cy="2650306"/>
          </a:xfrm>
        </p:spPr>
        <p:txBody>
          <a:bodyPr>
            <a:normAutofit/>
          </a:bodyPr>
          <a:lstStyle/>
          <a:p>
            <a:r>
              <a:rPr lang="fr-FR" sz="5600" b="1" dirty="0">
                <a:solidFill>
                  <a:srgbClr val="00B050"/>
                </a:solidFill>
              </a:rPr>
              <a:t>UTILISER </a:t>
            </a:r>
            <a:r>
              <a:rPr lang="fr-FR" sz="5600" b="1" dirty="0" err="1">
                <a:solidFill>
                  <a:srgbClr val="00B050"/>
                </a:solidFill>
              </a:rPr>
              <a:t>Pronote</a:t>
            </a:r>
            <a:r>
              <a:rPr lang="fr-FR" sz="5600" b="1" dirty="0">
                <a:solidFill>
                  <a:srgbClr val="00B050"/>
                </a:solidFill>
              </a:rPr>
              <a:t> </a:t>
            </a:r>
            <a:br>
              <a:rPr lang="fr-FR" dirty="0">
                <a:solidFill>
                  <a:srgbClr val="00B050"/>
                </a:solidFill>
              </a:rPr>
            </a:br>
            <a:r>
              <a:rPr lang="fr-FR" sz="3300" i="1" dirty="0">
                <a:solidFill>
                  <a:srgbClr val="00B050"/>
                </a:solidFill>
              </a:rPr>
              <a:t>(par les enseignants)</a:t>
            </a:r>
          </a:p>
        </p:txBody>
      </p:sp>
      <p:pic>
        <p:nvPicPr>
          <p:cNvPr id="9218" name="Picture 2" descr="C:\Users\FV\Pictures\logo-pronote-men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0739" y="3068960"/>
            <a:ext cx="1435224" cy="143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195736" y="4869160"/>
            <a:ext cx="52565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Onglet « Compétences »</a:t>
            </a:r>
            <a:r>
              <a:rPr lang="fr-FR" sz="3600" i="1" dirty="0">
                <a:solidFill>
                  <a:srgbClr val="FF0000"/>
                </a:solidFill>
              </a:rPr>
              <a:t> </a:t>
            </a:r>
            <a:br>
              <a:rPr lang="fr-FR" sz="3600" i="1" dirty="0">
                <a:solidFill>
                  <a:srgbClr val="FF0000"/>
                </a:solidFill>
              </a:rPr>
            </a:b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8917768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</TotalTime>
  <Words>538</Words>
  <Application>Microsoft Office PowerPoint</Application>
  <PresentationFormat>Affichage à l'écran (4:3)</PresentationFormat>
  <Paragraphs>70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8" baseType="lpstr">
      <vt:lpstr>Arial</vt:lpstr>
      <vt:lpstr>Calibri</vt:lpstr>
      <vt:lpstr>Thème Office</vt:lpstr>
      <vt:lpstr> &amp;  COMPETENCES en Bac Pro</vt:lpstr>
      <vt:lpstr>  PARAMETRER le client PRONOTE (par la direction et/ou DDFPT)     Onglet « Compétences » 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UTILISER Pronote  (par les enseignants)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PRONOTE &amp; COMPETENCES</dc:title>
  <dc:creator>FV</dc:creator>
  <cp:lastModifiedBy>Carole Frezier</cp:lastModifiedBy>
  <cp:revision>31</cp:revision>
  <dcterms:created xsi:type="dcterms:W3CDTF">2020-11-07T13:43:13Z</dcterms:created>
  <dcterms:modified xsi:type="dcterms:W3CDTF">2021-04-09T10:19:57Z</dcterms:modified>
</cp:coreProperties>
</file>