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4"/>
  </p:notesMasterIdLst>
  <p:handoutMasterIdLst>
    <p:handoutMasterId r:id="rId35"/>
  </p:handoutMasterIdLst>
  <p:sldIdLst>
    <p:sldId id="267" r:id="rId2"/>
    <p:sldId id="268" r:id="rId3"/>
    <p:sldId id="275" r:id="rId4"/>
    <p:sldId id="269" r:id="rId5"/>
    <p:sldId id="346" r:id="rId6"/>
    <p:sldId id="330" r:id="rId7"/>
    <p:sldId id="333" r:id="rId8"/>
    <p:sldId id="334" r:id="rId9"/>
    <p:sldId id="335" r:id="rId10"/>
    <p:sldId id="326" r:id="rId11"/>
    <p:sldId id="303" r:id="rId12"/>
    <p:sldId id="336" r:id="rId13"/>
    <p:sldId id="337" r:id="rId14"/>
    <p:sldId id="323" r:id="rId15"/>
    <p:sldId id="316" r:id="rId16"/>
    <p:sldId id="317" r:id="rId17"/>
    <p:sldId id="318" r:id="rId18"/>
    <p:sldId id="328" r:id="rId19"/>
    <p:sldId id="320" r:id="rId20"/>
    <p:sldId id="325" r:id="rId21"/>
    <p:sldId id="332" r:id="rId22"/>
    <p:sldId id="339" r:id="rId23"/>
    <p:sldId id="340" r:id="rId24"/>
    <p:sldId id="321" r:id="rId25"/>
    <p:sldId id="341" r:id="rId26"/>
    <p:sldId id="322" r:id="rId27"/>
    <p:sldId id="343" r:id="rId28"/>
    <p:sldId id="342" r:id="rId29"/>
    <p:sldId id="344" r:id="rId30"/>
    <p:sldId id="345" r:id="rId31"/>
    <p:sldId id="315" r:id="rId32"/>
    <p:sldId id="272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A7D"/>
    <a:srgbClr val="B41EC4"/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56" autoAdjust="0"/>
    <p:restoredTop sz="94343" autoAdjust="0"/>
  </p:normalViewPr>
  <p:slideViewPr>
    <p:cSldViewPr snapToGrid="0">
      <p:cViewPr varScale="1">
        <p:scale>
          <a:sx n="109" d="100"/>
          <a:sy n="109" d="100"/>
        </p:scale>
        <p:origin x="118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>
        <p:scale>
          <a:sx n="125" d="100"/>
          <a:sy n="125" d="100"/>
        </p:scale>
        <p:origin x="1266" y="-3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45C9F-608B-41F3-B5CD-9BC275D2519B}" type="doc">
      <dgm:prSet loTypeId="urn:microsoft.com/office/officeart/2008/layout/RadialCluster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5176C2AE-C83C-4ADD-9808-CC55EAFB2416}">
      <dgm:prSet phldrT="[Texte]"/>
      <dgm:spPr/>
      <dgm:t>
        <a:bodyPr/>
        <a:lstStyle/>
        <a:p>
          <a:r>
            <a:rPr lang="fr-FR" b="1" dirty="0"/>
            <a:t>Eléments essentiels</a:t>
          </a:r>
        </a:p>
      </dgm:t>
    </dgm:pt>
    <dgm:pt modelId="{79108683-0A35-4007-B63B-F59FB3B5157E}" type="parTrans" cxnId="{33CA78F0-A1DF-4E25-BC76-F49BBC8E38F3}">
      <dgm:prSet/>
      <dgm:spPr/>
      <dgm:t>
        <a:bodyPr/>
        <a:lstStyle/>
        <a:p>
          <a:endParaRPr lang="fr-FR"/>
        </a:p>
      </dgm:t>
    </dgm:pt>
    <dgm:pt modelId="{E63A072D-19A9-4A1C-9EF9-1617E403CA7D}" type="sibTrans" cxnId="{33CA78F0-A1DF-4E25-BC76-F49BBC8E38F3}">
      <dgm:prSet/>
      <dgm:spPr/>
      <dgm:t>
        <a:bodyPr/>
        <a:lstStyle/>
        <a:p>
          <a:endParaRPr lang="fr-FR"/>
        </a:p>
      </dgm:t>
    </dgm:pt>
    <dgm:pt modelId="{788E6EA0-378E-4604-B91D-25E7604C653D}">
      <dgm:prSet phldrT="[Texte]" custT="1"/>
      <dgm:spPr/>
      <dgm:t>
        <a:bodyPr/>
        <a:lstStyle/>
        <a:p>
          <a:r>
            <a:rPr lang="fr-FR" sz="2800" dirty="0">
              <a:solidFill>
                <a:schemeClr val="tx1"/>
              </a:solidFill>
            </a:rPr>
            <a:t>Réalisation concrète</a:t>
          </a:r>
        </a:p>
      </dgm:t>
    </dgm:pt>
    <dgm:pt modelId="{A5F42B49-0904-4EBD-98C0-F4A90095474C}" type="parTrans" cxnId="{D13A9F6D-7B20-4F68-AA67-C65F96A4C477}">
      <dgm:prSet/>
      <dgm:spPr/>
      <dgm:t>
        <a:bodyPr/>
        <a:lstStyle/>
        <a:p>
          <a:endParaRPr lang="fr-FR"/>
        </a:p>
      </dgm:t>
    </dgm:pt>
    <dgm:pt modelId="{3CE86496-4D4D-48A3-9EFF-7A96044CEA48}" type="sibTrans" cxnId="{D13A9F6D-7B20-4F68-AA67-C65F96A4C477}">
      <dgm:prSet/>
      <dgm:spPr/>
      <dgm:t>
        <a:bodyPr/>
        <a:lstStyle/>
        <a:p>
          <a:endParaRPr lang="fr-FR"/>
        </a:p>
      </dgm:t>
    </dgm:pt>
    <dgm:pt modelId="{B09C7F4C-45EA-4A57-8502-2AF6CB8DEAB5}">
      <dgm:prSet phldrT="[Texte]"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Systématiser la </a:t>
          </a:r>
          <a:r>
            <a: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démarche de </a:t>
          </a:r>
          <a:r>
            <a:rPr lang="fr-FR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projet</a:t>
          </a:r>
          <a:r>
            <a:rPr lang="fr-FR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(individuelle ou collective)</a:t>
          </a:r>
          <a:endParaRPr lang="fr-FR" sz="2000" dirty="0">
            <a:solidFill>
              <a:schemeClr val="tx1"/>
            </a:solidFill>
          </a:endParaRPr>
        </a:p>
      </dgm:t>
    </dgm:pt>
    <dgm:pt modelId="{7522038B-DF7B-4C72-973B-C6E873E73A3B}" type="parTrans" cxnId="{3082107D-FCB1-43B7-A6DB-674C63A16A89}">
      <dgm:prSet/>
      <dgm:spPr/>
      <dgm:t>
        <a:bodyPr/>
        <a:lstStyle/>
        <a:p>
          <a:endParaRPr lang="fr-FR"/>
        </a:p>
      </dgm:t>
    </dgm:pt>
    <dgm:pt modelId="{C4E745A1-5FD3-45C0-9C57-F0D5974491FB}" type="sibTrans" cxnId="{3082107D-FCB1-43B7-A6DB-674C63A16A89}">
      <dgm:prSet/>
      <dgm:spPr/>
      <dgm:t>
        <a:bodyPr/>
        <a:lstStyle/>
        <a:p>
          <a:endParaRPr lang="fr-FR"/>
        </a:p>
      </dgm:t>
    </dgm:pt>
    <dgm:pt modelId="{E65F58E5-9E52-4253-A4A5-908D9822E652}">
      <dgm:prSet phldrT="[Texte]" custT="1"/>
      <dgm:spPr/>
      <dgm:t>
        <a:bodyPr/>
        <a:lstStyle/>
        <a:p>
          <a:r>
            <a:rPr lang="fr-FR" sz="1800" dirty="0">
              <a:solidFill>
                <a:schemeClr val="tx1"/>
              </a:solidFill>
            </a:rPr>
            <a:t>Développer des compétences professionnelles et transversales</a:t>
          </a:r>
        </a:p>
      </dgm:t>
    </dgm:pt>
    <dgm:pt modelId="{A03CE1BA-8923-465E-B830-3F17F1748811}" type="parTrans" cxnId="{2FB20F20-76EF-49F0-8BFE-E6F5870A136A}">
      <dgm:prSet/>
      <dgm:spPr/>
      <dgm:t>
        <a:bodyPr/>
        <a:lstStyle/>
        <a:p>
          <a:endParaRPr lang="fr-FR"/>
        </a:p>
      </dgm:t>
    </dgm:pt>
    <dgm:pt modelId="{90255C61-F6B7-41B8-8AB7-2035AA1361EC}" type="sibTrans" cxnId="{2FB20F20-76EF-49F0-8BFE-E6F5870A136A}">
      <dgm:prSet/>
      <dgm:spPr/>
      <dgm:t>
        <a:bodyPr/>
        <a:lstStyle/>
        <a:p>
          <a:endParaRPr lang="fr-FR"/>
        </a:p>
      </dgm:t>
    </dgm:pt>
    <dgm:pt modelId="{0ECF1EBC-3AA6-438F-8127-EE60051D12F7}">
      <dgm:prSet phldrT="[Texte]"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</a:rPr>
            <a:t>Développer l’estime de soi</a:t>
          </a:r>
        </a:p>
      </dgm:t>
    </dgm:pt>
    <dgm:pt modelId="{EF05A8F4-9F44-4CFE-AFDC-315FF542D378}" type="parTrans" cxnId="{76C8F3A2-7F73-4D8F-AE7F-503C34B9243A}">
      <dgm:prSet/>
      <dgm:spPr/>
      <dgm:t>
        <a:bodyPr/>
        <a:lstStyle/>
        <a:p>
          <a:endParaRPr lang="fr-FR"/>
        </a:p>
      </dgm:t>
    </dgm:pt>
    <dgm:pt modelId="{E15CD00B-EB77-405C-96EB-C733EA0A0A63}" type="sibTrans" cxnId="{76C8F3A2-7F73-4D8F-AE7F-503C34B9243A}">
      <dgm:prSet/>
      <dgm:spPr/>
      <dgm:t>
        <a:bodyPr/>
        <a:lstStyle/>
        <a:p>
          <a:endParaRPr lang="fr-FR"/>
        </a:p>
      </dgm:t>
    </dgm:pt>
    <dgm:pt modelId="{ADFAD315-C571-4D9A-B07C-1077E5F46668}">
      <dgm:prSet phldrT="[Texte]"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</a:rPr>
            <a:t>Prendre en compte le potentiel de chacun</a:t>
          </a:r>
        </a:p>
      </dgm:t>
    </dgm:pt>
    <dgm:pt modelId="{578CCCBE-8551-4FA0-A06E-DAB493BE1567}" type="parTrans" cxnId="{8AE453C3-B7DC-45F4-8764-EDD942BE5535}">
      <dgm:prSet/>
      <dgm:spPr/>
      <dgm:t>
        <a:bodyPr/>
        <a:lstStyle/>
        <a:p>
          <a:endParaRPr lang="fr-FR"/>
        </a:p>
      </dgm:t>
    </dgm:pt>
    <dgm:pt modelId="{A8739853-971F-4D47-A934-7414E65B0B2A}" type="sibTrans" cxnId="{8AE453C3-B7DC-45F4-8764-EDD942BE5535}">
      <dgm:prSet/>
      <dgm:spPr/>
      <dgm:t>
        <a:bodyPr/>
        <a:lstStyle/>
        <a:p>
          <a:endParaRPr lang="fr-FR"/>
        </a:p>
      </dgm:t>
    </dgm:pt>
    <dgm:pt modelId="{AAB37E19-2D24-41FC-9CD0-5C588A76300A}">
      <dgm:prSet phldrT="[Texte]" custT="1"/>
      <dgm:spPr/>
      <dgm:t>
        <a:bodyPr/>
        <a:lstStyle/>
        <a:p>
          <a:r>
            <a:rPr lang="fr-FR" sz="2000" dirty="0">
              <a:solidFill>
                <a:schemeClr val="tx1"/>
              </a:solidFill>
            </a:rPr>
            <a:t>Autre façon de traiter </a:t>
          </a:r>
          <a:r>
            <a:rPr lang="fr-FR" sz="2000" dirty="0" smtClean="0">
              <a:solidFill>
                <a:schemeClr val="tx1"/>
              </a:solidFill>
            </a:rPr>
            <a:t>le </a:t>
          </a:r>
          <a:r>
            <a:rPr lang="fr-FR" sz="2000" b="1" dirty="0">
              <a:solidFill>
                <a:schemeClr val="tx1"/>
              </a:solidFill>
            </a:rPr>
            <a:t>programme ou référentiel</a:t>
          </a:r>
        </a:p>
      </dgm:t>
    </dgm:pt>
    <dgm:pt modelId="{1BF0E737-FF50-4AA9-9722-CE46C76F8E1B}" type="parTrans" cxnId="{FA043B19-087F-4C39-A5C6-63F12B1001B6}">
      <dgm:prSet/>
      <dgm:spPr/>
      <dgm:t>
        <a:bodyPr/>
        <a:lstStyle/>
        <a:p>
          <a:endParaRPr lang="fr-FR"/>
        </a:p>
      </dgm:t>
    </dgm:pt>
    <dgm:pt modelId="{D69080D5-FEA9-489F-BEF8-6FDBF6D6374C}" type="sibTrans" cxnId="{FA043B19-087F-4C39-A5C6-63F12B1001B6}">
      <dgm:prSet/>
      <dgm:spPr/>
      <dgm:t>
        <a:bodyPr/>
        <a:lstStyle/>
        <a:p>
          <a:endParaRPr lang="fr-FR"/>
        </a:p>
      </dgm:t>
    </dgm:pt>
    <dgm:pt modelId="{35ED6E54-8739-4DB8-86C8-09BA1F595059}">
      <dgm:prSet phldrT="[Texte]" custT="1"/>
      <dgm:spPr/>
      <dgm:t>
        <a:bodyPr/>
        <a:lstStyle/>
        <a:p>
          <a:r>
            <a:rPr lang="fr-FR" sz="2400" dirty="0" smtClean="0"/>
            <a:t>Projet pluridisciplinaire</a:t>
          </a:r>
          <a:endParaRPr lang="fr-FR" sz="2400" dirty="0"/>
        </a:p>
      </dgm:t>
    </dgm:pt>
    <dgm:pt modelId="{7E329D9C-0839-4EC5-9B7C-8754BB0F4B5B}" type="parTrans" cxnId="{E388E82D-B273-4CC8-9749-78EF1CD00C28}">
      <dgm:prSet/>
      <dgm:spPr/>
      <dgm:t>
        <a:bodyPr/>
        <a:lstStyle/>
        <a:p>
          <a:endParaRPr lang="fr-FR"/>
        </a:p>
      </dgm:t>
    </dgm:pt>
    <dgm:pt modelId="{FDA5C05E-4BB2-4B8D-96CF-B31F346D5BFB}" type="sibTrans" cxnId="{E388E82D-B273-4CC8-9749-78EF1CD00C28}">
      <dgm:prSet/>
      <dgm:spPr/>
      <dgm:t>
        <a:bodyPr/>
        <a:lstStyle/>
        <a:p>
          <a:endParaRPr lang="fr-FR"/>
        </a:p>
      </dgm:t>
    </dgm:pt>
    <dgm:pt modelId="{BFAC89D6-0E04-487E-BBB6-CE2BDF337B49}">
      <dgm:prSet phldrT="[Texte]" custT="1"/>
      <dgm:spPr/>
      <dgm:t>
        <a:bodyPr/>
        <a:lstStyle/>
        <a:p>
          <a:endParaRPr lang="fr-FR"/>
        </a:p>
      </dgm:t>
    </dgm:pt>
    <dgm:pt modelId="{C5AC3495-817B-453B-9B49-A73AC28540B3}" type="parTrans" cxnId="{EB3AB04A-C1BF-48F0-9309-312E82C709AA}">
      <dgm:prSet/>
      <dgm:spPr/>
      <dgm:t>
        <a:bodyPr/>
        <a:lstStyle/>
        <a:p>
          <a:endParaRPr lang="fr-FR"/>
        </a:p>
      </dgm:t>
    </dgm:pt>
    <dgm:pt modelId="{BDD813A3-2A88-4944-9EA3-69A2347928CF}" type="sibTrans" cxnId="{EB3AB04A-C1BF-48F0-9309-312E82C709AA}">
      <dgm:prSet/>
      <dgm:spPr/>
      <dgm:t>
        <a:bodyPr/>
        <a:lstStyle/>
        <a:p>
          <a:endParaRPr lang="fr-FR"/>
        </a:p>
      </dgm:t>
    </dgm:pt>
    <dgm:pt modelId="{D3C0E2D8-08DF-412E-9FAD-58ADDD69EF29}" type="pres">
      <dgm:prSet presAssocID="{D9C45C9F-608B-41F3-B5CD-9BC275D2519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B155317E-8F08-468F-9659-1E7CD99EF6AF}" type="pres">
      <dgm:prSet presAssocID="{5176C2AE-C83C-4ADD-9808-CC55EAFB2416}" presName="singleCycle" presStyleCnt="0"/>
      <dgm:spPr/>
    </dgm:pt>
    <dgm:pt modelId="{07053D2F-AB31-4CBA-ACDB-A12C99FF4950}" type="pres">
      <dgm:prSet presAssocID="{5176C2AE-C83C-4ADD-9808-CC55EAFB2416}" presName="singleCenter" presStyleLbl="node1" presStyleIdx="0" presStyleCnt="8" custScaleX="203557" custScaleY="45971" custLinFactNeighborX="-469" custLinFactNeighborY="-12693">
        <dgm:presLayoutVars>
          <dgm:chMax val="7"/>
          <dgm:chPref val="7"/>
        </dgm:presLayoutVars>
      </dgm:prSet>
      <dgm:spPr/>
      <dgm:t>
        <a:bodyPr/>
        <a:lstStyle/>
        <a:p>
          <a:endParaRPr lang="fr-FR"/>
        </a:p>
      </dgm:t>
    </dgm:pt>
    <dgm:pt modelId="{FF8C3F6B-8E7C-4D02-91A1-0BA54A71249A}" type="pres">
      <dgm:prSet presAssocID="{A5F42B49-0904-4EBD-98C0-F4A90095474C}" presName="Name56" presStyleLbl="parChTrans1D2" presStyleIdx="0" presStyleCnt="7"/>
      <dgm:spPr/>
      <dgm:t>
        <a:bodyPr/>
        <a:lstStyle/>
        <a:p>
          <a:endParaRPr lang="fr-FR"/>
        </a:p>
      </dgm:t>
    </dgm:pt>
    <dgm:pt modelId="{E9D1EB5E-B0BE-486B-8B79-4094AF26668B}" type="pres">
      <dgm:prSet presAssocID="{788E6EA0-378E-4604-B91D-25E7604C653D}" presName="text0" presStyleLbl="node1" presStyleIdx="1" presStyleCnt="8" custScaleX="326078" custScaleY="51326" custRadScaleRad="104168" custRadScaleInc="-5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6FB1FE-46A0-4934-8CFA-C0C792884B30}" type="pres">
      <dgm:prSet presAssocID="{7522038B-DF7B-4C72-973B-C6E873E73A3B}" presName="Name56" presStyleLbl="parChTrans1D2" presStyleIdx="1" presStyleCnt="7"/>
      <dgm:spPr/>
      <dgm:t>
        <a:bodyPr/>
        <a:lstStyle/>
        <a:p>
          <a:endParaRPr lang="fr-FR"/>
        </a:p>
      </dgm:t>
    </dgm:pt>
    <dgm:pt modelId="{6C70C8B3-B564-49CF-988A-D06DAB16D2B7}" type="pres">
      <dgm:prSet presAssocID="{B09C7F4C-45EA-4A57-8502-2AF6CB8DEAB5}" presName="text0" presStyleLbl="node1" presStyleIdx="2" presStyleCnt="8" custScaleX="284241" custScaleY="83142" custRadScaleRad="139569" custRadScaleInc="1938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7B177C-1872-4A65-9B2E-6BD997F7A3E2}" type="pres">
      <dgm:prSet presAssocID="{A03CE1BA-8923-465E-B830-3F17F1748811}" presName="Name56" presStyleLbl="parChTrans1D2" presStyleIdx="2" presStyleCnt="7"/>
      <dgm:spPr/>
      <dgm:t>
        <a:bodyPr/>
        <a:lstStyle/>
        <a:p>
          <a:endParaRPr lang="fr-FR"/>
        </a:p>
      </dgm:t>
    </dgm:pt>
    <dgm:pt modelId="{4EA7D794-22FB-4A72-8177-880F9C6FE304}" type="pres">
      <dgm:prSet presAssocID="{E65F58E5-9E52-4253-A4A5-908D9822E652}" presName="text0" presStyleLbl="node1" presStyleIdx="3" presStyleCnt="8" custScaleX="254885" custScaleY="108433" custRadScaleRad="176739" custRadScaleInc="-14403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154307-C7E9-494A-88B0-7F0045E03E55}" type="pres">
      <dgm:prSet presAssocID="{EF05A8F4-9F44-4CFE-AFDC-315FF542D378}" presName="Name56" presStyleLbl="parChTrans1D2" presStyleIdx="3" presStyleCnt="7"/>
      <dgm:spPr/>
      <dgm:t>
        <a:bodyPr/>
        <a:lstStyle/>
        <a:p>
          <a:endParaRPr lang="fr-FR"/>
        </a:p>
      </dgm:t>
    </dgm:pt>
    <dgm:pt modelId="{32D0DF56-09D0-4CBC-BB36-5DBBF847B8B2}" type="pres">
      <dgm:prSet presAssocID="{0ECF1EBC-3AA6-438F-8127-EE60051D12F7}" presName="text0" presStyleLbl="node1" presStyleIdx="4" presStyleCnt="8" custScaleX="246149" custScaleY="63429" custRadScaleRad="129419" custRadScaleInc="-563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487102-FF51-497F-BB9A-4989F20BE0F4}" type="pres">
      <dgm:prSet presAssocID="{578CCCBE-8551-4FA0-A06E-DAB493BE1567}" presName="Name56" presStyleLbl="parChTrans1D2" presStyleIdx="4" presStyleCnt="7"/>
      <dgm:spPr/>
      <dgm:t>
        <a:bodyPr/>
        <a:lstStyle/>
        <a:p>
          <a:endParaRPr lang="fr-FR"/>
        </a:p>
      </dgm:t>
    </dgm:pt>
    <dgm:pt modelId="{A04A20A1-63FD-49E3-BD41-57C3228866F5}" type="pres">
      <dgm:prSet presAssocID="{ADFAD315-C571-4D9A-B07C-1077E5F46668}" presName="text0" presStyleLbl="node1" presStyleIdx="5" presStyleCnt="8" custScaleX="262489" custScaleY="57327" custRadScaleRad="116391" custRadScaleInc="369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786667-FC43-4DE0-9D86-0B3F06772268}" type="pres">
      <dgm:prSet presAssocID="{1BF0E737-FF50-4AA9-9722-CE46C76F8E1B}" presName="Name56" presStyleLbl="parChTrans1D2" presStyleIdx="5" presStyleCnt="7"/>
      <dgm:spPr/>
      <dgm:t>
        <a:bodyPr/>
        <a:lstStyle/>
        <a:p>
          <a:endParaRPr lang="fr-FR"/>
        </a:p>
      </dgm:t>
    </dgm:pt>
    <dgm:pt modelId="{879D41DF-FFC0-44C4-87E5-CA6E7B14BB57}" type="pres">
      <dgm:prSet presAssocID="{AAB37E19-2D24-41FC-9CD0-5C588A76300A}" presName="text0" presStyleLbl="node1" presStyleIdx="6" presStyleCnt="8" custScaleX="297284" custRadScaleRad="145421" custRadScaleInc="-946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D3644E-9AFE-49BE-B6D2-E5E0EB165A1D}" type="pres">
      <dgm:prSet presAssocID="{7E329D9C-0839-4EC5-9B7C-8754BB0F4B5B}" presName="Name56" presStyleLbl="parChTrans1D2" presStyleIdx="6" presStyleCnt="7"/>
      <dgm:spPr/>
      <dgm:t>
        <a:bodyPr/>
        <a:lstStyle/>
        <a:p>
          <a:endParaRPr lang="fr-FR"/>
        </a:p>
      </dgm:t>
    </dgm:pt>
    <dgm:pt modelId="{2F002BC7-BAAA-4EEC-88BD-781A4095CBF5}" type="pres">
      <dgm:prSet presAssocID="{35ED6E54-8739-4DB8-86C8-09BA1F595059}" presName="text0" presStyleLbl="node1" presStyleIdx="7" presStyleCnt="8" custScaleX="220605" custScaleY="97274" custRadScaleRad="167990" custRadScaleInc="-1034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A7CBF4-B753-4907-AB6F-FF2D696B9BB8}" type="presOf" srcId="{A5F42B49-0904-4EBD-98C0-F4A90095474C}" destId="{FF8C3F6B-8E7C-4D02-91A1-0BA54A71249A}" srcOrd="0" destOrd="0" presId="urn:microsoft.com/office/officeart/2008/layout/RadialCluster"/>
    <dgm:cxn modelId="{ECD47FCC-9174-43B5-B619-364F690A80FC}" type="presOf" srcId="{0ECF1EBC-3AA6-438F-8127-EE60051D12F7}" destId="{32D0DF56-09D0-4CBC-BB36-5DBBF847B8B2}" srcOrd="0" destOrd="0" presId="urn:microsoft.com/office/officeart/2008/layout/RadialCluster"/>
    <dgm:cxn modelId="{2FB20F20-76EF-49F0-8BFE-E6F5870A136A}" srcId="{5176C2AE-C83C-4ADD-9808-CC55EAFB2416}" destId="{E65F58E5-9E52-4253-A4A5-908D9822E652}" srcOrd="2" destOrd="0" parTransId="{A03CE1BA-8923-465E-B830-3F17F1748811}" sibTransId="{90255C61-F6B7-41B8-8AB7-2035AA1361EC}"/>
    <dgm:cxn modelId="{16B2EB56-7F51-45A4-911E-0B487D60655F}" type="presOf" srcId="{578CCCBE-8551-4FA0-A06E-DAB493BE1567}" destId="{47487102-FF51-497F-BB9A-4989F20BE0F4}" srcOrd="0" destOrd="0" presId="urn:microsoft.com/office/officeart/2008/layout/RadialCluster"/>
    <dgm:cxn modelId="{36C011B0-4DC1-4F6B-ADA8-CD7DFF8AD832}" type="presOf" srcId="{7E329D9C-0839-4EC5-9B7C-8754BB0F4B5B}" destId="{0DD3644E-9AFE-49BE-B6D2-E5E0EB165A1D}" srcOrd="0" destOrd="0" presId="urn:microsoft.com/office/officeart/2008/layout/RadialCluster"/>
    <dgm:cxn modelId="{B149534C-45DE-4E09-8D17-35B2D2E0742A}" type="presOf" srcId="{7522038B-DF7B-4C72-973B-C6E873E73A3B}" destId="{C76FB1FE-46A0-4934-8CFA-C0C792884B30}" srcOrd="0" destOrd="0" presId="urn:microsoft.com/office/officeart/2008/layout/RadialCluster"/>
    <dgm:cxn modelId="{22322A83-EA29-4980-9B55-E89FB739DFFB}" type="presOf" srcId="{AAB37E19-2D24-41FC-9CD0-5C588A76300A}" destId="{879D41DF-FFC0-44C4-87E5-CA6E7B14BB57}" srcOrd="0" destOrd="0" presId="urn:microsoft.com/office/officeart/2008/layout/RadialCluster"/>
    <dgm:cxn modelId="{0A14CFE0-525F-4D21-94ED-BFA5846D80F2}" type="presOf" srcId="{E65F58E5-9E52-4253-A4A5-908D9822E652}" destId="{4EA7D794-22FB-4A72-8177-880F9C6FE304}" srcOrd="0" destOrd="0" presId="urn:microsoft.com/office/officeart/2008/layout/RadialCluster"/>
    <dgm:cxn modelId="{9AFB4C19-720B-48DD-862C-2B2B4FC40DBA}" type="presOf" srcId="{EF05A8F4-9F44-4CFE-AFDC-315FF542D378}" destId="{6B154307-C7E9-494A-88B0-7F0045E03E55}" srcOrd="0" destOrd="0" presId="urn:microsoft.com/office/officeart/2008/layout/RadialCluster"/>
    <dgm:cxn modelId="{390226AE-4802-460B-8145-CA53868975AD}" type="presOf" srcId="{ADFAD315-C571-4D9A-B07C-1077E5F46668}" destId="{A04A20A1-63FD-49E3-BD41-57C3228866F5}" srcOrd="0" destOrd="0" presId="urn:microsoft.com/office/officeart/2008/layout/RadialCluster"/>
    <dgm:cxn modelId="{8A54DB6E-B93A-4883-86C7-A4AD69D6FA59}" type="presOf" srcId="{788E6EA0-378E-4604-B91D-25E7604C653D}" destId="{E9D1EB5E-B0BE-486B-8B79-4094AF26668B}" srcOrd="0" destOrd="0" presId="urn:microsoft.com/office/officeart/2008/layout/RadialCluster"/>
    <dgm:cxn modelId="{FA043B19-087F-4C39-A5C6-63F12B1001B6}" srcId="{5176C2AE-C83C-4ADD-9808-CC55EAFB2416}" destId="{AAB37E19-2D24-41FC-9CD0-5C588A76300A}" srcOrd="5" destOrd="0" parTransId="{1BF0E737-FF50-4AA9-9722-CE46C76F8E1B}" sibTransId="{D69080D5-FEA9-489F-BEF8-6FDBF6D6374C}"/>
    <dgm:cxn modelId="{76C8F3A2-7F73-4D8F-AE7F-503C34B9243A}" srcId="{5176C2AE-C83C-4ADD-9808-CC55EAFB2416}" destId="{0ECF1EBC-3AA6-438F-8127-EE60051D12F7}" srcOrd="3" destOrd="0" parTransId="{EF05A8F4-9F44-4CFE-AFDC-315FF542D378}" sibTransId="{E15CD00B-EB77-405C-96EB-C733EA0A0A63}"/>
    <dgm:cxn modelId="{E388E82D-B273-4CC8-9749-78EF1CD00C28}" srcId="{5176C2AE-C83C-4ADD-9808-CC55EAFB2416}" destId="{35ED6E54-8739-4DB8-86C8-09BA1F595059}" srcOrd="6" destOrd="0" parTransId="{7E329D9C-0839-4EC5-9B7C-8754BB0F4B5B}" sibTransId="{FDA5C05E-4BB2-4B8D-96CF-B31F346D5BFB}"/>
    <dgm:cxn modelId="{75135643-9EC5-4B3B-9EDE-7FE6DBB74679}" type="presOf" srcId="{D9C45C9F-608B-41F3-B5CD-9BC275D2519B}" destId="{D3C0E2D8-08DF-412E-9FAD-58ADDD69EF29}" srcOrd="0" destOrd="0" presId="urn:microsoft.com/office/officeart/2008/layout/RadialCluster"/>
    <dgm:cxn modelId="{D13A9F6D-7B20-4F68-AA67-C65F96A4C477}" srcId="{5176C2AE-C83C-4ADD-9808-CC55EAFB2416}" destId="{788E6EA0-378E-4604-B91D-25E7604C653D}" srcOrd="0" destOrd="0" parTransId="{A5F42B49-0904-4EBD-98C0-F4A90095474C}" sibTransId="{3CE86496-4D4D-48A3-9EFF-7A96044CEA48}"/>
    <dgm:cxn modelId="{8CEC416F-F1CA-4CF8-9364-DC62B23ECB34}" type="presOf" srcId="{1BF0E737-FF50-4AA9-9722-CE46C76F8E1B}" destId="{58786667-FC43-4DE0-9D86-0B3F06772268}" srcOrd="0" destOrd="0" presId="urn:microsoft.com/office/officeart/2008/layout/RadialCluster"/>
    <dgm:cxn modelId="{EB3AB04A-C1BF-48F0-9309-312E82C709AA}" srcId="{5176C2AE-C83C-4ADD-9808-CC55EAFB2416}" destId="{BFAC89D6-0E04-487E-BBB6-CE2BDF337B49}" srcOrd="7" destOrd="0" parTransId="{C5AC3495-817B-453B-9B49-A73AC28540B3}" sibTransId="{BDD813A3-2A88-4944-9EA3-69A2347928CF}"/>
    <dgm:cxn modelId="{7FFEC7D0-1222-4A85-8113-192FE431F45F}" type="presOf" srcId="{A03CE1BA-8923-465E-B830-3F17F1748811}" destId="{7B7B177C-1872-4A65-9B2E-6BD997F7A3E2}" srcOrd="0" destOrd="0" presId="urn:microsoft.com/office/officeart/2008/layout/RadialCluster"/>
    <dgm:cxn modelId="{8AE453C3-B7DC-45F4-8764-EDD942BE5535}" srcId="{5176C2AE-C83C-4ADD-9808-CC55EAFB2416}" destId="{ADFAD315-C571-4D9A-B07C-1077E5F46668}" srcOrd="4" destOrd="0" parTransId="{578CCCBE-8551-4FA0-A06E-DAB493BE1567}" sibTransId="{A8739853-971F-4D47-A934-7414E65B0B2A}"/>
    <dgm:cxn modelId="{31655892-956F-4395-8494-DEB9D65C2789}" type="presOf" srcId="{5176C2AE-C83C-4ADD-9808-CC55EAFB2416}" destId="{07053D2F-AB31-4CBA-ACDB-A12C99FF4950}" srcOrd="0" destOrd="0" presId="urn:microsoft.com/office/officeart/2008/layout/RadialCluster"/>
    <dgm:cxn modelId="{B315DF9E-46D1-4888-84EC-7C303ABFB1DB}" type="presOf" srcId="{35ED6E54-8739-4DB8-86C8-09BA1F595059}" destId="{2F002BC7-BAAA-4EEC-88BD-781A4095CBF5}" srcOrd="0" destOrd="0" presId="urn:microsoft.com/office/officeart/2008/layout/RadialCluster"/>
    <dgm:cxn modelId="{1607ECF2-C5A5-4E53-A668-34AD22B4D150}" type="presOf" srcId="{B09C7F4C-45EA-4A57-8502-2AF6CB8DEAB5}" destId="{6C70C8B3-B564-49CF-988A-D06DAB16D2B7}" srcOrd="0" destOrd="0" presId="urn:microsoft.com/office/officeart/2008/layout/RadialCluster"/>
    <dgm:cxn modelId="{33CA78F0-A1DF-4E25-BC76-F49BBC8E38F3}" srcId="{D9C45C9F-608B-41F3-B5CD-9BC275D2519B}" destId="{5176C2AE-C83C-4ADD-9808-CC55EAFB2416}" srcOrd="0" destOrd="0" parTransId="{79108683-0A35-4007-B63B-F59FB3B5157E}" sibTransId="{E63A072D-19A9-4A1C-9EF9-1617E403CA7D}"/>
    <dgm:cxn modelId="{3082107D-FCB1-43B7-A6DB-674C63A16A89}" srcId="{5176C2AE-C83C-4ADD-9808-CC55EAFB2416}" destId="{B09C7F4C-45EA-4A57-8502-2AF6CB8DEAB5}" srcOrd="1" destOrd="0" parTransId="{7522038B-DF7B-4C72-973B-C6E873E73A3B}" sibTransId="{C4E745A1-5FD3-45C0-9C57-F0D5974491FB}"/>
    <dgm:cxn modelId="{9520E22D-4F6D-424D-9930-BBE31F7D55BB}" type="presParOf" srcId="{D3C0E2D8-08DF-412E-9FAD-58ADDD69EF29}" destId="{B155317E-8F08-468F-9659-1E7CD99EF6AF}" srcOrd="0" destOrd="0" presId="urn:microsoft.com/office/officeart/2008/layout/RadialCluster"/>
    <dgm:cxn modelId="{241554DB-0D68-49BE-8DE5-64A622AC10AC}" type="presParOf" srcId="{B155317E-8F08-468F-9659-1E7CD99EF6AF}" destId="{07053D2F-AB31-4CBA-ACDB-A12C99FF4950}" srcOrd="0" destOrd="0" presId="urn:microsoft.com/office/officeart/2008/layout/RadialCluster"/>
    <dgm:cxn modelId="{5FBF6AD1-6649-4D0F-96D7-7DA1D4620650}" type="presParOf" srcId="{B155317E-8F08-468F-9659-1E7CD99EF6AF}" destId="{FF8C3F6B-8E7C-4D02-91A1-0BA54A71249A}" srcOrd="1" destOrd="0" presId="urn:microsoft.com/office/officeart/2008/layout/RadialCluster"/>
    <dgm:cxn modelId="{40C811EF-F0CE-4D29-A125-415B718D8A0F}" type="presParOf" srcId="{B155317E-8F08-468F-9659-1E7CD99EF6AF}" destId="{E9D1EB5E-B0BE-486B-8B79-4094AF26668B}" srcOrd="2" destOrd="0" presId="urn:microsoft.com/office/officeart/2008/layout/RadialCluster"/>
    <dgm:cxn modelId="{8B37F034-B6AC-4D0F-ADDC-A13D16269F57}" type="presParOf" srcId="{B155317E-8F08-468F-9659-1E7CD99EF6AF}" destId="{C76FB1FE-46A0-4934-8CFA-C0C792884B30}" srcOrd="3" destOrd="0" presId="urn:microsoft.com/office/officeart/2008/layout/RadialCluster"/>
    <dgm:cxn modelId="{858AA751-7B40-4CB5-B1BC-F9A2AA03AE90}" type="presParOf" srcId="{B155317E-8F08-468F-9659-1E7CD99EF6AF}" destId="{6C70C8B3-B564-49CF-988A-D06DAB16D2B7}" srcOrd="4" destOrd="0" presId="urn:microsoft.com/office/officeart/2008/layout/RadialCluster"/>
    <dgm:cxn modelId="{CE5230CF-92BE-4EFA-A5D9-9DB7C36D4B2D}" type="presParOf" srcId="{B155317E-8F08-468F-9659-1E7CD99EF6AF}" destId="{7B7B177C-1872-4A65-9B2E-6BD997F7A3E2}" srcOrd="5" destOrd="0" presId="urn:microsoft.com/office/officeart/2008/layout/RadialCluster"/>
    <dgm:cxn modelId="{FDEAAD6C-33A5-4105-9147-EE0A382B5A93}" type="presParOf" srcId="{B155317E-8F08-468F-9659-1E7CD99EF6AF}" destId="{4EA7D794-22FB-4A72-8177-880F9C6FE304}" srcOrd="6" destOrd="0" presId="urn:microsoft.com/office/officeart/2008/layout/RadialCluster"/>
    <dgm:cxn modelId="{167FC7AD-3E04-41B6-9505-0C47FB63D666}" type="presParOf" srcId="{B155317E-8F08-468F-9659-1E7CD99EF6AF}" destId="{6B154307-C7E9-494A-88B0-7F0045E03E55}" srcOrd="7" destOrd="0" presId="urn:microsoft.com/office/officeart/2008/layout/RadialCluster"/>
    <dgm:cxn modelId="{2A218F0A-8ECD-4FBA-B7CC-FA359C93C221}" type="presParOf" srcId="{B155317E-8F08-468F-9659-1E7CD99EF6AF}" destId="{32D0DF56-09D0-4CBC-BB36-5DBBF847B8B2}" srcOrd="8" destOrd="0" presId="urn:microsoft.com/office/officeart/2008/layout/RadialCluster"/>
    <dgm:cxn modelId="{1998C16F-E735-4B51-A96A-7AFF5B16CEEC}" type="presParOf" srcId="{B155317E-8F08-468F-9659-1E7CD99EF6AF}" destId="{47487102-FF51-497F-BB9A-4989F20BE0F4}" srcOrd="9" destOrd="0" presId="urn:microsoft.com/office/officeart/2008/layout/RadialCluster"/>
    <dgm:cxn modelId="{E9BD37A2-1FBD-4A4A-A67B-06AB692FA90C}" type="presParOf" srcId="{B155317E-8F08-468F-9659-1E7CD99EF6AF}" destId="{A04A20A1-63FD-49E3-BD41-57C3228866F5}" srcOrd="10" destOrd="0" presId="urn:microsoft.com/office/officeart/2008/layout/RadialCluster"/>
    <dgm:cxn modelId="{6CAFF1F0-53EE-4AC0-BCAE-B5717220AA0D}" type="presParOf" srcId="{B155317E-8F08-468F-9659-1E7CD99EF6AF}" destId="{58786667-FC43-4DE0-9D86-0B3F06772268}" srcOrd="11" destOrd="0" presId="urn:microsoft.com/office/officeart/2008/layout/RadialCluster"/>
    <dgm:cxn modelId="{92261780-0BD8-48C9-AB19-82B87083D29E}" type="presParOf" srcId="{B155317E-8F08-468F-9659-1E7CD99EF6AF}" destId="{879D41DF-FFC0-44C4-87E5-CA6E7B14BB57}" srcOrd="12" destOrd="0" presId="urn:microsoft.com/office/officeart/2008/layout/RadialCluster"/>
    <dgm:cxn modelId="{B4503031-99C3-40A0-816F-5730B0845A8C}" type="presParOf" srcId="{B155317E-8F08-468F-9659-1E7CD99EF6AF}" destId="{0DD3644E-9AFE-49BE-B6D2-E5E0EB165A1D}" srcOrd="13" destOrd="0" presId="urn:microsoft.com/office/officeart/2008/layout/RadialCluster"/>
    <dgm:cxn modelId="{0EBB3E8C-6D19-4302-93CA-73DD083775CD}" type="presParOf" srcId="{B155317E-8F08-468F-9659-1E7CD99EF6AF}" destId="{2F002BC7-BAAA-4EEC-88BD-781A4095CBF5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53D2F-AB31-4CBA-ACDB-A12C99FF4950}">
      <dsp:nvSpPr>
        <dsp:cNvPr id="0" name=""/>
        <dsp:cNvSpPr/>
      </dsp:nvSpPr>
      <dsp:spPr>
        <a:xfrm>
          <a:off x="3959649" y="2063655"/>
          <a:ext cx="3692953" cy="83401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/>
            <a:t>Eléments essentiels</a:t>
          </a:r>
        </a:p>
      </dsp:txBody>
      <dsp:txXfrm>
        <a:off x="4000362" y="2104368"/>
        <a:ext cx="3611527" cy="752584"/>
      </dsp:txXfrm>
    </dsp:sp>
    <dsp:sp modelId="{FF8C3F6B-8E7C-4D02-91A1-0BA54A71249A}">
      <dsp:nvSpPr>
        <dsp:cNvPr id="0" name=""/>
        <dsp:cNvSpPr/>
      </dsp:nvSpPr>
      <dsp:spPr>
        <a:xfrm rot="16230383">
          <a:off x="5203789" y="1452252"/>
          <a:ext cx="12228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22852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1EB5E-B0BE-486B-8B79-4094AF26668B}">
      <dsp:nvSpPr>
        <dsp:cNvPr id="0" name=""/>
        <dsp:cNvSpPr/>
      </dsp:nvSpPr>
      <dsp:spPr>
        <a:xfrm>
          <a:off x="3841602" y="216972"/>
          <a:ext cx="3963547" cy="623878"/>
        </a:xfrm>
        <a:prstGeom prst="roundRect">
          <a:avLst/>
        </a:prstGeom>
        <a:solidFill>
          <a:schemeClr val="accent4">
            <a:hueOff val="1485099"/>
            <a:satOff val="-6853"/>
            <a:lumOff val="2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>
              <a:solidFill>
                <a:schemeClr val="tx1"/>
              </a:solidFill>
            </a:rPr>
            <a:t>Réalisation concrète</a:t>
          </a:r>
        </a:p>
      </dsp:txBody>
      <dsp:txXfrm>
        <a:off x="3872057" y="247427"/>
        <a:ext cx="3902637" cy="562968"/>
      </dsp:txXfrm>
    </dsp:sp>
    <dsp:sp modelId="{C76FB1FE-46A0-4934-8CFA-C0C792884B30}">
      <dsp:nvSpPr>
        <dsp:cNvPr id="0" name=""/>
        <dsp:cNvSpPr/>
      </dsp:nvSpPr>
      <dsp:spPr>
        <a:xfrm rot="1255139">
          <a:off x="6861742" y="3089035"/>
          <a:ext cx="107195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1953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0C8B3-B564-49CF-988A-D06DAB16D2B7}">
      <dsp:nvSpPr>
        <dsp:cNvPr id="0" name=""/>
        <dsp:cNvSpPr/>
      </dsp:nvSpPr>
      <dsp:spPr>
        <a:xfrm>
          <a:off x="7492809" y="3280404"/>
          <a:ext cx="3455010" cy="1010608"/>
        </a:xfrm>
        <a:prstGeom prst="roundRect">
          <a:avLst/>
        </a:prstGeom>
        <a:solidFill>
          <a:schemeClr val="accent4">
            <a:hueOff val="2970198"/>
            <a:satOff val="-13705"/>
            <a:lumOff val="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Systématiser la </a:t>
          </a:r>
          <a:r>
            <a:rPr lang="fr-FR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démarche de </a:t>
          </a:r>
          <a:r>
            <a:rPr lang="fr-FR" sz="2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projet</a:t>
          </a:r>
          <a:r>
            <a:rPr lang="fr-FR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(individuelle ou collective)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7542143" y="3329738"/>
        <a:ext cx="3356342" cy="911940"/>
      </dsp:txXfrm>
    </dsp:sp>
    <dsp:sp modelId="{7B7B177C-1872-4A65-9B2E-6BD997F7A3E2}">
      <dsp:nvSpPr>
        <dsp:cNvPr id="0" name=""/>
        <dsp:cNvSpPr/>
      </dsp:nvSpPr>
      <dsp:spPr>
        <a:xfrm rot="20630048">
          <a:off x="7223466" y="1914370"/>
          <a:ext cx="10723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2374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7D794-22FB-4A72-8177-880F9C6FE304}">
      <dsp:nvSpPr>
        <dsp:cNvPr id="0" name=""/>
        <dsp:cNvSpPr/>
      </dsp:nvSpPr>
      <dsp:spPr>
        <a:xfrm>
          <a:off x="8274639" y="657021"/>
          <a:ext cx="3098181" cy="1318026"/>
        </a:xfrm>
        <a:prstGeom prst="roundRect">
          <a:avLst/>
        </a:prstGeom>
        <a:solidFill>
          <a:schemeClr val="accent4">
            <a:hueOff val="4455297"/>
            <a:satOff val="-20558"/>
            <a:lumOff val="7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>
              <a:solidFill>
                <a:schemeClr val="tx1"/>
              </a:solidFill>
            </a:rPr>
            <a:t>Développer des compétences professionnelles et transversales</a:t>
          </a:r>
        </a:p>
      </dsp:txBody>
      <dsp:txXfrm>
        <a:off x="8338980" y="721362"/>
        <a:ext cx="2969499" cy="1189344"/>
      </dsp:txXfrm>
    </dsp:sp>
    <dsp:sp modelId="{6B154307-C7E9-494A-88B0-7F0045E03E55}">
      <dsp:nvSpPr>
        <dsp:cNvPr id="0" name=""/>
        <dsp:cNvSpPr/>
      </dsp:nvSpPr>
      <dsp:spPr>
        <a:xfrm rot="3346417">
          <a:off x="5487922" y="4035054"/>
          <a:ext cx="27512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5123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0DF56-09D0-4CBC-BB36-5DBBF847B8B2}">
      <dsp:nvSpPr>
        <dsp:cNvPr id="0" name=""/>
        <dsp:cNvSpPr/>
      </dsp:nvSpPr>
      <dsp:spPr>
        <a:xfrm>
          <a:off x="6403518" y="5172442"/>
          <a:ext cx="2991993" cy="770993"/>
        </a:xfrm>
        <a:prstGeom prst="roundRect">
          <a:avLst/>
        </a:prstGeom>
        <a:solidFill>
          <a:schemeClr val="accent4">
            <a:hueOff val="5940396"/>
            <a:satOff val="-27410"/>
            <a:lumOff val="10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solidFill>
                <a:schemeClr val="tx1"/>
              </a:solidFill>
            </a:rPr>
            <a:t>Développer l’estime de soi</a:t>
          </a:r>
        </a:p>
      </dsp:txBody>
      <dsp:txXfrm>
        <a:off x="6441155" y="5210079"/>
        <a:ext cx="2916719" cy="695719"/>
      </dsp:txXfrm>
    </dsp:sp>
    <dsp:sp modelId="{47487102-FF51-497F-BB9A-4989F20BE0F4}">
      <dsp:nvSpPr>
        <dsp:cNvPr id="0" name=""/>
        <dsp:cNvSpPr/>
      </dsp:nvSpPr>
      <dsp:spPr>
        <a:xfrm rot="7127380">
          <a:off x="3701327" y="4007148"/>
          <a:ext cx="25319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1926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A20A1-63FD-49E3-BD41-57C3228866F5}">
      <dsp:nvSpPr>
        <dsp:cNvPr id="0" name=""/>
        <dsp:cNvSpPr/>
      </dsp:nvSpPr>
      <dsp:spPr>
        <a:xfrm>
          <a:off x="2570844" y="5116630"/>
          <a:ext cx="3190609" cy="696821"/>
        </a:xfrm>
        <a:prstGeom prst="roundRect">
          <a:avLst/>
        </a:prstGeom>
        <a:solidFill>
          <a:schemeClr val="accent4">
            <a:hueOff val="7425494"/>
            <a:satOff val="-34263"/>
            <a:lumOff val="1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solidFill>
                <a:schemeClr val="tx1"/>
              </a:solidFill>
            </a:rPr>
            <a:t>Prendre en compte le potentiel de chacun</a:t>
          </a:r>
        </a:p>
      </dsp:txBody>
      <dsp:txXfrm>
        <a:off x="2604860" y="5150646"/>
        <a:ext cx="3122577" cy="628789"/>
      </dsp:txXfrm>
    </dsp:sp>
    <dsp:sp modelId="{58786667-FC43-4DE0-9D86-0B3F06772268}">
      <dsp:nvSpPr>
        <dsp:cNvPr id="0" name=""/>
        <dsp:cNvSpPr/>
      </dsp:nvSpPr>
      <dsp:spPr>
        <a:xfrm rot="9325183">
          <a:off x="3622514" y="3174769"/>
          <a:ext cx="13323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32332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D41DF-FFC0-44C4-87E5-CA6E7B14BB57}">
      <dsp:nvSpPr>
        <dsp:cNvPr id="0" name=""/>
        <dsp:cNvSpPr/>
      </dsp:nvSpPr>
      <dsp:spPr>
        <a:xfrm>
          <a:off x="547435" y="3451873"/>
          <a:ext cx="3613550" cy="1215521"/>
        </a:xfrm>
        <a:prstGeom prst="roundRect">
          <a:avLst/>
        </a:prstGeom>
        <a:solidFill>
          <a:schemeClr val="accent4">
            <a:hueOff val="8910593"/>
            <a:satOff val="-41115"/>
            <a:lumOff val="15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solidFill>
                <a:schemeClr val="tx1"/>
              </a:solidFill>
            </a:rPr>
            <a:t>Autre façon de traiter </a:t>
          </a:r>
          <a:r>
            <a:rPr lang="fr-FR" sz="2000" kern="1200" dirty="0" smtClean="0">
              <a:solidFill>
                <a:schemeClr val="tx1"/>
              </a:solidFill>
            </a:rPr>
            <a:t>le </a:t>
          </a:r>
          <a:r>
            <a:rPr lang="fr-FR" sz="2000" b="1" kern="1200" dirty="0">
              <a:solidFill>
                <a:schemeClr val="tx1"/>
              </a:solidFill>
            </a:rPr>
            <a:t>programme ou référentiel</a:t>
          </a:r>
        </a:p>
      </dsp:txBody>
      <dsp:txXfrm>
        <a:off x="606772" y="3511210"/>
        <a:ext cx="3494876" cy="1096847"/>
      </dsp:txXfrm>
    </dsp:sp>
    <dsp:sp modelId="{0DD3644E-9AFE-49BE-B6D2-E5E0EB165A1D}">
      <dsp:nvSpPr>
        <dsp:cNvPr id="0" name=""/>
        <dsp:cNvSpPr/>
      </dsp:nvSpPr>
      <dsp:spPr>
        <a:xfrm rot="10998217">
          <a:off x="3097963" y="2349227"/>
          <a:ext cx="86240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2402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002BC7-BAAA-4EEC-88BD-781A4095CBF5}">
      <dsp:nvSpPr>
        <dsp:cNvPr id="0" name=""/>
        <dsp:cNvSpPr/>
      </dsp:nvSpPr>
      <dsp:spPr>
        <a:xfrm>
          <a:off x="417179" y="1655793"/>
          <a:ext cx="2681500" cy="1182386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Projet pluridisciplinaire</a:t>
          </a:r>
          <a:endParaRPr lang="fr-FR" sz="2400" kern="1200" dirty="0"/>
        </a:p>
      </dsp:txBody>
      <dsp:txXfrm>
        <a:off x="474898" y="1713512"/>
        <a:ext cx="2566062" cy="1066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1BA08-9D49-45AE-AB9F-41FB707FE192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821AC-C6C7-4C5C-B37F-4E1318E7F46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4819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211F-D4E1-490D-854E-B8D14DF14210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7F6FF-BAE9-4096-9ED9-30A749D01CE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48506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Les contenus de la co-intervention et du chef d’œuvre s’appuient sur les référentiels, programmes et compétences transversales</a:t>
            </a:r>
            <a:endParaRPr dirty="0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64B7F6FF-BAE9-4096-9ED9-30A749D01CE5}" type="slidenum"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7349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713038" y="515938"/>
            <a:ext cx="4591050" cy="25828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58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7F6FF-BAE9-4096-9ED9-30A749D01CE5}" type="slidenum">
              <a:rPr lang="fr-FR" smtClean="0"/>
              <a:pPr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986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254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788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9635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iapositive de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194800" y="6230536"/>
            <a:ext cx="1794933" cy="558872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9194800" y="63274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C5B465-768F-472B-948C-8202AA102334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0304472"/>
      </p:ext>
    </p:extLst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404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407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279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21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91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6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147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758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4FD5-6DEC-4572-B5F8-AE465BB175BE}" type="datetimeFigureOut">
              <a:rPr lang="fr-FR" smtClean="0"/>
              <a:t>01/05/2023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EB7F7-91E8-42EE-954F-EB8A23AD05F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932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sbssa.enseigne.ac-lyon.fr/spip/spip.php?rubrique1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bssa.enseigne.ac-lyon.fr/spip/spip.php?article2060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9"/>
          <a:stretch/>
        </p:blipFill>
        <p:spPr>
          <a:xfrm>
            <a:off x="197806" y="180113"/>
            <a:ext cx="1593270" cy="1699600"/>
          </a:xfrm>
          <a:prstGeom prst="rect">
            <a:avLst/>
          </a:prstGeom>
        </p:spPr>
      </p:pic>
      <p:sp>
        <p:nvSpPr>
          <p:cNvPr id="5" name="Espace réservé du texte 3"/>
          <p:cNvSpPr txBox="1">
            <a:spLocks/>
          </p:cNvSpPr>
          <p:nvPr/>
        </p:nvSpPr>
        <p:spPr>
          <a:xfrm>
            <a:off x="1754881" y="6241534"/>
            <a:ext cx="5590006" cy="4779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Nathalie JORET 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IEN SBSSA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7DD154AD-7DE6-4495-9D9C-EFECDA3B5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3274" y="3560788"/>
            <a:ext cx="2370992" cy="273592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400" b="1" dirty="0">
                <a:latin typeface="Arial Narrow" panose="020B0606020202030204" pitchFamily="34" charset="0"/>
              </a:rPr>
              <a:t>Le </a:t>
            </a:r>
            <a:r>
              <a:rPr lang="fr-FR" altLang="fr-FR" sz="2400" b="1" dirty="0" smtClean="0">
                <a:latin typeface="Arial Narrow" panose="020B0606020202030204" pitchFamily="34" charset="0"/>
              </a:rPr>
              <a:t>24/04/23</a:t>
            </a:r>
            <a:endParaRPr lang="fr-FR" altLang="fr-FR" sz="2400" b="1" dirty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200" b="1" dirty="0" smtClean="0">
                <a:solidFill>
                  <a:srgbClr val="223A7D"/>
                </a:solidFill>
                <a:latin typeface="Arial Narrow" panose="020B0606020202030204" pitchFamily="34" charset="0"/>
              </a:rPr>
              <a:t>LP 1</a:t>
            </a:r>
            <a:r>
              <a:rPr lang="fr-FR" altLang="fr-FR" sz="2200" b="1" baseline="30000" dirty="0" smtClean="0">
                <a:solidFill>
                  <a:srgbClr val="223A7D"/>
                </a:solidFill>
                <a:latin typeface="Arial Narrow" panose="020B0606020202030204" pitchFamily="34" charset="0"/>
              </a:rPr>
              <a:t>er</a:t>
            </a:r>
            <a:r>
              <a:rPr lang="fr-FR" altLang="fr-FR" sz="2200" b="1" dirty="0" smtClean="0">
                <a:solidFill>
                  <a:srgbClr val="223A7D"/>
                </a:solidFill>
                <a:latin typeface="Arial Narrow" panose="020B0606020202030204" pitchFamily="34" charset="0"/>
              </a:rPr>
              <a:t> Film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200" b="1" dirty="0" smtClean="0">
                <a:solidFill>
                  <a:srgbClr val="223A7D"/>
                </a:solidFill>
                <a:latin typeface="Arial Narrow" panose="020B0606020202030204" pitchFamily="34" charset="0"/>
              </a:rPr>
              <a:t>LYON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 smtClean="0">
                <a:latin typeface="Arial Narrow" panose="020B0606020202030204" pitchFamily="34" charset="0"/>
              </a:rPr>
              <a:t>9h </a:t>
            </a:r>
            <a:r>
              <a:rPr lang="fr-FR" altLang="fr-FR" sz="2400" b="1" dirty="0">
                <a:latin typeface="Arial Narrow" panose="020B0606020202030204" pitchFamily="34" charset="0"/>
              </a:rPr>
              <a:t>– </a:t>
            </a:r>
            <a:r>
              <a:rPr lang="fr-FR" altLang="fr-FR" sz="2400" b="1" dirty="0" smtClean="0">
                <a:latin typeface="Arial Narrow" panose="020B0606020202030204" pitchFamily="34" charset="0"/>
              </a:rPr>
              <a:t>16h</a:t>
            </a:r>
            <a:endParaRPr lang="fr-FR" altLang="fr-FR" sz="2400" b="1" dirty="0">
              <a:latin typeface="Arial Narrow" panose="020B0606020202030204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233056" y="1557589"/>
            <a:ext cx="9159719" cy="337116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CAP Métiers de la coiffure</a:t>
            </a:r>
          </a:p>
        </p:txBody>
      </p:sp>
    </p:spTree>
    <p:extLst>
      <p:ext uri="{BB962C8B-B14F-4D97-AF65-F5344CB8AC3E}">
        <p14:creationId xmlns:p14="http://schemas.microsoft.com/office/powerpoint/2010/main" val="82874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10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11370902" y="445853"/>
            <a:ext cx="585788" cy="850900"/>
            <a:chOff x="4375151" y="1629202"/>
            <a:chExt cx="3016993" cy="4645698"/>
          </a:xfrm>
        </p:grpSpPr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57" name="Shape 2190">
            <a:extLst>
              <a:ext uri="{FF2B5EF4-FFF2-40B4-BE49-F238E27FC236}">
                <a16:creationId xmlns:a16="http://schemas.microsoft.com/office/drawing/2014/main" id="{F0FCFDFB-1FB8-4E9C-B3CA-B3DA141B50BC}"/>
              </a:ext>
            </a:extLst>
          </p:cNvPr>
          <p:cNvSpPr/>
          <p:nvPr/>
        </p:nvSpPr>
        <p:spPr>
          <a:xfrm rot="10800000" flipH="1">
            <a:off x="284886" y="5821193"/>
            <a:ext cx="857250" cy="87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59" name="Shape 2190">
            <a:extLst>
              <a:ext uri="{FF2B5EF4-FFF2-40B4-BE49-F238E27FC236}">
                <a16:creationId xmlns:a16="http://schemas.microsoft.com/office/drawing/2014/main" id="{5ADFDD70-8045-4FB9-9945-B2C3417B933D}"/>
              </a:ext>
            </a:extLst>
          </p:cNvPr>
          <p:cNvSpPr/>
          <p:nvPr/>
        </p:nvSpPr>
        <p:spPr>
          <a:xfrm rot="10800000" flipH="1">
            <a:off x="1924774" y="5776743"/>
            <a:ext cx="522287" cy="49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0" name="Shape 11">
            <a:extLst>
              <a:ext uri="{FF2B5EF4-FFF2-40B4-BE49-F238E27FC236}">
                <a16:creationId xmlns:a16="http://schemas.microsoft.com/office/drawing/2014/main" id="{FC062611-F2F1-43F0-824A-DA39F411DA9E}"/>
              </a:ext>
            </a:extLst>
          </p:cNvPr>
          <p:cNvSpPr/>
          <p:nvPr/>
        </p:nvSpPr>
        <p:spPr>
          <a:xfrm>
            <a:off x="835749" y="5552905"/>
            <a:ext cx="431800" cy="4286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Shape 13">
            <a:extLst>
              <a:ext uri="{FF2B5EF4-FFF2-40B4-BE49-F238E27FC236}">
                <a16:creationId xmlns:a16="http://schemas.microsoft.com/office/drawing/2014/main" id="{E2E0574D-5D09-45BF-8957-109E063CB353}"/>
              </a:ext>
            </a:extLst>
          </p:cNvPr>
          <p:cNvSpPr/>
          <p:nvPr/>
        </p:nvSpPr>
        <p:spPr>
          <a:xfrm>
            <a:off x="1588224" y="6130755"/>
            <a:ext cx="585787" cy="577850"/>
          </a:xfrm>
          <a:prstGeom prst="gear9">
            <a:avLst>
              <a:gd name="adj1" fmla="val 12347"/>
              <a:gd name="adj2" fmla="val 1763"/>
            </a:avLst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Shape 3420">
            <a:extLst>
              <a:ext uri="{FF2B5EF4-FFF2-40B4-BE49-F238E27FC236}">
                <a16:creationId xmlns:a16="http://schemas.microsoft.com/office/drawing/2014/main" id="{579B0EC9-239B-4DFE-B926-874C7D616B2E}"/>
              </a:ext>
            </a:extLst>
          </p:cNvPr>
          <p:cNvSpPr/>
          <p:nvPr/>
        </p:nvSpPr>
        <p:spPr>
          <a:xfrm>
            <a:off x="1089749" y="5914855"/>
            <a:ext cx="42545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FC000"/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3" name="Shape 3420">
            <a:extLst>
              <a:ext uri="{FF2B5EF4-FFF2-40B4-BE49-F238E27FC236}">
                <a16:creationId xmlns:a16="http://schemas.microsoft.com/office/drawing/2014/main" id="{873EF925-2643-4F22-BA01-9BCEED3CEF5E}"/>
              </a:ext>
            </a:extLst>
          </p:cNvPr>
          <p:cNvSpPr/>
          <p:nvPr/>
        </p:nvSpPr>
        <p:spPr>
          <a:xfrm>
            <a:off x="1189761" y="6270455"/>
            <a:ext cx="414338" cy="41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7" name="Freeform 38">
            <a:extLst>
              <a:ext uri="{FF2B5EF4-FFF2-40B4-BE49-F238E27FC236}">
                <a16:creationId xmlns:a16="http://schemas.microsoft.com/office/drawing/2014/main" id="{44671772-258D-4A9E-8EA0-6DF4E157CEE0}"/>
              </a:ext>
            </a:extLst>
          </p:cNvPr>
          <p:cNvSpPr>
            <a:spLocks noEditPoints="1"/>
          </p:cNvSpPr>
          <p:nvPr/>
        </p:nvSpPr>
        <p:spPr bwMode="auto">
          <a:xfrm>
            <a:off x="1512024" y="5824368"/>
            <a:ext cx="360362" cy="371475"/>
          </a:xfrm>
          <a:custGeom>
            <a:avLst/>
            <a:gdLst>
              <a:gd name="T0" fmla="*/ 276 w 618"/>
              <a:gd name="T1" fmla="*/ 224 h 618"/>
              <a:gd name="T2" fmla="*/ 238 w 618"/>
              <a:gd name="T3" fmla="*/ 253 h 618"/>
              <a:gd name="T4" fmla="*/ 220 w 618"/>
              <a:gd name="T5" fmla="*/ 295 h 618"/>
              <a:gd name="T6" fmla="*/ 225 w 618"/>
              <a:gd name="T7" fmla="*/ 342 h 618"/>
              <a:gd name="T8" fmla="*/ 254 w 618"/>
              <a:gd name="T9" fmla="*/ 380 h 618"/>
              <a:gd name="T10" fmla="*/ 296 w 618"/>
              <a:gd name="T11" fmla="*/ 398 h 618"/>
              <a:gd name="T12" fmla="*/ 343 w 618"/>
              <a:gd name="T13" fmla="*/ 393 h 618"/>
              <a:gd name="T14" fmla="*/ 381 w 618"/>
              <a:gd name="T15" fmla="*/ 364 h 618"/>
              <a:gd name="T16" fmla="*/ 399 w 618"/>
              <a:gd name="T17" fmla="*/ 323 h 618"/>
              <a:gd name="T18" fmla="*/ 394 w 618"/>
              <a:gd name="T19" fmla="*/ 275 h 618"/>
              <a:gd name="T20" fmla="*/ 365 w 618"/>
              <a:gd name="T21" fmla="*/ 237 h 618"/>
              <a:gd name="T22" fmla="*/ 323 w 618"/>
              <a:gd name="T23" fmla="*/ 219 h 618"/>
              <a:gd name="T24" fmla="*/ 225 w 618"/>
              <a:gd name="T25" fmla="*/ 0 h 618"/>
              <a:gd name="T26" fmla="*/ 318 w 618"/>
              <a:gd name="T27" fmla="*/ 99 h 618"/>
              <a:gd name="T28" fmla="*/ 412 w 618"/>
              <a:gd name="T29" fmla="*/ 7 h 618"/>
              <a:gd name="T30" fmla="*/ 444 w 618"/>
              <a:gd name="T31" fmla="*/ 147 h 618"/>
              <a:gd name="T32" fmla="*/ 483 w 618"/>
              <a:gd name="T33" fmla="*/ 189 h 618"/>
              <a:gd name="T34" fmla="*/ 618 w 618"/>
              <a:gd name="T35" fmla="*/ 224 h 618"/>
              <a:gd name="T36" fmla="*/ 519 w 618"/>
              <a:gd name="T37" fmla="*/ 319 h 618"/>
              <a:gd name="T38" fmla="*/ 611 w 618"/>
              <a:gd name="T39" fmla="*/ 413 h 618"/>
              <a:gd name="T40" fmla="*/ 472 w 618"/>
              <a:gd name="T41" fmla="*/ 443 h 618"/>
              <a:gd name="T42" fmla="*/ 429 w 618"/>
              <a:gd name="T43" fmla="*/ 482 h 618"/>
              <a:gd name="T44" fmla="*/ 394 w 618"/>
              <a:gd name="T45" fmla="*/ 618 h 618"/>
              <a:gd name="T46" fmla="*/ 301 w 618"/>
              <a:gd name="T47" fmla="*/ 520 h 618"/>
              <a:gd name="T48" fmla="*/ 205 w 618"/>
              <a:gd name="T49" fmla="*/ 612 h 618"/>
              <a:gd name="T50" fmla="*/ 175 w 618"/>
              <a:gd name="T51" fmla="*/ 472 h 618"/>
              <a:gd name="T52" fmla="*/ 136 w 618"/>
              <a:gd name="T53" fmla="*/ 429 h 618"/>
              <a:gd name="T54" fmla="*/ 0 w 618"/>
              <a:gd name="T55" fmla="*/ 393 h 618"/>
              <a:gd name="T56" fmla="*/ 99 w 618"/>
              <a:gd name="T57" fmla="*/ 300 h 618"/>
              <a:gd name="T58" fmla="*/ 8 w 618"/>
              <a:gd name="T59" fmla="*/ 206 h 618"/>
              <a:gd name="T60" fmla="*/ 146 w 618"/>
              <a:gd name="T61" fmla="*/ 175 h 618"/>
              <a:gd name="T62" fmla="*/ 190 w 618"/>
              <a:gd name="T63" fmla="*/ 135 h 618"/>
              <a:gd name="T64" fmla="*/ 225 w 618"/>
              <a:gd name="T65" fmla="*/ 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3" name="ZoneTexte 2"/>
          <p:cNvSpPr txBox="1"/>
          <p:nvPr/>
        </p:nvSpPr>
        <p:spPr>
          <a:xfrm>
            <a:off x="284886" y="946884"/>
            <a:ext cx="1097626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Consigne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just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contexte, identifier s’il s’agit bien d’un contexte, s’il est suffisamment clair/ dans le cas contraire, faire des propositions d’amélioration et/ou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d’utilisation</a:t>
            </a:r>
          </a:p>
          <a:p>
            <a:pPr lvl="0" algn="just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situation, identifier si la commande est claire / dans le cas contraire, faire des proposition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d’amélioration</a:t>
            </a:r>
          </a:p>
          <a:p>
            <a:pPr lvl="1"/>
            <a:endParaRPr lang="fr-F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14400" lvl="1" indent="-457200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groupes </a:t>
            </a:r>
          </a:p>
          <a:p>
            <a:pPr marL="914400" lvl="1" indent="-4572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Durée : 1 heure </a:t>
            </a:r>
          </a:p>
          <a:p>
            <a:pPr marL="914400" lvl="1" indent="-4572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Restitution collégiale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387512" y="230790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Atelier : Contexte/situation professionnelle 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762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11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11370902" y="445853"/>
            <a:ext cx="585788" cy="850900"/>
            <a:chOff x="4375151" y="1629202"/>
            <a:chExt cx="3016993" cy="4645698"/>
          </a:xfrm>
        </p:grpSpPr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57" name="Shape 2190">
            <a:extLst>
              <a:ext uri="{FF2B5EF4-FFF2-40B4-BE49-F238E27FC236}">
                <a16:creationId xmlns:a16="http://schemas.microsoft.com/office/drawing/2014/main" id="{F0FCFDFB-1FB8-4E9C-B3CA-B3DA141B50BC}"/>
              </a:ext>
            </a:extLst>
          </p:cNvPr>
          <p:cNvSpPr/>
          <p:nvPr/>
        </p:nvSpPr>
        <p:spPr>
          <a:xfrm rot="10800000" flipH="1">
            <a:off x="284886" y="5821193"/>
            <a:ext cx="857250" cy="87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59" name="Shape 2190">
            <a:extLst>
              <a:ext uri="{FF2B5EF4-FFF2-40B4-BE49-F238E27FC236}">
                <a16:creationId xmlns:a16="http://schemas.microsoft.com/office/drawing/2014/main" id="{5ADFDD70-8045-4FB9-9945-B2C3417B933D}"/>
              </a:ext>
            </a:extLst>
          </p:cNvPr>
          <p:cNvSpPr/>
          <p:nvPr/>
        </p:nvSpPr>
        <p:spPr>
          <a:xfrm rot="10800000" flipH="1">
            <a:off x="1924774" y="5776743"/>
            <a:ext cx="522287" cy="49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0" name="Shape 11">
            <a:extLst>
              <a:ext uri="{FF2B5EF4-FFF2-40B4-BE49-F238E27FC236}">
                <a16:creationId xmlns:a16="http://schemas.microsoft.com/office/drawing/2014/main" id="{FC062611-F2F1-43F0-824A-DA39F411DA9E}"/>
              </a:ext>
            </a:extLst>
          </p:cNvPr>
          <p:cNvSpPr/>
          <p:nvPr/>
        </p:nvSpPr>
        <p:spPr>
          <a:xfrm>
            <a:off x="835749" y="5552905"/>
            <a:ext cx="431800" cy="4286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Shape 13">
            <a:extLst>
              <a:ext uri="{FF2B5EF4-FFF2-40B4-BE49-F238E27FC236}">
                <a16:creationId xmlns:a16="http://schemas.microsoft.com/office/drawing/2014/main" id="{E2E0574D-5D09-45BF-8957-109E063CB353}"/>
              </a:ext>
            </a:extLst>
          </p:cNvPr>
          <p:cNvSpPr/>
          <p:nvPr/>
        </p:nvSpPr>
        <p:spPr>
          <a:xfrm>
            <a:off x="1588224" y="6130755"/>
            <a:ext cx="585787" cy="577850"/>
          </a:xfrm>
          <a:prstGeom prst="gear9">
            <a:avLst>
              <a:gd name="adj1" fmla="val 12347"/>
              <a:gd name="adj2" fmla="val 1763"/>
            </a:avLst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Shape 3420">
            <a:extLst>
              <a:ext uri="{FF2B5EF4-FFF2-40B4-BE49-F238E27FC236}">
                <a16:creationId xmlns:a16="http://schemas.microsoft.com/office/drawing/2014/main" id="{579B0EC9-239B-4DFE-B926-874C7D616B2E}"/>
              </a:ext>
            </a:extLst>
          </p:cNvPr>
          <p:cNvSpPr/>
          <p:nvPr/>
        </p:nvSpPr>
        <p:spPr>
          <a:xfrm>
            <a:off x="1089749" y="5914855"/>
            <a:ext cx="42545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FC000"/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3" name="Shape 3420">
            <a:extLst>
              <a:ext uri="{FF2B5EF4-FFF2-40B4-BE49-F238E27FC236}">
                <a16:creationId xmlns:a16="http://schemas.microsoft.com/office/drawing/2014/main" id="{873EF925-2643-4F22-BA01-9BCEED3CEF5E}"/>
              </a:ext>
            </a:extLst>
          </p:cNvPr>
          <p:cNvSpPr/>
          <p:nvPr/>
        </p:nvSpPr>
        <p:spPr>
          <a:xfrm>
            <a:off x="1189761" y="6270455"/>
            <a:ext cx="414338" cy="41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7" name="Freeform 38">
            <a:extLst>
              <a:ext uri="{FF2B5EF4-FFF2-40B4-BE49-F238E27FC236}">
                <a16:creationId xmlns:a16="http://schemas.microsoft.com/office/drawing/2014/main" id="{44671772-258D-4A9E-8EA0-6DF4E157CEE0}"/>
              </a:ext>
            </a:extLst>
          </p:cNvPr>
          <p:cNvSpPr>
            <a:spLocks noEditPoints="1"/>
          </p:cNvSpPr>
          <p:nvPr/>
        </p:nvSpPr>
        <p:spPr bwMode="auto">
          <a:xfrm>
            <a:off x="1512024" y="5824368"/>
            <a:ext cx="360362" cy="371475"/>
          </a:xfrm>
          <a:custGeom>
            <a:avLst/>
            <a:gdLst>
              <a:gd name="T0" fmla="*/ 276 w 618"/>
              <a:gd name="T1" fmla="*/ 224 h 618"/>
              <a:gd name="T2" fmla="*/ 238 w 618"/>
              <a:gd name="T3" fmla="*/ 253 h 618"/>
              <a:gd name="T4" fmla="*/ 220 w 618"/>
              <a:gd name="T5" fmla="*/ 295 h 618"/>
              <a:gd name="T6" fmla="*/ 225 w 618"/>
              <a:gd name="T7" fmla="*/ 342 h 618"/>
              <a:gd name="T8" fmla="*/ 254 w 618"/>
              <a:gd name="T9" fmla="*/ 380 h 618"/>
              <a:gd name="T10" fmla="*/ 296 w 618"/>
              <a:gd name="T11" fmla="*/ 398 h 618"/>
              <a:gd name="T12" fmla="*/ 343 w 618"/>
              <a:gd name="T13" fmla="*/ 393 h 618"/>
              <a:gd name="T14" fmla="*/ 381 w 618"/>
              <a:gd name="T15" fmla="*/ 364 h 618"/>
              <a:gd name="T16" fmla="*/ 399 w 618"/>
              <a:gd name="T17" fmla="*/ 323 h 618"/>
              <a:gd name="T18" fmla="*/ 394 w 618"/>
              <a:gd name="T19" fmla="*/ 275 h 618"/>
              <a:gd name="T20" fmla="*/ 365 w 618"/>
              <a:gd name="T21" fmla="*/ 237 h 618"/>
              <a:gd name="T22" fmla="*/ 323 w 618"/>
              <a:gd name="T23" fmla="*/ 219 h 618"/>
              <a:gd name="T24" fmla="*/ 225 w 618"/>
              <a:gd name="T25" fmla="*/ 0 h 618"/>
              <a:gd name="T26" fmla="*/ 318 w 618"/>
              <a:gd name="T27" fmla="*/ 99 h 618"/>
              <a:gd name="T28" fmla="*/ 412 w 618"/>
              <a:gd name="T29" fmla="*/ 7 h 618"/>
              <a:gd name="T30" fmla="*/ 444 w 618"/>
              <a:gd name="T31" fmla="*/ 147 h 618"/>
              <a:gd name="T32" fmla="*/ 483 w 618"/>
              <a:gd name="T33" fmla="*/ 189 h 618"/>
              <a:gd name="T34" fmla="*/ 618 w 618"/>
              <a:gd name="T35" fmla="*/ 224 h 618"/>
              <a:gd name="T36" fmla="*/ 519 w 618"/>
              <a:gd name="T37" fmla="*/ 319 h 618"/>
              <a:gd name="T38" fmla="*/ 611 w 618"/>
              <a:gd name="T39" fmla="*/ 413 h 618"/>
              <a:gd name="T40" fmla="*/ 472 w 618"/>
              <a:gd name="T41" fmla="*/ 443 h 618"/>
              <a:gd name="T42" fmla="*/ 429 w 618"/>
              <a:gd name="T43" fmla="*/ 482 h 618"/>
              <a:gd name="T44" fmla="*/ 394 w 618"/>
              <a:gd name="T45" fmla="*/ 618 h 618"/>
              <a:gd name="T46" fmla="*/ 301 w 618"/>
              <a:gd name="T47" fmla="*/ 520 h 618"/>
              <a:gd name="T48" fmla="*/ 205 w 618"/>
              <a:gd name="T49" fmla="*/ 612 h 618"/>
              <a:gd name="T50" fmla="*/ 175 w 618"/>
              <a:gd name="T51" fmla="*/ 472 h 618"/>
              <a:gd name="T52" fmla="*/ 136 w 618"/>
              <a:gd name="T53" fmla="*/ 429 h 618"/>
              <a:gd name="T54" fmla="*/ 0 w 618"/>
              <a:gd name="T55" fmla="*/ 393 h 618"/>
              <a:gd name="T56" fmla="*/ 99 w 618"/>
              <a:gd name="T57" fmla="*/ 300 h 618"/>
              <a:gd name="T58" fmla="*/ 8 w 618"/>
              <a:gd name="T59" fmla="*/ 206 h 618"/>
              <a:gd name="T60" fmla="*/ 146 w 618"/>
              <a:gd name="T61" fmla="*/ 175 h 618"/>
              <a:gd name="T62" fmla="*/ 190 w 618"/>
              <a:gd name="T63" fmla="*/ 135 h 618"/>
              <a:gd name="T64" fmla="*/ 225 w 618"/>
              <a:gd name="T65" fmla="*/ 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3" name="ZoneTexte 2"/>
          <p:cNvSpPr txBox="1"/>
          <p:nvPr/>
        </p:nvSpPr>
        <p:spPr>
          <a:xfrm>
            <a:off x="284886" y="1331520"/>
            <a:ext cx="109762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−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Contexte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professionnel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−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Situation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professionnelle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(commande)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−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Mise en œuvre de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techniques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professionnelles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−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Mobilisation de savoirs associés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(utiles à la commande)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 rot="21368248">
            <a:off x="2507750" y="3015513"/>
            <a:ext cx="8630876" cy="25237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Vigilance : réglementation matériel,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</a:p>
          <a:p>
            <a:pPr lvl="1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Vérification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de la réponse à la commande</a:t>
            </a:r>
          </a:p>
          <a:p>
            <a:pPr lvl="1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Suivi fichier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  <a:p>
            <a:pPr lvl="1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Projection de la prestation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dans un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pPr lvl="1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Vente additionnelle?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1565564" y="263149"/>
            <a:ext cx="9847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Démarche didactique 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03418" y="6308555"/>
            <a:ext cx="698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Mettre l’élève en situation de professionnel</a:t>
            </a:r>
            <a:endParaRPr lang="fr-FR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6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12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11370902" y="445853"/>
            <a:ext cx="585788" cy="850900"/>
            <a:chOff x="4375151" y="1629202"/>
            <a:chExt cx="3016993" cy="4645698"/>
          </a:xfrm>
        </p:grpSpPr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57" name="Shape 2190">
            <a:extLst>
              <a:ext uri="{FF2B5EF4-FFF2-40B4-BE49-F238E27FC236}">
                <a16:creationId xmlns:a16="http://schemas.microsoft.com/office/drawing/2014/main" id="{F0FCFDFB-1FB8-4E9C-B3CA-B3DA141B50BC}"/>
              </a:ext>
            </a:extLst>
          </p:cNvPr>
          <p:cNvSpPr/>
          <p:nvPr/>
        </p:nvSpPr>
        <p:spPr>
          <a:xfrm rot="10800000" flipH="1">
            <a:off x="284886" y="5821193"/>
            <a:ext cx="857250" cy="87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59" name="Shape 2190">
            <a:extLst>
              <a:ext uri="{FF2B5EF4-FFF2-40B4-BE49-F238E27FC236}">
                <a16:creationId xmlns:a16="http://schemas.microsoft.com/office/drawing/2014/main" id="{5ADFDD70-8045-4FB9-9945-B2C3417B933D}"/>
              </a:ext>
            </a:extLst>
          </p:cNvPr>
          <p:cNvSpPr/>
          <p:nvPr/>
        </p:nvSpPr>
        <p:spPr>
          <a:xfrm rot="10800000" flipH="1">
            <a:off x="1924774" y="5776743"/>
            <a:ext cx="522287" cy="49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0" name="Shape 11">
            <a:extLst>
              <a:ext uri="{FF2B5EF4-FFF2-40B4-BE49-F238E27FC236}">
                <a16:creationId xmlns:a16="http://schemas.microsoft.com/office/drawing/2014/main" id="{FC062611-F2F1-43F0-824A-DA39F411DA9E}"/>
              </a:ext>
            </a:extLst>
          </p:cNvPr>
          <p:cNvSpPr/>
          <p:nvPr/>
        </p:nvSpPr>
        <p:spPr>
          <a:xfrm>
            <a:off x="835749" y="5552905"/>
            <a:ext cx="431800" cy="4286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Shape 13">
            <a:extLst>
              <a:ext uri="{FF2B5EF4-FFF2-40B4-BE49-F238E27FC236}">
                <a16:creationId xmlns:a16="http://schemas.microsoft.com/office/drawing/2014/main" id="{E2E0574D-5D09-45BF-8957-109E063CB353}"/>
              </a:ext>
            </a:extLst>
          </p:cNvPr>
          <p:cNvSpPr/>
          <p:nvPr/>
        </p:nvSpPr>
        <p:spPr>
          <a:xfrm>
            <a:off x="1588224" y="6130755"/>
            <a:ext cx="585787" cy="577850"/>
          </a:xfrm>
          <a:prstGeom prst="gear9">
            <a:avLst>
              <a:gd name="adj1" fmla="val 12347"/>
              <a:gd name="adj2" fmla="val 1763"/>
            </a:avLst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Shape 3420">
            <a:extLst>
              <a:ext uri="{FF2B5EF4-FFF2-40B4-BE49-F238E27FC236}">
                <a16:creationId xmlns:a16="http://schemas.microsoft.com/office/drawing/2014/main" id="{579B0EC9-239B-4DFE-B926-874C7D616B2E}"/>
              </a:ext>
            </a:extLst>
          </p:cNvPr>
          <p:cNvSpPr/>
          <p:nvPr/>
        </p:nvSpPr>
        <p:spPr>
          <a:xfrm>
            <a:off x="1089749" y="5914855"/>
            <a:ext cx="42545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FC000"/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3" name="Shape 3420">
            <a:extLst>
              <a:ext uri="{FF2B5EF4-FFF2-40B4-BE49-F238E27FC236}">
                <a16:creationId xmlns:a16="http://schemas.microsoft.com/office/drawing/2014/main" id="{873EF925-2643-4F22-BA01-9BCEED3CEF5E}"/>
              </a:ext>
            </a:extLst>
          </p:cNvPr>
          <p:cNvSpPr/>
          <p:nvPr/>
        </p:nvSpPr>
        <p:spPr>
          <a:xfrm>
            <a:off x="1189761" y="6270455"/>
            <a:ext cx="414338" cy="41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7" name="Freeform 38">
            <a:extLst>
              <a:ext uri="{FF2B5EF4-FFF2-40B4-BE49-F238E27FC236}">
                <a16:creationId xmlns:a16="http://schemas.microsoft.com/office/drawing/2014/main" id="{44671772-258D-4A9E-8EA0-6DF4E157CEE0}"/>
              </a:ext>
            </a:extLst>
          </p:cNvPr>
          <p:cNvSpPr>
            <a:spLocks noEditPoints="1"/>
          </p:cNvSpPr>
          <p:nvPr/>
        </p:nvSpPr>
        <p:spPr bwMode="auto">
          <a:xfrm>
            <a:off x="1512024" y="5824368"/>
            <a:ext cx="360362" cy="371475"/>
          </a:xfrm>
          <a:custGeom>
            <a:avLst/>
            <a:gdLst>
              <a:gd name="T0" fmla="*/ 276 w 618"/>
              <a:gd name="T1" fmla="*/ 224 h 618"/>
              <a:gd name="T2" fmla="*/ 238 w 618"/>
              <a:gd name="T3" fmla="*/ 253 h 618"/>
              <a:gd name="T4" fmla="*/ 220 w 618"/>
              <a:gd name="T5" fmla="*/ 295 h 618"/>
              <a:gd name="T6" fmla="*/ 225 w 618"/>
              <a:gd name="T7" fmla="*/ 342 h 618"/>
              <a:gd name="T8" fmla="*/ 254 w 618"/>
              <a:gd name="T9" fmla="*/ 380 h 618"/>
              <a:gd name="T10" fmla="*/ 296 w 618"/>
              <a:gd name="T11" fmla="*/ 398 h 618"/>
              <a:gd name="T12" fmla="*/ 343 w 618"/>
              <a:gd name="T13" fmla="*/ 393 h 618"/>
              <a:gd name="T14" fmla="*/ 381 w 618"/>
              <a:gd name="T15" fmla="*/ 364 h 618"/>
              <a:gd name="T16" fmla="*/ 399 w 618"/>
              <a:gd name="T17" fmla="*/ 323 h 618"/>
              <a:gd name="T18" fmla="*/ 394 w 618"/>
              <a:gd name="T19" fmla="*/ 275 h 618"/>
              <a:gd name="T20" fmla="*/ 365 w 618"/>
              <a:gd name="T21" fmla="*/ 237 h 618"/>
              <a:gd name="T22" fmla="*/ 323 w 618"/>
              <a:gd name="T23" fmla="*/ 219 h 618"/>
              <a:gd name="T24" fmla="*/ 225 w 618"/>
              <a:gd name="T25" fmla="*/ 0 h 618"/>
              <a:gd name="T26" fmla="*/ 318 w 618"/>
              <a:gd name="T27" fmla="*/ 99 h 618"/>
              <a:gd name="T28" fmla="*/ 412 w 618"/>
              <a:gd name="T29" fmla="*/ 7 h 618"/>
              <a:gd name="T30" fmla="*/ 444 w 618"/>
              <a:gd name="T31" fmla="*/ 147 h 618"/>
              <a:gd name="T32" fmla="*/ 483 w 618"/>
              <a:gd name="T33" fmla="*/ 189 h 618"/>
              <a:gd name="T34" fmla="*/ 618 w 618"/>
              <a:gd name="T35" fmla="*/ 224 h 618"/>
              <a:gd name="T36" fmla="*/ 519 w 618"/>
              <a:gd name="T37" fmla="*/ 319 h 618"/>
              <a:gd name="T38" fmla="*/ 611 w 618"/>
              <a:gd name="T39" fmla="*/ 413 h 618"/>
              <a:gd name="T40" fmla="*/ 472 w 618"/>
              <a:gd name="T41" fmla="*/ 443 h 618"/>
              <a:gd name="T42" fmla="*/ 429 w 618"/>
              <a:gd name="T43" fmla="*/ 482 h 618"/>
              <a:gd name="T44" fmla="*/ 394 w 618"/>
              <a:gd name="T45" fmla="*/ 618 h 618"/>
              <a:gd name="T46" fmla="*/ 301 w 618"/>
              <a:gd name="T47" fmla="*/ 520 h 618"/>
              <a:gd name="T48" fmla="*/ 205 w 618"/>
              <a:gd name="T49" fmla="*/ 612 h 618"/>
              <a:gd name="T50" fmla="*/ 175 w 618"/>
              <a:gd name="T51" fmla="*/ 472 h 618"/>
              <a:gd name="T52" fmla="*/ 136 w 618"/>
              <a:gd name="T53" fmla="*/ 429 h 618"/>
              <a:gd name="T54" fmla="*/ 0 w 618"/>
              <a:gd name="T55" fmla="*/ 393 h 618"/>
              <a:gd name="T56" fmla="*/ 99 w 618"/>
              <a:gd name="T57" fmla="*/ 300 h 618"/>
              <a:gd name="T58" fmla="*/ 8 w 618"/>
              <a:gd name="T59" fmla="*/ 206 h 618"/>
              <a:gd name="T60" fmla="*/ 146 w 618"/>
              <a:gd name="T61" fmla="*/ 175 h 618"/>
              <a:gd name="T62" fmla="*/ 190 w 618"/>
              <a:gd name="T63" fmla="*/ 135 h 618"/>
              <a:gd name="T64" fmla="*/ 225 w 618"/>
              <a:gd name="T65" fmla="*/ 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3" name="ZoneTexte 2"/>
          <p:cNvSpPr txBox="1"/>
          <p:nvPr/>
        </p:nvSpPr>
        <p:spPr>
          <a:xfrm>
            <a:off x="284886" y="946884"/>
            <a:ext cx="1097626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Consigne :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Répertorier et partager pour les freins, les leviers à la mise en œuvre du CCF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Tx/>
              <a:buChar char="-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14400" lvl="1" indent="-4572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groupes</a:t>
            </a:r>
          </a:p>
          <a:p>
            <a:pPr marL="914400" lvl="1" indent="-4572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Durée 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 minutes </a:t>
            </a:r>
          </a:p>
          <a:p>
            <a:pPr marL="914400" lvl="1" indent="-4572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Restitution collégiale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387512" y="230790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Atelier : Leviers/freins à la mise en œuvre du CCF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72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13</a:t>
            </a:fld>
            <a:endParaRPr lang="fr-FR" sz="1800" dirty="0">
              <a:solidFill>
                <a:schemeClr val="tx1"/>
              </a:solidFill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11370902" y="445853"/>
            <a:ext cx="585788" cy="850900"/>
            <a:chOff x="4375151" y="1629202"/>
            <a:chExt cx="3016993" cy="4645698"/>
          </a:xfrm>
        </p:grpSpPr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57" name="Shape 2190">
            <a:extLst>
              <a:ext uri="{FF2B5EF4-FFF2-40B4-BE49-F238E27FC236}">
                <a16:creationId xmlns:a16="http://schemas.microsoft.com/office/drawing/2014/main" id="{F0FCFDFB-1FB8-4E9C-B3CA-B3DA141B50BC}"/>
              </a:ext>
            </a:extLst>
          </p:cNvPr>
          <p:cNvSpPr/>
          <p:nvPr/>
        </p:nvSpPr>
        <p:spPr>
          <a:xfrm rot="10800000" flipH="1">
            <a:off x="284886" y="5821193"/>
            <a:ext cx="857250" cy="87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59" name="Shape 2190">
            <a:extLst>
              <a:ext uri="{FF2B5EF4-FFF2-40B4-BE49-F238E27FC236}">
                <a16:creationId xmlns:a16="http://schemas.microsoft.com/office/drawing/2014/main" id="{5ADFDD70-8045-4FB9-9945-B2C3417B933D}"/>
              </a:ext>
            </a:extLst>
          </p:cNvPr>
          <p:cNvSpPr/>
          <p:nvPr/>
        </p:nvSpPr>
        <p:spPr>
          <a:xfrm rot="10800000" flipH="1">
            <a:off x="1924774" y="5776743"/>
            <a:ext cx="522287" cy="49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0" name="Shape 11">
            <a:extLst>
              <a:ext uri="{FF2B5EF4-FFF2-40B4-BE49-F238E27FC236}">
                <a16:creationId xmlns:a16="http://schemas.microsoft.com/office/drawing/2014/main" id="{FC062611-F2F1-43F0-824A-DA39F411DA9E}"/>
              </a:ext>
            </a:extLst>
          </p:cNvPr>
          <p:cNvSpPr/>
          <p:nvPr/>
        </p:nvSpPr>
        <p:spPr>
          <a:xfrm>
            <a:off x="835749" y="5552905"/>
            <a:ext cx="431800" cy="4286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Shape 13">
            <a:extLst>
              <a:ext uri="{FF2B5EF4-FFF2-40B4-BE49-F238E27FC236}">
                <a16:creationId xmlns:a16="http://schemas.microsoft.com/office/drawing/2014/main" id="{E2E0574D-5D09-45BF-8957-109E063CB353}"/>
              </a:ext>
            </a:extLst>
          </p:cNvPr>
          <p:cNvSpPr/>
          <p:nvPr/>
        </p:nvSpPr>
        <p:spPr>
          <a:xfrm>
            <a:off x="1588224" y="6130755"/>
            <a:ext cx="585787" cy="577850"/>
          </a:xfrm>
          <a:prstGeom prst="gear9">
            <a:avLst>
              <a:gd name="adj1" fmla="val 12347"/>
              <a:gd name="adj2" fmla="val 1763"/>
            </a:avLst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Shape 3420">
            <a:extLst>
              <a:ext uri="{FF2B5EF4-FFF2-40B4-BE49-F238E27FC236}">
                <a16:creationId xmlns:a16="http://schemas.microsoft.com/office/drawing/2014/main" id="{579B0EC9-239B-4DFE-B926-874C7D616B2E}"/>
              </a:ext>
            </a:extLst>
          </p:cNvPr>
          <p:cNvSpPr/>
          <p:nvPr/>
        </p:nvSpPr>
        <p:spPr>
          <a:xfrm>
            <a:off x="1089749" y="5914855"/>
            <a:ext cx="42545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FC000"/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3" name="Shape 3420">
            <a:extLst>
              <a:ext uri="{FF2B5EF4-FFF2-40B4-BE49-F238E27FC236}">
                <a16:creationId xmlns:a16="http://schemas.microsoft.com/office/drawing/2014/main" id="{873EF925-2643-4F22-BA01-9BCEED3CEF5E}"/>
              </a:ext>
            </a:extLst>
          </p:cNvPr>
          <p:cNvSpPr/>
          <p:nvPr/>
        </p:nvSpPr>
        <p:spPr>
          <a:xfrm>
            <a:off x="1189761" y="6270455"/>
            <a:ext cx="414338" cy="41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7" name="Freeform 38">
            <a:extLst>
              <a:ext uri="{FF2B5EF4-FFF2-40B4-BE49-F238E27FC236}">
                <a16:creationId xmlns:a16="http://schemas.microsoft.com/office/drawing/2014/main" id="{44671772-258D-4A9E-8EA0-6DF4E157CEE0}"/>
              </a:ext>
            </a:extLst>
          </p:cNvPr>
          <p:cNvSpPr>
            <a:spLocks noEditPoints="1"/>
          </p:cNvSpPr>
          <p:nvPr/>
        </p:nvSpPr>
        <p:spPr bwMode="auto">
          <a:xfrm>
            <a:off x="1512024" y="5824368"/>
            <a:ext cx="360362" cy="371475"/>
          </a:xfrm>
          <a:custGeom>
            <a:avLst/>
            <a:gdLst>
              <a:gd name="T0" fmla="*/ 276 w 618"/>
              <a:gd name="T1" fmla="*/ 224 h 618"/>
              <a:gd name="T2" fmla="*/ 238 w 618"/>
              <a:gd name="T3" fmla="*/ 253 h 618"/>
              <a:gd name="T4" fmla="*/ 220 w 618"/>
              <a:gd name="T5" fmla="*/ 295 h 618"/>
              <a:gd name="T6" fmla="*/ 225 w 618"/>
              <a:gd name="T7" fmla="*/ 342 h 618"/>
              <a:gd name="T8" fmla="*/ 254 w 618"/>
              <a:gd name="T9" fmla="*/ 380 h 618"/>
              <a:gd name="T10" fmla="*/ 296 w 618"/>
              <a:gd name="T11" fmla="*/ 398 h 618"/>
              <a:gd name="T12" fmla="*/ 343 w 618"/>
              <a:gd name="T13" fmla="*/ 393 h 618"/>
              <a:gd name="T14" fmla="*/ 381 w 618"/>
              <a:gd name="T15" fmla="*/ 364 h 618"/>
              <a:gd name="T16" fmla="*/ 399 w 618"/>
              <a:gd name="T17" fmla="*/ 323 h 618"/>
              <a:gd name="T18" fmla="*/ 394 w 618"/>
              <a:gd name="T19" fmla="*/ 275 h 618"/>
              <a:gd name="T20" fmla="*/ 365 w 618"/>
              <a:gd name="T21" fmla="*/ 237 h 618"/>
              <a:gd name="T22" fmla="*/ 323 w 618"/>
              <a:gd name="T23" fmla="*/ 219 h 618"/>
              <a:gd name="T24" fmla="*/ 225 w 618"/>
              <a:gd name="T25" fmla="*/ 0 h 618"/>
              <a:gd name="T26" fmla="*/ 318 w 618"/>
              <a:gd name="T27" fmla="*/ 99 h 618"/>
              <a:gd name="T28" fmla="*/ 412 w 618"/>
              <a:gd name="T29" fmla="*/ 7 h 618"/>
              <a:gd name="T30" fmla="*/ 444 w 618"/>
              <a:gd name="T31" fmla="*/ 147 h 618"/>
              <a:gd name="T32" fmla="*/ 483 w 618"/>
              <a:gd name="T33" fmla="*/ 189 h 618"/>
              <a:gd name="T34" fmla="*/ 618 w 618"/>
              <a:gd name="T35" fmla="*/ 224 h 618"/>
              <a:gd name="T36" fmla="*/ 519 w 618"/>
              <a:gd name="T37" fmla="*/ 319 h 618"/>
              <a:gd name="T38" fmla="*/ 611 w 618"/>
              <a:gd name="T39" fmla="*/ 413 h 618"/>
              <a:gd name="T40" fmla="*/ 472 w 618"/>
              <a:gd name="T41" fmla="*/ 443 h 618"/>
              <a:gd name="T42" fmla="*/ 429 w 618"/>
              <a:gd name="T43" fmla="*/ 482 h 618"/>
              <a:gd name="T44" fmla="*/ 394 w 618"/>
              <a:gd name="T45" fmla="*/ 618 h 618"/>
              <a:gd name="T46" fmla="*/ 301 w 618"/>
              <a:gd name="T47" fmla="*/ 520 h 618"/>
              <a:gd name="T48" fmla="*/ 205 w 618"/>
              <a:gd name="T49" fmla="*/ 612 h 618"/>
              <a:gd name="T50" fmla="*/ 175 w 618"/>
              <a:gd name="T51" fmla="*/ 472 h 618"/>
              <a:gd name="T52" fmla="*/ 136 w 618"/>
              <a:gd name="T53" fmla="*/ 429 h 618"/>
              <a:gd name="T54" fmla="*/ 0 w 618"/>
              <a:gd name="T55" fmla="*/ 393 h 618"/>
              <a:gd name="T56" fmla="*/ 99 w 618"/>
              <a:gd name="T57" fmla="*/ 300 h 618"/>
              <a:gd name="T58" fmla="*/ 8 w 618"/>
              <a:gd name="T59" fmla="*/ 206 h 618"/>
              <a:gd name="T60" fmla="*/ 146 w 618"/>
              <a:gd name="T61" fmla="*/ 175 h 618"/>
              <a:gd name="T62" fmla="*/ 190 w 618"/>
              <a:gd name="T63" fmla="*/ 135 h 618"/>
              <a:gd name="T64" fmla="*/ 225 w 618"/>
              <a:gd name="T65" fmla="*/ 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64" name="ZoneTexte 63"/>
          <p:cNvSpPr txBox="1"/>
          <p:nvPr/>
        </p:nvSpPr>
        <p:spPr>
          <a:xfrm>
            <a:off x="1387512" y="230790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Atelier : Leviers/freins à la mise en œuvre du CCF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90213"/>
              </p:ext>
            </p:extLst>
          </p:nvPr>
        </p:nvGraphicFramePr>
        <p:xfrm>
          <a:off x="650010" y="858602"/>
          <a:ext cx="1109713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937">
                  <a:extLst>
                    <a:ext uri="{9D8B030D-6E8A-4147-A177-3AD203B41FA5}">
                      <a16:colId xmlns:a16="http://schemas.microsoft.com/office/drawing/2014/main" val="3383856235"/>
                    </a:ext>
                  </a:extLst>
                </a:gridCol>
                <a:gridCol w="7957193">
                  <a:extLst>
                    <a:ext uri="{9D8B030D-6E8A-4147-A177-3AD203B41FA5}">
                      <a16:colId xmlns:a16="http://schemas.microsoft.com/office/drawing/2014/main" val="1140337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FREINS</a:t>
                      </a:r>
                      <a:endParaRPr lang="fr-FR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LEVIERS</a:t>
                      </a:r>
                      <a:endParaRPr lang="fr-FR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525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Tiers temps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Séparer EP1 2A et 2B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Mettre d’abord</a:t>
                      </a: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EP1 2A avant les autres épreuves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89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Avoir des modèles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Informer</a:t>
                      </a: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familles au moment des inscriptions dans le diplôme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Rappeler aux familles le début d’année certificative de la nécessité du modèle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familles des conformités et des conséquence de l’absence des modèles ou non-conformité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Fournir aux apprenants un document récapitulatif des conformités attendues (à compléter par lui et son modèle)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Réseaux sociaux : resto du cœur, clients du salon d’application, autres élèves de l’établissement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9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Convocations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Publipostage 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4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19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439708"/>
            <a:ext cx="108065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La participation des élèves comme modèles 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14</a:t>
            </a:fld>
            <a:endParaRPr lang="fr-FR" sz="1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443315"/>
              </p:ext>
            </p:extLst>
          </p:nvPr>
        </p:nvGraphicFramePr>
        <p:xfrm>
          <a:off x="350691" y="921552"/>
          <a:ext cx="11478491" cy="5852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8491">
                  <a:extLst>
                    <a:ext uri="{9D8B030D-6E8A-4147-A177-3AD203B41FA5}">
                      <a16:colId xmlns:a16="http://schemas.microsoft.com/office/drawing/2014/main" val="3856814966"/>
                    </a:ext>
                  </a:extLst>
                </a:gridCol>
              </a:tblGrid>
              <a:tr h="48744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Préparer la nécessaire participation: 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Informer lors de l’inscription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Rappeler lors de la rentrée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Laisser du temps en fin de séance pour que les élèves se recoiffent (laisser beaucoup de temps au début)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Indiquer aux élèves les activités qui seront menées comme modèle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24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Activités envisageables :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Accueil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Diagnostic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Shampoing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Massage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Soin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Coiffage 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Brushing</a:t>
                      </a:r>
                    </a:p>
                    <a:p>
                      <a:pPr marL="342900" indent="-34290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2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……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311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342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565564" y="263149"/>
            <a:ext cx="9847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Rappel des épreuves : </a:t>
            </a:r>
            <a:r>
              <a:rPr lang="fr-FR" sz="2500" b="1" dirty="0" smtClean="0">
                <a:latin typeface="Arial Black" panose="020B0A04020102020204" pitchFamily="34" charset="0"/>
                <a:cs typeface="Amiri Quran" panose="00000500000000000000" pitchFamily="2" charset="-78"/>
              </a:rPr>
              <a:t>EP1 </a:t>
            </a:r>
            <a:r>
              <a:rPr lang="fr-FR" sz="2500" b="1" dirty="0">
                <a:latin typeface="Arial Black" panose="020B0A04020102020204" pitchFamily="34" charset="0"/>
                <a:cs typeface="Amiri Quran" panose="00000500000000000000" pitchFamily="2" charset="-78"/>
              </a:rPr>
              <a:t>Techniques de coiffure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15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365" y="1055408"/>
            <a:ext cx="100237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fr-FR" sz="2400" dirty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Durée : </a:t>
            </a:r>
            <a:r>
              <a:rPr lang="fr-FR" sz="2400" dirty="0" smtClean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5h45      /     Coefficient</a:t>
            </a:r>
            <a:r>
              <a:rPr lang="fr-FR" sz="2400" dirty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 </a:t>
            </a:r>
            <a:r>
              <a:rPr lang="fr-FR" sz="2400" dirty="0" smtClean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     / e</a:t>
            </a:r>
            <a:r>
              <a:rPr lang="fr-FR" sz="2400" dirty="0" smtClean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 </a:t>
            </a:r>
            <a:r>
              <a:rPr lang="fr-FR" sz="2400" dirty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établissement de formation</a:t>
            </a:r>
            <a:endParaRPr lang="fr-FR" sz="2400" dirty="0">
              <a:solidFill>
                <a:srgbClr val="5AA1D8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6417" y="1655719"/>
            <a:ext cx="1160318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Partie 1 : 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Coupe, coiffage « homme »	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(Durée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: 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1h,  </a:t>
            </a:r>
            <a:r>
              <a:rPr lang="fr-FR" sz="2400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50 points)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Partie 2 : 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Coupe, couleur, forme « femme » 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endParaRPr lang="fr-FR" sz="160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2A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: Coloration d’oxydation, shampooing, permanente  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(Durée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: 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2h, </a:t>
            </a:r>
            <a:r>
              <a:rPr lang="fr-FR" sz="24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70 </a:t>
            </a:r>
            <a:r>
              <a:rPr lang="fr-FR" sz="2400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points)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endParaRPr lang="fr-FR" sz="240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2B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: Coupe, mise en 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forme/coiffage  (Durée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: 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1h15 , </a:t>
            </a:r>
            <a:r>
              <a:rPr lang="fr-FR" sz="24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80 </a:t>
            </a:r>
            <a:r>
              <a:rPr lang="fr-FR" sz="2400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points)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Partie 3 : 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Partie écrite mobilisant les savoirs 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associés (Durée</a:t>
            </a: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: 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1h30, </a:t>
            </a:r>
            <a:r>
              <a:rPr lang="fr-FR" sz="2400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60 points)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0332" y="5452749"/>
            <a:ext cx="117798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Possibilité </a:t>
            </a:r>
            <a:r>
              <a:rPr lang="fr-FR" sz="2400" i="1" dirty="0">
                <a:latin typeface="Arial" panose="020B0604020202020204" pitchFamily="34" charset="0"/>
                <a:ea typeface="Arial" panose="020B0604020202020204" pitchFamily="34" charset="0"/>
              </a:rPr>
              <a:t>de dissocier la partie 2A de la partie 2B avec même modèle ou un modèle différent ; </a:t>
            </a:r>
            <a:r>
              <a:rPr lang="fr-FR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dans ce cas, pour la  situation 2B, le </a:t>
            </a:r>
            <a:r>
              <a:rPr lang="fr-FR" sz="2400" i="1" dirty="0">
                <a:latin typeface="Arial" panose="020B0604020202020204" pitchFamily="34" charset="0"/>
                <a:ea typeface="Arial" panose="020B0604020202020204" pitchFamily="34" charset="0"/>
              </a:rPr>
              <a:t>candidat réalise sur le modèle, avant le début de l’évaluation, un shampooing qui n’est pas </a:t>
            </a:r>
            <a:r>
              <a:rPr lang="fr-FR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noté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34365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565564" y="263149"/>
            <a:ext cx="9847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Rappel des épreuves : </a:t>
            </a:r>
            <a:r>
              <a:rPr lang="fr-FR" sz="2500" b="1" dirty="0" smtClean="0">
                <a:latin typeface="Arial Black" panose="020B0A04020102020204" pitchFamily="34" charset="0"/>
                <a:cs typeface="Amiri Quran" panose="00000500000000000000" pitchFamily="2" charset="-78"/>
              </a:rPr>
              <a:t>EP1 </a:t>
            </a:r>
            <a:r>
              <a:rPr lang="fr-FR" sz="2500" b="1" dirty="0">
                <a:latin typeface="Arial Black" panose="020B0A04020102020204" pitchFamily="34" charset="0"/>
                <a:cs typeface="Amiri Quran" panose="00000500000000000000" pitchFamily="2" charset="-78"/>
              </a:rPr>
              <a:t>Techniques de coiffure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16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2272" y="1747763"/>
            <a:ext cx="103008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3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Supports : 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endParaRPr lang="fr-FR" sz="28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Grille d’aide à l’évaluation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Grille d’aide à la notation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Grille d’évaluation 6 candidats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Grille d’évaluation 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Grilles </a:t>
            </a: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xcel 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de cadrage académique</a:t>
            </a:r>
          </a:p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endParaRPr lang="fr-FR" sz="2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xplosion 1 2"/>
          <p:cNvSpPr/>
          <p:nvPr/>
        </p:nvSpPr>
        <p:spPr>
          <a:xfrm>
            <a:off x="7614744" y="2096814"/>
            <a:ext cx="4710069" cy="30900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Gestion des grilles numériques ??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1004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219200" y="176351"/>
            <a:ext cx="108619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Rappel des épreuves : </a:t>
            </a:r>
            <a:r>
              <a:rPr lang="fr-FR" sz="2500" b="1" dirty="0" smtClean="0">
                <a:latin typeface="Arial Black" panose="020B0A04020102020204" pitchFamily="34" charset="0"/>
                <a:cs typeface="Amiri Quran" panose="00000500000000000000" pitchFamily="2" charset="-78"/>
              </a:rPr>
              <a:t>EP2 Relation clientèle et participation à l’activité de l’entreprise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17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1275" y="1538300"/>
            <a:ext cx="11083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fr-FR" sz="2400" dirty="0" smtClean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Coefficient</a:t>
            </a:r>
            <a:r>
              <a:rPr lang="fr-FR" sz="2400" dirty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 </a:t>
            </a:r>
            <a:r>
              <a:rPr lang="fr-FR" sz="2400" dirty="0" smtClean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    / e</a:t>
            </a:r>
            <a:r>
              <a:rPr lang="fr-FR" sz="2400" dirty="0" smtClean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 milieu professionnel et en établissement </a:t>
            </a:r>
            <a:r>
              <a:rPr lang="fr-FR" sz="2400" dirty="0">
                <a:solidFill>
                  <a:srgbClr val="5AA1D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 formation</a:t>
            </a:r>
            <a:endParaRPr lang="fr-FR" sz="2400" dirty="0">
              <a:solidFill>
                <a:srgbClr val="5AA1D8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890" y="2621503"/>
            <a:ext cx="116031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Partie 1 : </a:t>
            </a:r>
            <a:r>
              <a:rPr lang="fr-FR" sz="24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Bilan en milieu professionnel (</a:t>
            </a:r>
            <a:r>
              <a:rPr lang="fr-FR" sz="2400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45 points)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Partie 2 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Évaluation des savoirs associés du pôle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 (10 min,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 points)</a:t>
            </a:r>
            <a:endParaRPr lang="fr-FR" sz="240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Questionnement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contextualisé.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questions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dont deux au moins portent sur les savoirs associés à la compétence C2.3 « Contribuer à l’activité de l’entreprise 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4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439708"/>
            <a:ext cx="10806546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Les PFMP  : déroulement des bilans </a:t>
            </a:r>
          </a:p>
          <a:p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  <a:p>
            <a:endParaRPr lang="fr-FR" sz="2500" dirty="0" smtClean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  <a:p>
            <a:pPr algn="just"/>
            <a:r>
              <a:rPr lang="fr-FR" sz="2500" dirty="0" smtClean="0">
                <a:latin typeface="Arial Black" panose="020B0A04020102020204" pitchFamily="34" charset="0"/>
                <a:cs typeface="Amiri Quran" panose="00000500000000000000" pitchFamily="2" charset="-78"/>
              </a:rPr>
              <a:t>Tous </a:t>
            </a:r>
            <a:r>
              <a:rPr lang="fr-F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les bilans (formatifs ou certificatif) se font en présence de :</a:t>
            </a:r>
          </a:p>
          <a:p>
            <a:pPr marL="342900" indent="-342900" algn="just">
              <a:buFontTx/>
              <a:buChar char="-"/>
            </a:pPr>
            <a:r>
              <a:rPr lang="fr-FR" sz="25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Tuteur</a:t>
            </a:r>
          </a:p>
          <a:p>
            <a:pPr marL="342900" indent="-342900" algn="just">
              <a:buFontTx/>
              <a:buChar char="-"/>
            </a:pPr>
            <a:r>
              <a:rPr lang="fr-FR" sz="25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Apprenant</a:t>
            </a:r>
          </a:p>
          <a:p>
            <a:pPr marL="342900" indent="-342900" algn="just">
              <a:buFontTx/>
              <a:buChar char="-"/>
            </a:pPr>
            <a:r>
              <a:rPr lang="fr-FR" sz="25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Formateur</a:t>
            </a:r>
          </a:p>
          <a:p>
            <a:pPr marL="342900" indent="-342900" algn="just">
              <a:buFontTx/>
              <a:buChar char="-"/>
            </a:pPr>
            <a:endParaRPr lang="fr-FR" sz="2500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Le bilan certificatif se déroule en 2 temps :</a:t>
            </a:r>
          </a:p>
          <a:p>
            <a:pPr marL="342900" indent="-342900" algn="just">
              <a:buFontTx/>
              <a:buChar char="-"/>
            </a:pPr>
            <a:r>
              <a:rPr lang="fr-FR" sz="25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2500" baseline="300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5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temps : bilan de l’acquisition des compétences (évaluation par le tuteur et témoignage de l’apprenant sur ce qu’il a mis en œuvre) (tuteur, apprenant, formateur)</a:t>
            </a:r>
          </a:p>
          <a:p>
            <a:pPr marL="342900" indent="-342900" algn="just">
              <a:buFontTx/>
              <a:buChar char="-"/>
            </a:pPr>
            <a:r>
              <a:rPr lang="fr-FR" sz="25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2500" baseline="300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2500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temps : traduction de l’évaluation en note (tuteur formateur). </a:t>
            </a:r>
            <a:r>
              <a:rPr lang="fr-FR" sz="25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C’est une proposition de note qui sera fait au jury, donc l’apprenant ne peut en avoir connaissance.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18</a:t>
            </a:fld>
            <a:endParaRPr lang="fr-FR" sz="1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352697"/>
              </p:ext>
            </p:extLst>
          </p:nvPr>
        </p:nvGraphicFramePr>
        <p:xfrm>
          <a:off x="436419" y="916762"/>
          <a:ext cx="11478491" cy="33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8491">
                  <a:extLst>
                    <a:ext uri="{9D8B030D-6E8A-4147-A177-3AD203B41FA5}">
                      <a16:colId xmlns:a16="http://schemas.microsoft.com/office/drawing/2014/main" val="3856814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311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96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439708"/>
            <a:ext cx="1080654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Rappel des épreuves : </a:t>
            </a:r>
            <a:r>
              <a:rPr lang="fr-FR" sz="2500" b="1" dirty="0">
                <a:latin typeface="Arial Black" panose="020B0A04020102020204" pitchFamily="34" charset="0"/>
                <a:cs typeface="Amiri Quran" panose="00000500000000000000" pitchFamily="2" charset="-78"/>
              </a:rPr>
              <a:t>EP2 Relation clientèle et participation à l’activité de l’entreprise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  <a:p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19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1826" y="2039321"/>
            <a:ext cx="1030085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3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Supports : 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endParaRPr lang="fr-FR" sz="28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Grille d’aide à la notation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Grille d’évaluation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Grilles </a:t>
            </a: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xcel 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396875" algn="l"/>
                <a:tab pos="3997325" algn="l"/>
                <a:tab pos="4267200" algn="l"/>
                <a:tab pos="5347335" algn="l"/>
              </a:tabLst>
            </a:pPr>
            <a:r>
              <a:rPr 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de cadrage académique</a:t>
            </a:r>
          </a:p>
        </p:txBody>
      </p:sp>
      <p:sp>
        <p:nvSpPr>
          <p:cNvPr id="6" name="Explosion 1 5"/>
          <p:cNvSpPr/>
          <p:nvPr/>
        </p:nvSpPr>
        <p:spPr>
          <a:xfrm>
            <a:off x="7614744" y="2096814"/>
            <a:ext cx="4710069" cy="30900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Gestion des grilles numériques ??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377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2" y="222208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172691" y="284286"/>
            <a:ext cx="5999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Objectifs de la formation</a:t>
            </a:r>
            <a:endParaRPr lang="fr-FR" sz="3200" dirty="0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0041082" y="6384018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mtClean="0"/>
              <a:pPr algn="ctr"/>
              <a:t>2</a:t>
            </a:fld>
            <a:endParaRPr lang="fr-FR" dirty="0"/>
          </a:p>
        </p:txBody>
      </p:sp>
      <p:sp>
        <p:nvSpPr>
          <p:cNvPr id="9" name="Espace réservé du texte 5"/>
          <p:cNvSpPr txBox="1">
            <a:spLocks/>
          </p:cNvSpPr>
          <p:nvPr/>
        </p:nvSpPr>
        <p:spPr>
          <a:xfrm>
            <a:off x="826899" y="1301314"/>
            <a:ext cx="10377053" cy="4376852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Réaffirmer les enjeux de la transformation de la voie professionnelle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CCF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: S’approprier les grilles numériques, partager les freins et les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leviers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S’approprier les exigences du chef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d’œuvre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Partager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ses pratiques</a:t>
            </a:r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565564" y="263149"/>
            <a:ext cx="9847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Mise en œuvre du CCF : Préparation des élèves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20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39092" y="2555263"/>
            <a:ext cx="10820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Comment préparer les élèves? : Formation et évaluation </a:t>
            </a:r>
          </a:p>
          <a:p>
            <a:pPr marL="342900" indent="-342900">
              <a:buFontTx/>
              <a:buChar char="-"/>
            </a:pP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8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21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11370902" y="445853"/>
            <a:ext cx="585788" cy="850900"/>
            <a:chOff x="4375151" y="1629202"/>
            <a:chExt cx="3016993" cy="4645698"/>
          </a:xfrm>
        </p:grpSpPr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57" name="Shape 2190">
            <a:extLst>
              <a:ext uri="{FF2B5EF4-FFF2-40B4-BE49-F238E27FC236}">
                <a16:creationId xmlns:a16="http://schemas.microsoft.com/office/drawing/2014/main" id="{F0FCFDFB-1FB8-4E9C-B3CA-B3DA141B50BC}"/>
              </a:ext>
            </a:extLst>
          </p:cNvPr>
          <p:cNvSpPr/>
          <p:nvPr/>
        </p:nvSpPr>
        <p:spPr>
          <a:xfrm rot="10800000" flipH="1">
            <a:off x="284886" y="5821193"/>
            <a:ext cx="857250" cy="87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59" name="Shape 2190">
            <a:extLst>
              <a:ext uri="{FF2B5EF4-FFF2-40B4-BE49-F238E27FC236}">
                <a16:creationId xmlns:a16="http://schemas.microsoft.com/office/drawing/2014/main" id="{5ADFDD70-8045-4FB9-9945-B2C3417B933D}"/>
              </a:ext>
            </a:extLst>
          </p:cNvPr>
          <p:cNvSpPr/>
          <p:nvPr/>
        </p:nvSpPr>
        <p:spPr>
          <a:xfrm rot="10800000" flipH="1">
            <a:off x="1924774" y="5776743"/>
            <a:ext cx="522287" cy="49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0" name="Shape 11">
            <a:extLst>
              <a:ext uri="{FF2B5EF4-FFF2-40B4-BE49-F238E27FC236}">
                <a16:creationId xmlns:a16="http://schemas.microsoft.com/office/drawing/2014/main" id="{FC062611-F2F1-43F0-824A-DA39F411DA9E}"/>
              </a:ext>
            </a:extLst>
          </p:cNvPr>
          <p:cNvSpPr/>
          <p:nvPr/>
        </p:nvSpPr>
        <p:spPr>
          <a:xfrm>
            <a:off x="835749" y="5552905"/>
            <a:ext cx="431800" cy="4286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Shape 13">
            <a:extLst>
              <a:ext uri="{FF2B5EF4-FFF2-40B4-BE49-F238E27FC236}">
                <a16:creationId xmlns:a16="http://schemas.microsoft.com/office/drawing/2014/main" id="{E2E0574D-5D09-45BF-8957-109E063CB353}"/>
              </a:ext>
            </a:extLst>
          </p:cNvPr>
          <p:cNvSpPr/>
          <p:nvPr/>
        </p:nvSpPr>
        <p:spPr>
          <a:xfrm>
            <a:off x="1588224" y="6130755"/>
            <a:ext cx="585787" cy="577850"/>
          </a:xfrm>
          <a:prstGeom prst="gear9">
            <a:avLst>
              <a:gd name="adj1" fmla="val 12347"/>
              <a:gd name="adj2" fmla="val 1763"/>
            </a:avLst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Shape 3420">
            <a:extLst>
              <a:ext uri="{FF2B5EF4-FFF2-40B4-BE49-F238E27FC236}">
                <a16:creationId xmlns:a16="http://schemas.microsoft.com/office/drawing/2014/main" id="{579B0EC9-239B-4DFE-B926-874C7D616B2E}"/>
              </a:ext>
            </a:extLst>
          </p:cNvPr>
          <p:cNvSpPr/>
          <p:nvPr/>
        </p:nvSpPr>
        <p:spPr>
          <a:xfrm>
            <a:off x="1089749" y="5914855"/>
            <a:ext cx="42545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FC000"/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3" name="Shape 3420">
            <a:extLst>
              <a:ext uri="{FF2B5EF4-FFF2-40B4-BE49-F238E27FC236}">
                <a16:creationId xmlns:a16="http://schemas.microsoft.com/office/drawing/2014/main" id="{873EF925-2643-4F22-BA01-9BCEED3CEF5E}"/>
              </a:ext>
            </a:extLst>
          </p:cNvPr>
          <p:cNvSpPr/>
          <p:nvPr/>
        </p:nvSpPr>
        <p:spPr>
          <a:xfrm>
            <a:off x="1189761" y="6270455"/>
            <a:ext cx="414338" cy="41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7" name="Freeform 38">
            <a:extLst>
              <a:ext uri="{FF2B5EF4-FFF2-40B4-BE49-F238E27FC236}">
                <a16:creationId xmlns:a16="http://schemas.microsoft.com/office/drawing/2014/main" id="{44671772-258D-4A9E-8EA0-6DF4E157CEE0}"/>
              </a:ext>
            </a:extLst>
          </p:cNvPr>
          <p:cNvSpPr>
            <a:spLocks noEditPoints="1"/>
          </p:cNvSpPr>
          <p:nvPr/>
        </p:nvSpPr>
        <p:spPr bwMode="auto">
          <a:xfrm>
            <a:off x="1512024" y="5824368"/>
            <a:ext cx="360362" cy="371475"/>
          </a:xfrm>
          <a:custGeom>
            <a:avLst/>
            <a:gdLst>
              <a:gd name="T0" fmla="*/ 276 w 618"/>
              <a:gd name="T1" fmla="*/ 224 h 618"/>
              <a:gd name="T2" fmla="*/ 238 w 618"/>
              <a:gd name="T3" fmla="*/ 253 h 618"/>
              <a:gd name="T4" fmla="*/ 220 w 618"/>
              <a:gd name="T5" fmla="*/ 295 h 618"/>
              <a:gd name="T6" fmla="*/ 225 w 618"/>
              <a:gd name="T7" fmla="*/ 342 h 618"/>
              <a:gd name="T8" fmla="*/ 254 w 618"/>
              <a:gd name="T9" fmla="*/ 380 h 618"/>
              <a:gd name="T10" fmla="*/ 296 w 618"/>
              <a:gd name="T11" fmla="*/ 398 h 618"/>
              <a:gd name="T12" fmla="*/ 343 w 618"/>
              <a:gd name="T13" fmla="*/ 393 h 618"/>
              <a:gd name="T14" fmla="*/ 381 w 618"/>
              <a:gd name="T15" fmla="*/ 364 h 618"/>
              <a:gd name="T16" fmla="*/ 399 w 618"/>
              <a:gd name="T17" fmla="*/ 323 h 618"/>
              <a:gd name="T18" fmla="*/ 394 w 618"/>
              <a:gd name="T19" fmla="*/ 275 h 618"/>
              <a:gd name="T20" fmla="*/ 365 w 618"/>
              <a:gd name="T21" fmla="*/ 237 h 618"/>
              <a:gd name="T22" fmla="*/ 323 w 618"/>
              <a:gd name="T23" fmla="*/ 219 h 618"/>
              <a:gd name="T24" fmla="*/ 225 w 618"/>
              <a:gd name="T25" fmla="*/ 0 h 618"/>
              <a:gd name="T26" fmla="*/ 318 w 618"/>
              <a:gd name="T27" fmla="*/ 99 h 618"/>
              <a:gd name="T28" fmla="*/ 412 w 618"/>
              <a:gd name="T29" fmla="*/ 7 h 618"/>
              <a:gd name="T30" fmla="*/ 444 w 618"/>
              <a:gd name="T31" fmla="*/ 147 h 618"/>
              <a:gd name="T32" fmla="*/ 483 w 618"/>
              <a:gd name="T33" fmla="*/ 189 h 618"/>
              <a:gd name="T34" fmla="*/ 618 w 618"/>
              <a:gd name="T35" fmla="*/ 224 h 618"/>
              <a:gd name="T36" fmla="*/ 519 w 618"/>
              <a:gd name="T37" fmla="*/ 319 h 618"/>
              <a:gd name="T38" fmla="*/ 611 w 618"/>
              <a:gd name="T39" fmla="*/ 413 h 618"/>
              <a:gd name="T40" fmla="*/ 472 w 618"/>
              <a:gd name="T41" fmla="*/ 443 h 618"/>
              <a:gd name="T42" fmla="*/ 429 w 618"/>
              <a:gd name="T43" fmla="*/ 482 h 618"/>
              <a:gd name="T44" fmla="*/ 394 w 618"/>
              <a:gd name="T45" fmla="*/ 618 h 618"/>
              <a:gd name="T46" fmla="*/ 301 w 618"/>
              <a:gd name="T47" fmla="*/ 520 h 618"/>
              <a:gd name="T48" fmla="*/ 205 w 618"/>
              <a:gd name="T49" fmla="*/ 612 h 618"/>
              <a:gd name="T50" fmla="*/ 175 w 618"/>
              <a:gd name="T51" fmla="*/ 472 h 618"/>
              <a:gd name="T52" fmla="*/ 136 w 618"/>
              <a:gd name="T53" fmla="*/ 429 h 618"/>
              <a:gd name="T54" fmla="*/ 0 w 618"/>
              <a:gd name="T55" fmla="*/ 393 h 618"/>
              <a:gd name="T56" fmla="*/ 99 w 618"/>
              <a:gd name="T57" fmla="*/ 300 h 618"/>
              <a:gd name="T58" fmla="*/ 8 w 618"/>
              <a:gd name="T59" fmla="*/ 206 h 618"/>
              <a:gd name="T60" fmla="*/ 146 w 618"/>
              <a:gd name="T61" fmla="*/ 175 h 618"/>
              <a:gd name="T62" fmla="*/ 190 w 618"/>
              <a:gd name="T63" fmla="*/ 135 h 618"/>
              <a:gd name="T64" fmla="*/ 225 w 618"/>
              <a:gd name="T65" fmla="*/ 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3" name="ZoneTexte 2"/>
          <p:cNvSpPr txBox="1"/>
          <p:nvPr/>
        </p:nvSpPr>
        <p:spPr>
          <a:xfrm>
            <a:off x="284886" y="1331520"/>
            <a:ext cx="109762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−"/>
            </a:pP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Créer des grilles d’auto-évaluation pour les élèves (avec des critères de réussite suffisamment explicites)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−"/>
            </a:pP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Créer des grilles d’évaluation (avec des critères de réussite suffisamment explicites)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−"/>
            </a:pP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Les grilles d’évaluation doivent tendre vers celles de CCF = ce sont des compétences qui doivent être évaluées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565564" y="263149"/>
            <a:ext cx="98471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Mise en œuvre du CCF : Evaluation des élèves tout au long de leur formation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726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2"/>
          <p:cNvSpPr/>
          <p:nvPr/>
        </p:nvSpPr>
        <p:spPr bwMode="auto">
          <a:xfrm>
            <a:off x="2392775" y="2544187"/>
            <a:ext cx="3396343" cy="257338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3"/>
          <p:cNvSpPr/>
          <p:nvPr/>
        </p:nvSpPr>
        <p:spPr bwMode="auto">
          <a:xfrm>
            <a:off x="5789118" y="2571320"/>
            <a:ext cx="3396343" cy="2573382"/>
          </a:xfrm>
          <a:prstGeom prst="roundRect">
            <a:avLst>
              <a:gd name="adj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6" name="Rectangle à coins arrondis 4"/>
          <p:cNvSpPr/>
          <p:nvPr/>
        </p:nvSpPr>
        <p:spPr bwMode="auto">
          <a:xfrm>
            <a:off x="4430580" y="2195064"/>
            <a:ext cx="2717075" cy="1204571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7" name="Rectangle à coins arrondis 5"/>
          <p:cNvSpPr/>
          <p:nvPr/>
        </p:nvSpPr>
        <p:spPr bwMode="auto">
          <a:xfrm>
            <a:off x="3607620" y="4416692"/>
            <a:ext cx="4144564" cy="1079701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8" name="Ellipse 6"/>
          <p:cNvSpPr/>
          <p:nvPr/>
        </p:nvSpPr>
        <p:spPr bwMode="auto">
          <a:xfrm>
            <a:off x="1569814" y="1570065"/>
            <a:ext cx="8438606" cy="4318214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9" name="ZoneTexte 7"/>
          <p:cNvSpPr/>
          <p:nvPr/>
        </p:nvSpPr>
        <p:spPr bwMode="auto">
          <a:xfrm>
            <a:off x="2734860" y="3432462"/>
            <a:ext cx="2037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Enseignements professionnels</a:t>
            </a:r>
            <a:endParaRPr dirty="0"/>
          </a:p>
        </p:txBody>
      </p:sp>
      <p:sp>
        <p:nvSpPr>
          <p:cNvPr id="10" name="ZoneTexte 8"/>
          <p:cNvSpPr/>
          <p:nvPr/>
        </p:nvSpPr>
        <p:spPr bwMode="auto">
          <a:xfrm>
            <a:off x="6367966" y="3432462"/>
            <a:ext cx="2238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Enseignements généraux</a:t>
            </a:r>
            <a:endParaRPr dirty="0"/>
          </a:p>
        </p:txBody>
      </p:sp>
      <p:sp>
        <p:nvSpPr>
          <p:cNvPr id="11" name="ZoneTexte 9"/>
          <p:cNvSpPr/>
          <p:nvPr/>
        </p:nvSpPr>
        <p:spPr bwMode="auto">
          <a:xfrm>
            <a:off x="4887780" y="2171210"/>
            <a:ext cx="1867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b="1" dirty="0"/>
              <a:t>Co-intervention</a:t>
            </a:r>
            <a:endParaRPr dirty="0"/>
          </a:p>
        </p:txBody>
      </p:sp>
      <p:sp>
        <p:nvSpPr>
          <p:cNvPr id="12" name="ZoneTexte 10"/>
          <p:cNvSpPr/>
          <p:nvPr/>
        </p:nvSpPr>
        <p:spPr bwMode="auto">
          <a:xfrm>
            <a:off x="4638450" y="4581129"/>
            <a:ext cx="2470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3200" b="1" dirty="0"/>
              <a:t>Chef d’œuvre </a:t>
            </a:r>
            <a:endParaRPr sz="2800" dirty="0"/>
          </a:p>
        </p:txBody>
      </p:sp>
      <p:sp>
        <p:nvSpPr>
          <p:cNvPr id="13" name="ZoneTexte 11"/>
          <p:cNvSpPr/>
          <p:nvPr/>
        </p:nvSpPr>
        <p:spPr bwMode="auto">
          <a:xfrm rot="21387986">
            <a:off x="3616634" y="1631522"/>
            <a:ext cx="3487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b="1" dirty="0"/>
              <a:t>Compétences transversales</a:t>
            </a:r>
            <a:endParaRPr dirty="0"/>
          </a:p>
        </p:txBody>
      </p:sp>
      <p:sp>
        <p:nvSpPr>
          <p:cNvPr id="14" name="Titre 1"/>
          <p:cNvSpPr/>
          <p:nvPr/>
        </p:nvSpPr>
        <p:spPr bwMode="auto">
          <a:xfrm>
            <a:off x="1607121" y="1022712"/>
            <a:ext cx="9036680" cy="7178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fr-FR" sz="2200" b="1" dirty="0">
                <a:solidFill>
                  <a:srgbClr val="ED7D31"/>
                </a:solidFill>
              </a:rPr>
              <a:t>Un projet de formation construit et mis en œuvre par l’équipe pédagogique</a:t>
            </a:r>
            <a:endParaRPr dirty="0"/>
          </a:p>
        </p:txBody>
      </p:sp>
      <p:sp>
        <p:nvSpPr>
          <p:cNvPr id="18" name="Titre 1"/>
          <p:cNvSpPr/>
          <p:nvPr/>
        </p:nvSpPr>
        <p:spPr bwMode="auto">
          <a:xfrm>
            <a:off x="915970" y="304541"/>
            <a:ext cx="11277599" cy="756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178">
              <a:spcBef>
                <a:spcPts val="0"/>
              </a:spcBef>
              <a:buNone/>
              <a:defRPr sz="2500" b="1" i="0" u="none" cap="all">
                <a:solidFill>
                  <a:schemeClr val="tx1">
                    <a:lumMod val="75000"/>
                    <a:lumOff val="25000"/>
                  </a:schemeClr>
                </a:solidFill>
                <a:latin typeface="Arial Black"/>
                <a:ea typeface="Arial Black"/>
                <a:cs typeface="Arial Black"/>
              </a:defRPr>
            </a:lvl1pPr>
          </a:lstStyle>
          <a:p>
            <a:pPr algn="just">
              <a:lnSpc>
                <a:spcPct val="104999"/>
              </a:lnSpc>
              <a:defRPr/>
            </a:pPr>
            <a:r>
              <a:rPr lang="fr-FR" sz="2400" cap="none" dirty="0" smtClean="0">
                <a:solidFill>
                  <a:srgbClr val="223A7D"/>
                </a:solidFill>
              </a:rPr>
              <a:t>Le chef d’œuvre : une modalité pédagogique a intégrer dans le projet de formation</a:t>
            </a:r>
            <a:endParaRPr lang="fr-FR" sz="2800" cap="none" dirty="0">
              <a:solidFill>
                <a:srgbClr val="223A7D"/>
              </a:solidFill>
            </a:endParaRPr>
          </a:p>
        </p:txBody>
      </p:sp>
      <p:sp>
        <p:nvSpPr>
          <p:cNvPr id="19" name="ZoneTexte 20"/>
          <p:cNvSpPr/>
          <p:nvPr/>
        </p:nvSpPr>
        <p:spPr bwMode="auto">
          <a:xfrm>
            <a:off x="1732415" y="6016576"/>
            <a:ext cx="2518016" cy="64011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latin typeface="Arial Narrow"/>
              </a:rPr>
              <a:t>Mettre les élèves en situation de réussite</a:t>
            </a:r>
            <a:endParaRPr dirty="0"/>
          </a:p>
        </p:txBody>
      </p:sp>
      <p:sp>
        <p:nvSpPr>
          <p:cNvPr id="20" name="ZoneTexte 22"/>
          <p:cNvSpPr/>
          <p:nvPr/>
        </p:nvSpPr>
        <p:spPr bwMode="auto">
          <a:xfrm>
            <a:off x="7487289" y="6067290"/>
            <a:ext cx="4278853" cy="64633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 smtClean="0">
                <a:latin typeface="Arial Narrow"/>
              </a:rPr>
              <a:t>Des </a:t>
            </a:r>
            <a:r>
              <a:rPr lang="fr-FR" b="1" dirty="0">
                <a:latin typeface="Arial Narrow"/>
              </a:rPr>
              <a:t>modalités pédagogiques pour renforcer la cohérence globale de formation</a:t>
            </a:r>
            <a:endParaRPr dirty="0"/>
          </a:p>
        </p:txBody>
      </p:sp>
      <p:pic>
        <p:nvPicPr>
          <p:cNvPr id="16" name="Imag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56" y="75995"/>
            <a:ext cx="789707" cy="83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9"/>
          <p:cNvGrpSpPr/>
          <p:nvPr/>
        </p:nvGrpSpPr>
        <p:grpSpPr>
          <a:xfrm>
            <a:off x="445288" y="613952"/>
            <a:ext cx="525531" cy="171686"/>
            <a:chOff x="5391302" y="1426464"/>
            <a:chExt cx="604579" cy="197510"/>
          </a:xfrm>
          <a:solidFill>
            <a:srgbClr val="5AA1D8"/>
          </a:solidFill>
        </p:grpSpPr>
        <p:sp>
          <p:nvSpPr>
            <p:cNvPr id="5" name="Rectangle 4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1358990" y="123138"/>
            <a:ext cx="7191116" cy="66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2500" b="1" i="0" u="none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sz="2400" dirty="0">
                <a:solidFill>
                  <a:srgbClr val="223A7D"/>
                </a:solidFill>
              </a:rPr>
              <a:t>LE CHEF D’OEUVRE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50384582"/>
              </p:ext>
            </p:extLst>
          </p:nvPr>
        </p:nvGraphicFramePr>
        <p:xfrm>
          <a:off x="569283" y="699794"/>
          <a:ext cx="11401044" cy="6047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 6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919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439708"/>
            <a:ext cx="108065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Le chef d’œuvre systématise la pédagogie de projet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24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98897" y="1311534"/>
            <a:ext cx="10613785" cy="3886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r-FR" alt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étapes de la démarche de projet :</a:t>
            </a:r>
          </a:p>
          <a:p>
            <a:pPr marL="1828800" lvl="4" indent="0">
              <a:buNone/>
            </a:pPr>
            <a:r>
              <a:rPr lang="fr-FR" sz="3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32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Analyser</a:t>
            </a:r>
          </a:p>
          <a:p>
            <a:pPr marL="1828800" lvl="4" indent="0">
              <a:buNone/>
            </a:pPr>
            <a:r>
              <a:rPr lang="fr-FR" sz="32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Organiser</a:t>
            </a:r>
          </a:p>
          <a:p>
            <a:pPr marL="1828800" lvl="4" indent="0">
              <a:buNone/>
            </a:pPr>
            <a:r>
              <a:rPr lang="fr-FR" sz="32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Réaliser</a:t>
            </a:r>
          </a:p>
          <a:p>
            <a:pPr marL="1828800" lvl="4" indent="0">
              <a:buNone/>
            </a:pPr>
            <a:r>
              <a:rPr lang="fr-FR" sz="32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Evaluer</a:t>
            </a:r>
          </a:p>
          <a:p>
            <a:pPr>
              <a:buFont typeface="Wingdings" pitchFamily="2" charset="2"/>
              <a:buNone/>
            </a:pPr>
            <a:endParaRPr lang="fr-FR" alt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0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439708"/>
            <a:ext cx="108065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Le chef d’œuvre 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25</a:t>
            </a:fld>
            <a:endParaRPr lang="fr-FR" sz="1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275234"/>
              </p:ext>
            </p:extLst>
          </p:nvPr>
        </p:nvGraphicFramePr>
        <p:xfrm>
          <a:off x="602672" y="1602380"/>
          <a:ext cx="11478491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8491">
                  <a:extLst>
                    <a:ext uri="{9D8B030D-6E8A-4147-A177-3AD203B41FA5}">
                      <a16:colId xmlns:a16="http://schemas.microsoft.com/office/drawing/2014/main" val="3856814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Modalités d’évaluation pour les centres de formation habilités au CCF </a:t>
                      </a:r>
                      <a:r>
                        <a:rPr lang="fr-FR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2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ère</a:t>
                      </a: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partie de la note (50%) : moyenne des notes figurant au livret de formation ou au livret scolaire</a:t>
                      </a:r>
                      <a:r>
                        <a:rPr lang="fr-FR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fr-F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partie de la note (50%) : </a:t>
                      </a:r>
                      <a:r>
                        <a:rPr lang="fr-FR" sz="28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oral de présentation</a:t>
                      </a: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311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01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439708"/>
            <a:ext cx="108065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Le chef </a:t>
            </a:r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d’œuvre en CAP 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26</a:t>
            </a:fld>
            <a:endParaRPr lang="fr-FR" sz="1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038742"/>
              </p:ext>
            </p:extLst>
          </p:nvPr>
        </p:nvGraphicFramePr>
        <p:xfrm>
          <a:off x="436419" y="1036706"/>
          <a:ext cx="11478491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8491">
                  <a:extLst>
                    <a:ext uri="{9D8B030D-6E8A-4147-A177-3AD203B41FA5}">
                      <a16:colId xmlns:a16="http://schemas.microsoft.com/office/drawing/2014/main" val="3856814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Durée :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fr-FR" sz="2400" b="1" u="none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min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(répartition indicative : 5 min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présentation et 5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 questions)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 :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Le candidat peut prendre appui sur un support de cinq pages maximum qu’il apporte et peut utiliser librement lors de l’oral.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 support, en lui-même, n’est pas évalué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et sa consultation ne peut être exigée par la commission. 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 support ne doit pas nécessiter l’utilisation de technologie ou matériels particuliers sauf pour les candidats en situation de handicap.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311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1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439708"/>
            <a:ext cx="108065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Le chef d’œuvre 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27</a:t>
            </a:fld>
            <a:endParaRPr lang="fr-FR" sz="1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37428"/>
              </p:ext>
            </p:extLst>
          </p:nvPr>
        </p:nvGraphicFramePr>
        <p:xfrm>
          <a:off x="212653" y="916762"/>
          <a:ext cx="11068491" cy="501623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5487">
                  <a:extLst>
                    <a:ext uri="{9D8B030D-6E8A-4147-A177-3AD203B41FA5}">
                      <a16:colId xmlns:a16="http://schemas.microsoft.com/office/drawing/2014/main" val="1875859159"/>
                    </a:ext>
                  </a:extLst>
                </a:gridCol>
                <a:gridCol w="3476846">
                  <a:extLst>
                    <a:ext uri="{9D8B030D-6E8A-4147-A177-3AD203B41FA5}">
                      <a16:colId xmlns:a16="http://schemas.microsoft.com/office/drawing/2014/main" val="1767214417"/>
                    </a:ext>
                  </a:extLst>
                </a:gridCol>
                <a:gridCol w="5146158">
                  <a:extLst>
                    <a:ext uri="{9D8B030D-6E8A-4147-A177-3AD203B41FA5}">
                      <a16:colId xmlns:a16="http://schemas.microsoft.com/office/drawing/2014/main" val="3791262415"/>
                    </a:ext>
                  </a:extLst>
                </a:gridCol>
              </a:tblGrid>
              <a:tr h="367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Capacités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Compétences principales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Critères d’évaluation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63857"/>
                  </a:ext>
                </a:extLst>
              </a:tr>
              <a:tr h="416815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Capacité à restituer le travail mené dans le cadre de la réalisation du chef-d'œuvre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Relater la démarche utilisée pour conduire à la réalisation du chef-d’œuvre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Hiérarchisation des informations utilisées pour introduire le sujet.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7484495"/>
                  </a:ext>
                </a:extLst>
              </a:tr>
              <a:tr h="8462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Clarté et précision de la démarche présentée : objectifs du projet, étapes, acteurs, part individuelle investie dans le projet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177463"/>
                  </a:ext>
                </a:extLst>
              </a:tr>
              <a:tr h="4168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des consignes sur le contenu de la présentation.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6080565"/>
                  </a:ext>
                </a:extLst>
              </a:tr>
              <a:tr h="6946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S'adapter à ses interlocuteurs et à la situation.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Clarté de la présentation et pertinence des termes utilisés.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920552"/>
                  </a:ext>
                </a:extLst>
              </a:tr>
              <a:tr h="631524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Capacité à analyser sa démarche et à la situer dans le métier et la filière professionnelle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Apprécier les points forts et les points faibles du chef-d’œuvre et de la démarche adoptée.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Réflexivité sur les difficultés rencontrées et la manière dont elles ont été dépassées ou non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527208"/>
                  </a:ext>
                </a:extLst>
              </a:tr>
              <a:tr h="4168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Réflexivité sur les points forts et les points faibles de la réalisation et de la démarche.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932885"/>
                  </a:ext>
                </a:extLst>
              </a:tr>
              <a:tr h="37651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Faire ressortir la valeur ou l'intérêt que présente son chef-d’œuvre.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d’argumentation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556010"/>
                  </a:ext>
                </a:extLst>
              </a:tr>
              <a:tr h="4168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Pertinence du chef-d’œuvre par rapport à la filière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orbel" panose="020B0503020204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107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3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28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11370902" y="445853"/>
            <a:ext cx="585788" cy="850900"/>
            <a:chOff x="4375151" y="1629202"/>
            <a:chExt cx="3016993" cy="4645698"/>
          </a:xfrm>
        </p:grpSpPr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57" name="Shape 2190">
            <a:extLst>
              <a:ext uri="{FF2B5EF4-FFF2-40B4-BE49-F238E27FC236}">
                <a16:creationId xmlns:a16="http://schemas.microsoft.com/office/drawing/2014/main" id="{F0FCFDFB-1FB8-4E9C-B3CA-B3DA141B50BC}"/>
              </a:ext>
            </a:extLst>
          </p:cNvPr>
          <p:cNvSpPr/>
          <p:nvPr/>
        </p:nvSpPr>
        <p:spPr>
          <a:xfrm rot="10800000" flipH="1">
            <a:off x="284886" y="5821193"/>
            <a:ext cx="857250" cy="87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59" name="Shape 2190">
            <a:extLst>
              <a:ext uri="{FF2B5EF4-FFF2-40B4-BE49-F238E27FC236}">
                <a16:creationId xmlns:a16="http://schemas.microsoft.com/office/drawing/2014/main" id="{5ADFDD70-8045-4FB9-9945-B2C3417B933D}"/>
              </a:ext>
            </a:extLst>
          </p:cNvPr>
          <p:cNvSpPr/>
          <p:nvPr/>
        </p:nvSpPr>
        <p:spPr>
          <a:xfrm rot="10800000" flipH="1">
            <a:off x="1924774" y="5776743"/>
            <a:ext cx="522287" cy="49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0" name="Shape 11">
            <a:extLst>
              <a:ext uri="{FF2B5EF4-FFF2-40B4-BE49-F238E27FC236}">
                <a16:creationId xmlns:a16="http://schemas.microsoft.com/office/drawing/2014/main" id="{FC062611-F2F1-43F0-824A-DA39F411DA9E}"/>
              </a:ext>
            </a:extLst>
          </p:cNvPr>
          <p:cNvSpPr/>
          <p:nvPr/>
        </p:nvSpPr>
        <p:spPr>
          <a:xfrm>
            <a:off x="835749" y="5552905"/>
            <a:ext cx="431800" cy="4286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Shape 13">
            <a:extLst>
              <a:ext uri="{FF2B5EF4-FFF2-40B4-BE49-F238E27FC236}">
                <a16:creationId xmlns:a16="http://schemas.microsoft.com/office/drawing/2014/main" id="{E2E0574D-5D09-45BF-8957-109E063CB353}"/>
              </a:ext>
            </a:extLst>
          </p:cNvPr>
          <p:cNvSpPr/>
          <p:nvPr/>
        </p:nvSpPr>
        <p:spPr>
          <a:xfrm>
            <a:off x="1588224" y="6130755"/>
            <a:ext cx="585787" cy="577850"/>
          </a:xfrm>
          <a:prstGeom prst="gear9">
            <a:avLst>
              <a:gd name="adj1" fmla="val 12347"/>
              <a:gd name="adj2" fmla="val 1763"/>
            </a:avLst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Shape 3420">
            <a:extLst>
              <a:ext uri="{FF2B5EF4-FFF2-40B4-BE49-F238E27FC236}">
                <a16:creationId xmlns:a16="http://schemas.microsoft.com/office/drawing/2014/main" id="{579B0EC9-239B-4DFE-B926-874C7D616B2E}"/>
              </a:ext>
            </a:extLst>
          </p:cNvPr>
          <p:cNvSpPr/>
          <p:nvPr/>
        </p:nvSpPr>
        <p:spPr>
          <a:xfrm>
            <a:off x="1089749" y="5914855"/>
            <a:ext cx="42545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FC000"/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3" name="Shape 3420">
            <a:extLst>
              <a:ext uri="{FF2B5EF4-FFF2-40B4-BE49-F238E27FC236}">
                <a16:creationId xmlns:a16="http://schemas.microsoft.com/office/drawing/2014/main" id="{873EF925-2643-4F22-BA01-9BCEED3CEF5E}"/>
              </a:ext>
            </a:extLst>
          </p:cNvPr>
          <p:cNvSpPr/>
          <p:nvPr/>
        </p:nvSpPr>
        <p:spPr>
          <a:xfrm>
            <a:off x="1189761" y="6270455"/>
            <a:ext cx="414338" cy="41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7" name="Freeform 38">
            <a:extLst>
              <a:ext uri="{FF2B5EF4-FFF2-40B4-BE49-F238E27FC236}">
                <a16:creationId xmlns:a16="http://schemas.microsoft.com/office/drawing/2014/main" id="{44671772-258D-4A9E-8EA0-6DF4E157CEE0}"/>
              </a:ext>
            </a:extLst>
          </p:cNvPr>
          <p:cNvSpPr>
            <a:spLocks noEditPoints="1"/>
          </p:cNvSpPr>
          <p:nvPr/>
        </p:nvSpPr>
        <p:spPr bwMode="auto">
          <a:xfrm>
            <a:off x="1512024" y="5824368"/>
            <a:ext cx="360362" cy="371475"/>
          </a:xfrm>
          <a:custGeom>
            <a:avLst/>
            <a:gdLst>
              <a:gd name="T0" fmla="*/ 276 w 618"/>
              <a:gd name="T1" fmla="*/ 224 h 618"/>
              <a:gd name="T2" fmla="*/ 238 w 618"/>
              <a:gd name="T3" fmla="*/ 253 h 618"/>
              <a:gd name="T4" fmla="*/ 220 w 618"/>
              <a:gd name="T5" fmla="*/ 295 h 618"/>
              <a:gd name="T6" fmla="*/ 225 w 618"/>
              <a:gd name="T7" fmla="*/ 342 h 618"/>
              <a:gd name="T8" fmla="*/ 254 w 618"/>
              <a:gd name="T9" fmla="*/ 380 h 618"/>
              <a:gd name="T10" fmla="*/ 296 w 618"/>
              <a:gd name="T11" fmla="*/ 398 h 618"/>
              <a:gd name="T12" fmla="*/ 343 w 618"/>
              <a:gd name="T13" fmla="*/ 393 h 618"/>
              <a:gd name="T14" fmla="*/ 381 w 618"/>
              <a:gd name="T15" fmla="*/ 364 h 618"/>
              <a:gd name="T16" fmla="*/ 399 w 618"/>
              <a:gd name="T17" fmla="*/ 323 h 618"/>
              <a:gd name="T18" fmla="*/ 394 w 618"/>
              <a:gd name="T19" fmla="*/ 275 h 618"/>
              <a:gd name="T20" fmla="*/ 365 w 618"/>
              <a:gd name="T21" fmla="*/ 237 h 618"/>
              <a:gd name="T22" fmla="*/ 323 w 618"/>
              <a:gd name="T23" fmla="*/ 219 h 618"/>
              <a:gd name="T24" fmla="*/ 225 w 618"/>
              <a:gd name="T25" fmla="*/ 0 h 618"/>
              <a:gd name="T26" fmla="*/ 318 w 618"/>
              <a:gd name="T27" fmla="*/ 99 h 618"/>
              <a:gd name="T28" fmla="*/ 412 w 618"/>
              <a:gd name="T29" fmla="*/ 7 h 618"/>
              <a:gd name="T30" fmla="*/ 444 w 618"/>
              <a:gd name="T31" fmla="*/ 147 h 618"/>
              <a:gd name="T32" fmla="*/ 483 w 618"/>
              <a:gd name="T33" fmla="*/ 189 h 618"/>
              <a:gd name="T34" fmla="*/ 618 w 618"/>
              <a:gd name="T35" fmla="*/ 224 h 618"/>
              <a:gd name="T36" fmla="*/ 519 w 618"/>
              <a:gd name="T37" fmla="*/ 319 h 618"/>
              <a:gd name="T38" fmla="*/ 611 w 618"/>
              <a:gd name="T39" fmla="*/ 413 h 618"/>
              <a:gd name="T40" fmla="*/ 472 w 618"/>
              <a:gd name="T41" fmla="*/ 443 h 618"/>
              <a:gd name="T42" fmla="*/ 429 w 618"/>
              <a:gd name="T43" fmla="*/ 482 h 618"/>
              <a:gd name="T44" fmla="*/ 394 w 618"/>
              <a:gd name="T45" fmla="*/ 618 h 618"/>
              <a:gd name="T46" fmla="*/ 301 w 618"/>
              <a:gd name="T47" fmla="*/ 520 h 618"/>
              <a:gd name="T48" fmla="*/ 205 w 618"/>
              <a:gd name="T49" fmla="*/ 612 h 618"/>
              <a:gd name="T50" fmla="*/ 175 w 618"/>
              <a:gd name="T51" fmla="*/ 472 h 618"/>
              <a:gd name="T52" fmla="*/ 136 w 618"/>
              <a:gd name="T53" fmla="*/ 429 h 618"/>
              <a:gd name="T54" fmla="*/ 0 w 618"/>
              <a:gd name="T55" fmla="*/ 393 h 618"/>
              <a:gd name="T56" fmla="*/ 99 w 618"/>
              <a:gd name="T57" fmla="*/ 300 h 618"/>
              <a:gd name="T58" fmla="*/ 8 w 618"/>
              <a:gd name="T59" fmla="*/ 206 h 618"/>
              <a:gd name="T60" fmla="*/ 146 w 618"/>
              <a:gd name="T61" fmla="*/ 175 h 618"/>
              <a:gd name="T62" fmla="*/ 190 w 618"/>
              <a:gd name="T63" fmla="*/ 135 h 618"/>
              <a:gd name="T64" fmla="*/ 225 w 618"/>
              <a:gd name="T65" fmla="*/ 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3" name="ZoneTexte 2"/>
          <p:cNvSpPr txBox="1"/>
          <p:nvPr/>
        </p:nvSpPr>
        <p:spPr>
          <a:xfrm>
            <a:off x="284886" y="946884"/>
            <a:ext cx="1097626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Consigne :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Répertorier les chef d’œuvre des établissements et vérifier qu’ils s’inscrivent dans les exigences de l’épreuve :</a:t>
            </a:r>
          </a:p>
          <a:p>
            <a:pPr lvl="1"/>
            <a:endParaRPr lang="fr-F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Développement des compétences professionnelles du diplômes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Démarche de projet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Caractère pluridisciplinaire</a:t>
            </a:r>
          </a:p>
          <a:p>
            <a:pPr marL="342900" lvl="0" indent="-342900" algn="just">
              <a:buFontTx/>
              <a:buChar char="-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14400" lvl="1" indent="-4572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groupes</a:t>
            </a:r>
          </a:p>
          <a:p>
            <a:pPr marL="914400" lvl="1" indent="-4572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Durée 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 minutes </a:t>
            </a:r>
          </a:p>
          <a:p>
            <a:pPr marL="914400" lvl="1" indent="-45720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Restitution collégiale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387512" y="230790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Atelier : Projet ou chef d’œuvre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820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29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11370902" y="445853"/>
            <a:ext cx="585788" cy="850900"/>
            <a:chOff x="4375151" y="1629202"/>
            <a:chExt cx="3016993" cy="4645698"/>
          </a:xfrm>
        </p:grpSpPr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57" name="Shape 2190">
            <a:extLst>
              <a:ext uri="{FF2B5EF4-FFF2-40B4-BE49-F238E27FC236}">
                <a16:creationId xmlns:a16="http://schemas.microsoft.com/office/drawing/2014/main" id="{F0FCFDFB-1FB8-4E9C-B3CA-B3DA141B50BC}"/>
              </a:ext>
            </a:extLst>
          </p:cNvPr>
          <p:cNvSpPr/>
          <p:nvPr/>
        </p:nvSpPr>
        <p:spPr>
          <a:xfrm rot="10800000" flipH="1">
            <a:off x="284886" y="5821193"/>
            <a:ext cx="857250" cy="87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59" name="Shape 2190">
            <a:extLst>
              <a:ext uri="{FF2B5EF4-FFF2-40B4-BE49-F238E27FC236}">
                <a16:creationId xmlns:a16="http://schemas.microsoft.com/office/drawing/2014/main" id="{5ADFDD70-8045-4FB9-9945-B2C3417B933D}"/>
              </a:ext>
            </a:extLst>
          </p:cNvPr>
          <p:cNvSpPr/>
          <p:nvPr/>
        </p:nvSpPr>
        <p:spPr>
          <a:xfrm rot="10800000" flipH="1">
            <a:off x="1924774" y="5776743"/>
            <a:ext cx="522287" cy="49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0" name="Shape 11">
            <a:extLst>
              <a:ext uri="{FF2B5EF4-FFF2-40B4-BE49-F238E27FC236}">
                <a16:creationId xmlns:a16="http://schemas.microsoft.com/office/drawing/2014/main" id="{FC062611-F2F1-43F0-824A-DA39F411DA9E}"/>
              </a:ext>
            </a:extLst>
          </p:cNvPr>
          <p:cNvSpPr/>
          <p:nvPr/>
        </p:nvSpPr>
        <p:spPr>
          <a:xfrm>
            <a:off x="835749" y="5552905"/>
            <a:ext cx="431800" cy="4286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Shape 13">
            <a:extLst>
              <a:ext uri="{FF2B5EF4-FFF2-40B4-BE49-F238E27FC236}">
                <a16:creationId xmlns:a16="http://schemas.microsoft.com/office/drawing/2014/main" id="{E2E0574D-5D09-45BF-8957-109E063CB353}"/>
              </a:ext>
            </a:extLst>
          </p:cNvPr>
          <p:cNvSpPr/>
          <p:nvPr/>
        </p:nvSpPr>
        <p:spPr>
          <a:xfrm>
            <a:off x="1588224" y="6130755"/>
            <a:ext cx="585787" cy="577850"/>
          </a:xfrm>
          <a:prstGeom prst="gear9">
            <a:avLst>
              <a:gd name="adj1" fmla="val 12347"/>
              <a:gd name="adj2" fmla="val 1763"/>
            </a:avLst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Shape 3420">
            <a:extLst>
              <a:ext uri="{FF2B5EF4-FFF2-40B4-BE49-F238E27FC236}">
                <a16:creationId xmlns:a16="http://schemas.microsoft.com/office/drawing/2014/main" id="{579B0EC9-239B-4DFE-B926-874C7D616B2E}"/>
              </a:ext>
            </a:extLst>
          </p:cNvPr>
          <p:cNvSpPr/>
          <p:nvPr/>
        </p:nvSpPr>
        <p:spPr>
          <a:xfrm>
            <a:off x="1089749" y="5914855"/>
            <a:ext cx="42545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FC000"/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3" name="Shape 3420">
            <a:extLst>
              <a:ext uri="{FF2B5EF4-FFF2-40B4-BE49-F238E27FC236}">
                <a16:creationId xmlns:a16="http://schemas.microsoft.com/office/drawing/2014/main" id="{873EF925-2643-4F22-BA01-9BCEED3CEF5E}"/>
              </a:ext>
            </a:extLst>
          </p:cNvPr>
          <p:cNvSpPr/>
          <p:nvPr/>
        </p:nvSpPr>
        <p:spPr>
          <a:xfrm>
            <a:off x="1189761" y="6270455"/>
            <a:ext cx="414338" cy="41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7" name="Freeform 38">
            <a:extLst>
              <a:ext uri="{FF2B5EF4-FFF2-40B4-BE49-F238E27FC236}">
                <a16:creationId xmlns:a16="http://schemas.microsoft.com/office/drawing/2014/main" id="{44671772-258D-4A9E-8EA0-6DF4E157CEE0}"/>
              </a:ext>
            </a:extLst>
          </p:cNvPr>
          <p:cNvSpPr>
            <a:spLocks noEditPoints="1"/>
          </p:cNvSpPr>
          <p:nvPr/>
        </p:nvSpPr>
        <p:spPr bwMode="auto">
          <a:xfrm>
            <a:off x="1512024" y="5824368"/>
            <a:ext cx="360362" cy="371475"/>
          </a:xfrm>
          <a:custGeom>
            <a:avLst/>
            <a:gdLst>
              <a:gd name="T0" fmla="*/ 276 w 618"/>
              <a:gd name="T1" fmla="*/ 224 h 618"/>
              <a:gd name="T2" fmla="*/ 238 w 618"/>
              <a:gd name="T3" fmla="*/ 253 h 618"/>
              <a:gd name="T4" fmla="*/ 220 w 618"/>
              <a:gd name="T5" fmla="*/ 295 h 618"/>
              <a:gd name="T6" fmla="*/ 225 w 618"/>
              <a:gd name="T7" fmla="*/ 342 h 618"/>
              <a:gd name="T8" fmla="*/ 254 w 618"/>
              <a:gd name="T9" fmla="*/ 380 h 618"/>
              <a:gd name="T10" fmla="*/ 296 w 618"/>
              <a:gd name="T11" fmla="*/ 398 h 618"/>
              <a:gd name="T12" fmla="*/ 343 w 618"/>
              <a:gd name="T13" fmla="*/ 393 h 618"/>
              <a:gd name="T14" fmla="*/ 381 w 618"/>
              <a:gd name="T15" fmla="*/ 364 h 618"/>
              <a:gd name="T16" fmla="*/ 399 w 618"/>
              <a:gd name="T17" fmla="*/ 323 h 618"/>
              <a:gd name="T18" fmla="*/ 394 w 618"/>
              <a:gd name="T19" fmla="*/ 275 h 618"/>
              <a:gd name="T20" fmla="*/ 365 w 618"/>
              <a:gd name="T21" fmla="*/ 237 h 618"/>
              <a:gd name="T22" fmla="*/ 323 w 618"/>
              <a:gd name="T23" fmla="*/ 219 h 618"/>
              <a:gd name="T24" fmla="*/ 225 w 618"/>
              <a:gd name="T25" fmla="*/ 0 h 618"/>
              <a:gd name="T26" fmla="*/ 318 w 618"/>
              <a:gd name="T27" fmla="*/ 99 h 618"/>
              <a:gd name="T28" fmla="*/ 412 w 618"/>
              <a:gd name="T29" fmla="*/ 7 h 618"/>
              <a:gd name="T30" fmla="*/ 444 w 618"/>
              <a:gd name="T31" fmla="*/ 147 h 618"/>
              <a:gd name="T32" fmla="*/ 483 w 618"/>
              <a:gd name="T33" fmla="*/ 189 h 618"/>
              <a:gd name="T34" fmla="*/ 618 w 618"/>
              <a:gd name="T35" fmla="*/ 224 h 618"/>
              <a:gd name="T36" fmla="*/ 519 w 618"/>
              <a:gd name="T37" fmla="*/ 319 h 618"/>
              <a:gd name="T38" fmla="*/ 611 w 618"/>
              <a:gd name="T39" fmla="*/ 413 h 618"/>
              <a:gd name="T40" fmla="*/ 472 w 618"/>
              <a:gd name="T41" fmla="*/ 443 h 618"/>
              <a:gd name="T42" fmla="*/ 429 w 618"/>
              <a:gd name="T43" fmla="*/ 482 h 618"/>
              <a:gd name="T44" fmla="*/ 394 w 618"/>
              <a:gd name="T45" fmla="*/ 618 h 618"/>
              <a:gd name="T46" fmla="*/ 301 w 618"/>
              <a:gd name="T47" fmla="*/ 520 h 618"/>
              <a:gd name="T48" fmla="*/ 205 w 618"/>
              <a:gd name="T49" fmla="*/ 612 h 618"/>
              <a:gd name="T50" fmla="*/ 175 w 618"/>
              <a:gd name="T51" fmla="*/ 472 h 618"/>
              <a:gd name="T52" fmla="*/ 136 w 618"/>
              <a:gd name="T53" fmla="*/ 429 h 618"/>
              <a:gd name="T54" fmla="*/ 0 w 618"/>
              <a:gd name="T55" fmla="*/ 393 h 618"/>
              <a:gd name="T56" fmla="*/ 99 w 618"/>
              <a:gd name="T57" fmla="*/ 300 h 618"/>
              <a:gd name="T58" fmla="*/ 8 w 618"/>
              <a:gd name="T59" fmla="*/ 206 h 618"/>
              <a:gd name="T60" fmla="*/ 146 w 618"/>
              <a:gd name="T61" fmla="*/ 175 h 618"/>
              <a:gd name="T62" fmla="*/ 190 w 618"/>
              <a:gd name="T63" fmla="*/ 135 h 618"/>
              <a:gd name="T64" fmla="*/ 225 w 618"/>
              <a:gd name="T65" fmla="*/ 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3" name="ZoneTexte 2"/>
          <p:cNvSpPr txBox="1"/>
          <p:nvPr/>
        </p:nvSpPr>
        <p:spPr>
          <a:xfrm>
            <a:off x="284886" y="1355446"/>
            <a:ext cx="109762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Consigne : Poursuivre la réflexion en équipe pédagogique :</a:t>
            </a:r>
          </a:p>
          <a:p>
            <a:pPr marL="914400" lvl="1" indent="-457200">
              <a:buFontTx/>
              <a:buChar char="-"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 démarche de projet?</a:t>
            </a:r>
          </a:p>
          <a:p>
            <a:pPr marL="914400" lvl="1" indent="-457200">
              <a:buFontTx/>
              <a:buChar char="-"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 calendrier ?</a:t>
            </a:r>
          </a:p>
          <a:p>
            <a:pPr marL="914400" lvl="1" indent="-457200">
              <a:buFontTx/>
              <a:buChar char="-"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Comment préparer les élèves à l’oral?</a:t>
            </a:r>
          </a:p>
          <a:p>
            <a:pPr marL="914400" lvl="1" indent="-457200">
              <a:buFontTx/>
              <a:buChar char="-"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914400" lvl="1" indent="-457200">
              <a:buFontTx/>
              <a:buChar char="-"/>
            </a:pP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387512" y="230790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Mise en œuvre du chef d’œuvre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025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2" y="222208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172691" y="284286"/>
            <a:ext cx="5999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223A7D"/>
                </a:solidFill>
                <a:latin typeface="Arial Black" panose="020B0A04020102020204" pitchFamily="34" charset="0"/>
              </a:rPr>
              <a:t>ORDRE DU JOUR</a:t>
            </a:r>
            <a:endParaRPr lang="fr-FR" sz="2800" dirty="0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0041082" y="6384018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mtClean="0"/>
              <a:pPr algn="ctr"/>
              <a:t>3</a:t>
            </a:fld>
            <a:endParaRPr lang="fr-FR" dirty="0"/>
          </a:p>
        </p:txBody>
      </p:sp>
      <p:sp>
        <p:nvSpPr>
          <p:cNvPr id="9" name="Espace réservé du texte 5"/>
          <p:cNvSpPr txBox="1">
            <a:spLocks/>
          </p:cNvSpPr>
          <p:nvPr/>
        </p:nvSpPr>
        <p:spPr>
          <a:xfrm>
            <a:off x="770386" y="1429650"/>
            <a:ext cx="10803628" cy="4376852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600"/>
              </a:spcBef>
              <a:buClr>
                <a:srgbClr val="223A7D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Actualités du secteur de la coiffure </a:t>
            </a:r>
          </a:p>
          <a:p>
            <a:pPr>
              <a:lnSpc>
                <a:spcPct val="200000"/>
              </a:lnSpc>
              <a:spcBef>
                <a:spcPts val="600"/>
              </a:spcBef>
              <a:buClr>
                <a:srgbClr val="223A7D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Enjeux de la transformation de la voie professionnelle : professionnalisation / contextualisation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600"/>
              </a:spcBef>
              <a:buClr>
                <a:srgbClr val="223A7D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ise en œuvre du CCF : Freins, leviers, grilles numériques</a:t>
            </a:r>
          </a:p>
          <a:p>
            <a:pPr>
              <a:lnSpc>
                <a:spcPct val="200000"/>
              </a:lnSpc>
              <a:spcBef>
                <a:spcPts val="600"/>
              </a:spcBef>
              <a:buClr>
                <a:srgbClr val="223A7D"/>
              </a:buClr>
              <a:buFont typeface="Wingdings" panose="05000000000000000000" pitchFamily="2" charset="2"/>
              <a:buChar char="Ø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Chef d’œuvre : définition, contraintes</a:t>
            </a:r>
          </a:p>
          <a:p>
            <a:pPr>
              <a:lnSpc>
                <a:spcPct val="200000"/>
              </a:lnSpc>
              <a:spcBef>
                <a:spcPts val="600"/>
              </a:spcBef>
              <a:buClr>
                <a:srgbClr val="223A7D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Partage de pratique : outils, levier pédagogique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14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30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11370902" y="445853"/>
            <a:ext cx="585788" cy="850900"/>
            <a:chOff x="4375151" y="1629202"/>
            <a:chExt cx="3016993" cy="4645698"/>
          </a:xfrm>
        </p:grpSpPr>
        <p:sp>
          <p:nvSpPr>
            <p:cNvPr id="12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57" name="Shape 2190">
            <a:extLst>
              <a:ext uri="{FF2B5EF4-FFF2-40B4-BE49-F238E27FC236}">
                <a16:creationId xmlns:a16="http://schemas.microsoft.com/office/drawing/2014/main" id="{F0FCFDFB-1FB8-4E9C-B3CA-B3DA141B50BC}"/>
              </a:ext>
            </a:extLst>
          </p:cNvPr>
          <p:cNvSpPr/>
          <p:nvPr/>
        </p:nvSpPr>
        <p:spPr>
          <a:xfrm rot="10800000" flipH="1">
            <a:off x="284886" y="5821193"/>
            <a:ext cx="857250" cy="87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59" name="Shape 2190">
            <a:extLst>
              <a:ext uri="{FF2B5EF4-FFF2-40B4-BE49-F238E27FC236}">
                <a16:creationId xmlns:a16="http://schemas.microsoft.com/office/drawing/2014/main" id="{5ADFDD70-8045-4FB9-9945-B2C3417B933D}"/>
              </a:ext>
            </a:extLst>
          </p:cNvPr>
          <p:cNvSpPr/>
          <p:nvPr/>
        </p:nvSpPr>
        <p:spPr>
          <a:xfrm rot="10800000" flipH="1">
            <a:off x="1924774" y="5776743"/>
            <a:ext cx="522287" cy="49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0" name="Shape 11">
            <a:extLst>
              <a:ext uri="{FF2B5EF4-FFF2-40B4-BE49-F238E27FC236}">
                <a16:creationId xmlns:a16="http://schemas.microsoft.com/office/drawing/2014/main" id="{FC062611-F2F1-43F0-824A-DA39F411DA9E}"/>
              </a:ext>
            </a:extLst>
          </p:cNvPr>
          <p:cNvSpPr/>
          <p:nvPr/>
        </p:nvSpPr>
        <p:spPr>
          <a:xfrm>
            <a:off x="835749" y="5552905"/>
            <a:ext cx="431800" cy="4286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Shape 13">
            <a:extLst>
              <a:ext uri="{FF2B5EF4-FFF2-40B4-BE49-F238E27FC236}">
                <a16:creationId xmlns:a16="http://schemas.microsoft.com/office/drawing/2014/main" id="{E2E0574D-5D09-45BF-8957-109E063CB353}"/>
              </a:ext>
            </a:extLst>
          </p:cNvPr>
          <p:cNvSpPr/>
          <p:nvPr/>
        </p:nvSpPr>
        <p:spPr>
          <a:xfrm>
            <a:off x="1588224" y="6130755"/>
            <a:ext cx="585787" cy="577850"/>
          </a:xfrm>
          <a:prstGeom prst="gear9">
            <a:avLst>
              <a:gd name="adj1" fmla="val 12347"/>
              <a:gd name="adj2" fmla="val 1763"/>
            </a:avLst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Shape 3420">
            <a:extLst>
              <a:ext uri="{FF2B5EF4-FFF2-40B4-BE49-F238E27FC236}">
                <a16:creationId xmlns:a16="http://schemas.microsoft.com/office/drawing/2014/main" id="{579B0EC9-239B-4DFE-B926-874C7D616B2E}"/>
              </a:ext>
            </a:extLst>
          </p:cNvPr>
          <p:cNvSpPr/>
          <p:nvPr/>
        </p:nvSpPr>
        <p:spPr>
          <a:xfrm>
            <a:off x="1089749" y="5914855"/>
            <a:ext cx="42545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FC000"/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3" name="Shape 3420">
            <a:extLst>
              <a:ext uri="{FF2B5EF4-FFF2-40B4-BE49-F238E27FC236}">
                <a16:creationId xmlns:a16="http://schemas.microsoft.com/office/drawing/2014/main" id="{873EF925-2643-4F22-BA01-9BCEED3CEF5E}"/>
              </a:ext>
            </a:extLst>
          </p:cNvPr>
          <p:cNvSpPr/>
          <p:nvPr/>
        </p:nvSpPr>
        <p:spPr>
          <a:xfrm>
            <a:off x="1189761" y="6270455"/>
            <a:ext cx="414338" cy="41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57150" cap="flat">
            <a:noFill/>
            <a:prstDash val="solid"/>
            <a:round/>
          </a:ln>
          <a:effectLst/>
        </p:spPr>
        <p:txBody>
          <a:bodyPr lIns="34289" tIns="34289" rIns="34289" bIns="34289"/>
          <a:lstStyle/>
          <a:p>
            <a:pPr>
              <a:defRPr/>
            </a:pPr>
            <a:endParaRPr sz="1350" dirty="0"/>
          </a:p>
        </p:txBody>
      </p:sp>
      <p:sp>
        <p:nvSpPr>
          <p:cNvPr id="67" name="Freeform 38">
            <a:extLst>
              <a:ext uri="{FF2B5EF4-FFF2-40B4-BE49-F238E27FC236}">
                <a16:creationId xmlns:a16="http://schemas.microsoft.com/office/drawing/2014/main" id="{44671772-258D-4A9E-8EA0-6DF4E157CEE0}"/>
              </a:ext>
            </a:extLst>
          </p:cNvPr>
          <p:cNvSpPr>
            <a:spLocks noEditPoints="1"/>
          </p:cNvSpPr>
          <p:nvPr/>
        </p:nvSpPr>
        <p:spPr bwMode="auto">
          <a:xfrm>
            <a:off x="1512024" y="5824368"/>
            <a:ext cx="360362" cy="371475"/>
          </a:xfrm>
          <a:custGeom>
            <a:avLst/>
            <a:gdLst>
              <a:gd name="T0" fmla="*/ 276 w 618"/>
              <a:gd name="T1" fmla="*/ 224 h 618"/>
              <a:gd name="T2" fmla="*/ 238 w 618"/>
              <a:gd name="T3" fmla="*/ 253 h 618"/>
              <a:gd name="T4" fmla="*/ 220 w 618"/>
              <a:gd name="T5" fmla="*/ 295 h 618"/>
              <a:gd name="T6" fmla="*/ 225 w 618"/>
              <a:gd name="T7" fmla="*/ 342 h 618"/>
              <a:gd name="T8" fmla="*/ 254 w 618"/>
              <a:gd name="T9" fmla="*/ 380 h 618"/>
              <a:gd name="T10" fmla="*/ 296 w 618"/>
              <a:gd name="T11" fmla="*/ 398 h 618"/>
              <a:gd name="T12" fmla="*/ 343 w 618"/>
              <a:gd name="T13" fmla="*/ 393 h 618"/>
              <a:gd name="T14" fmla="*/ 381 w 618"/>
              <a:gd name="T15" fmla="*/ 364 h 618"/>
              <a:gd name="T16" fmla="*/ 399 w 618"/>
              <a:gd name="T17" fmla="*/ 323 h 618"/>
              <a:gd name="T18" fmla="*/ 394 w 618"/>
              <a:gd name="T19" fmla="*/ 275 h 618"/>
              <a:gd name="T20" fmla="*/ 365 w 618"/>
              <a:gd name="T21" fmla="*/ 237 h 618"/>
              <a:gd name="T22" fmla="*/ 323 w 618"/>
              <a:gd name="T23" fmla="*/ 219 h 618"/>
              <a:gd name="T24" fmla="*/ 225 w 618"/>
              <a:gd name="T25" fmla="*/ 0 h 618"/>
              <a:gd name="T26" fmla="*/ 318 w 618"/>
              <a:gd name="T27" fmla="*/ 99 h 618"/>
              <a:gd name="T28" fmla="*/ 412 w 618"/>
              <a:gd name="T29" fmla="*/ 7 h 618"/>
              <a:gd name="T30" fmla="*/ 444 w 618"/>
              <a:gd name="T31" fmla="*/ 147 h 618"/>
              <a:gd name="T32" fmla="*/ 483 w 618"/>
              <a:gd name="T33" fmla="*/ 189 h 618"/>
              <a:gd name="T34" fmla="*/ 618 w 618"/>
              <a:gd name="T35" fmla="*/ 224 h 618"/>
              <a:gd name="T36" fmla="*/ 519 w 618"/>
              <a:gd name="T37" fmla="*/ 319 h 618"/>
              <a:gd name="T38" fmla="*/ 611 w 618"/>
              <a:gd name="T39" fmla="*/ 413 h 618"/>
              <a:gd name="T40" fmla="*/ 472 w 618"/>
              <a:gd name="T41" fmla="*/ 443 h 618"/>
              <a:gd name="T42" fmla="*/ 429 w 618"/>
              <a:gd name="T43" fmla="*/ 482 h 618"/>
              <a:gd name="T44" fmla="*/ 394 w 618"/>
              <a:gd name="T45" fmla="*/ 618 h 618"/>
              <a:gd name="T46" fmla="*/ 301 w 618"/>
              <a:gd name="T47" fmla="*/ 520 h 618"/>
              <a:gd name="T48" fmla="*/ 205 w 618"/>
              <a:gd name="T49" fmla="*/ 612 h 618"/>
              <a:gd name="T50" fmla="*/ 175 w 618"/>
              <a:gd name="T51" fmla="*/ 472 h 618"/>
              <a:gd name="T52" fmla="*/ 136 w 618"/>
              <a:gd name="T53" fmla="*/ 429 h 618"/>
              <a:gd name="T54" fmla="*/ 0 w 618"/>
              <a:gd name="T55" fmla="*/ 393 h 618"/>
              <a:gd name="T56" fmla="*/ 99 w 618"/>
              <a:gd name="T57" fmla="*/ 300 h 618"/>
              <a:gd name="T58" fmla="*/ 8 w 618"/>
              <a:gd name="T59" fmla="*/ 206 h 618"/>
              <a:gd name="T60" fmla="*/ 146 w 618"/>
              <a:gd name="T61" fmla="*/ 175 h 618"/>
              <a:gd name="T62" fmla="*/ 190 w 618"/>
              <a:gd name="T63" fmla="*/ 135 h 618"/>
              <a:gd name="T64" fmla="*/ 225 w 618"/>
              <a:gd name="T65" fmla="*/ 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3" name="ZoneTexte 2"/>
          <p:cNvSpPr txBox="1"/>
          <p:nvPr/>
        </p:nvSpPr>
        <p:spPr>
          <a:xfrm>
            <a:off x="284886" y="1355446"/>
            <a:ext cx="109762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outil </a:t>
            </a:r>
            <a:endParaRPr lang="fr-F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 levier pédagogique</a:t>
            </a:r>
          </a:p>
          <a:p>
            <a:pPr marL="914400" lvl="1" indent="-457200">
              <a:buFontTx/>
              <a:buChar char="-"/>
            </a:pP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387512" y="230790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Partage de pratiques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14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31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17817" y="263162"/>
            <a:ext cx="107182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Sources </a:t>
            </a:r>
            <a:endParaRPr lang="fr-FR" sz="2500" dirty="0">
              <a:solidFill>
                <a:srgbClr val="223A7D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44589" y="1463965"/>
            <a:ext cx="11291451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Référentiel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fr-FR" altLang="fr-FR" sz="2800" dirty="0" smtClean="0">
                <a:latin typeface="Arial" panose="020B0604020202020204" pitchFamily="34" charset="0"/>
              </a:rPr>
              <a:t>Guide d’accompagnement pédagogique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Documents de cadrage académique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>
                <a:latin typeface="Arial" panose="020B0604020202020204" pitchFamily="34" charset="0"/>
                <a:hlinkClick r:id="rId3"/>
              </a:rPr>
              <a:t>https</a:t>
            </a:r>
            <a:r>
              <a:rPr lang="fr-FR" altLang="fr-FR" sz="2800" dirty="0">
                <a:latin typeface="Arial" panose="020B0604020202020204" pitchFamily="34" charset="0"/>
                <a:hlinkClick r:id="rId3"/>
              </a:rPr>
              <a:t>://</a:t>
            </a:r>
            <a:r>
              <a:rPr lang="fr-FR" altLang="fr-FR" sz="2800" dirty="0" smtClean="0">
                <a:latin typeface="Arial" panose="020B0604020202020204" pitchFamily="34" charset="0"/>
                <a:hlinkClick r:id="rId3"/>
              </a:rPr>
              <a:t>sbssa.enseigne.ac-lyon.fr/spip/spip.php?rubrique11</a:t>
            </a:r>
            <a:endParaRPr lang="fr-FR" altLang="fr-FR" sz="2800" dirty="0" smtClean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800" dirty="0" smtClean="0">
              <a:latin typeface="Arial" panose="020B0604020202020204" pitchFamily="34" charset="0"/>
            </a:endParaRP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L’évaluation du chef</a:t>
            </a:r>
            <a:r>
              <a:rPr kumimoji="0" lang="fr-FR" altLang="fr-F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d’œuvre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>
                <a:latin typeface="Arial" panose="020B0604020202020204" pitchFamily="34" charset="0"/>
                <a:hlinkClick r:id="rId4"/>
              </a:rPr>
              <a:t>https</a:t>
            </a:r>
            <a:r>
              <a:rPr lang="fr-FR" altLang="fr-FR" sz="2800" dirty="0">
                <a:latin typeface="Arial" panose="020B0604020202020204" pitchFamily="34" charset="0"/>
                <a:hlinkClick r:id="rId4"/>
              </a:rPr>
              <a:t>://sbssa.enseigne.ac-lyon.fr/spip/spip.php?article2060</a:t>
            </a: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95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19056" y="2853950"/>
            <a:ext cx="617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223A7D"/>
                </a:solidFill>
                <a:latin typeface="Arial Black" panose="020B0A04020102020204" pitchFamily="34" charset="0"/>
              </a:rPr>
              <a:t>Merci pour votre attention</a:t>
            </a: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0041082" y="6384018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32</a:t>
            </a:fld>
            <a:endParaRPr lang="fr-FR" sz="1800" dirty="0">
              <a:solidFill>
                <a:schemeClr val="tx1"/>
              </a:solidFill>
            </a:endParaRPr>
          </a:p>
        </p:txBody>
      </p:sp>
      <p:pic>
        <p:nvPicPr>
          <p:cNvPr id="6" name="Image 5" descr="DAAC éducation artistique et culturelle Délégation Académique aux Arts et à  la Culture de Ly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671" y="200892"/>
            <a:ext cx="1491730" cy="1517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15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347974"/>
            <a:ext cx="10826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Actualités du secteur de la coiffure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4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0B241C75-96A3-2075-9135-4DDE3C710879}"/>
              </a:ext>
            </a:extLst>
          </p:cNvPr>
          <p:cNvSpPr txBox="1">
            <a:spLocks/>
          </p:cNvSpPr>
          <p:nvPr/>
        </p:nvSpPr>
        <p:spPr>
          <a:xfrm>
            <a:off x="689888" y="1521046"/>
            <a:ext cx="11225022" cy="3235592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MC CCC LP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Danielle Casanova, LMAC, CFA du Roannais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BCP Métiers de la coiffure : ouverture scolaire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(LP 1</a:t>
            </a:r>
            <a:r>
              <a:rPr lang="fr-FR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Film, LPP de la coiffure, LMAC)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+ apprentissage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(LP Danielle Casanova,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LPP de la coiffure,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LMAC)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Famille des métiers BBE à prendre en compte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2023 : 1</a:t>
            </a:r>
            <a:r>
              <a:rPr lang="fr-FR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session BCP Métiers de la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coiffure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08365" y="347974"/>
            <a:ext cx="10826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Enjeux de la transformation de la voie professionnelle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5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0B241C75-96A3-2075-9135-4DDE3C710879}"/>
              </a:ext>
            </a:extLst>
          </p:cNvPr>
          <p:cNvSpPr txBox="1">
            <a:spLocks/>
          </p:cNvSpPr>
          <p:nvPr/>
        </p:nvSpPr>
        <p:spPr>
          <a:xfrm>
            <a:off x="354448" y="1348845"/>
            <a:ext cx="11309348" cy="5190026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Trois objectifs principaux de la transformation de la voie professionnelle, et donc du lycée professionnel 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fr-FR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mieux préparer les élèves à leur projet d’insertion professionnelle ou de poursuite d’études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en consolidant leurs savoirs fondamentaux et en transmettant des </a:t>
            </a:r>
            <a:r>
              <a:rPr lang="fr-FR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savoirs professionnels adaptés aux métiers de demain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fr-FR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mieux accompagner les élèves pendant leur formation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en rendant leurs apprentissages plus progressifs et en les personnalisant davantage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fr-FR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mieux valoriser le lycée professionnel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indispensable au dynamisme économique du pays.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5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136803" y="240066"/>
            <a:ext cx="10778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Enjeux de la transformation de la voie professionnelle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6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0B241C75-96A3-2075-9135-4DDE3C710879}"/>
              </a:ext>
            </a:extLst>
          </p:cNvPr>
          <p:cNvSpPr txBox="1">
            <a:spLocks/>
          </p:cNvSpPr>
          <p:nvPr/>
        </p:nvSpPr>
        <p:spPr>
          <a:xfrm>
            <a:off x="354448" y="1342842"/>
            <a:ext cx="11309348" cy="5190026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Mieux préparer les élèves à leur projet d’insertion professionnelle ou de poursuite d’études :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professionnaliser les élèves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fr-FR" sz="24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= permettre </a:t>
            </a:r>
            <a:r>
              <a:rPr lang="fr-FR" sz="2400" spc="-1" dirty="0">
                <a:latin typeface="Arial" panose="020B0604020202020204" pitchFamily="34" charset="0"/>
                <a:cs typeface="Arial" panose="020B0604020202020204" pitchFamily="34" charset="0"/>
              </a:rPr>
              <a:t>à l’élève d’analyser, comprendre, refaire dans une autre situation</a:t>
            </a:r>
            <a:r>
              <a:rPr lang="fr-FR" sz="24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….et NON </a:t>
            </a:r>
            <a:r>
              <a:rPr lang="fr-FR" sz="2400" spc="-1" dirty="0">
                <a:latin typeface="Arial" panose="020B0604020202020204" pitchFamily="34" charset="0"/>
                <a:cs typeface="Arial" panose="020B0604020202020204" pitchFamily="34" charset="0"/>
              </a:rPr>
              <a:t>TRANSMETTRE UN SAVOIR </a:t>
            </a:r>
            <a:r>
              <a:rPr lang="fr-FR" sz="24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FAIRE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endParaRPr lang="fr-FR" sz="2400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è"/>
            </a:pPr>
            <a:r>
              <a:rPr lang="fr-FR" sz="28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Contextualiser les apprentissages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è"/>
            </a:pPr>
            <a:r>
              <a:rPr lang="fr-FR" sz="2800" b="1" dirty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FR" sz="28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Faire analyser les situations professionnelles</a:t>
            </a:r>
            <a:endParaRPr lang="fr-FR" sz="28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endParaRPr lang="fr-FR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endParaRPr lang="fr-FR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7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4877" y="1056834"/>
            <a:ext cx="1109892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Contexte professionnel : Environnement</a:t>
            </a:r>
          </a:p>
          <a:p>
            <a:pPr lvl="1"/>
            <a:endParaRPr lang="fr-FR" sz="2400" b="1" dirty="0" smtClean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fr-FR" sz="24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Réaliste, met l’élève en posture de professionnel, amène des informations (utiles) pour développer des compétences et connaissances….</a:t>
            </a:r>
          </a:p>
          <a:p>
            <a:pPr lvl="1"/>
            <a:endParaRPr lang="fr-F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Exemples  : </a:t>
            </a:r>
          </a:p>
          <a:p>
            <a:pPr lvl="1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salon de petite ville / un salon Dessange :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Mêmes </a:t>
            </a:r>
            <a:r>
              <a:rPr lang="fr-FR" sz="20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tenues professionnelles ?</a:t>
            </a:r>
          </a:p>
          <a:p>
            <a:pPr>
              <a:buFont typeface="Wingdings" panose="05000000000000000000" pitchFamily="2" charset="2"/>
              <a:buChar char="è"/>
            </a:pPr>
            <a:endParaRPr lang="fr-FR" sz="20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salon avec une clientèle surtout âgée/un salon avec un public d’étudiants : </a:t>
            </a:r>
          </a:p>
          <a:p>
            <a:pPr marL="800100" lvl="1" indent="-342900">
              <a:buFontTx/>
              <a:buChar char="-"/>
            </a:pPr>
            <a:endParaRPr lang="fr-FR" sz="2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Mêmes </a:t>
            </a:r>
            <a:r>
              <a:rPr lang="fr-FR" sz="20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relations de communisation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Mêmes conseils ?...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588078" y="240066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Contexte/situation professionnelle ??? 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606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8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36421" y="1064498"/>
            <a:ext cx="1097626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Situation professionnelle : Commande</a:t>
            </a:r>
          </a:p>
          <a:p>
            <a:pPr lvl="1"/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fr-FR" sz="24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Réaliste, met l’élève en posture de professionnel, l’oblige à une analyse initiale, requiert ou pas des prérequis, amène à un bilan du travail réalisé, de la qualité du résultat….</a:t>
            </a:r>
          </a:p>
          <a:p>
            <a:pPr lvl="1" algn="just"/>
            <a:endParaRPr lang="fr-FR" sz="24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fr-FR" sz="2400" b="1" dirty="0" smtClean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Exemples  : </a:t>
            </a:r>
          </a:p>
          <a:p>
            <a:pPr lvl="1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Réaliser le shampoing de madame DURAND 75 ans / Marion 10 ans </a:t>
            </a:r>
          </a:p>
          <a:p>
            <a:pPr marL="800100" lvl="1" indent="-342900">
              <a:buFontTx/>
              <a:buChar char="-"/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Mêmes gestes ?  Mêmes précautions ?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olidFill>
                  <a:srgbClr val="223A7D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Même vérification de la qualité du résultat?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588078" y="240066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Contexte/situation professionnelle ??? 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039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1412682" y="6356309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9</a:t>
            </a:fld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436421" y="916762"/>
            <a:ext cx="11478489" cy="5804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fr-FR" sz="2000" b="1" dirty="0">
              <a:solidFill>
                <a:srgbClr val="5AA1D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09132" y="1458139"/>
            <a:ext cx="1173306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Contexte professionnel / plusieurs situations professionnelles</a:t>
            </a:r>
          </a:p>
          <a:p>
            <a:pPr lvl="1"/>
            <a:endParaRPr lang="fr-F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Plusieurs enseignements avec le même contexte professionnel ou pas = priorité au sens.</a:t>
            </a:r>
          </a:p>
          <a:p>
            <a:pPr lvl="1" algn="just"/>
            <a:endParaRPr lang="fr-FR" sz="28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fr-FR" sz="2400" b="1" dirty="0" smtClean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fr-FR" sz="28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588078" y="240066"/>
            <a:ext cx="9847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  <a:cs typeface="Amiri Quran" panose="00000500000000000000" pitchFamily="2" charset="-78"/>
              </a:rPr>
              <a:t>Contexte/situation professionnelle ??? </a:t>
            </a:r>
            <a:endParaRPr lang="fr-FR" sz="2800" dirty="0">
              <a:solidFill>
                <a:srgbClr val="223A7D"/>
              </a:solidFill>
              <a:latin typeface="Arial Black" panose="020B0A04020102020204" pitchFamily="34" charset="0"/>
              <a:cs typeface="Amiri Quran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07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Powerpoint 2018 Rectorat</Template>
  <TotalTime>1819</TotalTime>
  <Words>1896</Words>
  <Application>Microsoft Office PowerPoint</Application>
  <PresentationFormat>Grand écran</PresentationFormat>
  <Paragraphs>308</Paragraphs>
  <Slides>32</Slides>
  <Notes>2</Notes>
  <HiddenSlides>1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42" baseType="lpstr">
      <vt:lpstr>Amiri Quran</vt:lpstr>
      <vt:lpstr>Arial</vt:lpstr>
      <vt:lpstr>Arial Black</vt:lpstr>
      <vt:lpstr>Arial Narrow</vt:lpstr>
      <vt:lpstr>Calibri</vt:lpstr>
      <vt:lpstr>Calibri Light</vt:lpstr>
      <vt:lpstr>Corbel</vt:lpstr>
      <vt:lpstr>Times New Roman</vt:lpstr>
      <vt:lpstr>Wingdings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ACADEMIE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cvercueil-simion</dc:creator>
  <cp:lastModifiedBy>njoret</cp:lastModifiedBy>
  <cp:revision>177</cp:revision>
  <dcterms:created xsi:type="dcterms:W3CDTF">2018-08-21T13:41:36Z</dcterms:created>
  <dcterms:modified xsi:type="dcterms:W3CDTF">2023-05-01T09:23:53Z</dcterms:modified>
</cp:coreProperties>
</file>