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77" r:id="rId2"/>
  </p:sldMasterIdLst>
  <p:notesMasterIdLst>
    <p:notesMasterId r:id="rId25"/>
  </p:notesMasterIdLst>
  <p:handoutMasterIdLst>
    <p:handoutMasterId r:id="rId26"/>
  </p:handoutMasterIdLst>
  <p:sldIdLst>
    <p:sldId id="267" r:id="rId3"/>
    <p:sldId id="311" r:id="rId4"/>
    <p:sldId id="313" r:id="rId5"/>
    <p:sldId id="327" r:id="rId6"/>
    <p:sldId id="312" r:id="rId7"/>
    <p:sldId id="294" r:id="rId8"/>
    <p:sldId id="328" r:id="rId9"/>
    <p:sldId id="305" r:id="rId10"/>
    <p:sldId id="289" r:id="rId11"/>
    <p:sldId id="329" r:id="rId12"/>
    <p:sldId id="330" r:id="rId13"/>
    <p:sldId id="295" r:id="rId14"/>
    <p:sldId id="331" r:id="rId15"/>
    <p:sldId id="332" r:id="rId16"/>
    <p:sldId id="316" r:id="rId17"/>
    <p:sldId id="288" r:id="rId18"/>
    <p:sldId id="309" r:id="rId19"/>
    <p:sldId id="307" r:id="rId20"/>
    <p:sldId id="334" r:id="rId21"/>
    <p:sldId id="335" r:id="rId22"/>
    <p:sldId id="319" r:id="rId23"/>
    <p:sldId id="336" r:id="rId24"/>
  </p:sldIdLst>
  <p:sldSz cx="12192000" cy="6858000"/>
  <p:notesSz cx="10017125" cy="6886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A7D"/>
    <a:srgbClr val="5AA1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343" autoAdjust="0"/>
  </p:normalViewPr>
  <p:slideViewPr>
    <p:cSldViewPr snapToGrid="0">
      <p:cViewPr varScale="1">
        <p:scale>
          <a:sx n="69" d="100"/>
          <a:sy n="69" d="100"/>
        </p:scale>
        <p:origin x="474" y="66"/>
      </p:cViewPr>
      <p:guideLst/>
    </p:cSldViewPr>
  </p:slideViewPr>
  <p:outlineViewPr>
    <p:cViewPr>
      <p:scale>
        <a:sx n="33" d="100"/>
        <a:sy n="33" d="100"/>
      </p:scale>
      <p:origin x="0" y="0"/>
    </p:cViewPr>
  </p:outlineViewPr>
  <p:notesTextViewPr>
    <p:cViewPr>
      <p:scale>
        <a:sx n="75" d="100"/>
        <a:sy n="75" d="100"/>
      </p:scale>
      <p:origin x="0" y="0"/>
    </p:cViewPr>
  </p:notesTextViewPr>
  <p:notesViewPr>
    <p:cSldViewPr snapToGrid="0">
      <p:cViewPr>
        <p:scale>
          <a:sx n="125" d="100"/>
          <a:sy n="125" d="100"/>
        </p:scale>
        <p:origin x="1266" y="-3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40755" cy="345525"/>
          </a:xfrm>
          <a:prstGeom prst="rect">
            <a:avLst/>
          </a:prstGeom>
        </p:spPr>
        <p:txBody>
          <a:bodyPr vert="horz" lIns="96588" tIns="48294" rIns="96588" bIns="48294" rtlCol="0"/>
          <a:lstStyle>
            <a:lvl1pPr algn="l">
              <a:defRPr sz="1300"/>
            </a:lvl1pPr>
          </a:lstStyle>
          <a:p>
            <a:endParaRPr lang="fr-FR"/>
          </a:p>
        </p:txBody>
      </p:sp>
      <p:sp>
        <p:nvSpPr>
          <p:cNvPr id="3" name="Espace réservé de la date 2"/>
          <p:cNvSpPr>
            <a:spLocks noGrp="1"/>
          </p:cNvSpPr>
          <p:nvPr>
            <p:ph type="dt" sz="quarter" idx="1"/>
          </p:nvPr>
        </p:nvSpPr>
        <p:spPr>
          <a:xfrm>
            <a:off x="5674054" y="0"/>
            <a:ext cx="4340755" cy="345525"/>
          </a:xfrm>
          <a:prstGeom prst="rect">
            <a:avLst/>
          </a:prstGeom>
        </p:spPr>
        <p:txBody>
          <a:bodyPr vert="horz" lIns="96588" tIns="48294" rIns="96588" bIns="48294" rtlCol="0"/>
          <a:lstStyle>
            <a:lvl1pPr algn="r">
              <a:defRPr sz="1300"/>
            </a:lvl1pPr>
          </a:lstStyle>
          <a:p>
            <a:fld id="{D2D1BA08-9D49-45AE-AB9F-41FB707FE192}" type="datetimeFigureOut">
              <a:rPr lang="fr-FR" smtClean="0"/>
              <a:t>27/06/2024</a:t>
            </a:fld>
            <a:endParaRPr lang="fr-FR"/>
          </a:p>
        </p:txBody>
      </p:sp>
      <p:sp>
        <p:nvSpPr>
          <p:cNvPr id="4" name="Espace réservé du pied de page 3"/>
          <p:cNvSpPr>
            <a:spLocks noGrp="1"/>
          </p:cNvSpPr>
          <p:nvPr>
            <p:ph type="ftr" sz="quarter" idx="2"/>
          </p:nvPr>
        </p:nvSpPr>
        <p:spPr>
          <a:xfrm>
            <a:off x="1" y="6541052"/>
            <a:ext cx="4340755" cy="345524"/>
          </a:xfrm>
          <a:prstGeom prst="rect">
            <a:avLst/>
          </a:prstGeom>
        </p:spPr>
        <p:txBody>
          <a:bodyPr vert="horz" lIns="96588" tIns="48294" rIns="96588" bIns="4829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5674054" y="6541052"/>
            <a:ext cx="4340755" cy="345524"/>
          </a:xfrm>
          <a:prstGeom prst="rect">
            <a:avLst/>
          </a:prstGeom>
        </p:spPr>
        <p:txBody>
          <a:bodyPr vert="horz" lIns="96588" tIns="48294" rIns="96588" bIns="48294" rtlCol="0" anchor="b"/>
          <a:lstStyle>
            <a:lvl1pPr algn="r">
              <a:defRPr sz="1300"/>
            </a:lvl1pPr>
          </a:lstStyle>
          <a:p>
            <a:fld id="{4CE821AC-C6C7-4C5C-B37F-4E1318E7F465}" type="slidenum">
              <a:rPr lang="fr-FR" smtClean="0"/>
              <a:t>‹N°›</a:t>
            </a:fld>
            <a:endParaRPr lang="fr-FR"/>
          </a:p>
        </p:txBody>
      </p:sp>
    </p:spTree>
    <p:extLst>
      <p:ext uri="{BB962C8B-B14F-4D97-AF65-F5344CB8AC3E}">
        <p14:creationId xmlns:p14="http://schemas.microsoft.com/office/powerpoint/2010/main" val="1554819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40755" cy="345525"/>
          </a:xfrm>
          <a:prstGeom prst="rect">
            <a:avLst/>
          </a:prstGeom>
        </p:spPr>
        <p:txBody>
          <a:bodyPr vert="horz" lIns="96588" tIns="48294" rIns="96588" bIns="48294" rtlCol="0"/>
          <a:lstStyle>
            <a:lvl1pPr algn="l">
              <a:defRPr sz="1300"/>
            </a:lvl1pPr>
          </a:lstStyle>
          <a:p>
            <a:endParaRPr lang="fr-FR"/>
          </a:p>
        </p:txBody>
      </p:sp>
      <p:sp>
        <p:nvSpPr>
          <p:cNvPr id="3" name="Espace réservé de la date 2"/>
          <p:cNvSpPr>
            <a:spLocks noGrp="1"/>
          </p:cNvSpPr>
          <p:nvPr>
            <p:ph type="dt" idx="1"/>
          </p:nvPr>
        </p:nvSpPr>
        <p:spPr>
          <a:xfrm>
            <a:off x="5674054" y="0"/>
            <a:ext cx="4340755" cy="345525"/>
          </a:xfrm>
          <a:prstGeom prst="rect">
            <a:avLst/>
          </a:prstGeom>
        </p:spPr>
        <p:txBody>
          <a:bodyPr vert="horz" lIns="96588" tIns="48294" rIns="96588" bIns="48294" rtlCol="0"/>
          <a:lstStyle>
            <a:lvl1pPr algn="r">
              <a:defRPr sz="1300"/>
            </a:lvl1pPr>
          </a:lstStyle>
          <a:p>
            <a:fld id="{31E6211F-D4E1-490D-854E-B8D14DF14210}" type="datetimeFigureOut">
              <a:rPr lang="fr-FR" smtClean="0"/>
              <a:t>27/06/2024</a:t>
            </a:fld>
            <a:endParaRPr lang="fr-FR"/>
          </a:p>
        </p:txBody>
      </p:sp>
      <p:sp>
        <p:nvSpPr>
          <p:cNvPr id="4" name="Espace réservé de l'image des diapositives 3"/>
          <p:cNvSpPr>
            <a:spLocks noGrp="1" noRot="1" noChangeAspect="1"/>
          </p:cNvSpPr>
          <p:nvPr>
            <p:ph type="sldImg" idx="2"/>
          </p:nvPr>
        </p:nvSpPr>
        <p:spPr>
          <a:xfrm>
            <a:off x="2943225" y="860425"/>
            <a:ext cx="4130675" cy="2324100"/>
          </a:xfrm>
          <a:prstGeom prst="rect">
            <a:avLst/>
          </a:prstGeom>
          <a:noFill/>
          <a:ln w="12700">
            <a:solidFill>
              <a:prstClr val="black"/>
            </a:solidFill>
          </a:ln>
        </p:spPr>
        <p:txBody>
          <a:bodyPr vert="horz" lIns="96588" tIns="48294" rIns="96588" bIns="48294" rtlCol="0" anchor="ctr"/>
          <a:lstStyle/>
          <a:p>
            <a:endParaRPr lang="fr-FR"/>
          </a:p>
        </p:txBody>
      </p:sp>
      <p:sp>
        <p:nvSpPr>
          <p:cNvPr id="5" name="Espace réservé des notes 4"/>
          <p:cNvSpPr>
            <a:spLocks noGrp="1"/>
          </p:cNvSpPr>
          <p:nvPr>
            <p:ph type="body" sz="quarter" idx="3"/>
          </p:nvPr>
        </p:nvSpPr>
        <p:spPr>
          <a:xfrm>
            <a:off x="1001713" y="3314164"/>
            <a:ext cx="8013700" cy="2711589"/>
          </a:xfrm>
          <a:prstGeom prst="rect">
            <a:avLst/>
          </a:prstGeom>
        </p:spPr>
        <p:txBody>
          <a:bodyPr vert="horz" lIns="96588" tIns="48294" rIns="96588" bIns="48294"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6541052"/>
            <a:ext cx="4340755" cy="345524"/>
          </a:xfrm>
          <a:prstGeom prst="rect">
            <a:avLst/>
          </a:prstGeom>
        </p:spPr>
        <p:txBody>
          <a:bodyPr vert="horz" lIns="96588" tIns="48294" rIns="96588" bIns="4829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5674054" y="6541052"/>
            <a:ext cx="4340755" cy="345524"/>
          </a:xfrm>
          <a:prstGeom prst="rect">
            <a:avLst/>
          </a:prstGeom>
        </p:spPr>
        <p:txBody>
          <a:bodyPr vert="horz" lIns="96588" tIns="48294" rIns="96588" bIns="48294" rtlCol="0" anchor="b"/>
          <a:lstStyle>
            <a:lvl1pPr algn="r">
              <a:defRPr sz="1300"/>
            </a:lvl1pPr>
          </a:lstStyle>
          <a:p>
            <a:fld id="{64B7F6FF-BAE9-4096-9ED9-30A749D01CE5}" type="slidenum">
              <a:rPr lang="fr-FR" smtClean="0"/>
              <a:t>‹N°›</a:t>
            </a:fld>
            <a:endParaRPr lang="fr-FR"/>
          </a:p>
        </p:txBody>
      </p:sp>
    </p:spTree>
    <p:extLst>
      <p:ext uri="{BB962C8B-B14F-4D97-AF65-F5344CB8AC3E}">
        <p14:creationId xmlns:p14="http://schemas.microsoft.com/office/powerpoint/2010/main" val="173485065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defRPr/>
            </a:pPr>
            <a:r>
              <a:rPr lang="fr-FR" dirty="0"/>
              <a:t>Question : </a:t>
            </a:r>
          </a:p>
          <a:p>
            <a:pPr>
              <a:defRPr/>
            </a:pPr>
            <a:endParaRPr lang="fr-FR" dirty="0"/>
          </a:p>
          <a:p>
            <a:pPr>
              <a:defRPr/>
            </a:pPr>
            <a:r>
              <a:rPr lang="fr-FR" dirty="0"/>
              <a:t>Réponse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AC1C057A-92B2-4340-A644-636DACCAC46D}" type="slidenum">
              <a:rPr kumimoji="0" lang="fr-FR" sz="1400" b="0" i="0" u="none" strike="noStrike" kern="0" cap="none" spc="0" normalizeH="0" baseline="0" noProof="0" smtClean="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fr-FR" sz="14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1918667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EB94FD5-6DEC-4572-B5F8-AE465BB175BE}" type="datetimeFigureOut">
              <a:rPr lang="fr-FR" smtClean="0"/>
              <a:t>27/06/2024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96254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B94FD5-6DEC-4572-B5F8-AE465BB175BE}" type="datetimeFigureOut">
              <a:rPr lang="fr-FR" smtClean="0"/>
              <a:t>27/06/2024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69788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1"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B94FD5-6DEC-4572-B5F8-AE465BB175BE}" type="datetimeFigureOut">
              <a:rPr lang="fr-FR" smtClean="0"/>
              <a:t>27/06/2024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51963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re et sous-titre">
    <p:spTree>
      <p:nvGrpSpPr>
        <p:cNvPr id="1" name=""/>
        <p:cNvGrpSpPr/>
        <p:nvPr/>
      </p:nvGrpSpPr>
      <p:grpSpPr bwMode="auto">
        <a:xfrm>
          <a:off x="0" y="0"/>
          <a:ext cx="0" cy="0"/>
          <a:chOff x="0" y="0"/>
          <a:chExt cx="0" cy="0"/>
        </a:xfrm>
      </p:grpSpPr>
      <p:sp>
        <p:nvSpPr>
          <p:cNvPr id="4"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pPr>
              <a:defRPr/>
            </a:pPr>
            <a:r>
              <a:rPr lang="fr-FR"/>
              <a:t>Titre</a:t>
            </a:r>
            <a:endParaRPr/>
          </a:p>
        </p:txBody>
      </p:sp>
      <p:sp>
        <p:nvSpPr>
          <p:cNvPr id="5" name="Espace réservé du texte 10"/>
          <p:cNvSpPr>
            <a:spLocks noGrp="1"/>
          </p:cNvSpPr>
          <p:nvPr>
            <p:ph type="body" sz="quarter" idx="13"/>
          </p:nvPr>
        </p:nvSpPr>
        <p:spPr bwMode="gray">
          <a:xfrm>
            <a:off x="480000" y="3128061"/>
            <a:ext cx="11232000" cy="1240739"/>
          </a:xfrm>
        </p:spPr>
        <p:txBody>
          <a:bodyPr/>
          <a:lstStyle>
            <a:lvl1pPr>
              <a:lnSpc>
                <a:spcPct val="90000"/>
              </a:lnSpc>
              <a:spcAft>
                <a:spcPts val="0"/>
              </a:spcAft>
              <a:defRPr sz="4333" b="1" cap="all">
                <a:solidFill>
                  <a:schemeClr val="tx1">
                    <a:lumMod val="65000"/>
                    <a:lumOff val="35000"/>
                  </a:schemeClr>
                </a:solidFill>
              </a:defRPr>
            </a:lvl1pPr>
            <a:lvl2pPr marL="0" indent="0">
              <a:spcBef>
                <a:spcPts val="667"/>
              </a:spcBef>
              <a:spcAft>
                <a:spcPts val="0"/>
              </a:spcAft>
              <a:buNone/>
              <a:defRPr sz="2467"/>
            </a:lvl2pPr>
          </a:lstStyle>
          <a:p>
            <a:pPr lvl="0">
              <a:defRPr/>
            </a:pPr>
            <a:endParaRPr lang="fr-FR"/>
          </a:p>
        </p:txBody>
      </p:sp>
      <p:pic>
        <p:nvPicPr>
          <p:cNvPr id="2" name="Image 1"/>
          <p:cNvPicPr>
            <a:picLocks noChangeAspect="1"/>
          </p:cNvPicPr>
          <p:nvPr userDrawn="1"/>
        </p:nvPicPr>
        <p:blipFill>
          <a:blip r:embed="rId2"/>
          <a:stretch/>
        </p:blipFill>
        <p:spPr bwMode="auto">
          <a:xfrm>
            <a:off x="1" y="17458"/>
            <a:ext cx="3015300" cy="3045453"/>
          </a:xfrm>
          <a:prstGeom prst="rect">
            <a:avLst/>
          </a:prstGeom>
        </p:spPr>
      </p:pic>
    </p:spTree>
    <p:extLst>
      <p:ext uri="{BB962C8B-B14F-4D97-AF65-F5344CB8AC3E}">
        <p14:creationId xmlns:p14="http://schemas.microsoft.com/office/powerpoint/2010/main" val="84671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3_Sommaire">
    <p:spTree>
      <p:nvGrpSpPr>
        <p:cNvPr id="1" name=""/>
        <p:cNvGrpSpPr/>
        <p:nvPr/>
      </p:nvGrpSpPr>
      <p:grpSpPr bwMode="auto">
        <a:xfrm>
          <a:off x="0" y="0"/>
          <a:ext cx="0" cy="0"/>
          <a:chOff x="0" y="0"/>
          <a:chExt cx="0" cy="0"/>
        </a:xfrm>
      </p:grpSpPr>
      <p:sp>
        <p:nvSpPr>
          <p:cNvPr id="4" name="Espace réservé du titre 1"/>
          <p:cNvSpPr>
            <a:spLocks noGrp="1"/>
          </p:cNvSpPr>
          <p:nvPr>
            <p:ph type="title"/>
          </p:nvPr>
        </p:nvSpPr>
        <p:spPr bwMode="gray">
          <a:xfrm>
            <a:off x="336608" y="794211"/>
            <a:ext cx="11568917" cy="474951"/>
          </a:xfrm>
          <a:prstGeom prst="rect">
            <a:avLst/>
          </a:prstGeom>
        </p:spPr>
        <p:txBody>
          <a:bodyPr vert="horz" lIns="0" tIns="0" rIns="0" bIns="0" rtlCol="0" anchor="t" anchorCtr="0">
            <a:noAutofit/>
          </a:bodyPr>
          <a:lstStyle/>
          <a:p>
            <a:pPr>
              <a:defRPr/>
            </a:pPr>
            <a:r>
              <a:rPr lang="fr-FR"/>
              <a:t>Titre</a:t>
            </a:r>
            <a:endParaRPr/>
          </a:p>
        </p:txBody>
      </p:sp>
      <p:sp>
        <p:nvSpPr>
          <p:cNvPr id="5" name="Espace réservé du texte 2"/>
          <p:cNvSpPr>
            <a:spLocks noGrp="1"/>
          </p:cNvSpPr>
          <p:nvPr>
            <p:ph idx="1"/>
          </p:nvPr>
        </p:nvSpPr>
        <p:spPr bwMode="gray">
          <a:xfrm>
            <a:off x="335359" y="1392450"/>
            <a:ext cx="11570167" cy="5331604"/>
          </a:xfrm>
          <a:prstGeom prst="rect">
            <a:avLst/>
          </a:prstGeom>
        </p:spPr>
        <p:txBody>
          <a:bodyPr vert="horz" lIns="0" tIns="0" rIns="0" bIns="0" rtlCol="0" anchor="t" anchorCtr="0">
            <a:noAutofit/>
          </a:bodyPr>
          <a:lstStyle>
            <a:lvl1pPr>
              <a:defRPr sz="2133"/>
            </a:lvl1pPr>
            <a:lvl2pPr>
              <a:defRPr sz="2133"/>
            </a:lvl2pPr>
            <a:lvl3pPr>
              <a:defRPr sz="2133"/>
            </a:lvl3pPr>
            <a:lvl4pPr>
              <a:defRPr sz="2133"/>
            </a:lvl4pPr>
            <a:lvl5pPr>
              <a:defRPr sz="2133"/>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extLst>
      <p:ext uri="{BB962C8B-B14F-4D97-AF65-F5344CB8AC3E}">
        <p14:creationId xmlns:p14="http://schemas.microsoft.com/office/powerpoint/2010/main" val="302008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5_Sommaire">
    <p:spTree>
      <p:nvGrpSpPr>
        <p:cNvPr id="1" name=""/>
        <p:cNvGrpSpPr/>
        <p:nvPr/>
      </p:nvGrpSpPr>
      <p:grpSpPr bwMode="auto">
        <a:xfrm>
          <a:off x="0" y="0"/>
          <a:ext cx="0" cy="0"/>
          <a:chOff x="0" y="0"/>
          <a:chExt cx="0" cy="0"/>
        </a:xfrm>
      </p:grpSpPr>
      <p:sp>
        <p:nvSpPr>
          <p:cNvPr id="4" name="Espace réservé du titre 1"/>
          <p:cNvSpPr>
            <a:spLocks noGrp="1"/>
          </p:cNvSpPr>
          <p:nvPr>
            <p:ph type="title"/>
          </p:nvPr>
        </p:nvSpPr>
        <p:spPr bwMode="gray">
          <a:xfrm>
            <a:off x="391404" y="850089"/>
            <a:ext cx="11568917" cy="474951"/>
          </a:xfrm>
          <a:prstGeom prst="rect">
            <a:avLst/>
          </a:prstGeom>
        </p:spPr>
        <p:txBody>
          <a:bodyPr vert="horz" lIns="0" tIns="0" rIns="0" bIns="0" rtlCol="0" anchor="t" anchorCtr="0">
            <a:noAutofit/>
          </a:bodyPr>
          <a:lstStyle/>
          <a:p>
            <a:pPr>
              <a:defRPr/>
            </a:pPr>
            <a:r>
              <a:rPr lang="fr-FR"/>
              <a:t>Titre</a:t>
            </a:r>
            <a:endParaRPr/>
          </a:p>
        </p:txBody>
      </p:sp>
    </p:spTree>
    <p:extLst>
      <p:ext uri="{BB962C8B-B14F-4D97-AF65-F5344CB8AC3E}">
        <p14:creationId xmlns:p14="http://schemas.microsoft.com/office/powerpoint/2010/main" val="2958692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6_Sommaire">
    <p:spTree>
      <p:nvGrpSpPr>
        <p:cNvPr id="1" name=""/>
        <p:cNvGrpSpPr/>
        <p:nvPr/>
      </p:nvGrpSpPr>
      <p:grpSpPr bwMode="auto">
        <a:xfrm>
          <a:off x="0" y="0"/>
          <a:ext cx="0" cy="0"/>
          <a:chOff x="0" y="0"/>
          <a:chExt cx="0" cy="0"/>
        </a:xfrm>
      </p:grpSpPr>
    </p:spTree>
    <p:extLst>
      <p:ext uri="{BB962C8B-B14F-4D97-AF65-F5344CB8AC3E}">
        <p14:creationId xmlns:p14="http://schemas.microsoft.com/office/powerpoint/2010/main" val="699418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secHead" preserve="1" userDrawn="1">
  <p:cSld name="4_Titre de secti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1851" y="1710267"/>
            <a:ext cx="10515600" cy="1120397"/>
          </a:xfrm>
        </p:spPr>
        <p:txBody>
          <a:bodyPr anchor="b"/>
          <a:lstStyle>
            <a:lvl1pPr>
              <a:defRPr sz="5333">
                <a:solidFill>
                  <a:srgbClr val="C60A44"/>
                </a:solidFill>
              </a:defRPr>
            </a:lvl1pPr>
          </a:lstStyle>
          <a:p>
            <a:pPr>
              <a:defRPr/>
            </a:pPr>
            <a:r>
              <a:rPr lang="fr-FR"/>
              <a:t>Modifiez le style du titre</a:t>
            </a:r>
            <a:endParaRPr/>
          </a:p>
        </p:txBody>
      </p:sp>
      <p:sp>
        <p:nvSpPr>
          <p:cNvPr id="3" name="Espace réservé du texte 2"/>
          <p:cNvSpPr>
            <a:spLocks noGrp="1"/>
          </p:cNvSpPr>
          <p:nvPr>
            <p:ph type="body" idx="1"/>
          </p:nvPr>
        </p:nvSpPr>
        <p:spPr bwMode="auto">
          <a:xfrm>
            <a:off x="831851" y="2926964"/>
            <a:ext cx="10515600" cy="1500717"/>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defRPr/>
            </a:pPr>
            <a:r>
              <a:rPr lang="fr-FR"/>
              <a:t>Modifier les styles du texte du masque</a:t>
            </a:r>
            <a:endParaRPr/>
          </a:p>
        </p:txBody>
      </p:sp>
      <p:pic>
        <p:nvPicPr>
          <p:cNvPr id="5" name="Image 4"/>
          <p:cNvPicPr>
            <a:picLocks noChangeAspect="1"/>
          </p:cNvPicPr>
          <p:nvPr userDrawn="1"/>
        </p:nvPicPr>
        <p:blipFill>
          <a:blip r:embed="rId2"/>
          <a:stretch/>
        </p:blipFill>
        <p:spPr bwMode="auto">
          <a:xfrm>
            <a:off x="9288453" y="110915"/>
            <a:ext cx="2725415" cy="924947"/>
          </a:xfrm>
          <a:prstGeom prst="rect">
            <a:avLst/>
          </a:prstGeom>
        </p:spPr>
      </p:pic>
      <p:grpSp>
        <p:nvGrpSpPr>
          <p:cNvPr id="8" name="Groupe 7"/>
          <p:cNvGrpSpPr/>
          <p:nvPr userDrawn="1"/>
        </p:nvGrpSpPr>
        <p:grpSpPr bwMode="auto">
          <a:xfrm>
            <a:off x="9275761" y="4439184"/>
            <a:ext cx="2738108" cy="2418816"/>
            <a:chOff x="5716904" y="3848099"/>
            <a:chExt cx="3308033" cy="2981417"/>
          </a:xfrm>
        </p:grpSpPr>
        <p:pic>
          <p:nvPicPr>
            <p:cNvPr id="9" name="Image 8"/>
            <p:cNvPicPr>
              <a:picLocks noChangeAspect="1"/>
            </p:cNvPicPr>
            <p:nvPr/>
          </p:nvPicPr>
          <p:blipFill>
            <a:blip r:embed="rId3"/>
            <a:stretch/>
          </p:blipFill>
          <p:spPr bwMode="auto">
            <a:xfrm>
              <a:off x="5756248" y="3848099"/>
              <a:ext cx="3268689" cy="2981417"/>
            </a:xfrm>
            <a:prstGeom prst="rect">
              <a:avLst/>
            </a:prstGeom>
          </p:spPr>
        </p:pic>
        <p:sp>
          <p:nvSpPr>
            <p:cNvPr id="10" name="Ellipse 9"/>
            <p:cNvSpPr/>
            <p:nvPr/>
          </p:nvSpPr>
          <p:spPr bwMode="auto">
            <a:xfrm>
              <a:off x="7641316" y="4077964"/>
              <a:ext cx="1034650" cy="797391"/>
            </a:xfrm>
            <a:prstGeom prst="ellipse">
              <a:avLst/>
            </a:prstGeom>
            <a:solidFill>
              <a:schemeClr val="bg1"/>
            </a:solidFill>
            <a:ln>
              <a:solidFill>
                <a:schemeClr val="bg1"/>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fr-FR" sz="2400">
                <a:solidFill>
                  <a:schemeClr val="tx1"/>
                </a:solidFill>
                <a:latin typeface="Arial Narrow"/>
              </a:endParaRPr>
            </a:p>
          </p:txBody>
        </p:sp>
        <p:sp>
          <p:nvSpPr>
            <p:cNvPr id="11" name="Ellipse 10"/>
            <p:cNvSpPr/>
            <p:nvPr/>
          </p:nvSpPr>
          <p:spPr bwMode="auto">
            <a:xfrm>
              <a:off x="6027428" y="4148025"/>
              <a:ext cx="949747" cy="797391"/>
            </a:xfrm>
            <a:prstGeom prst="ellipse">
              <a:avLst/>
            </a:prstGeom>
            <a:solidFill>
              <a:schemeClr val="bg1"/>
            </a:solidFill>
            <a:ln>
              <a:solidFill>
                <a:schemeClr val="bg1"/>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fr-FR" sz="2400">
                <a:solidFill>
                  <a:schemeClr val="tx1"/>
                </a:solidFill>
                <a:latin typeface="Arial Narrow"/>
              </a:endParaRPr>
            </a:p>
          </p:txBody>
        </p:sp>
        <p:sp>
          <p:nvSpPr>
            <p:cNvPr id="12" name="Ellipse 11"/>
            <p:cNvSpPr/>
            <p:nvPr/>
          </p:nvSpPr>
          <p:spPr bwMode="auto">
            <a:xfrm>
              <a:off x="6652152" y="4108304"/>
              <a:ext cx="429031" cy="294684"/>
            </a:xfrm>
            <a:prstGeom prst="ellipse">
              <a:avLst/>
            </a:prstGeom>
            <a:solidFill>
              <a:schemeClr val="bg1"/>
            </a:solidFill>
            <a:ln>
              <a:solidFill>
                <a:schemeClr val="bg1"/>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fr-FR" sz="2400">
                <a:solidFill>
                  <a:schemeClr val="tx1"/>
                </a:solidFill>
                <a:latin typeface="Arial Narrow"/>
              </a:endParaRPr>
            </a:p>
          </p:txBody>
        </p:sp>
        <p:sp>
          <p:nvSpPr>
            <p:cNvPr id="13" name="ZoneTexte 12"/>
            <p:cNvSpPr txBox="1"/>
            <p:nvPr/>
          </p:nvSpPr>
          <p:spPr bwMode="auto">
            <a:xfrm>
              <a:off x="5716904" y="4110816"/>
              <a:ext cx="1623298" cy="796663"/>
            </a:xfrm>
            <a:prstGeom prst="rect">
              <a:avLst/>
            </a:prstGeom>
            <a:noFill/>
          </p:spPr>
          <p:txBody>
            <a:bodyPr wrap="square" rtlCol="0">
              <a:spAutoFit/>
            </a:bodyPr>
            <a:lstStyle/>
            <a:p>
              <a:pPr algn="ctr">
                <a:defRPr/>
              </a:pPr>
              <a:r>
                <a:rPr lang="fr-FR" sz="1200" b="1">
                  <a:latin typeface="Bradley Hand ITC"/>
                </a:rPr>
                <a:t>Le travail collaboratif </a:t>
              </a:r>
              <a:endParaRPr sz="2400"/>
            </a:p>
            <a:p>
              <a:pPr algn="ctr">
                <a:defRPr/>
              </a:pPr>
              <a:r>
                <a:rPr lang="fr-FR" sz="1200" b="1">
                  <a:latin typeface="Bradley Hand ITC"/>
                </a:rPr>
                <a:t>c’est bien…</a:t>
              </a:r>
              <a:endParaRPr sz="2400"/>
            </a:p>
          </p:txBody>
        </p:sp>
        <p:sp>
          <p:nvSpPr>
            <p:cNvPr id="14" name="ZoneTexte 13"/>
            <p:cNvSpPr txBox="1"/>
            <p:nvPr/>
          </p:nvSpPr>
          <p:spPr bwMode="auto">
            <a:xfrm>
              <a:off x="7486074" y="3994202"/>
              <a:ext cx="1212621" cy="1024282"/>
            </a:xfrm>
            <a:prstGeom prst="rect">
              <a:avLst/>
            </a:prstGeom>
            <a:noFill/>
          </p:spPr>
          <p:txBody>
            <a:bodyPr wrap="square" rtlCol="0">
              <a:spAutoFit/>
            </a:bodyPr>
            <a:lstStyle/>
            <a:p>
              <a:pPr algn="ctr">
                <a:defRPr/>
              </a:pPr>
              <a:r>
                <a:rPr lang="fr-FR" sz="1200" b="1">
                  <a:latin typeface="Bradley Hand ITC"/>
                </a:rPr>
                <a:t>mais</a:t>
              </a:r>
              <a:br>
                <a:rPr lang="fr-FR" sz="1200" b="1">
                  <a:latin typeface="Bradley Hand ITC"/>
                </a:rPr>
              </a:br>
              <a:r>
                <a:rPr lang="fr-FR" sz="1200" b="1">
                  <a:latin typeface="Bradley Hand ITC"/>
                </a:rPr>
                <a:t>seulement si on y met du sien.</a:t>
              </a:r>
              <a:endParaRPr sz="2400"/>
            </a:p>
          </p:txBody>
        </p:sp>
      </p:grpSp>
    </p:spTree>
    <p:extLst>
      <p:ext uri="{BB962C8B-B14F-4D97-AF65-F5344CB8AC3E}">
        <p14:creationId xmlns:p14="http://schemas.microsoft.com/office/powerpoint/2010/main" val="4210954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blank" userDrawn="1">
  <p:cSld name="Vide">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p:txBody>
          <a:bodyPr/>
          <a:lstStyle/>
          <a:p>
            <a:pPr>
              <a:defRPr/>
            </a:pPr>
            <a:fld id="{3FE4B85E-2352-4CE2-A57C-5300B35CD4E7}" type="datetimeFigureOut">
              <a:rPr lang="fr-FR"/>
              <a:t>27/06/2024</a:t>
            </a:fld>
            <a:endParaRPr lang="fr-FR"/>
          </a:p>
        </p:txBody>
      </p:sp>
      <p:sp>
        <p:nvSpPr>
          <p:cNvPr id="3" name="Espace réservé du pied de page 2"/>
          <p:cNvSpPr>
            <a:spLocks noGrp="1"/>
          </p:cNvSpPr>
          <p:nvPr>
            <p:ph type="ftr" sz="quarter" idx="11"/>
          </p:nvPr>
        </p:nvSpPr>
        <p:spPr bwMode="auto"/>
        <p:txBody>
          <a:bodyPr/>
          <a:lstStyle/>
          <a:p>
            <a:pPr>
              <a:defRPr/>
            </a:pPr>
            <a:endParaRPr lang="fr-FR"/>
          </a:p>
        </p:txBody>
      </p:sp>
      <p:sp>
        <p:nvSpPr>
          <p:cNvPr id="4" name="Espace réservé du numéro de diapositive 3"/>
          <p:cNvSpPr>
            <a:spLocks noGrp="1"/>
          </p:cNvSpPr>
          <p:nvPr>
            <p:ph type="sldNum" sz="quarter" idx="12"/>
          </p:nvPr>
        </p:nvSpPr>
        <p:spPr bwMode="auto"/>
        <p:txBody>
          <a:bodyPr/>
          <a:lstStyle/>
          <a:p>
            <a:pPr>
              <a:defRPr/>
            </a:pPr>
            <a:fld id="{695ECC63-0D4B-4683-90C2-D931D9EB3FEA}" type="slidenum">
              <a:rPr lang="fr-FR"/>
              <a:t>‹N°›</a:t>
            </a:fld>
            <a:endParaRPr lang="fr-FR"/>
          </a:p>
        </p:txBody>
      </p:sp>
    </p:spTree>
    <p:extLst>
      <p:ext uri="{BB962C8B-B14F-4D97-AF65-F5344CB8AC3E}">
        <p14:creationId xmlns:p14="http://schemas.microsoft.com/office/powerpoint/2010/main" val="354108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B94FD5-6DEC-4572-B5F8-AE465BB175BE}" type="datetimeFigureOut">
              <a:rPr lang="fr-FR" smtClean="0"/>
              <a:t>27/06/2024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41404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40"/>
            <a:ext cx="105156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EB94FD5-6DEC-4572-B5F8-AE465BB175BE}" type="datetimeFigureOut">
              <a:rPr lang="fr-FR" smtClean="0"/>
              <a:t>27/06/2024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09407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B94FD5-6DEC-4572-B5F8-AE465BB175BE}" type="datetimeFigureOut">
              <a:rPr lang="fr-FR" smtClean="0"/>
              <a:t>27/06/2024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50279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7"/>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Espace réservé du contenu 3"/>
          <p:cNvSpPr>
            <a:spLocks noGrp="1"/>
          </p:cNvSpPr>
          <p:nvPr>
            <p:ph sz="half" idx="2"/>
          </p:nvPr>
        </p:nvSpPr>
        <p:spPr>
          <a:xfrm>
            <a:off x="839789"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1"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B94FD5-6DEC-4572-B5F8-AE465BB175BE}" type="datetimeFigureOut">
              <a:rPr lang="fr-FR" smtClean="0"/>
              <a:t>27/06/2024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27221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EB94FD5-6DEC-4572-B5F8-AE465BB175BE}" type="datetimeFigureOut">
              <a:rPr lang="fr-FR" smtClean="0"/>
              <a:t>27/06/2024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75791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B94FD5-6DEC-4572-B5F8-AE465BB175BE}" type="datetimeFigureOut">
              <a:rPr lang="fr-FR" smtClean="0"/>
              <a:t>27/06/2024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806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EB94FD5-6DEC-4572-B5F8-AE465BB175BE}" type="datetimeFigureOut">
              <a:rPr lang="fr-FR" smtClean="0"/>
              <a:t>27/06/2024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701474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EB94FD5-6DEC-4572-B5F8-AE465BB175BE}" type="datetimeFigureOut">
              <a:rPr lang="fr-FR" smtClean="0"/>
              <a:t>27/06/2024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90758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EB94FD5-6DEC-4572-B5F8-AE465BB175BE}" type="datetimeFigureOut">
              <a:rPr lang="fr-FR" smtClean="0"/>
              <a:t>27/06/2024</a:t>
            </a:fld>
            <a:endParaRPr lang="fr-FR"/>
          </a:p>
        </p:txBody>
      </p:sp>
      <p:sp>
        <p:nvSpPr>
          <p:cNvPr id="5" name="Espace réservé du pied de page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EEB7F7-91E8-42EE-954F-EB8A23AD05FA}" type="slidenum">
              <a:rPr lang="fr-FR" smtClean="0"/>
              <a:t>‹N°›</a:t>
            </a:fld>
            <a:endParaRPr lang="fr-FR"/>
          </a:p>
        </p:txBody>
      </p:sp>
    </p:spTree>
    <p:extLst>
      <p:ext uri="{BB962C8B-B14F-4D97-AF65-F5344CB8AC3E}">
        <p14:creationId xmlns:p14="http://schemas.microsoft.com/office/powerpoint/2010/main" val="361932336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pic>
        <p:nvPicPr>
          <p:cNvPr id="4" name="Image 3"/>
          <p:cNvPicPr>
            <a:picLocks noChangeAspect="1"/>
          </p:cNvPicPr>
          <p:nvPr userDrawn="1"/>
        </p:nvPicPr>
        <p:blipFill>
          <a:blip r:embed="rId8"/>
          <a:stretch/>
        </p:blipFill>
        <p:spPr bwMode="auto">
          <a:xfrm>
            <a:off x="47328" y="3385"/>
            <a:ext cx="623392" cy="629627"/>
          </a:xfrm>
          <a:prstGeom prst="rect">
            <a:avLst/>
          </a:prstGeom>
        </p:spPr>
      </p:pic>
      <p:sp>
        <p:nvSpPr>
          <p:cNvPr id="5" name="Espace réservé du titre 1"/>
          <p:cNvSpPr>
            <a:spLocks noGrp="1"/>
          </p:cNvSpPr>
          <p:nvPr>
            <p:ph type="title"/>
          </p:nvPr>
        </p:nvSpPr>
        <p:spPr bwMode="gray">
          <a:xfrm>
            <a:off x="335360" y="967965"/>
            <a:ext cx="11521280" cy="474951"/>
          </a:xfrm>
          <a:prstGeom prst="rect">
            <a:avLst/>
          </a:prstGeom>
        </p:spPr>
        <p:txBody>
          <a:bodyPr vert="horz" lIns="0" tIns="0" rIns="0" bIns="0" rtlCol="0" anchor="t" anchorCtr="0">
            <a:noAutofit/>
          </a:bodyPr>
          <a:lstStyle/>
          <a:p>
            <a:pPr>
              <a:defRPr/>
            </a:pPr>
            <a:r>
              <a:rPr lang="fr-FR"/>
              <a:t>Titre</a:t>
            </a:r>
            <a:endParaRPr/>
          </a:p>
        </p:txBody>
      </p:sp>
      <p:sp>
        <p:nvSpPr>
          <p:cNvPr id="6" name="Espace réservé du texte 2"/>
          <p:cNvSpPr>
            <a:spLocks noGrp="1"/>
          </p:cNvSpPr>
          <p:nvPr>
            <p:ph type="body" idx="1"/>
          </p:nvPr>
        </p:nvSpPr>
        <p:spPr bwMode="gray">
          <a:xfrm>
            <a:off x="335360" y="1534864"/>
            <a:ext cx="11521280" cy="4774457"/>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extLst>
      <p:ext uri="{BB962C8B-B14F-4D97-AF65-F5344CB8AC3E}">
        <p14:creationId xmlns:p14="http://schemas.microsoft.com/office/powerpoint/2010/main" val="7016600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hf hdr="0"/>
  <p:txStyles>
    <p:titleStyle>
      <a:lvl1pPr algn="l" defTabSz="1219170">
        <a:lnSpc>
          <a:spcPct val="90000"/>
        </a:lnSpc>
        <a:spcBef>
          <a:spcPts val="0"/>
        </a:spcBef>
        <a:buNone/>
        <a:defRPr sz="3200" b="1">
          <a:solidFill>
            <a:schemeClr val="tx1">
              <a:lumMod val="65000"/>
              <a:lumOff val="35000"/>
            </a:schemeClr>
          </a:solidFill>
          <a:latin typeface="+mj-lt"/>
          <a:ea typeface="+mj-ea"/>
          <a:cs typeface="+mj-cs"/>
        </a:defRPr>
      </a:lvl1pPr>
    </p:titleStyle>
    <p:bodyStyle>
      <a:lvl1pPr marL="0" indent="0" algn="l" defTabSz="1219170">
        <a:lnSpc>
          <a:spcPct val="100000"/>
        </a:lnSpc>
        <a:spcBef>
          <a:spcPts val="0"/>
        </a:spcBef>
        <a:spcAft>
          <a:spcPts val="667"/>
        </a:spcAft>
        <a:buFont typeface="Arial"/>
        <a:buNone/>
        <a:defRPr sz="1400" b="0">
          <a:solidFill>
            <a:schemeClr val="tx1">
              <a:lumMod val="75000"/>
              <a:lumOff val="25000"/>
            </a:schemeClr>
          </a:solidFill>
          <a:latin typeface="+mn-lt"/>
          <a:ea typeface="+mn-ea"/>
          <a:cs typeface="+mn-cs"/>
        </a:defRPr>
      </a:lvl1pPr>
      <a:lvl2pPr marL="335992" indent="-95998" algn="l" defTabSz="1219170">
        <a:lnSpc>
          <a:spcPct val="100000"/>
        </a:lnSpc>
        <a:spcBef>
          <a:spcPts val="800"/>
        </a:spcBef>
        <a:spcAft>
          <a:spcPts val="800"/>
        </a:spcAft>
        <a:buFont typeface="Arial"/>
        <a:buChar char="•"/>
        <a:defRPr sz="1267">
          <a:solidFill>
            <a:schemeClr val="tx1">
              <a:lumMod val="75000"/>
              <a:lumOff val="25000"/>
            </a:schemeClr>
          </a:solidFill>
          <a:latin typeface="+mn-lt"/>
          <a:ea typeface="+mn-ea"/>
          <a:cs typeface="+mn-cs"/>
        </a:defRPr>
      </a:lvl2pPr>
      <a:lvl3pPr marL="575986" indent="-95998" algn="l" defTabSz="1219170">
        <a:lnSpc>
          <a:spcPct val="100000"/>
        </a:lnSpc>
        <a:spcBef>
          <a:spcPts val="133"/>
        </a:spcBef>
        <a:spcAft>
          <a:spcPts val="133"/>
        </a:spcAft>
        <a:buSzPct val="100000"/>
        <a:buFont typeface="Arial"/>
        <a:buChar char="•"/>
        <a:defRPr sz="1133">
          <a:solidFill>
            <a:schemeClr val="tx1">
              <a:lumMod val="75000"/>
              <a:lumOff val="25000"/>
            </a:schemeClr>
          </a:solidFill>
          <a:latin typeface="+mn-lt"/>
          <a:ea typeface="+mn-ea"/>
          <a:cs typeface="+mn-cs"/>
        </a:defRPr>
      </a:lvl3pPr>
      <a:lvl4pPr marL="815980" indent="-95998" algn="l" defTabSz="1219170">
        <a:lnSpc>
          <a:spcPct val="100000"/>
        </a:lnSpc>
        <a:spcBef>
          <a:spcPts val="133"/>
        </a:spcBef>
        <a:spcAft>
          <a:spcPts val="133"/>
        </a:spcAft>
        <a:buSzPct val="100000"/>
        <a:buFont typeface="Arial"/>
        <a:buChar char="•"/>
        <a:defRPr sz="1000">
          <a:solidFill>
            <a:schemeClr val="tx1">
              <a:lumMod val="75000"/>
              <a:lumOff val="25000"/>
            </a:schemeClr>
          </a:solidFill>
          <a:latin typeface="+mn-lt"/>
          <a:ea typeface="+mn-ea"/>
          <a:cs typeface="+mn-cs"/>
        </a:defRPr>
      </a:lvl4pPr>
      <a:lvl5pPr marL="1103972" indent="-95998" algn="l" defTabSz="1219170">
        <a:lnSpc>
          <a:spcPct val="100000"/>
        </a:lnSpc>
        <a:spcBef>
          <a:spcPts val="133"/>
        </a:spcBef>
        <a:spcAft>
          <a:spcPts val="133"/>
        </a:spcAft>
        <a:buSzPct val="100000"/>
        <a:buFont typeface="Arial"/>
        <a:buChar char="•"/>
        <a:defRPr sz="933">
          <a:solidFill>
            <a:schemeClr val="tx1">
              <a:lumMod val="75000"/>
              <a:lumOff val="25000"/>
            </a:schemeClr>
          </a:solidFill>
          <a:latin typeface="+mn-lt"/>
          <a:ea typeface="+mn-ea"/>
          <a:cs typeface="+mn-cs"/>
        </a:defRPr>
      </a:lvl5pPr>
      <a:lvl6pPr marL="3352716" indent="-304792" algn="l" defTabSz="1219170">
        <a:spcBef>
          <a:spcPts val="0"/>
        </a:spcBef>
        <a:buFont typeface="Arial"/>
        <a:buChar char="•"/>
        <a:defRPr sz="2667">
          <a:solidFill>
            <a:schemeClr val="tx1"/>
          </a:solidFill>
          <a:latin typeface="+mn-lt"/>
          <a:ea typeface="+mn-ea"/>
          <a:cs typeface="+mn-cs"/>
        </a:defRPr>
      </a:lvl6pPr>
      <a:lvl7pPr marL="3962301" indent="-304792" algn="l" defTabSz="1219170">
        <a:spcBef>
          <a:spcPts val="0"/>
        </a:spcBef>
        <a:buFont typeface="Arial"/>
        <a:buChar char="•"/>
        <a:defRPr sz="2667">
          <a:solidFill>
            <a:schemeClr val="tx1"/>
          </a:solidFill>
          <a:latin typeface="+mn-lt"/>
          <a:ea typeface="+mn-ea"/>
          <a:cs typeface="+mn-cs"/>
        </a:defRPr>
      </a:lvl7pPr>
      <a:lvl8pPr marL="4571886" indent="-304792" algn="l" defTabSz="1219170">
        <a:spcBef>
          <a:spcPts val="0"/>
        </a:spcBef>
        <a:buFont typeface="Arial"/>
        <a:buChar char="•"/>
        <a:defRPr sz="2667">
          <a:solidFill>
            <a:schemeClr val="tx1"/>
          </a:solidFill>
          <a:latin typeface="+mn-lt"/>
          <a:ea typeface="+mn-ea"/>
          <a:cs typeface="+mn-cs"/>
        </a:defRPr>
      </a:lvl8pPr>
      <a:lvl9pPr marL="5181470" indent="-304792" algn="l" defTabSz="1219170">
        <a:spcBef>
          <a:spcPts val="0"/>
        </a:spcBef>
        <a:buFont typeface="Arial"/>
        <a:buChar char="•"/>
        <a:defRPr sz="2667">
          <a:solidFill>
            <a:schemeClr val="tx1"/>
          </a:solidFill>
          <a:latin typeface="+mn-lt"/>
          <a:ea typeface="+mn-ea"/>
          <a:cs typeface="+mn-cs"/>
        </a:defRPr>
      </a:lvl9pPr>
    </p:bodyStyle>
    <p:otherStyle>
      <a:defPPr>
        <a:defRPr lang="fr-FR"/>
      </a:defPPr>
      <a:lvl1pPr marL="0" algn="l" defTabSz="1219170">
        <a:defRPr sz="2400">
          <a:solidFill>
            <a:schemeClr val="tx1"/>
          </a:solidFill>
          <a:latin typeface="+mn-lt"/>
          <a:ea typeface="+mn-ea"/>
          <a:cs typeface="+mn-cs"/>
        </a:defRPr>
      </a:lvl1pPr>
      <a:lvl2pPr marL="609585" algn="l" defTabSz="1219170">
        <a:defRPr sz="2400">
          <a:solidFill>
            <a:schemeClr val="tx1"/>
          </a:solidFill>
          <a:latin typeface="+mn-lt"/>
          <a:ea typeface="+mn-ea"/>
          <a:cs typeface="+mn-cs"/>
        </a:defRPr>
      </a:lvl2pPr>
      <a:lvl3pPr marL="1219170" algn="l" defTabSz="1219170">
        <a:defRPr sz="2400">
          <a:solidFill>
            <a:schemeClr val="tx1"/>
          </a:solidFill>
          <a:latin typeface="+mn-lt"/>
          <a:ea typeface="+mn-ea"/>
          <a:cs typeface="+mn-cs"/>
        </a:defRPr>
      </a:lvl3pPr>
      <a:lvl4pPr marL="1828754" algn="l" defTabSz="1219170">
        <a:defRPr sz="2400">
          <a:solidFill>
            <a:schemeClr val="tx1"/>
          </a:solidFill>
          <a:latin typeface="+mn-lt"/>
          <a:ea typeface="+mn-ea"/>
          <a:cs typeface="+mn-cs"/>
        </a:defRPr>
      </a:lvl4pPr>
      <a:lvl5pPr marL="2438339" algn="l" defTabSz="1219170">
        <a:defRPr sz="2400">
          <a:solidFill>
            <a:schemeClr val="tx1"/>
          </a:solidFill>
          <a:latin typeface="+mn-lt"/>
          <a:ea typeface="+mn-ea"/>
          <a:cs typeface="+mn-cs"/>
        </a:defRPr>
      </a:lvl5pPr>
      <a:lvl6pPr marL="3047924" algn="l" defTabSz="1219170">
        <a:defRPr sz="2400">
          <a:solidFill>
            <a:schemeClr val="tx1"/>
          </a:solidFill>
          <a:latin typeface="+mn-lt"/>
          <a:ea typeface="+mn-ea"/>
          <a:cs typeface="+mn-cs"/>
        </a:defRPr>
      </a:lvl6pPr>
      <a:lvl7pPr marL="3657509" algn="l" defTabSz="1219170">
        <a:defRPr sz="2400">
          <a:solidFill>
            <a:schemeClr val="tx1"/>
          </a:solidFill>
          <a:latin typeface="+mn-lt"/>
          <a:ea typeface="+mn-ea"/>
          <a:cs typeface="+mn-cs"/>
        </a:defRPr>
      </a:lvl7pPr>
      <a:lvl8pPr marL="4267093" algn="l" defTabSz="1219170">
        <a:defRPr sz="2400">
          <a:solidFill>
            <a:schemeClr val="tx1"/>
          </a:solidFill>
          <a:latin typeface="+mn-lt"/>
          <a:ea typeface="+mn-ea"/>
          <a:cs typeface="+mn-cs"/>
        </a:defRPr>
      </a:lvl8pPr>
      <a:lvl9pPr marL="4876678" algn="l" defTabSz="1219170">
        <a:defRPr sz="24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sbssa.enseigne.ac-lyon.fr/spip/spip.php?rubrique10" TargetMode="Externa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hyperlink" Target="https://eduscol.education.fr/document/1906/download" TargetMode="External"/><Relationship Id="rId5" Type="http://schemas.openxmlformats.org/officeDocument/2006/relationships/hyperlink" Target="https://afeseo.ca/wp-content/uploads/2021/02/Taxonomie-cognitif-et-socio-affectif.pdf" TargetMode="External"/><Relationship Id="rId4" Type="http://schemas.openxmlformats.org/officeDocument/2006/relationships/hyperlink" Target="https://www.bienenseigner.com/taxonomie-de-blo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duscol.education.fr/1452/organisation-du-concours-general-des-metiers" TargetMode="External"/><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hyperlink" Target="https://eduscol.education.fr/1443/sujets-et-rapports-de-jury-du-concours-general-des-lycees-et-des-metier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rotWithShape="1">
          <a:blip r:embed="rId2" cstate="print">
            <a:extLst>
              <a:ext uri="{28A0092B-C50C-407E-A947-70E740481C1C}">
                <a14:useLocalDpi xmlns:a14="http://schemas.microsoft.com/office/drawing/2010/main" val="0"/>
              </a:ext>
            </a:extLst>
          </a:blip>
          <a:srcRect t="6659"/>
          <a:stretch/>
        </p:blipFill>
        <p:spPr>
          <a:xfrm>
            <a:off x="197806" y="180113"/>
            <a:ext cx="1593270" cy="1699600"/>
          </a:xfrm>
          <a:prstGeom prst="rect">
            <a:avLst/>
          </a:prstGeom>
        </p:spPr>
      </p:pic>
      <p:sp>
        <p:nvSpPr>
          <p:cNvPr id="5" name="Espace réservé du texte 3"/>
          <p:cNvSpPr txBox="1">
            <a:spLocks/>
          </p:cNvSpPr>
          <p:nvPr/>
        </p:nvSpPr>
        <p:spPr>
          <a:xfrm>
            <a:off x="1754881" y="6241534"/>
            <a:ext cx="5590006" cy="4779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latin typeface="Arial" panose="020B0604020202020204" pitchFamily="34" charset="0"/>
                <a:cs typeface="Arial" panose="020B0604020202020204" pitchFamily="34" charset="0"/>
              </a:rPr>
              <a:t>Nathalie JORET  </a:t>
            </a:r>
            <a:r>
              <a:rPr lang="fr-FR" sz="1600" dirty="0">
                <a:latin typeface="Arial" panose="020B0604020202020204" pitchFamily="34" charset="0"/>
                <a:cs typeface="Arial" panose="020B0604020202020204" pitchFamily="34" charset="0"/>
              </a:rPr>
              <a:t>IEN SBSSA </a:t>
            </a:r>
          </a:p>
        </p:txBody>
      </p:sp>
      <p:sp>
        <p:nvSpPr>
          <p:cNvPr id="6" name="Text Box 7">
            <a:extLst>
              <a:ext uri="{FF2B5EF4-FFF2-40B4-BE49-F238E27FC236}">
                <a16:creationId xmlns:a16="http://schemas.microsoft.com/office/drawing/2014/main" id="{7DD154AD-7DE6-4495-9D9C-EFECDA3B529D}"/>
              </a:ext>
            </a:extLst>
          </p:cNvPr>
          <p:cNvSpPr txBox="1">
            <a:spLocks noChangeArrowheads="1"/>
          </p:cNvSpPr>
          <p:nvPr/>
        </p:nvSpPr>
        <p:spPr bwMode="auto">
          <a:xfrm>
            <a:off x="9214338" y="423949"/>
            <a:ext cx="2298790" cy="2073066"/>
          </a:xfrm>
          <a:prstGeom prst="rect">
            <a:avLst/>
          </a:prstGeom>
          <a:ln/>
        </p:spPr>
        <p:style>
          <a:lnRef idx="2">
            <a:schemeClr val="dk1"/>
          </a:lnRef>
          <a:fillRef idx="1">
            <a:schemeClr val="lt1"/>
          </a:fillRef>
          <a:effectRef idx="0">
            <a:schemeClr val="dk1"/>
          </a:effectRef>
          <a:fontRef idx="minor">
            <a:schemeClr val="dk1"/>
          </a:fontRef>
        </p:style>
        <p:txBody>
          <a:bodyPr lIns="72000" tIns="7200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50000"/>
              </a:lnSpc>
              <a:spcBef>
                <a:spcPct val="0"/>
              </a:spcBef>
              <a:buNone/>
            </a:pPr>
            <a:r>
              <a:rPr lang="fr-FR" altLang="fr-FR" sz="2400" b="1" dirty="0">
                <a:latin typeface="Arial Narrow" panose="020B0606020202030204" pitchFamily="34" charset="0"/>
              </a:rPr>
              <a:t>Le </a:t>
            </a:r>
            <a:r>
              <a:rPr lang="fr-FR" altLang="fr-FR" sz="2400" b="1" dirty="0" smtClean="0">
                <a:latin typeface="Arial Narrow" panose="020B0606020202030204" pitchFamily="34" charset="0"/>
              </a:rPr>
              <a:t>27/06/2024</a:t>
            </a:r>
            <a:endParaRPr lang="fr-FR" altLang="fr-FR" sz="2400" b="1" dirty="0">
              <a:latin typeface="Arial Narrow" panose="020B0606020202030204" pitchFamily="34" charset="0"/>
            </a:endParaRPr>
          </a:p>
          <a:p>
            <a:pPr algn="ctr">
              <a:spcBef>
                <a:spcPct val="0"/>
              </a:spcBef>
              <a:buNone/>
            </a:pPr>
            <a:r>
              <a:rPr lang="fr-FR" altLang="fr-FR" sz="2000" b="1" dirty="0">
                <a:solidFill>
                  <a:srgbClr val="223A7D"/>
                </a:solidFill>
                <a:latin typeface="Arial Narrow" panose="020B0606020202030204" pitchFamily="34" charset="0"/>
              </a:rPr>
              <a:t>LP </a:t>
            </a:r>
            <a:r>
              <a:rPr lang="fr-FR" altLang="fr-FR" sz="2000" b="1" dirty="0" smtClean="0">
                <a:solidFill>
                  <a:srgbClr val="223A7D"/>
                </a:solidFill>
                <a:latin typeface="Arial Narrow" panose="020B0606020202030204" pitchFamily="34" charset="0"/>
              </a:rPr>
              <a:t>de la coiffure</a:t>
            </a:r>
            <a:endParaRPr lang="fr-FR" altLang="fr-FR" sz="2000" b="1" dirty="0">
              <a:solidFill>
                <a:srgbClr val="223A7D"/>
              </a:solidFill>
              <a:latin typeface="Arial Narrow" panose="020B0606020202030204" pitchFamily="34" charset="0"/>
            </a:endParaRPr>
          </a:p>
          <a:p>
            <a:pPr algn="ctr">
              <a:spcBef>
                <a:spcPct val="0"/>
              </a:spcBef>
              <a:buNone/>
            </a:pPr>
            <a:r>
              <a:rPr lang="fr-FR" altLang="fr-FR" sz="2000" b="1" dirty="0">
                <a:solidFill>
                  <a:srgbClr val="223A7D"/>
                </a:solidFill>
                <a:latin typeface="Arial Narrow" panose="020B0606020202030204" pitchFamily="34" charset="0"/>
              </a:rPr>
              <a:t>LYON</a:t>
            </a:r>
          </a:p>
          <a:p>
            <a:pPr algn="ctr">
              <a:lnSpc>
                <a:spcPct val="150000"/>
              </a:lnSpc>
              <a:spcBef>
                <a:spcPct val="0"/>
              </a:spcBef>
              <a:buNone/>
            </a:pPr>
            <a:r>
              <a:rPr lang="fr-FR" altLang="fr-FR" sz="2400" b="1" dirty="0">
                <a:latin typeface="Arial Narrow" panose="020B0606020202030204" pitchFamily="34" charset="0"/>
              </a:rPr>
              <a:t>9h – </a:t>
            </a:r>
            <a:r>
              <a:rPr lang="fr-FR" altLang="fr-FR" sz="2400" b="1" dirty="0" smtClean="0">
                <a:latin typeface="Arial Narrow" panose="020B0606020202030204" pitchFamily="34" charset="0"/>
              </a:rPr>
              <a:t>16h</a:t>
            </a:r>
            <a:endParaRPr lang="fr-FR" altLang="fr-FR" sz="2400" b="1" dirty="0">
              <a:latin typeface="Arial Narrow" panose="020B0606020202030204" pitchFamily="34" charset="0"/>
            </a:endParaRPr>
          </a:p>
        </p:txBody>
      </p:sp>
      <p:sp>
        <p:nvSpPr>
          <p:cNvPr id="7" name="Titre 1"/>
          <p:cNvSpPr txBox="1">
            <a:spLocks/>
          </p:cNvSpPr>
          <p:nvPr/>
        </p:nvSpPr>
        <p:spPr>
          <a:xfrm>
            <a:off x="2003540" y="1879713"/>
            <a:ext cx="7847042" cy="337116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dirty="0" smtClean="0">
                <a:solidFill>
                  <a:srgbClr val="223A7D"/>
                </a:solidFill>
                <a:latin typeface="Arial Black" panose="020B0A04020102020204" pitchFamily="34" charset="0"/>
              </a:rPr>
              <a:t>BCP Métiers de la coiffure : mise en œuvre</a:t>
            </a:r>
            <a:endParaRPr lang="fr-FR"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828746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21252" y="223687"/>
            <a:ext cx="7786255" cy="477054"/>
          </a:xfrm>
          <a:prstGeom prst="rect">
            <a:avLst/>
          </a:prstGeom>
          <a:noFill/>
        </p:spPr>
        <p:txBody>
          <a:bodyPr wrap="square" rtlCol="0">
            <a:spAutoFit/>
          </a:bodyPr>
          <a:lstStyle/>
          <a:p>
            <a:r>
              <a:rPr lang="fr-FR" sz="2500" dirty="0">
                <a:solidFill>
                  <a:srgbClr val="223A7D"/>
                </a:solidFill>
                <a:latin typeface="Arial Black" panose="020B0A04020102020204" pitchFamily="34" charset="0"/>
              </a:rPr>
              <a:t>BCP  : Nouveautés de l’année de terminale</a:t>
            </a:r>
          </a:p>
        </p:txBody>
      </p:sp>
      <p:sp>
        <p:nvSpPr>
          <p:cNvPr id="8" name="Espace réservé du numéro de diapositive 9"/>
          <p:cNvSpPr>
            <a:spLocks noGrp="1"/>
          </p:cNvSpPr>
          <p:nvPr>
            <p:ph type="sldNum" sz="quarter" idx="4294967295"/>
          </p:nvPr>
        </p:nvSpPr>
        <p:spPr>
          <a:xfrm>
            <a:off x="11412683" y="6356310"/>
            <a:ext cx="502228" cy="365125"/>
          </a:xfrm>
          <a:prstGeom prst="rect">
            <a:avLst/>
          </a:prstGeom>
        </p:spPr>
        <p:txBody>
          <a:bodyPr/>
          <a:lstStyle/>
          <a:p>
            <a:pPr algn="ctr"/>
            <a:fld id="{1CC5B465-768F-472B-948C-8202AA102334}" type="slidenum">
              <a:rPr lang="fr-FR" sz="1800"/>
              <a:pPr algn="ctr"/>
              <a:t>10</a:t>
            </a:fld>
            <a:endParaRPr lang="fr-FR" sz="1800" dirty="0"/>
          </a:p>
        </p:txBody>
      </p:sp>
      <p:sp>
        <p:nvSpPr>
          <p:cNvPr id="10" name="Espace réservé du texte 3"/>
          <p:cNvSpPr txBox="1">
            <a:spLocks/>
          </p:cNvSpPr>
          <p:nvPr/>
        </p:nvSpPr>
        <p:spPr>
          <a:xfrm>
            <a:off x="562192" y="828619"/>
            <a:ext cx="10848383" cy="56011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200" b="1" dirty="0" smtClean="0">
                <a:latin typeface="Arial" panose="020B0604020202020204" pitchFamily="34" charset="0"/>
                <a:cs typeface="Arial" panose="020B0604020202020204" pitchFamily="34" charset="0"/>
              </a:rPr>
              <a:t>Septembre </a:t>
            </a:r>
            <a:r>
              <a:rPr lang="fr-FR" sz="2200" b="1" dirty="0">
                <a:latin typeface="Arial" panose="020B0604020202020204" pitchFamily="34" charset="0"/>
                <a:cs typeface="Arial" panose="020B0604020202020204" pitchFamily="34" charset="0"/>
              </a:rPr>
              <a:t>à mi-mai : </a:t>
            </a:r>
          </a:p>
          <a:p>
            <a:pPr lvl="1">
              <a:lnSpc>
                <a:spcPct val="100000"/>
              </a:lnSpc>
            </a:pPr>
            <a:r>
              <a:rPr lang="fr-FR" sz="2200" dirty="0">
                <a:latin typeface="Arial" panose="020B0604020202020204" pitchFamily="34" charset="0"/>
                <a:cs typeface="Arial" panose="020B0604020202020204" pitchFamily="34" charset="0"/>
              </a:rPr>
              <a:t>22 semaines de cours d’enseignements général et professionnel </a:t>
            </a:r>
          </a:p>
          <a:p>
            <a:pPr lvl="1">
              <a:lnSpc>
                <a:spcPct val="100000"/>
              </a:lnSpc>
            </a:pPr>
            <a:r>
              <a:rPr lang="fr-FR" sz="2200" dirty="0">
                <a:latin typeface="Arial" panose="020B0604020202020204" pitchFamily="34" charset="0"/>
                <a:cs typeface="Arial" panose="020B0604020202020204" pitchFamily="34" charset="0"/>
              </a:rPr>
              <a:t>6 semaines de PFMP </a:t>
            </a:r>
          </a:p>
          <a:p>
            <a:pPr>
              <a:lnSpc>
                <a:spcPct val="150000"/>
              </a:lnSpc>
            </a:pPr>
            <a:r>
              <a:rPr lang="fr-FR" sz="2200" dirty="0">
                <a:solidFill>
                  <a:srgbClr val="C00000"/>
                </a:solidFill>
                <a:latin typeface="Arial" panose="020B0604020202020204" pitchFamily="34" charset="0"/>
                <a:cs typeface="Arial" panose="020B0604020202020204" pitchFamily="34" charset="0"/>
              </a:rPr>
              <a:t>Mi-mai : 2 semaines d’examen</a:t>
            </a:r>
          </a:p>
          <a:p>
            <a:pPr marL="0" lvl="1">
              <a:lnSpc>
                <a:spcPct val="100000"/>
              </a:lnSpc>
            </a:pPr>
            <a:r>
              <a:rPr lang="fr-FR" sz="2200" dirty="0">
                <a:solidFill>
                  <a:srgbClr val="7030A0"/>
                </a:solidFill>
                <a:latin typeface="Arial" panose="020B0604020202020204" pitchFamily="34" charset="0"/>
                <a:cs typeface="Arial" panose="020B0604020202020204" pitchFamily="34" charset="0"/>
              </a:rPr>
              <a:t>Début juin à début juillet, un parcours différencié de 6 semaines qui n’entre pas dans le cadre des évaluations certificatives : </a:t>
            </a:r>
          </a:p>
          <a:p>
            <a:pPr lvl="1"/>
            <a:r>
              <a:rPr lang="fr-FR" sz="2200" b="1" dirty="0">
                <a:solidFill>
                  <a:srgbClr val="7030A0"/>
                </a:solidFill>
                <a:latin typeface="Arial" panose="020B0604020202020204" pitchFamily="34" charset="0"/>
                <a:cs typeface="Arial" panose="020B0604020202020204" pitchFamily="34" charset="0"/>
              </a:rPr>
              <a:t>parcours de préparation à l’insertion professionnelle</a:t>
            </a:r>
            <a:r>
              <a:rPr lang="fr-FR" sz="2200" dirty="0">
                <a:solidFill>
                  <a:srgbClr val="7030A0"/>
                </a:solidFill>
                <a:latin typeface="Arial" panose="020B0604020202020204" pitchFamily="34" charset="0"/>
                <a:cs typeface="Arial" panose="020B0604020202020204" pitchFamily="34" charset="0"/>
              </a:rPr>
              <a:t> : accroissement de la professionnalisation et amélioration de l’insertion professionnelle des élèves (mieux accompagner les élèves dans leur projet professionnel en allant au-delà du diplôme)</a:t>
            </a:r>
          </a:p>
          <a:p>
            <a:pPr lvl="1"/>
            <a:r>
              <a:rPr lang="fr-FR" sz="2200" b="1" dirty="0">
                <a:solidFill>
                  <a:srgbClr val="7030A0"/>
                </a:solidFill>
                <a:latin typeface="Arial" panose="020B0604020202020204" pitchFamily="34" charset="0"/>
                <a:cs typeface="Arial" panose="020B0604020202020204" pitchFamily="34" charset="0"/>
              </a:rPr>
              <a:t>parcours de préparation à la poursuite d’études supérieures</a:t>
            </a:r>
            <a:r>
              <a:rPr lang="fr-FR" sz="2200" dirty="0">
                <a:solidFill>
                  <a:srgbClr val="7030A0"/>
                </a:solidFill>
                <a:latin typeface="Arial" panose="020B0604020202020204" pitchFamily="34" charset="0"/>
                <a:cs typeface="Arial" panose="020B0604020202020204" pitchFamily="34" charset="0"/>
              </a:rPr>
              <a:t> : favoriser la poursuite et la réussite d’études supérieures après le </a:t>
            </a:r>
            <a:r>
              <a:rPr lang="fr-FR" sz="2200" dirty="0" smtClean="0">
                <a:solidFill>
                  <a:srgbClr val="7030A0"/>
                </a:solidFill>
                <a:latin typeface="Arial" panose="020B0604020202020204" pitchFamily="34" charset="0"/>
                <a:cs typeface="Arial" panose="020B0604020202020204" pitchFamily="34" charset="0"/>
              </a:rPr>
              <a:t>baccalauréat</a:t>
            </a:r>
          </a:p>
          <a:p>
            <a:pPr marL="457200" lvl="1" indent="0">
              <a:buNone/>
            </a:pPr>
            <a:endParaRPr lang="fr-FR" sz="2200" dirty="0" smtClean="0">
              <a:solidFill>
                <a:srgbClr val="7030A0"/>
              </a:solidFill>
              <a:latin typeface="Arial" panose="020B0604020202020204" pitchFamily="34" charset="0"/>
              <a:cs typeface="Arial" panose="020B0604020202020204" pitchFamily="34" charset="0"/>
            </a:endParaRPr>
          </a:p>
          <a:p>
            <a:r>
              <a:rPr lang="fr-FR" sz="2200" dirty="0" smtClean="0">
                <a:solidFill>
                  <a:srgbClr val="C00000"/>
                </a:solidFill>
                <a:latin typeface="Arial" panose="020B0604020202020204" pitchFamily="34" charset="0"/>
                <a:cs typeface="Arial" panose="020B0604020202020204" pitchFamily="34" charset="0"/>
              </a:rPr>
              <a:t>Fin juin : épreuve de PSE et oral du projet</a:t>
            </a:r>
            <a:endParaRPr lang="fr-FR" sz="2200" dirty="0">
              <a:solidFill>
                <a:srgbClr val="C00000"/>
              </a:solidFill>
              <a:latin typeface="Arial" panose="020B0604020202020204" pitchFamily="34" charset="0"/>
              <a:cs typeface="Arial" panose="020B0604020202020204" pitchFamily="34" charset="0"/>
            </a:endParaRPr>
          </a:p>
          <a:p>
            <a:pPr marL="0" indent="0">
              <a:buNone/>
            </a:pPr>
            <a:endParaRPr lang="fr-FR" sz="2200" b="1" dirty="0">
              <a:solidFill>
                <a:srgbClr val="5AA1D8"/>
              </a:solidFill>
              <a:latin typeface="Arial" panose="020B0604020202020204" pitchFamily="34" charset="0"/>
              <a:cs typeface="Arial" panose="020B0604020202020204" pitchFamily="34" charset="0"/>
            </a:endParaRPr>
          </a:p>
          <a:p>
            <a:pPr marL="914377" lvl="2" indent="0" defTabSz="457189">
              <a:lnSpc>
                <a:spcPct val="100000"/>
              </a:lnSpc>
              <a:spcBef>
                <a:spcPts val="0"/>
              </a:spcBef>
              <a:buFont typeface="Wingdings" panose="05000000000000000000" pitchFamily="2" charset="2"/>
              <a:buChar char="§"/>
            </a:pPr>
            <a:endParaRPr lang="fr-FR" sz="2200" b="1" dirty="0">
              <a:solidFill>
                <a:srgbClr val="5AA1D8"/>
              </a:solidFill>
              <a:latin typeface="Arial" panose="020B0604020202020204" pitchFamily="34" charset="0"/>
              <a:cs typeface="Arial" panose="020B0604020202020204" pitchFamily="34" charset="0"/>
            </a:endParaRPr>
          </a:p>
          <a:p>
            <a:pPr marL="0" indent="0" defTabSz="457189">
              <a:lnSpc>
                <a:spcPct val="100000"/>
              </a:lnSpc>
              <a:spcBef>
                <a:spcPts val="0"/>
              </a:spcBef>
              <a:buNone/>
            </a:pPr>
            <a:endParaRPr lang="fr-FR" sz="2200" b="1" dirty="0">
              <a:solidFill>
                <a:srgbClr val="5AA1D8"/>
              </a:solidFill>
              <a:latin typeface="Arial" panose="020B0604020202020204" pitchFamily="34" charset="0"/>
              <a:cs typeface="Arial" panose="020B0604020202020204" pitchFamily="34" charset="0"/>
            </a:endParaRPr>
          </a:p>
        </p:txBody>
      </p:sp>
      <p:pic>
        <p:nvPicPr>
          <p:cNvPr id="7" name="Image 6"/>
          <p:cNvPicPr>
            <a:picLocks noChangeAspect="1"/>
          </p:cNvPicPr>
          <p:nvPr/>
        </p:nvPicPr>
        <p:blipFill>
          <a:blip r:embed="rId2">
            <a:duotone>
              <a:schemeClr val="accent4">
                <a:shade val="45000"/>
                <a:satMod val="135000"/>
              </a:schemeClr>
              <a:prstClr val="white"/>
            </a:duotone>
          </a:blip>
          <a:stretch/>
        </p:blipFill>
        <p:spPr bwMode="auto">
          <a:xfrm>
            <a:off x="10970753" y="22392"/>
            <a:ext cx="879644" cy="879644"/>
          </a:xfrm>
          <a:prstGeom prst="rect">
            <a:avLst/>
          </a:prstGeom>
        </p:spPr>
      </p:pic>
      <p:pic>
        <p:nvPicPr>
          <p:cNvPr id="9" name="Image 8"/>
          <p:cNvPicPr/>
          <p:nvPr/>
        </p:nvPicPr>
        <p:blipFill>
          <a:blip r:embed="rId3" cstate="print">
            <a:extLst>
              <a:ext uri="{28A0092B-C50C-407E-A947-70E740481C1C}">
                <a14:useLocalDpi xmlns:a14="http://schemas.microsoft.com/office/drawing/2010/main" val="0"/>
              </a:ext>
            </a:extLst>
          </a:blip>
          <a:stretch>
            <a:fillRect/>
          </a:stretch>
        </p:blipFill>
        <p:spPr>
          <a:xfrm>
            <a:off x="168996" y="71864"/>
            <a:ext cx="789707" cy="830172"/>
          </a:xfrm>
          <a:prstGeom prst="rect">
            <a:avLst/>
          </a:prstGeom>
        </p:spPr>
      </p:pic>
    </p:spTree>
    <p:extLst>
      <p:ext uri="{BB962C8B-B14F-4D97-AF65-F5344CB8AC3E}">
        <p14:creationId xmlns:p14="http://schemas.microsoft.com/office/powerpoint/2010/main" val="3593386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9"/>
          <p:cNvSpPr>
            <a:spLocks noGrp="1"/>
          </p:cNvSpPr>
          <p:nvPr>
            <p:ph type="sldNum" sz="quarter" idx="4294967295"/>
          </p:nvPr>
        </p:nvSpPr>
        <p:spPr>
          <a:xfrm>
            <a:off x="11412683" y="6356310"/>
            <a:ext cx="502228" cy="365125"/>
          </a:xfrm>
          <a:prstGeom prst="rect">
            <a:avLst/>
          </a:prstGeom>
        </p:spPr>
        <p:txBody>
          <a:bodyPr/>
          <a:lstStyle/>
          <a:p>
            <a:pPr algn="ctr"/>
            <a:fld id="{1CC5B465-768F-472B-948C-8202AA102334}" type="slidenum">
              <a:rPr lang="fr-FR" sz="1800"/>
              <a:pPr algn="ctr"/>
              <a:t>11</a:t>
            </a:fld>
            <a:endParaRPr lang="fr-FR" sz="1800" dirty="0"/>
          </a:p>
        </p:txBody>
      </p:sp>
      <p:sp>
        <p:nvSpPr>
          <p:cNvPr id="10" name="Espace réservé du texte 3"/>
          <p:cNvSpPr txBox="1">
            <a:spLocks/>
          </p:cNvSpPr>
          <p:nvPr/>
        </p:nvSpPr>
        <p:spPr>
          <a:xfrm>
            <a:off x="1451318" y="1473070"/>
            <a:ext cx="8577900" cy="11631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a:latin typeface="Arial" panose="020B0604020202020204" pitchFamily="34" charset="0"/>
                <a:cs typeface="Arial" panose="020B0604020202020204" pitchFamily="34" charset="0"/>
              </a:rPr>
              <a:t>Durée des PFMP </a:t>
            </a:r>
          </a:p>
          <a:p>
            <a:pPr marL="0" indent="0" algn="ctr">
              <a:buNone/>
            </a:pPr>
            <a:r>
              <a:rPr lang="fr-FR" b="1" strike="sngStrike" dirty="0">
                <a:latin typeface="Arial" panose="020B0604020202020204" pitchFamily="34" charset="0"/>
                <a:cs typeface="Arial" panose="020B0604020202020204" pitchFamily="34" charset="0"/>
              </a:rPr>
              <a:t>22</a:t>
            </a:r>
            <a:r>
              <a:rPr lang="fr-FR" b="1" dirty="0">
                <a:latin typeface="Arial" panose="020B0604020202020204" pitchFamily="34" charset="0"/>
                <a:cs typeface="Arial" panose="020B0604020202020204" pitchFamily="34" charset="0"/>
              </a:rPr>
              <a:t>   20 semaines sur un cycle de 3 ans</a:t>
            </a:r>
          </a:p>
          <a:p>
            <a:pPr marL="0" indent="0">
              <a:buNone/>
            </a:pPr>
            <a:endParaRPr lang="fr-FR" sz="2400" b="1" dirty="0">
              <a:solidFill>
                <a:srgbClr val="5AA1D8"/>
              </a:solidFill>
              <a:latin typeface="Arial" panose="020B0604020202020204" pitchFamily="34" charset="0"/>
              <a:cs typeface="Arial" panose="020B0604020202020204" pitchFamily="34" charset="0"/>
            </a:endParaRPr>
          </a:p>
          <a:p>
            <a:pPr marL="914377" lvl="2" indent="0" defTabSz="457189">
              <a:lnSpc>
                <a:spcPct val="100000"/>
              </a:lnSpc>
              <a:spcBef>
                <a:spcPts val="0"/>
              </a:spcBef>
              <a:buFont typeface="Wingdings" panose="05000000000000000000" pitchFamily="2" charset="2"/>
              <a:buChar char="§"/>
            </a:pPr>
            <a:endParaRPr lang="fr-FR" sz="933" b="1" dirty="0">
              <a:solidFill>
                <a:srgbClr val="5AA1D8"/>
              </a:solidFill>
              <a:latin typeface="Arial" panose="020B0604020202020204" pitchFamily="34" charset="0"/>
              <a:cs typeface="Arial" panose="020B0604020202020204" pitchFamily="34" charset="0"/>
            </a:endParaRPr>
          </a:p>
          <a:p>
            <a:pPr marL="0" indent="0" defTabSz="457189">
              <a:lnSpc>
                <a:spcPct val="100000"/>
              </a:lnSpc>
              <a:spcBef>
                <a:spcPts val="0"/>
              </a:spcBef>
              <a:buNone/>
            </a:pPr>
            <a:endParaRPr lang="fr-FR" sz="1400" b="1" dirty="0">
              <a:solidFill>
                <a:srgbClr val="5AA1D8"/>
              </a:solidFill>
              <a:latin typeface="Arial" panose="020B0604020202020204" pitchFamily="34" charset="0"/>
              <a:cs typeface="Arial" panose="020B0604020202020204" pitchFamily="34" charset="0"/>
            </a:endParaRPr>
          </a:p>
        </p:txBody>
      </p:sp>
      <p:pic>
        <p:nvPicPr>
          <p:cNvPr id="5" name="Image 4"/>
          <p:cNvPicPr>
            <a:picLocks noChangeAspect="1"/>
          </p:cNvPicPr>
          <p:nvPr/>
        </p:nvPicPr>
        <p:blipFill>
          <a:blip r:embed="rId2">
            <a:duotone>
              <a:schemeClr val="accent3">
                <a:shade val="45000"/>
                <a:satMod val="135000"/>
              </a:schemeClr>
              <a:prstClr val="white"/>
            </a:duotone>
          </a:blip>
          <a:stretch/>
        </p:blipFill>
        <p:spPr bwMode="auto">
          <a:xfrm>
            <a:off x="11093244" y="223687"/>
            <a:ext cx="821667" cy="821667"/>
          </a:xfrm>
          <a:prstGeom prst="rect">
            <a:avLst/>
          </a:prstGeom>
        </p:spPr>
      </p:pic>
      <p:pic>
        <p:nvPicPr>
          <p:cNvPr id="6" name="Image 5"/>
          <p:cNvPicPr/>
          <p:nvPr/>
        </p:nvPicPr>
        <p:blipFill>
          <a:blip r:embed="rId3" cstate="print">
            <a:extLst>
              <a:ext uri="{28A0092B-C50C-407E-A947-70E740481C1C}">
                <a14:useLocalDpi xmlns:a14="http://schemas.microsoft.com/office/drawing/2010/main" val="0"/>
              </a:ext>
            </a:extLst>
          </a:blip>
          <a:stretch>
            <a:fillRect/>
          </a:stretch>
        </p:blipFill>
        <p:spPr>
          <a:xfrm>
            <a:off x="260292" y="159941"/>
            <a:ext cx="789707" cy="830172"/>
          </a:xfrm>
          <a:prstGeom prst="rect">
            <a:avLst/>
          </a:prstGeom>
        </p:spPr>
      </p:pic>
      <p:sp>
        <p:nvSpPr>
          <p:cNvPr id="7" name="ZoneTexte 6"/>
          <p:cNvSpPr txBox="1"/>
          <p:nvPr/>
        </p:nvSpPr>
        <p:spPr>
          <a:xfrm>
            <a:off x="1321252" y="223687"/>
            <a:ext cx="7786255" cy="477054"/>
          </a:xfrm>
          <a:prstGeom prst="rect">
            <a:avLst/>
          </a:prstGeom>
          <a:noFill/>
        </p:spPr>
        <p:txBody>
          <a:bodyPr wrap="square" rtlCol="0">
            <a:spAutoFit/>
          </a:bodyPr>
          <a:lstStyle/>
          <a:p>
            <a:r>
              <a:rPr lang="fr-FR" sz="2500" dirty="0">
                <a:solidFill>
                  <a:srgbClr val="223A7D"/>
                </a:solidFill>
                <a:latin typeface="Arial Black" panose="020B0A04020102020204" pitchFamily="34" charset="0"/>
              </a:rPr>
              <a:t>BCP  : Nouveautés de l’année de terminale</a:t>
            </a:r>
          </a:p>
        </p:txBody>
      </p:sp>
      <p:sp>
        <p:nvSpPr>
          <p:cNvPr id="9" name="Espace réservé du texte 3"/>
          <p:cNvSpPr txBox="1">
            <a:spLocks/>
          </p:cNvSpPr>
          <p:nvPr/>
        </p:nvSpPr>
        <p:spPr>
          <a:xfrm>
            <a:off x="616234" y="3408524"/>
            <a:ext cx="10683869" cy="2923229"/>
          </a:xfrm>
          <a:prstGeom prst="rect">
            <a:avLst/>
          </a:prstGeom>
          <a:ln>
            <a:solidFill>
              <a:srgbClr val="223A7D"/>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fr-FR" b="1" dirty="0" smtClean="0">
                <a:solidFill>
                  <a:srgbClr val="223A7D"/>
                </a:solidFill>
                <a:latin typeface="Arial" panose="020B0604020202020204" pitchFamily="34" charset="0"/>
                <a:cs typeface="Arial" panose="020B0604020202020204" pitchFamily="34" charset="0"/>
              </a:rPr>
              <a:t>IMPACTS</a:t>
            </a:r>
          </a:p>
          <a:p>
            <a:pPr algn="just">
              <a:lnSpc>
                <a:spcPct val="150000"/>
              </a:lnSpc>
            </a:pPr>
            <a:r>
              <a:rPr lang="fr-FR" sz="2400" dirty="0" smtClean="0">
                <a:latin typeface="Arial" panose="020B0604020202020204" pitchFamily="34" charset="0"/>
                <a:cs typeface="Arial" panose="020B0604020202020204" pitchFamily="34" charset="0"/>
              </a:rPr>
              <a:t>Revoir le plan de formation : CCF début mai</a:t>
            </a:r>
          </a:p>
          <a:p>
            <a:pPr algn="just">
              <a:lnSpc>
                <a:spcPct val="150000"/>
              </a:lnSpc>
            </a:pPr>
            <a:r>
              <a:rPr lang="fr-FR" sz="2400" dirty="0" smtClean="0">
                <a:latin typeface="Arial" panose="020B0604020202020204" pitchFamily="34" charset="0"/>
                <a:cs typeface="Arial" panose="020B0604020202020204" pitchFamily="34" charset="0"/>
              </a:rPr>
              <a:t>Revoir les objectifs de PFMP : E32 sur 3 semaines seulement</a:t>
            </a:r>
          </a:p>
          <a:p>
            <a:pPr algn="just">
              <a:lnSpc>
                <a:spcPct val="150000"/>
              </a:lnSpc>
            </a:pPr>
            <a:r>
              <a:rPr lang="fr-FR" sz="2400" dirty="0" smtClean="0">
                <a:latin typeface="Arial" panose="020B0604020202020204" pitchFamily="34" charset="0"/>
                <a:cs typeface="Arial" panose="020B0604020202020204" pitchFamily="34" charset="0"/>
              </a:rPr>
              <a:t>Organiser les 6 semaines de formation en juin dans l’établissement</a:t>
            </a:r>
            <a:endParaRPr lang="fr-FR" sz="2400" b="1" dirty="0">
              <a:latin typeface="Arial" panose="020B0604020202020204" pitchFamily="34" charset="0"/>
              <a:cs typeface="Arial" panose="020B0604020202020204" pitchFamily="34" charset="0"/>
            </a:endParaRPr>
          </a:p>
          <a:p>
            <a:pPr marL="0" indent="0">
              <a:buNone/>
            </a:pPr>
            <a:endParaRPr lang="fr-FR" sz="2400" b="1" dirty="0">
              <a:latin typeface="Arial" panose="020B0604020202020204" pitchFamily="34" charset="0"/>
              <a:cs typeface="Arial" panose="020B0604020202020204" pitchFamily="34" charset="0"/>
            </a:endParaRPr>
          </a:p>
          <a:p>
            <a:pPr marL="0" indent="0">
              <a:buNone/>
            </a:pPr>
            <a:endParaRPr lang="fr-FR" sz="3200" dirty="0">
              <a:latin typeface="Arial" panose="020B0604020202020204" pitchFamily="34" charset="0"/>
              <a:cs typeface="Arial" panose="020B0604020202020204" pitchFamily="34" charset="0"/>
            </a:endParaRPr>
          </a:p>
          <a:p>
            <a:pPr marL="0" indent="0">
              <a:buNone/>
            </a:pPr>
            <a:endParaRPr lang="fr-FR" sz="2133" dirty="0">
              <a:latin typeface="Arial" panose="020B0604020202020204" pitchFamily="34" charset="0"/>
              <a:cs typeface="Arial" panose="020B0604020202020204" pitchFamily="34" charset="0"/>
            </a:endParaRPr>
          </a:p>
          <a:p>
            <a:pPr marL="0" indent="0">
              <a:buNone/>
            </a:pPr>
            <a:endParaRPr lang="fr-FR" sz="2400" b="1" dirty="0">
              <a:solidFill>
                <a:srgbClr val="5AA1D8"/>
              </a:solidFill>
              <a:latin typeface="Arial" panose="020B0604020202020204" pitchFamily="34" charset="0"/>
              <a:cs typeface="Arial" panose="020B0604020202020204" pitchFamily="34" charset="0"/>
            </a:endParaRPr>
          </a:p>
          <a:p>
            <a:pPr marL="914377" lvl="2" indent="0" defTabSz="457189">
              <a:lnSpc>
                <a:spcPct val="100000"/>
              </a:lnSpc>
              <a:spcBef>
                <a:spcPts val="0"/>
              </a:spcBef>
              <a:buFont typeface="Wingdings" panose="05000000000000000000" pitchFamily="2" charset="2"/>
              <a:buChar char="§"/>
            </a:pPr>
            <a:endParaRPr lang="fr-FR" sz="933" b="1" dirty="0">
              <a:solidFill>
                <a:srgbClr val="5AA1D8"/>
              </a:solidFill>
              <a:latin typeface="Arial" panose="020B0604020202020204" pitchFamily="34" charset="0"/>
              <a:cs typeface="Arial" panose="020B0604020202020204" pitchFamily="34" charset="0"/>
            </a:endParaRPr>
          </a:p>
          <a:p>
            <a:pPr marL="0" indent="0" defTabSz="457189">
              <a:lnSpc>
                <a:spcPct val="100000"/>
              </a:lnSpc>
              <a:spcBef>
                <a:spcPts val="0"/>
              </a:spcBef>
              <a:buNone/>
            </a:pPr>
            <a:endParaRPr lang="fr-FR" sz="1400" b="1" dirty="0">
              <a:solidFill>
                <a:srgbClr val="5AA1D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189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12</a:t>
            </a:fld>
            <a:endParaRPr lang="fr-FR" sz="1800" dirty="0">
              <a:solidFill>
                <a:schemeClr val="tx1"/>
              </a:solidFill>
            </a:endParaRPr>
          </a:p>
        </p:txBody>
      </p:sp>
      <p:sp>
        <p:nvSpPr>
          <p:cNvPr id="10" name="Espace réservé du texte 3"/>
          <p:cNvSpPr txBox="1">
            <a:spLocks/>
          </p:cNvSpPr>
          <p:nvPr/>
        </p:nvSpPr>
        <p:spPr>
          <a:xfrm>
            <a:off x="971662" y="1169437"/>
            <a:ext cx="10088687" cy="33485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200" b="1" dirty="0" smtClean="0">
                <a:latin typeface="Arial" panose="020B0604020202020204" pitchFamily="34" charset="0"/>
                <a:cs typeface="Arial" panose="020B0604020202020204" pitchFamily="34" charset="0"/>
              </a:rPr>
              <a:t> </a:t>
            </a:r>
            <a:endParaRPr lang="fr-FR" sz="2200" dirty="0">
              <a:latin typeface="Arial" panose="020B0604020202020204" pitchFamily="34" charset="0"/>
              <a:cs typeface="Arial" panose="020B0604020202020204" pitchFamily="34" charset="0"/>
            </a:endParaRPr>
          </a:p>
          <a:p>
            <a:pPr marL="0" lvl="0" indent="0" fontAlgn="base">
              <a:buNone/>
            </a:pPr>
            <a:r>
              <a:rPr lang="fr-FR" sz="2200" dirty="0" smtClean="0">
                <a:latin typeface="Arial" panose="020B0604020202020204" pitchFamily="34" charset="0"/>
                <a:cs typeface="Arial" panose="020B0604020202020204" pitchFamily="34" charset="0"/>
              </a:rPr>
              <a:t>En centre de formation :</a:t>
            </a:r>
          </a:p>
          <a:p>
            <a:pPr marL="0" lvl="0" indent="0" fontAlgn="base">
              <a:buNone/>
            </a:pPr>
            <a:r>
              <a:rPr lang="fr-FR" sz="2200" dirty="0" smtClean="0">
                <a:latin typeface="Arial" panose="020B0604020202020204" pitchFamily="34" charset="0"/>
                <a:cs typeface="Arial" panose="020B0604020202020204" pitchFamily="34" charset="0"/>
              </a:rPr>
              <a:t>- Dossier </a:t>
            </a:r>
            <a:r>
              <a:rPr lang="fr-FR" sz="2200" dirty="0">
                <a:latin typeface="Arial" panose="020B0604020202020204" pitchFamily="34" charset="0"/>
                <a:cs typeface="Arial" panose="020B0604020202020204" pitchFamily="34" charset="0"/>
              </a:rPr>
              <a:t>écrit </a:t>
            </a:r>
            <a:r>
              <a:rPr lang="fr-FR" sz="2200" dirty="0" smtClean="0">
                <a:latin typeface="Arial" panose="020B0604020202020204" pitchFamily="34" charset="0"/>
                <a:cs typeface="Arial" panose="020B0604020202020204" pitchFamily="34" charset="0"/>
              </a:rPr>
              <a:t>évalué sur </a:t>
            </a:r>
            <a:r>
              <a:rPr lang="fr-FR" sz="2200" dirty="0">
                <a:latin typeface="Arial" panose="020B0604020202020204" pitchFamily="34" charset="0"/>
                <a:cs typeface="Arial" panose="020B0604020202020204" pitchFamily="34" charset="0"/>
              </a:rPr>
              <a:t>15 points ; </a:t>
            </a:r>
          </a:p>
          <a:p>
            <a:pPr lvl="0" fontAlgn="base">
              <a:buFontTx/>
              <a:buChar char="-"/>
            </a:pPr>
            <a:r>
              <a:rPr lang="fr-FR" sz="2200" dirty="0" smtClean="0">
                <a:latin typeface="Arial" panose="020B0604020202020204" pitchFamily="34" charset="0"/>
                <a:cs typeface="Arial" panose="020B0604020202020204" pitchFamily="34" charset="0"/>
              </a:rPr>
              <a:t>Présentation </a:t>
            </a:r>
            <a:r>
              <a:rPr lang="fr-FR" sz="2200" dirty="0">
                <a:latin typeface="Arial" panose="020B0604020202020204" pitchFamily="34" charset="0"/>
                <a:cs typeface="Arial" panose="020B0604020202020204" pitchFamily="34" charset="0"/>
              </a:rPr>
              <a:t>orale </a:t>
            </a:r>
            <a:r>
              <a:rPr lang="fr-FR" sz="2200" dirty="0" smtClean="0">
                <a:latin typeface="Arial" panose="020B0604020202020204" pitchFamily="34" charset="0"/>
                <a:cs typeface="Arial" panose="020B0604020202020204" pitchFamily="34" charset="0"/>
              </a:rPr>
              <a:t>et entretien </a:t>
            </a:r>
            <a:r>
              <a:rPr lang="fr-FR" sz="2200" dirty="0">
                <a:latin typeface="Arial" panose="020B0604020202020204" pitchFamily="34" charset="0"/>
                <a:cs typeface="Arial" panose="020B0604020202020204" pitchFamily="34" charset="0"/>
              </a:rPr>
              <a:t>sur 35 points ; </a:t>
            </a:r>
            <a:endParaRPr lang="fr-FR" sz="2200" dirty="0" smtClean="0">
              <a:latin typeface="Arial" panose="020B0604020202020204" pitchFamily="34" charset="0"/>
              <a:cs typeface="Arial" panose="020B0604020202020204" pitchFamily="34" charset="0"/>
            </a:endParaRPr>
          </a:p>
          <a:p>
            <a:pPr marL="0" lvl="0" indent="0" fontAlgn="base">
              <a:buNone/>
            </a:pPr>
            <a:endParaRPr lang="fr-FR" sz="2200" dirty="0" smtClean="0">
              <a:latin typeface="Arial" panose="020B0604020202020204" pitchFamily="34" charset="0"/>
              <a:cs typeface="Arial" panose="020B0604020202020204" pitchFamily="34" charset="0"/>
            </a:endParaRPr>
          </a:p>
          <a:p>
            <a:pPr marL="0" lvl="0" indent="0" fontAlgn="base">
              <a:buNone/>
            </a:pPr>
            <a:r>
              <a:rPr lang="fr-FR" sz="2200" dirty="0" smtClean="0">
                <a:latin typeface="Arial" panose="020B0604020202020204" pitchFamily="34" charset="0"/>
                <a:cs typeface="Arial" panose="020B0604020202020204" pitchFamily="34" charset="0"/>
              </a:rPr>
              <a:t>Milieu professionnel : Bilan sur 10 points (fin de dernière PFMP de </a:t>
            </a:r>
            <a:r>
              <a:rPr lang="fr-FR" sz="2200" dirty="0" err="1" smtClean="0">
                <a:latin typeface="Arial" panose="020B0604020202020204" pitchFamily="34" charset="0"/>
                <a:cs typeface="Arial" panose="020B0604020202020204" pitchFamily="34" charset="0"/>
              </a:rPr>
              <a:t>tle</a:t>
            </a:r>
            <a:r>
              <a:rPr lang="fr-FR" sz="2200" dirty="0" smtClean="0">
                <a:latin typeface="Arial" panose="020B0604020202020204" pitchFamily="34" charset="0"/>
                <a:cs typeface="Arial" panose="020B0604020202020204" pitchFamily="34" charset="0"/>
              </a:rPr>
              <a:t>)</a:t>
            </a:r>
            <a:endParaRPr lang="fr-FR" sz="2200" dirty="0">
              <a:latin typeface="Arial" panose="020B0604020202020204" pitchFamily="34" charset="0"/>
              <a:cs typeface="Arial" panose="020B0604020202020204" pitchFamily="34" charset="0"/>
            </a:endParaRPr>
          </a:p>
          <a:p>
            <a:pPr marL="0" indent="0" fontAlgn="base">
              <a:buNone/>
            </a:pPr>
            <a:endParaRPr lang="fr-FR" sz="2400" dirty="0" smtClean="0">
              <a:solidFill>
                <a:srgbClr val="0070C0"/>
              </a:solidFill>
              <a:latin typeface="Arial" panose="020B0604020202020204" pitchFamily="34" charset="0"/>
              <a:cs typeface="Arial" panose="020B0604020202020204" pitchFamily="34" charset="0"/>
            </a:endParaRPr>
          </a:p>
          <a:p>
            <a:pPr marL="0" lvl="0" indent="0" fontAlgn="base">
              <a:buNone/>
            </a:pPr>
            <a:endParaRPr lang="fr-FR" sz="2200" dirty="0" smtClean="0">
              <a:latin typeface="Arial" panose="020B0604020202020204" pitchFamily="34" charset="0"/>
              <a:cs typeface="Arial" panose="020B0604020202020204" pitchFamily="34" charset="0"/>
            </a:endParaRPr>
          </a:p>
          <a:p>
            <a:endParaRPr lang="fr-FR" sz="2200" b="1" dirty="0">
              <a:latin typeface="Arial" panose="020B0604020202020204" pitchFamily="34" charset="0"/>
              <a:cs typeface="Arial" panose="020B0604020202020204" pitchFamily="34" charset="0"/>
            </a:endParaRPr>
          </a:p>
          <a:p>
            <a:pPr marL="0" indent="0">
              <a:buNone/>
            </a:pPr>
            <a:endParaRPr lang="fr-FR" sz="2200" dirty="0" smtClean="0">
              <a:latin typeface="Arial" panose="020B0604020202020204" pitchFamily="34" charset="0"/>
              <a:cs typeface="Arial" panose="020B0604020202020204" pitchFamily="34" charset="0"/>
            </a:endParaRPr>
          </a:p>
          <a:p>
            <a:endParaRPr lang="fr-FR" sz="2200" dirty="0">
              <a:latin typeface="Arial" panose="020B0604020202020204" pitchFamily="34" charset="0"/>
              <a:cs typeface="Arial" panose="020B0604020202020204" pitchFamily="34" charset="0"/>
            </a:endParaRPr>
          </a:p>
          <a:p>
            <a:pPr marL="0" indent="0">
              <a:buNone/>
            </a:pPr>
            <a:endParaRPr lang="fr-FR" sz="2200" dirty="0">
              <a:latin typeface="Arial" panose="020B0604020202020204" pitchFamily="34" charset="0"/>
              <a:cs typeface="Arial" panose="020B0604020202020204" pitchFamily="34" charset="0"/>
            </a:endParaRPr>
          </a:p>
          <a:p>
            <a:pPr marL="0" indent="0" algn="just">
              <a:buNone/>
            </a:pPr>
            <a:endParaRPr lang="fr-FR" sz="2200" dirty="0" smtClean="0">
              <a:latin typeface="Arial" panose="020B0604020202020204" pitchFamily="34" charset="0"/>
              <a:cs typeface="Arial" panose="020B0604020202020204" pitchFamily="34" charset="0"/>
            </a:endParaRPr>
          </a:p>
        </p:txBody>
      </p:sp>
      <p:sp>
        <p:nvSpPr>
          <p:cNvPr id="6" name="ZoneTexte 5"/>
          <p:cNvSpPr txBox="1"/>
          <p:nvPr/>
        </p:nvSpPr>
        <p:spPr>
          <a:xfrm>
            <a:off x="1159890" y="260445"/>
            <a:ext cx="10436367" cy="47705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 E32 Relations clientèle – accueil en salon - vente </a:t>
            </a:r>
            <a:endParaRPr lang="fr-FR" sz="2500" dirty="0">
              <a:solidFill>
                <a:srgbClr val="223A7D"/>
              </a:solidFill>
              <a:latin typeface="Arial Black" panose="020B0A04020102020204" pitchFamily="34" charset="0"/>
            </a:endParaRPr>
          </a:p>
        </p:txBody>
      </p:sp>
      <p:sp>
        <p:nvSpPr>
          <p:cNvPr id="7" name="Hexagone 6"/>
          <p:cNvSpPr/>
          <p:nvPr/>
        </p:nvSpPr>
        <p:spPr>
          <a:xfrm rot="1259230">
            <a:off x="10088194" y="854231"/>
            <a:ext cx="1488332" cy="99222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Pôle 2</a:t>
            </a:r>
            <a:endParaRPr lang="fr-FR" sz="2800" dirty="0"/>
          </a:p>
        </p:txBody>
      </p:sp>
    </p:spTree>
    <p:extLst>
      <p:ext uri="{BB962C8B-B14F-4D97-AF65-F5344CB8AC3E}">
        <p14:creationId xmlns:p14="http://schemas.microsoft.com/office/powerpoint/2010/main" val="655288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13</a:t>
            </a:fld>
            <a:endParaRPr lang="fr-FR" sz="1800" dirty="0">
              <a:solidFill>
                <a:schemeClr val="tx1"/>
              </a:solidFill>
            </a:endParaRPr>
          </a:p>
        </p:txBody>
      </p:sp>
      <p:sp>
        <p:nvSpPr>
          <p:cNvPr id="10" name="Espace réservé du texte 3"/>
          <p:cNvSpPr txBox="1">
            <a:spLocks/>
          </p:cNvSpPr>
          <p:nvPr/>
        </p:nvSpPr>
        <p:spPr>
          <a:xfrm>
            <a:off x="942479" y="1344535"/>
            <a:ext cx="10088687" cy="18364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200" b="1" dirty="0" smtClean="0">
                <a:latin typeface="Arial" panose="020B0604020202020204" pitchFamily="34" charset="0"/>
                <a:cs typeface="Arial" panose="020B0604020202020204" pitchFamily="34" charset="0"/>
              </a:rPr>
              <a:t> </a:t>
            </a:r>
            <a:endParaRPr lang="fr-FR" sz="2200" dirty="0">
              <a:latin typeface="Arial" panose="020B0604020202020204" pitchFamily="34" charset="0"/>
              <a:cs typeface="Arial" panose="020B0604020202020204" pitchFamily="34" charset="0"/>
            </a:endParaRPr>
          </a:p>
          <a:p>
            <a:pPr lvl="0" fontAlgn="base">
              <a:buFontTx/>
              <a:buChar char="-"/>
            </a:pPr>
            <a:r>
              <a:rPr lang="fr-FR" sz="2200" dirty="0" smtClean="0">
                <a:latin typeface="Arial" panose="020B0604020202020204" pitchFamily="34" charset="0"/>
                <a:cs typeface="Arial" panose="020B0604020202020204" pitchFamily="34" charset="0"/>
              </a:rPr>
              <a:t>Référentiel, guide d’accompagnement pédagogique</a:t>
            </a:r>
          </a:p>
          <a:p>
            <a:pPr lvl="0" fontAlgn="base">
              <a:buFontTx/>
              <a:buChar char="-"/>
            </a:pPr>
            <a:r>
              <a:rPr lang="fr-FR" sz="2200" dirty="0" smtClean="0">
                <a:latin typeface="Arial" panose="020B0604020202020204" pitchFamily="34" charset="0"/>
                <a:cs typeface="Arial" panose="020B0604020202020204" pitchFamily="34" charset="0"/>
              </a:rPr>
              <a:t>Documents mis à disposition sur le site SBSSA à personnaliser</a:t>
            </a:r>
          </a:p>
          <a:p>
            <a:pPr lvl="0" fontAlgn="base">
              <a:buFontTx/>
              <a:buChar char="-"/>
            </a:pPr>
            <a:r>
              <a:rPr lang="fr-FR" sz="2200" dirty="0" smtClean="0">
                <a:latin typeface="Arial" panose="020B0604020202020204" pitchFamily="34" charset="0"/>
                <a:cs typeface="Arial" panose="020B0604020202020204" pitchFamily="34" charset="0"/>
              </a:rPr>
              <a:t>Documents de préparation de l’E32</a:t>
            </a:r>
          </a:p>
          <a:p>
            <a:pPr lvl="0" fontAlgn="base">
              <a:buFontTx/>
              <a:buChar char="-"/>
            </a:pPr>
            <a:r>
              <a:rPr lang="fr-FR" sz="2200" dirty="0" smtClean="0">
                <a:latin typeface="Arial" panose="020B0604020202020204" pitchFamily="34" charset="0"/>
                <a:cs typeface="Arial" panose="020B0604020202020204" pitchFamily="34" charset="0"/>
              </a:rPr>
              <a:t>Sujets mis à disposition sur le site ?</a:t>
            </a:r>
          </a:p>
          <a:p>
            <a:pPr lvl="0" fontAlgn="base">
              <a:buFontTx/>
              <a:buChar char="-"/>
            </a:pPr>
            <a:endParaRPr lang="fr-FR" sz="2200" dirty="0">
              <a:latin typeface="Arial" panose="020B0604020202020204" pitchFamily="34" charset="0"/>
              <a:cs typeface="Arial" panose="020B0604020202020204" pitchFamily="34" charset="0"/>
            </a:endParaRPr>
          </a:p>
          <a:p>
            <a:pPr lvl="0" fontAlgn="base">
              <a:buFontTx/>
              <a:buChar char="-"/>
            </a:pPr>
            <a:endParaRPr lang="fr-FR" sz="2200" dirty="0" smtClean="0">
              <a:latin typeface="Arial" panose="020B0604020202020204" pitchFamily="34" charset="0"/>
              <a:cs typeface="Arial" panose="020B0604020202020204" pitchFamily="34" charset="0"/>
            </a:endParaRPr>
          </a:p>
          <a:p>
            <a:pPr marL="0" lvl="0" indent="0" fontAlgn="base">
              <a:buNone/>
            </a:pPr>
            <a:r>
              <a:rPr lang="fr-FR" b="1" dirty="0" smtClean="0">
                <a:latin typeface="Arial" panose="020B0604020202020204" pitchFamily="34" charset="0"/>
                <a:cs typeface="Arial" panose="020B0604020202020204" pitchFamily="34" charset="0"/>
              </a:rPr>
              <a:t>Besoins ?????</a:t>
            </a:r>
            <a:endParaRPr lang="fr-FR" b="1" dirty="0">
              <a:latin typeface="Arial" panose="020B0604020202020204" pitchFamily="34" charset="0"/>
              <a:cs typeface="Arial" panose="020B0604020202020204" pitchFamily="34" charset="0"/>
            </a:endParaRPr>
          </a:p>
          <a:p>
            <a:pPr marL="0" indent="0" fontAlgn="base">
              <a:buNone/>
            </a:pPr>
            <a:endParaRPr lang="fr-FR" sz="2400" dirty="0" smtClean="0">
              <a:solidFill>
                <a:srgbClr val="0070C0"/>
              </a:solidFill>
              <a:latin typeface="Arial" panose="020B0604020202020204" pitchFamily="34" charset="0"/>
              <a:cs typeface="Arial" panose="020B0604020202020204" pitchFamily="34" charset="0"/>
            </a:endParaRPr>
          </a:p>
          <a:p>
            <a:pPr marL="0" lvl="0" indent="0" fontAlgn="base">
              <a:buNone/>
            </a:pPr>
            <a:endParaRPr lang="fr-FR" sz="2200" dirty="0" smtClean="0">
              <a:latin typeface="Arial" panose="020B0604020202020204" pitchFamily="34" charset="0"/>
              <a:cs typeface="Arial" panose="020B0604020202020204" pitchFamily="34" charset="0"/>
            </a:endParaRPr>
          </a:p>
          <a:p>
            <a:endParaRPr lang="fr-FR" sz="2200" b="1" dirty="0">
              <a:latin typeface="Arial" panose="020B0604020202020204" pitchFamily="34" charset="0"/>
              <a:cs typeface="Arial" panose="020B0604020202020204" pitchFamily="34" charset="0"/>
            </a:endParaRPr>
          </a:p>
          <a:p>
            <a:pPr marL="0" indent="0">
              <a:buNone/>
            </a:pPr>
            <a:endParaRPr lang="fr-FR" sz="2200" dirty="0" smtClean="0">
              <a:latin typeface="Arial" panose="020B0604020202020204" pitchFamily="34" charset="0"/>
              <a:cs typeface="Arial" panose="020B0604020202020204" pitchFamily="34" charset="0"/>
            </a:endParaRPr>
          </a:p>
          <a:p>
            <a:endParaRPr lang="fr-FR" sz="2200" dirty="0">
              <a:latin typeface="Arial" panose="020B0604020202020204" pitchFamily="34" charset="0"/>
              <a:cs typeface="Arial" panose="020B0604020202020204" pitchFamily="34" charset="0"/>
            </a:endParaRPr>
          </a:p>
          <a:p>
            <a:pPr marL="0" indent="0">
              <a:buNone/>
            </a:pPr>
            <a:endParaRPr lang="fr-FR" sz="2200" dirty="0">
              <a:latin typeface="Arial" panose="020B0604020202020204" pitchFamily="34" charset="0"/>
              <a:cs typeface="Arial" panose="020B0604020202020204" pitchFamily="34" charset="0"/>
            </a:endParaRPr>
          </a:p>
          <a:p>
            <a:pPr marL="0" indent="0" algn="just">
              <a:buNone/>
            </a:pPr>
            <a:endParaRPr lang="fr-FR" sz="2200" dirty="0" smtClean="0">
              <a:latin typeface="Arial" panose="020B0604020202020204" pitchFamily="34" charset="0"/>
              <a:cs typeface="Arial" panose="020B0604020202020204" pitchFamily="34" charset="0"/>
            </a:endParaRPr>
          </a:p>
        </p:txBody>
      </p:sp>
      <p:sp>
        <p:nvSpPr>
          <p:cNvPr id="6" name="ZoneTexte 5"/>
          <p:cNvSpPr txBox="1"/>
          <p:nvPr/>
        </p:nvSpPr>
        <p:spPr>
          <a:xfrm>
            <a:off x="1159890" y="260445"/>
            <a:ext cx="10436367" cy="86177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 Leviers pour la mise en œuvre du CCF et préparer les épreuves ponctuelles </a:t>
            </a:r>
            <a:endParaRPr lang="fr-FR" sz="2500" dirty="0">
              <a:solidFill>
                <a:srgbClr val="223A7D"/>
              </a:solidFill>
              <a:latin typeface="Arial Black" panose="020B0A04020102020204" pitchFamily="34" charset="0"/>
            </a:endParaRPr>
          </a:p>
        </p:txBody>
      </p:sp>
    </p:spTree>
    <p:extLst>
      <p:ext uri="{BB962C8B-B14F-4D97-AF65-F5344CB8AC3E}">
        <p14:creationId xmlns:p14="http://schemas.microsoft.com/office/powerpoint/2010/main" val="1783332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14</a:t>
            </a:fld>
            <a:endParaRPr lang="fr-FR" sz="1800" dirty="0">
              <a:solidFill>
                <a:schemeClr val="tx1"/>
              </a:solidFill>
            </a:endParaRPr>
          </a:p>
        </p:txBody>
      </p:sp>
      <p:sp>
        <p:nvSpPr>
          <p:cNvPr id="10" name="Espace réservé du texte 3"/>
          <p:cNvSpPr txBox="1">
            <a:spLocks/>
          </p:cNvSpPr>
          <p:nvPr/>
        </p:nvSpPr>
        <p:spPr>
          <a:xfrm>
            <a:off x="942479" y="1344535"/>
            <a:ext cx="10088687" cy="37138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200" b="1" dirty="0" smtClean="0">
                <a:latin typeface="Arial" panose="020B0604020202020204" pitchFamily="34" charset="0"/>
                <a:cs typeface="Arial" panose="020B0604020202020204" pitchFamily="34" charset="0"/>
              </a:rPr>
              <a:t> </a:t>
            </a:r>
            <a:endParaRPr lang="fr-FR" sz="2200"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Travaux à mener : </a:t>
            </a:r>
          </a:p>
          <a:p>
            <a:pPr lvl="1"/>
            <a:r>
              <a:rPr lang="fr-FR" sz="2800" dirty="0">
                <a:latin typeface="Arial" panose="020B0604020202020204" pitchFamily="34" charset="0"/>
                <a:cs typeface="Arial" panose="020B0604020202020204" pitchFamily="34" charset="0"/>
              </a:rPr>
              <a:t>Faire monter en compétences tous les élèves : savoirs être </a:t>
            </a:r>
            <a:r>
              <a:rPr lang="fr-FR" sz="2800" dirty="0" smtClean="0">
                <a:latin typeface="Arial" panose="020B0604020202020204" pitchFamily="34" charset="0"/>
                <a:cs typeface="Arial" panose="020B0604020202020204" pitchFamily="34" charset="0"/>
              </a:rPr>
              <a:t>– devoirs – accueil des élèves issus de passerelle</a:t>
            </a:r>
            <a:endParaRPr lang="fr-FR" sz="2800" dirty="0">
              <a:latin typeface="Arial" panose="020B0604020202020204" pitchFamily="34" charset="0"/>
              <a:cs typeface="Arial" panose="020B0604020202020204" pitchFamily="34" charset="0"/>
            </a:endParaRPr>
          </a:p>
          <a:p>
            <a:pPr lvl="1"/>
            <a:r>
              <a:rPr lang="fr-FR" sz="2800" dirty="0">
                <a:latin typeface="Arial" panose="020B0604020202020204" pitchFamily="34" charset="0"/>
                <a:cs typeface="Arial" panose="020B0604020202020204" pitchFamily="34" charset="0"/>
              </a:rPr>
              <a:t>Plan de formation sur les 3 ans</a:t>
            </a:r>
          </a:p>
          <a:p>
            <a:pPr lvl="1"/>
            <a:r>
              <a:rPr lang="fr-FR" sz="2800" dirty="0">
                <a:latin typeface="Arial" panose="020B0604020202020204" pitchFamily="34" charset="0"/>
                <a:cs typeface="Arial" panose="020B0604020202020204" pitchFamily="34" charset="0"/>
              </a:rPr>
              <a:t>Objectifs de PFMP</a:t>
            </a:r>
          </a:p>
          <a:p>
            <a:pPr lvl="1"/>
            <a:r>
              <a:rPr lang="fr-FR" sz="2800" dirty="0" smtClean="0">
                <a:latin typeface="Arial" panose="020B0604020202020204" pitchFamily="34" charset="0"/>
                <a:cs typeface="Arial" panose="020B0604020202020204" pitchFamily="34" charset="0"/>
              </a:rPr>
              <a:t>6 </a:t>
            </a:r>
            <a:r>
              <a:rPr lang="fr-FR" sz="2800" dirty="0">
                <a:latin typeface="Arial" panose="020B0604020202020204" pitchFamily="34" charset="0"/>
                <a:cs typeface="Arial" panose="020B0604020202020204" pitchFamily="34" charset="0"/>
              </a:rPr>
              <a:t>semaines de PFMP en classe de terminale</a:t>
            </a:r>
          </a:p>
          <a:p>
            <a:pPr marL="0" indent="0" fontAlgn="base">
              <a:buNone/>
            </a:pPr>
            <a:endParaRPr lang="fr-FR" sz="2400" dirty="0" smtClean="0">
              <a:solidFill>
                <a:srgbClr val="0070C0"/>
              </a:solidFill>
              <a:latin typeface="Arial" panose="020B0604020202020204" pitchFamily="34" charset="0"/>
              <a:cs typeface="Arial" panose="020B0604020202020204" pitchFamily="34" charset="0"/>
            </a:endParaRPr>
          </a:p>
          <a:p>
            <a:pPr marL="0" lvl="0" indent="0" fontAlgn="base">
              <a:buNone/>
            </a:pPr>
            <a:endParaRPr lang="fr-FR" sz="2200" dirty="0" smtClean="0">
              <a:latin typeface="Arial" panose="020B0604020202020204" pitchFamily="34" charset="0"/>
              <a:cs typeface="Arial" panose="020B0604020202020204" pitchFamily="34" charset="0"/>
            </a:endParaRPr>
          </a:p>
          <a:p>
            <a:endParaRPr lang="fr-FR" sz="2200" b="1" dirty="0">
              <a:latin typeface="Arial" panose="020B0604020202020204" pitchFamily="34" charset="0"/>
              <a:cs typeface="Arial" panose="020B0604020202020204" pitchFamily="34" charset="0"/>
            </a:endParaRPr>
          </a:p>
          <a:p>
            <a:pPr marL="0" indent="0">
              <a:buNone/>
            </a:pPr>
            <a:endParaRPr lang="fr-FR" sz="2200" dirty="0" smtClean="0">
              <a:latin typeface="Arial" panose="020B0604020202020204" pitchFamily="34" charset="0"/>
              <a:cs typeface="Arial" panose="020B0604020202020204" pitchFamily="34" charset="0"/>
            </a:endParaRPr>
          </a:p>
          <a:p>
            <a:endParaRPr lang="fr-FR" sz="2200" dirty="0">
              <a:latin typeface="Arial" panose="020B0604020202020204" pitchFamily="34" charset="0"/>
              <a:cs typeface="Arial" panose="020B0604020202020204" pitchFamily="34" charset="0"/>
            </a:endParaRPr>
          </a:p>
          <a:p>
            <a:pPr marL="0" indent="0">
              <a:buNone/>
            </a:pPr>
            <a:endParaRPr lang="fr-FR" sz="2200" dirty="0">
              <a:latin typeface="Arial" panose="020B0604020202020204" pitchFamily="34" charset="0"/>
              <a:cs typeface="Arial" panose="020B0604020202020204" pitchFamily="34" charset="0"/>
            </a:endParaRPr>
          </a:p>
          <a:p>
            <a:pPr marL="0" indent="0" algn="just">
              <a:buNone/>
            </a:pPr>
            <a:endParaRPr lang="fr-FR" sz="2200" dirty="0" smtClean="0">
              <a:latin typeface="Arial" panose="020B0604020202020204" pitchFamily="34" charset="0"/>
              <a:cs typeface="Arial" panose="020B0604020202020204" pitchFamily="34" charset="0"/>
            </a:endParaRPr>
          </a:p>
        </p:txBody>
      </p:sp>
      <p:sp>
        <p:nvSpPr>
          <p:cNvPr id="6" name="ZoneTexte 5"/>
          <p:cNvSpPr txBox="1"/>
          <p:nvPr/>
        </p:nvSpPr>
        <p:spPr>
          <a:xfrm>
            <a:off x="1159890" y="260445"/>
            <a:ext cx="10436367" cy="86177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 Leviers pour la mise en œuvre du CCF et préparer les épreuves ponctuelles </a:t>
            </a:r>
            <a:endParaRPr lang="fr-FR" sz="2500" dirty="0">
              <a:solidFill>
                <a:srgbClr val="223A7D"/>
              </a:solidFill>
              <a:latin typeface="Arial Black" panose="020B0A04020102020204" pitchFamily="34" charset="0"/>
            </a:endParaRPr>
          </a:p>
        </p:txBody>
      </p:sp>
    </p:spTree>
    <p:extLst>
      <p:ext uri="{BB962C8B-B14F-4D97-AF65-F5344CB8AC3E}">
        <p14:creationId xmlns:p14="http://schemas.microsoft.com/office/powerpoint/2010/main" val="348648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à coins arrondis 11"/>
          <p:cNvSpPr/>
          <p:nvPr/>
        </p:nvSpPr>
        <p:spPr>
          <a:xfrm>
            <a:off x="5304704" y="1736067"/>
            <a:ext cx="1948872" cy="10252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defTabSz="1219170"/>
            <a:endParaRPr lang="fr-FR" kern="0">
              <a:solidFill>
                <a:prstClr val="black"/>
              </a:solidFill>
              <a:latin typeface="Arial Narrow"/>
              <a:cs typeface="Arial"/>
            </a:endParaRPr>
          </a:p>
        </p:txBody>
      </p:sp>
      <p:sp>
        <p:nvSpPr>
          <p:cNvPr id="27" name="ZoneTexte 26"/>
          <p:cNvSpPr txBox="1"/>
          <p:nvPr/>
        </p:nvSpPr>
        <p:spPr>
          <a:xfrm>
            <a:off x="5250730" y="3160620"/>
            <a:ext cx="1868055" cy="615553"/>
          </a:xfrm>
          <a:prstGeom prst="rect">
            <a:avLst/>
          </a:prstGeom>
          <a:noFill/>
        </p:spPr>
        <p:txBody>
          <a:bodyPr wrap="square" rtlCol="0">
            <a:spAutoFit/>
          </a:bodyPr>
          <a:lstStyle/>
          <a:p>
            <a:pPr algn="ctr" defTabSz="1219170"/>
            <a:r>
              <a:rPr lang="fr-FR" kern="0" dirty="0">
                <a:solidFill>
                  <a:prstClr val="black"/>
                </a:solidFill>
                <a:latin typeface="Arial Narrow"/>
                <a:cs typeface="Arial"/>
              </a:rPr>
              <a:t>1</a:t>
            </a:r>
            <a:r>
              <a:rPr lang="fr-FR" kern="0" baseline="30000" dirty="0">
                <a:solidFill>
                  <a:prstClr val="black"/>
                </a:solidFill>
                <a:latin typeface="Arial Narrow"/>
                <a:cs typeface="Arial"/>
              </a:rPr>
              <a:t>ère</a:t>
            </a:r>
            <a:r>
              <a:rPr lang="fr-FR" kern="0" dirty="0">
                <a:solidFill>
                  <a:prstClr val="black"/>
                </a:solidFill>
                <a:latin typeface="Arial Narrow"/>
                <a:cs typeface="Arial"/>
              </a:rPr>
              <a:t>  BAC PRO</a:t>
            </a:r>
            <a:r>
              <a:rPr lang="fr-FR" sz="1600" kern="0" dirty="0">
                <a:solidFill>
                  <a:prstClr val="black"/>
                </a:solidFill>
                <a:latin typeface="Arial Narrow"/>
                <a:cs typeface="Arial"/>
              </a:rPr>
              <a:t> Métiers de la coiffure </a:t>
            </a:r>
          </a:p>
        </p:txBody>
      </p:sp>
      <p:cxnSp>
        <p:nvCxnSpPr>
          <p:cNvPr id="47" name="Connecteur droit avec flèche 46"/>
          <p:cNvCxnSpPr/>
          <p:nvPr/>
        </p:nvCxnSpPr>
        <p:spPr>
          <a:xfrm flipV="1">
            <a:off x="6190131" y="4211653"/>
            <a:ext cx="3463"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3" name="Groupe 62"/>
          <p:cNvGrpSpPr/>
          <p:nvPr/>
        </p:nvGrpSpPr>
        <p:grpSpPr>
          <a:xfrm>
            <a:off x="4359842" y="186892"/>
            <a:ext cx="8501617" cy="6351750"/>
            <a:chOff x="4370374" y="224543"/>
            <a:chExt cx="8501617" cy="6351750"/>
          </a:xfrm>
        </p:grpSpPr>
        <p:sp>
          <p:nvSpPr>
            <p:cNvPr id="3" name="Rectangle à coins arrondis 2"/>
            <p:cNvSpPr/>
            <p:nvPr/>
          </p:nvSpPr>
          <p:spPr>
            <a:xfrm>
              <a:off x="5021000" y="5911274"/>
              <a:ext cx="6801544" cy="6650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4" name="Rectangle à coins arrondis 3"/>
            <p:cNvSpPr/>
            <p:nvPr/>
          </p:nvSpPr>
          <p:spPr>
            <a:xfrm>
              <a:off x="4474349" y="4701095"/>
              <a:ext cx="2710572" cy="81522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5" name="Rectangle à coins arrondis 4"/>
            <p:cNvSpPr/>
            <p:nvPr/>
          </p:nvSpPr>
          <p:spPr>
            <a:xfrm>
              <a:off x="7353032" y="4673996"/>
              <a:ext cx="1948872" cy="917261"/>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defTabSz="1219170"/>
              <a:endParaRPr lang="fr-FR" kern="0">
                <a:solidFill>
                  <a:prstClr val="black"/>
                </a:solidFill>
                <a:latin typeface="Arial Narrow"/>
                <a:cs typeface="Arial"/>
              </a:endParaRPr>
            </a:p>
          </p:txBody>
        </p:sp>
        <p:sp>
          <p:nvSpPr>
            <p:cNvPr id="11" name="Rectangle à coins arrondis 10"/>
            <p:cNvSpPr/>
            <p:nvPr/>
          </p:nvSpPr>
          <p:spPr>
            <a:xfrm>
              <a:off x="5314431" y="3109558"/>
              <a:ext cx="1948872" cy="102523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defTabSz="1219170"/>
              <a:endParaRPr lang="fr-FR" kern="0">
                <a:solidFill>
                  <a:prstClr val="black"/>
                </a:solidFill>
                <a:latin typeface="Arial Narrow"/>
                <a:cs typeface="Arial"/>
              </a:endParaRPr>
            </a:p>
          </p:txBody>
        </p:sp>
        <p:sp>
          <p:nvSpPr>
            <p:cNvPr id="13" name="Rectangle à coins arrondis 12"/>
            <p:cNvSpPr/>
            <p:nvPr/>
          </p:nvSpPr>
          <p:spPr>
            <a:xfrm>
              <a:off x="5314431" y="224543"/>
              <a:ext cx="1948872" cy="1025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14" name="Ellipse 13"/>
            <p:cNvSpPr/>
            <p:nvPr/>
          </p:nvSpPr>
          <p:spPr>
            <a:xfrm>
              <a:off x="7491042" y="3189806"/>
              <a:ext cx="1857483" cy="736639"/>
            </a:xfrm>
            <a:prstGeom prst="ellipse">
              <a:avLst/>
            </a:prstGeom>
            <a:ln w="28575"/>
          </p:spPr>
          <p:style>
            <a:lnRef idx="2">
              <a:schemeClr val="accent3"/>
            </a:lnRef>
            <a:fillRef idx="1">
              <a:schemeClr val="lt1"/>
            </a:fillRef>
            <a:effectRef idx="0">
              <a:schemeClr val="accent3"/>
            </a:effectRef>
            <a:fontRef idx="minor">
              <a:schemeClr val="dk1"/>
            </a:fontRef>
          </p:style>
          <p:txBody>
            <a:bodyPr rtlCol="0" anchor="ctr"/>
            <a:lstStyle/>
            <a:p>
              <a:pPr algn="ctr" defTabSz="1219170"/>
              <a:endParaRPr lang="fr-FR" kern="0">
                <a:solidFill>
                  <a:prstClr val="black"/>
                </a:solidFill>
                <a:latin typeface="Arial Narrow"/>
                <a:cs typeface="Arial"/>
              </a:endParaRPr>
            </a:p>
          </p:txBody>
        </p:sp>
        <p:sp>
          <p:nvSpPr>
            <p:cNvPr id="17" name="Ellipse 16"/>
            <p:cNvSpPr/>
            <p:nvPr/>
          </p:nvSpPr>
          <p:spPr>
            <a:xfrm>
              <a:off x="7826234" y="2218590"/>
              <a:ext cx="1828800" cy="717975"/>
            </a:xfrm>
            <a:prstGeom prst="ellipse">
              <a:avLst/>
            </a:prstGeom>
            <a:ln/>
          </p:spPr>
          <p:style>
            <a:lnRef idx="2">
              <a:schemeClr val="accent3"/>
            </a:lnRef>
            <a:fillRef idx="1">
              <a:schemeClr val="lt1"/>
            </a:fillRef>
            <a:effectRef idx="0">
              <a:schemeClr val="accent3"/>
            </a:effectRef>
            <a:fontRef idx="minor">
              <a:schemeClr val="dk1"/>
            </a:fontRef>
          </p:style>
          <p:txBody>
            <a:bodyPr rtlCol="0" anchor="ctr"/>
            <a:lstStyle/>
            <a:p>
              <a:pPr algn="ctr" defTabSz="1219170"/>
              <a:endParaRPr lang="fr-FR" kern="0">
                <a:solidFill>
                  <a:prstClr val="black"/>
                </a:solidFill>
                <a:latin typeface="Arial Narrow"/>
                <a:cs typeface="Arial"/>
              </a:endParaRPr>
            </a:p>
          </p:txBody>
        </p:sp>
        <p:sp>
          <p:nvSpPr>
            <p:cNvPr id="19" name="ZoneTexte 18"/>
            <p:cNvSpPr txBox="1"/>
            <p:nvPr/>
          </p:nvSpPr>
          <p:spPr>
            <a:xfrm>
              <a:off x="4955074" y="5998973"/>
              <a:ext cx="7916917" cy="502766"/>
            </a:xfrm>
            <a:prstGeom prst="rect">
              <a:avLst/>
            </a:prstGeom>
            <a:noFill/>
          </p:spPr>
          <p:txBody>
            <a:bodyPr wrap="square" rtlCol="0">
              <a:spAutoFit/>
            </a:bodyPr>
            <a:lstStyle/>
            <a:p>
              <a:pPr defTabSz="1219170"/>
              <a:r>
                <a:rPr lang="fr-FR" sz="2667" kern="0" dirty="0">
                  <a:solidFill>
                    <a:prstClr val="black"/>
                  </a:solidFill>
                  <a:latin typeface="Arial Narrow"/>
                  <a:cs typeface="Arial"/>
                </a:rPr>
                <a:t>Elèves issus de 3</a:t>
              </a:r>
              <a:r>
                <a:rPr lang="fr-FR" sz="2667" kern="0" baseline="30000" dirty="0">
                  <a:solidFill>
                    <a:prstClr val="black"/>
                  </a:solidFill>
                  <a:latin typeface="Arial Narrow"/>
                  <a:cs typeface="Arial"/>
                </a:rPr>
                <a:t>ème</a:t>
              </a:r>
              <a:r>
                <a:rPr lang="fr-FR" sz="2667" kern="0" dirty="0">
                  <a:solidFill>
                    <a:prstClr val="black"/>
                  </a:solidFill>
                  <a:latin typeface="Arial Narrow"/>
                  <a:cs typeface="Arial"/>
                </a:rPr>
                <a:t> générale, prépa métiers, SEGPA</a:t>
              </a:r>
            </a:p>
          </p:txBody>
        </p:sp>
        <p:sp>
          <p:nvSpPr>
            <p:cNvPr id="21" name="ZoneTexte 20"/>
            <p:cNvSpPr txBox="1"/>
            <p:nvPr/>
          </p:nvSpPr>
          <p:spPr>
            <a:xfrm>
              <a:off x="7344865" y="4704917"/>
              <a:ext cx="1868055" cy="646331"/>
            </a:xfrm>
            <a:prstGeom prst="rect">
              <a:avLst/>
            </a:prstGeom>
            <a:noFill/>
          </p:spPr>
          <p:txBody>
            <a:bodyPr wrap="square" rtlCol="0">
              <a:spAutoFit/>
            </a:bodyPr>
            <a:lstStyle/>
            <a:p>
              <a:pPr algn="ctr" defTabSz="1219170"/>
              <a:r>
                <a:rPr lang="fr-FR" kern="0" dirty="0">
                  <a:solidFill>
                    <a:prstClr val="black"/>
                  </a:solidFill>
                  <a:latin typeface="Arial Narrow"/>
                  <a:cs typeface="Arial"/>
                </a:rPr>
                <a:t>CAP Métiers de la coiffure</a:t>
              </a:r>
            </a:p>
          </p:txBody>
        </p:sp>
        <p:sp>
          <p:nvSpPr>
            <p:cNvPr id="26" name="ZoneTexte 25"/>
            <p:cNvSpPr txBox="1"/>
            <p:nvPr/>
          </p:nvSpPr>
          <p:spPr>
            <a:xfrm>
              <a:off x="4370374" y="4744872"/>
              <a:ext cx="2938025" cy="646331"/>
            </a:xfrm>
            <a:prstGeom prst="rect">
              <a:avLst/>
            </a:prstGeom>
            <a:noFill/>
          </p:spPr>
          <p:txBody>
            <a:bodyPr wrap="square" rtlCol="0">
              <a:spAutoFit/>
            </a:bodyPr>
            <a:lstStyle/>
            <a:p>
              <a:pPr algn="ctr" defTabSz="1219170"/>
              <a:r>
                <a:rPr lang="fr-FR" kern="0" dirty="0">
                  <a:solidFill>
                    <a:prstClr val="black"/>
                  </a:solidFill>
                  <a:latin typeface="Arial Narrow"/>
                  <a:cs typeface="Arial"/>
                </a:rPr>
                <a:t>2</a:t>
              </a:r>
              <a:r>
                <a:rPr lang="fr-FR" kern="0" baseline="30000" dirty="0">
                  <a:solidFill>
                    <a:prstClr val="black"/>
                  </a:solidFill>
                  <a:latin typeface="Arial Narrow"/>
                  <a:cs typeface="Arial"/>
                </a:rPr>
                <a:t>nde</a:t>
              </a:r>
              <a:r>
                <a:rPr lang="fr-FR" kern="0" dirty="0">
                  <a:solidFill>
                    <a:prstClr val="black"/>
                  </a:solidFill>
                  <a:latin typeface="Arial Narrow"/>
                  <a:cs typeface="Arial"/>
                </a:rPr>
                <a:t> professionnelle Métiers de la beauté et du bien-être</a:t>
              </a:r>
            </a:p>
          </p:txBody>
        </p:sp>
        <p:sp>
          <p:nvSpPr>
            <p:cNvPr id="28" name="ZoneTexte 27"/>
            <p:cNvSpPr txBox="1"/>
            <p:nvPr/>
          </p:nvSpPr>
          <p:spPr>
            <a:xfrm>
              <a:off x="5162634" y="1936469"/>
              <a:ext cx="1868055" cy="615553"/>
            </a:xfrm>
            <a:prstGeom prst="rect">
              <a:avLst/>
            </a:prstGeom>
            <a:noFill/>
          </p:spPr>
          <p:txBody>
            <a:bodyPr wrap="square" rtlCol="0">
              <a:spAutoFit/>
            </a:bodyPr>
            <a:lstStyle/>
            <a:p>
              <a:pPr algn="ctr" defTabSz="1219170"/>
              <a:r>
                <a:rPr lang="fr-FR" kern="0" dirty="0" err="1">
                  <a:solidFill>
                    <a:prstClr val="black"/>
                  </a:solidFill>
                  <a:latin typeface="Arial Narrow"/>
                  <a:cs typeface="Arial"/>
                </a:rPr>
                <a:t>Tle</a:t>
              </a:r>
              <a:r>
                <a:rPr lang="fr-FR" kern="0" dirty="0">
                  <a:solidFill>
                    <a:prstClr val="black"/>
                  </a:solidFill>
                  <a:latin typeface="Arial Narrow"/>
                  <a:cs typeface="Arial"/>
                </a:rPr>
                <a:t>  BAC PRO </a:t>
              </a:r>
              <a:r>
                <a:rPr lang="fr-FR" sz="1600" kern="0" dirty="0">
                  <a:solidFill>
                    <a:prstClr val="black"/>
                  </a:solidFill>
                  <a:latin typeface="Arial Narrow"/>
                  <a:cs typeface="Arial"/>
                </a:rPr>
                <a:t>Métiers de la coiffure </a:t>
              </a:r>
            </a:p>
          </p:txBody>
        </p:sp>
        <p:sp>
          <p:nvSpPr>
            <p:cNvPr id="29" name="ZoneTexte 28"/>
            <p:cNvSpPr txBox="1"/>
            <p:nvPr/>
          </p:nvSpPr>
          <p:spPr>
            <a:xfrm>
              <a:off x="5294510" y="336150"/>
              <a:ext cx="1868055" cy="646331"/>
            </a:xfrm>
            <a:prstGeom prst="rect">
              <a:avLst/>
            </a:prstGeom>
            <a:noFill/>
          </p:spPr>
          <p:txBody>
            <a:bodyPr wrap="square" rtlCol="0">
              <a:spAutoFit/>
            </a:bodyPr>
            <a:lstStyle/>
            <a:p>
              <a:pPr algn="ctr" defTabSz="1219170"/>
              <a:r>
                <a:rPr lang="fr-FR" kern="0" dirty="0">
                  <a:solidFill>
                    <a:prstClr val="black"/>
                  </a:solidFill>
                  <a:latin typeface="Arial Narrow"/>
                  <a:cs typeface="Arial"/>
                </a:rPr>
                <a:t>BTS Métiers de la coiffure</a:t>
              </a:r>
              <a:endParaRPr lang="fr-FR" sz="1600" kern="0" dirty="0">
                <a:solidFill>
                  <a:prstClr val="black"/>
                </a:solidFill>
                <a:latin typeface="Arial Narrow"/>
                <a:cs typeface="Arial"/>
              </a:endParaRPr>
            </a:p>
          </p:txBody>
        </p:sp>
        <p:sp>
          <p:nvSpPr>
            <p:cNvPr id="33" name="ZoneTexte 32"/>
            <p:cNvSpPr txBox="1"/>
            <p:nvPr/>
          </p:nvSpPr>
          <p:spPr>
            <a:xfrm>
              <a:off x="7847889" y="3176282"/>
              <a:ext cx="1636424" cy="646331"/>
            </a:xfrm>
            <a:prstGeom prst="rect">
              <a:avLst/>
            </a:prstGeom>
            <a:noFill/>
          </p:spPr>
          <p:txBody>
            <a:bodyPr wrap="square" rtlCol="0">
              <a:spAutoFit/>
            </a:bodyPr>
            <a:lstStyle/>
            <a:p>
              <a:pPr defTabSz="1219170"/>
              <a:r>
                <a:rPr lang="fr-FR" kern="0" dirty="0">
                  <a:solidFill>
                    <a:prstClr val="black"/>
                  </a:solidFill>
                  <a:latin typeface="Arial Narrow"/>
                  <a:cs typeface="Arial"/>
                </a:rPr>
                <a:t>MC Coiffure, coupe, couleur</a:t>
              </a:r>
            </a:p>
          </p:txBody>
        </p:sp>
        <p:sp>
          <p:nvSpPr>
            <p:cNvPr id="35" name="ZoneTexte 34"/>
            <p:cNvSpPr txBox="1"/>
            <p:nvPr/>
          </p:nvSpPr>
          <p:spPr>
            <a:xfrm>
              <a:off x="8311361" y="2333359"/>
              <a:ext cx="1359983" cy="369332"/>
            </a:xfrm>
            <a:prstGeom prst="rect">
              <a:avLst/>
            </a:prstGeom>
            <a:noFill/>
          </p:spPr>
          <p:txBody>
            <a:bodyPr wrap="square" rtlCol="0">
              <a:spAutoFit/>
            </a:bodyPr>
            <a:lstStyle/>
            <a:p>
              <a:pPr algn="ctr" defTabSz="1219170"/>
              <a:r>
                <a:rPr lang="fr-FR" kern="0" dirty="0">
                  <a:solidFill>
                    <a:prstClr val="black"/>
                  </a:solidFill>
                  <a:latin typeface="Arial Narrow"/>
                  <a:cs typeface="Arial"/>
                </a:rPr>
                <a:t>BP Coiffure</a:t>
              </a:r>
            </a:p>
          </p:txBody>
        </p:sp>
        <p:cxnSp>
          <p:nvCxnSpPr>
            <p:cNvPr id="42" name="Connecteur droit avec flèche 41"/>
            <p:cNvCxnSpPr/>
            <p:nvPr/>
          </p:nvCxnSpPr>
          <p:spPr>
            <a:xfrm flipV="1">
              <a:off x="5021000" y="5499316"/>
              <a:ext cx="3462"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6268989" y="2752068"/>
              <a:ext cx="3462"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flipH="1" flipV="1">
              <a:off x="8016257" y="3970046"/>
              <a:ext cx="5481" cy="564129"/>
            </a:xfrm>
            <a:prstGeom prst="straightConnector1">
              <a:avLst/>
            </a:prstGeom>
            <a:ln w="38100">
              <a:solidFill>
                <a:schemeClr val="tx1"/>
              </a:solidFill>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2" name="Connecteur droit avec flèche 51"/>
            <p:cNvCxnSpPr/>
            <p:nvPr/>
          </p:nvCxnSpPr>
          <p:spPr>
            <a:xfrm flipH="1" flipV="1">
              <a:off x="7272862" y="3951382"/>
              <a:ext cx="724428" cy="19233"/>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cxnSp>
        <p:nvCxnSpPr>
          <p:cNvPr id="62" name="Connecteur droit avec flèche 61"/>
          <p:cNvCxnSpPr/>
          <p:nvPr/>
        </p:nvCxnSpPr>
        <p:spPr>
          <a:xfrm flipV="1">
            <a:off x="6193594" y="1278295"/>
            <a:ext cx="3463"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a:endCxn id="17" idx="5"/>
          </p:cNvCxnSpPr>
          <p:nvPr/>
        </p:nvCxnSpPr>
        <p:spPr>
          <a:xfrm flipV="1">
            <a:off x="9290458" y="2793769"/>
            <a:ext cx="86221" cy="17463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flipH="1" flipV="1">
            <a:off x="8610094" y="3964311"/>
            <a:ext cx="23269" cy="6136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à coins arrondis 63"/>
          <p:cNvSpPr/>
          <p:nvPr/>
        </p:nvSpPr>
        <p:spPr>
          <a:xfrm>
            <a:off x="9763179" y="4722404"/>
            <a:ext cx="2108677" cy="84973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53" name="Rectangle 52"/>
          <p:cNvSpPr/>
          <p:nvPr/>
        </p:nvSpPr>
        <p:spPr>
          <a:xfrm>
            <a:off x="9639703" y="4845064"/>
            <a:ext cx="2353732" cy="646331"/>
          </a:xfrm>
          <a:prstGeom prst="rect">
            <a:avLst/>
          </a:prstGeom>
        </p:spPr>
        <p:txBody>
          <a:bodyPr wrap="square">
            <a:spAutoFit/>
          </a:bodyPr>
          <a:lstStyle/>
          <a:p>
            <a:pPr algn="ctr" defTabSz="1219170"/>
            <a:r>
              <a:rPr lang="fr-FR" kern="0" dirty="0">
                <a:solidFill>
                  <a:prstClr val="black"/>
                </a:solidFill>
                <a:latin typeface="Arial Narrow"/>
                <a:cs typeface="Arial"/>
              </a:rPr>
              <a:t>2</a:t>
            </a:r>
            <a:r>
              <a:rPr lang="fr-FR" kern="0" baseline="30000" dirty="0">
                <a:solidFill>
                  <a:prstClr val="black"/>
                </a:solidFill>
                <a:latin typeface="Arial Narrow"/>
                <a:cs typeface="Arial"/>
              </a:rPr>
              <a:t>nde</a:t>
            </a:r>
            <a:r>
              <a:rPr lang="fr-FR" kern="0" dirty="0">
                <a:solidFill>
                  <a:prstClr val="black"/>
                </a:solidFill>
                <a:latin typeface="Arial Narrow"/>
                <a:cs typeface="Arial"/>
              </a:rPr>
              <a:t> BAC PRO Perruquier posticheur</a:t>
            </a:r>
          </a:p>
        </p:txBody>
      </p:sp>
      <p:cxnSp>
        <p:nvCxnSpPr>
          <p:cNvPr id="67" name="Connecteur droit avec flèche 66"/>
          <p:cNvCxnSpPr/>
          <p:nvPr/>
        </p:nvCxnSpPr>
        <p:spPr>
          <a:xfrm flipV="1">
            <a:off x="8194167" y="5546721"/>
            <a:ext cx="12423" cy="3068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p:nvPr/>
        </p:nvCxnSpPr>
        <p:spPr>
          <a:xfrm flipV="1">
            <a:off x="10736702" y="5545185"/>
            <a:ext cx="12423" cy="3068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flipV="1">
            <a:off x="10775250" y="4389459"/>
            <a:ext cx="12423" cy="3068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à coins arrondis 73"/>
          <p:cNvSpPr/>
          <p:nvPr/>
        </p:nvSpPr>
        <p:spPr>
          <a:xfrm>
            <a:off x="9708044" y="3529240"/>
            <a:ext cx="2108677" cy="84973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75" name="Rectangle 74"/>
          <p:cNvSpPr/>
          <p:nvPr/>
        </p:nvSpPr>
        <p:spPr>
          <a:xfrm>
            <a:off x="9572258" y="3656116"/>
            <a:ext cx="2353732" cy="646331"/>
          </a:xfrm>
          <a:prstGeom prst="rect">
            <a:avLst/>
          </a:prstGeom>
        </p:spPr>
        <p:txBody>
          <a:bodyPr wrap="square">
            <a:spAutoFit/>
          </a:bodyPr>
          <a:lstStyle/>
          <a:p>
            <a:pPr algn="ctr" defTabSz="1219170"/>
            <a:r>
              <a:rPr lang="fr-FR" kern="0" dirty="0">
                <a:solidFill>
                  <a:prstClr val="black"/>
                </a:solidFill>
                <a:latin typeface="Arial Narrow"/>
                <a:cs typeface="Arial"/>
              </a:rPr>
              <a:t>1</a:t>
            </a:r>
            <a:r>
              <a:rPr lang="fr-FR" kern="0" baseline="30000" dirty="0">
                <a:solidFill>
                  <a:prstClr val="black"/>
                </a:solidFill>
                <a:latin typeface="Arial Narrow"/>
                <a:cs typeface="Arial"/>
              </a:rPr>
              <a:t>ère</a:t>
            </a:r>
            <a:r>
              <a:rPr lang="fr-FR" kern="0" dirty="0">
                <a:solidFill>
                  <a:prstClr val="black"/>
                </a:solidFill>
                <a:latin typeface="Arial Narrow"/>
                <a:cs typeface="Arial"/>
              </a:rPr>
              <a:t> BAC PRO Perruquier posticheur</a:t>
            </a:r>
          </a:p>
        </p:txBody>
      </p:sp>
      <p:cxnSp>
        <p:nvCxnSpPr>
          <p:cNvPr id="76" name="Connecteur droit avec flèche 75"/>
          <p:cNvCxnSpPr/>
          <p:nvPr/>
        </p:nvCxnSpPr>
        <p:spPr>
          <a:xfrm flipV="1">
            <a:off x="10730490" y="3209357"/>
            <a:ext cx="12423" cy="3068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à coins arrondis 76"/>
          <p:cNvSpPr/>
          <p:nvPr/>
        </p:nvSpPr>
        <p:spPr>
          <a:xfrm>
            <a:off x="9708043" y="2310881"/>
            <a:ext cx="2108677" cy="849739"/>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defTabSz="1219170"/>
            <a:endParaRPr lang="fr-FR" kern="0">
              <a:solidFill>
                <a:prstClr val="black"/>
              </a:solidFill>
              <a:latin typeface="Arial Narrow"/>
              <a:cs typeface="Arial"/>
            </a:endParaRPr>
          </a:p>
        </p:txBody>
      </p:sp>
      <p:sp>
        <p:nvSpPr>
          <p:cNvPr id="78" name="Rectangle 77"/>
          <p:cNvSpPr/>
          <p:nvPr/>
        </p:nvSpPr>
        <p:spPr>
          <a:xfrm>
            <a:off x="9613578" y="2385561"/>
            <a:ext cx="2353732" cy="646331"/>
          </a:xfrm>
          <a:prstGeom prst="rect">
            <a:avLst/>
          </a:prstGeom>
        </p:spPr>
        <p:txBody>
          <a:bodyPr wrap="square">
            <a:spAutoFit/>
          </a:bodyPr>
          <a:lstStyle/>
          <a:p>
            <a:pPr algn="ctr" defTabSz="1219170"/>
            <a:r>
              <a:rPr lang="fr-FR" kern="0" dirty="0" err="1">
                <a:solidFill>
                  <a:prstClr val="black"/>
                </a:solidFill>
                <a:latin typeface="Arial Narrow"/>
                <a:cs typeface="Arial"/>
              </a:rPr>
              <a:t>Tle</a:t>
            </a:r>
            <a:r>
              <a:rPr lang="fr-FR" kern="0" dirty="0">
                <a:solidFill>
                  <a:prstClr val="black"/>
                </a:solidFill>
                <a:latin typeface="Arial Narrow"/>
                <a:cs typeface="Arial"/>
              </a:rPr>
              <a:t> BAC PRO Perruquier posticheur</a:t>
            </a:r>
          </a:p>
        </p:txBody>
      </p:sp>
      <p:cxnSp>
        <p:nvCxnSpPr>
          <p:cNvPr id="60" name="Connecteur droit avec flèche 59"/>
          <p:cNvCxnSpPr/>
          <p:nvPr/>
        </p:nvCxnSpPr>
        <p:spPr>
          <a:xfrm flipV="1">
            <a:off x="8554787" y="2860885"/>
            <a:ext cx="141719" cy="2856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p:nvPr/>
        </p:nvCxnSpPr>
        <p:spPr>
          <a:xfrm flipH="1" flipV="1">
            <a:off x="7224931" y="3095180"/>
            <a:ext cx="724428" cy="19233"/>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Rectangle 3"/>
          <p:cNvSpPr>
            <a:spLocks noChangeArrowheads="1"/>
          </p:cNvSpPr>
          <p:nvPr/>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a:endParaRPr lang="fr-FR" sz="2400" kern="0">
              <a:solidFill>
                <a:prstClr val="black"/>
              </a:solidFill>
              <a:latin typeface="Arial Narrow"/>
              <a:cs typeface="Arial"/>
            </a:endParaRPr>
          </a:p>
        </p:txBody>
      </p:sp>
      <p:sp>
        <p:nvSpPr>
          <p:cNvPr id="37" name="Rectangle 4"/>
          <p:cNvSpPr>
            <a:spLocks noChangeArrowheads="1"/>
          </p:cNvSpPr>
          <p:nvPr/>
        </p:nvSpPr>
        <p:spPr bwMode="auto">
          <a:xfrm>
            <a:off x="0" y="2492561"/>
            <a:ext cx="289503" cy="34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eaLnBrk="0" fontAlgn="base" hangingPunct="0">
              <a:spcBef>
                <a:spcPct val="0"/>
              </a:spcBef>
              <a:spcAft>
                <a:spcPct val="0"/>
              </a:spcAft>
            </a:pPr>
            <a:r>
              <a:rPr lang="fr-FR" altLang="fr-FR" sz="1467" kern="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fr-FR" altLang="fr-FR" sz="2400" kern="0">
              <a:solidFill>
                <a:prstClr val="black"/>
              </a:solidFill>
              <a:latin typeface="Arial" panose="020B0604020202020204" pitchFamily="34" charset="0"/>
              <a:cs typeface="Arial"/>
            </a:endParaRPr>
          </a:p>
        </p:txBody>
      </p:sp>
      <p:pic>
        <p:nvPicPr>
          <p:cNvPr id="80" name="Image 79"/>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761571">
            <a:off x="6792385" y="2283971"/>
            <a:ext cx="467123" cy="491520"/>
          </a:xfrm>
          <a:prstGeom prst="rect">
            <a:avLst/>
          </a:prstGeom>
          <a:noFill/>
          <a:ln>
            <a:noFill/>
          </a:ln>
        </p:spPr>
      </p:pic>
      <p:pic>
        <p:nvPicPr>
          <p:cNvPr id="81" name="Image 8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2788" y="659763"/>
            <a:ext cx="467123" cy="491520"/>
          </a:xfrm>
          <a:prstGeom prst="rect">
            <a:avLst/>
          </a:prstGeom>
          <a:noFill/>
          <a:ln>
            <a:noFill/>
          </a:ln>
        </p:spPr>
      </p:pic>
      <p:pic>
        <p:nvPicPr>
          <p:cNvPr id="82" name="Image 8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2083" y="5010480"/>
            <a:ext cx="467123" cy="491520"/>
          </a:xfrm>
          <a:prstGeom prst="rect">
            <a:avLst/>
          </a:prstGeom>
          <a:noFill/>
          <a:ln>
            <a:noFill/>
          </a:ln>
        </p:spPr>
      </p:pic>
      <p:pic>
        <p:nvPicPr>
          <p:cNvPr id="68" name="Image 6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81399" y="2724935"/>
            <a:ext cx="350695" cy="408048"/>
          </a:xfrm>
          <a:prstGeom prst="rect">
            <a:avLst/>
          </a:prstGeom>
          <a:noFill/>
          <a:ln>
            <a:noFill/>
          </a:ln>
        </p:spPr>
      </p:pic>
      <p:pic>
        <p:nvPicPr>
          <p:cNvPr id="66" name="Image 6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0032" y="2269783"/>
            <a:ext cx="467123" cy="491520"/>
          </a:xfrm>
          <a:prstGeom prst="rect">
            <a:avLst/>
          </a:prstGeom>
          <a:noFill/>
          <a:ln>
            <a:noFill/>
          </a:ln>
        </p:spPr>
      </p:pic>
      <p:pic>
        <p:nvPicPr>
          <p:cNvPr id="69" name="Image 6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3080" y="3246485"/>
            <a:ext cx="467123" cy="491520"/>
          </a:xfrm>
          <a:prstGeom prst="rect">
            <a:avLst/>
          </a:prstGeom>
          <a:noFill/>
          <a:ln>
            <a:noFill/>
          </a:ln>
        </p:spPr>
      </p:pic>
      <p:cxnSp>
        <p:nvCxnSpPr>
          <p:cNvPr id="83" name="Connecteur droit avec flèche 82"/>
          <p:cNvCxnSpPr/>
          <p:nvPr/>
        </p:nvCxnSpPr>
        <p:spPr>
          <a:xfrm flipH="1" flipV="1">
            <a:off x="7480508" y="839440"/>
            <a:ext cx="3031984" cy="12760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itre 1"/>
          <p:cNvSpPr txBox="1">
            <a:spLocks/>
          </p:cNvSpPr>
          <p:nvPr/>
        </p:nvSpPr>
        <p:spPr bwMode="auto">
          <a:xfrm>
            <a:off x="390027" y="2149813"/>
            <a:ext cx="2906517" cy="1993391"/>
          </a:xfrm>
          <a:prstGeom prst="rect">
            <a:avLst/>
          </a:prstGeom>
        </p:spPr>
        <p:txBody>
          <a:bodyPr/>
          <a:lstStyle>
            <a:lvl1pPr algn="l" defTabSz="914400">
              <a:lnSpc>
                <a:spcPct val="90000"/>
              </a:lnSpc>
              <a:spcBef>
                <a:spcPts val="0"/>
              </a:spcBef>
              <a:buNone/>
              <a:defRPr sz="2400" b="1">
                <a:solidFill>
                  <a:schemeClr val="tx1">
                    <a:lumMod val="65000"/>
                    <a:lumOff val="35000"/>
                  </a:schemeClr>
                </a:solidFill>
                <a:latin typeface="+mj-lt"/>
                <a:ea typeface="+mj-ea"/>
                <a:cs typeface="+mj-cs"/>
              </a:defRPr>
            </a:lvl1pPr>
          </a:lstStyle>
          <a:p>
            <a:pPr algn="ctr" defTabSz="1219170">
              <a:defRPr/>
            </a:pPr>
            <a:r>
              <a:rPr lang="fr-FR" sz="3200" kern="0" dirty="0">
                <a:solidFill>
                  <a:srgbClr val="243A7D"/>
                </a:solidFill>
                <a:latin typeface="Arial Narrow"/>
                <a:cs typeface="Arial"/>
              </a:rPr>
              <a:t>Les diplômes de </a:t>
            </a:r>
          </a:p>
          <a:p>
            <a:pPr algn="ctr" defTabSz="1219170">
              <a:defRPr/>
            </a:pPr>
            <a:r>
              <a:rPr lang="fr-FR" sz="3200" kern="0" dirty="0">
                <a:solidFill>
                  <a:srgbClr val="243A7D"/>
                </a:solidFill>
                <a:latin typeface="Arial Narrow"/>
                <a:cs typeface="Arial"/>
              </a:rPr>
              <a:t>la coiffure: </a:t>
            </a:r>
            <a:br>
              <a:rPr lang="fr-FR" sz="3200" kern="0" dirty="0">
                <a:solidFill>
                  <a:srgbClr val="243A7D"/>
                </a:solidFill>
                <a:latin typeface="Arial Narrow"/>
                <a:cs typeface="Arial"/>
              </a:rPr>
            </a:br>
            <a:r>
              <a:rPr lang="fr-FR" sz="3200" kern="0" dirty="0">
                <a:solidFill>
                  <a:srgbClr val="F07F09"/>
                </a:solidFill>
                <a:latin typeface="Arial Narrow"/>
                <a:cs typeface="Arial"/>
              </a:rPr>
              <a:t>Choix d’orientation</a:t>
            </a:r>
          </a:p>
        </p:txBody>
      </p:sp>
      <p:cxnSp>
        <p:nvCxnSpPr>
          <p:cNvPr id="50" name="Connecteur droit avec flèche 49"/>
          <p:cNvCxnSpPr/>
          <p:nvPr/>
        </p:nvCxnSpPr>
        <p:spPr>
          <a:xfrm flipH="1" flipV="1">
            <a:off x="7357216" y="1010223"/>
            <a:ext cx="836953" cy="1087772"/>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flipV="1">
            <a:off x="9347502" y="4135887"/>
            <a:ext cx="389719" cy="45262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Rectangle à coins arrondis 50"/>
          <p:cNvSpPr/>
          <p:nvPr/>
        </p:nvSpPr>
        <p:spPr>
          <a:xfrm>
            <a:off x="1177463" y="4636345"/>
            <a:ext cx="2710572" cy="815224"/>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54" name="ZoneTexte 53"/>
          <p:cNvSpPr txBox="1"/>
          <p:nvPr/>
        </p:nvSpPr>
        <p:spPr>
          <a:xfrm>
            <a:off x="1133926" y="4845720"/>
            <a:ext cx="2938025" cy="369332"/>
          </a:xfrm>
          <a:prstGeom prst="rect">
            <a:avLst/>
          </a:prstGeom>
          <a:noFill/>
        </p:spPr>
        <p:txBody>
          <a:bodyPr wrap="square" rtlCol="0">
            <a:spAutoFit/>
          </a:bodyPr>
          <a:lstStyle/>
          <a:p>
            <a:pPr algn="ctr" defTabSz="1219170"/>
            <a:r>
              <a:rPr lang="fr-FR" kern="0" dirty="0">
                <a:solidFill>
                  <a:srgbClr val="7030A0"/>
                </a:solidFill>
                <a:latin typeface="Arial Narrow"/>
                <a:cs typeface="Arial"/>
              </a:rPr>
              <a:t>2</a:t>
            </a:r>
            <a:r>
              <a:rPr lang="fr-FR" kern="0" baseline="30000" dirty="0">
                <a:solidFill>
                  <a:srgbClr val="7030A0"/>
                </a:solidFill>
                <a:latin typeface="Arial Narrow"/>
                <a:cs typeface="Arial"/>
              </a:rPr>
              <a:t>nde</a:t>
            </a:r>
            <a:r>
              <a:rPr lang="fr-FR" kern="0" dirty="0">
                <a:solidFill>
                  <a:srgbClr val="7030A0"/>
                </a:solidFill>
                <a:latin typeface="Arial Narrow"/>
                <a:cs typeface="Arial"/>
              </a:rPr>
              <a:t> </a:t>
            </a:r>
            <a:r>
              <a:rPr lang="fr-FR" kern="0" dirty="0" smtClean="0">
                <a:solidFill>
                  <a:srgbClr val="7030A0"/>
                </a:solidFill>
                <a:latin typeface="Arial Narrow"/>
                <a:cs typeface="Arial"/>
              </a:rPr>
              <a:t>générale, technologique</a:t>
            </a:r>
            <a:endParaRPr lang="fr-FR" kern="0" dirty="0">
              <a:solidFill>
                <a:srgbClr val="7030A0"/>
              </a:solidFill>
              <a:latin typeface="Arial Narrow"/>
              <a:cs typeface="Arial"/>
            </a:endParaRPr>
          </a:p>
        </p:txBody>
      </p:sp>
      <p:cxnSp>
        <p:nvCxnSpPr>
          <p:cNvPr id="57" name="Connecteur droit avec flèche 56"/>
          <p:cNvCxnSpPr/>
          <p:nvPr/>
        </p:nvCxnSpPr>
        <p:spPr>
          <a:xfrm flipV="1">
            <a:off x="3384676" y="3656116"/>
            <a:ext cx="1767426" cy="858603"/>
          </a:xfrm>
          <a:prstGeom prst="straightConnector1">
            <a:avLst/>
          </a:prstGeom>
          <a:ln w="38100">
            <a:solidFill>
              <a:srgbClr val="7030A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flipH="1" flipV="1">
            <a:off x="3970568" y="1554109"/>
            <a:ext cx="1288268" cy="886581"/>
          </a:xfrm>
          <a:prstGeom prst="straightConnector1">
            <a:avLst/>
          </a:prstGeom>
          <a:ln w="38100">
            <a:solidFill>
              <a:srgbClr val="7030A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1" name="Rectangle à coins arrondis 60"/>
          <p:cNvSpPr/>
          <p:nvPr/>
        </p:nvSpPr>
        <p:spPr>
          <a:xfrm>
            <a:off x="1194681" y="785612"/>
            <a:ext cx="2710572" cy="815224"/>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kern="0">
              <a:solidFill>
                <a:prstClr val="white"/>
              </a:solidFill>
              <a:latin typeface="Arial Narrow"/>
              <a:cs typeface="Arial"/>
            </a:endParaRPr>
          </a:p>
        </p:txBody>
      </p:sp>
      <p:sp>
        <p:nvSpPr>
          <p:cNvPr id="70" name="ZoneTexte 69"/>
          <p:cNvSpPr txBox="1"/>
          <p:nvPr/>
        </p:nvSpPr>
        <p:spPr>
          <a:xfrm>
            <a:off x="1024572" y="973962"/>
            <a:ext cx="2938025" cy="646331"/>
          </a:xfrm>
          <a:prstGeom prst="rect">
            <a:avLst/>
          </a:prstGeom>
          <a:noFill/>
        </p:spPr>
        <p:txBody>
          <a:bodyPr wrap="square" rtlCol="0">
            <a:spAutoFit/>
          </a:bodyPr>
          <a:lstStyle/>
          <a:p>
            <a:pPr algn="ctr" defTabSz="1219170"/>
            <a:r>
              <a:rPr lang="fr-FR" kern="0" dirty="0" smtClean="0">
                <a:solidFill>
                  <a:srgbClr val="7030A0"/>
                </a:solidFill>
                <a:latin typeface="Arial Narrow"/>
                <a:cs typeface="Arial"/>
              </a:rPr>
              <a:t>Poursuite d’études autres que coiffure</a:t>
            </a:r>
            <a:endParaRPr lang="fr-FR" kern="0" dirty="0">
              <a:solidFill>
                <a:srgbClr val="7030A0"/>
              </a:solidFill>
              <a:latin typeface="Arial Narrow"/>
              <a:cs typeface="Arial"/>
            </a:endParaRPr>
          </a:p>
        </p:txBody>
      </p:sp>
      <p:cxnSp>
        <p:nvCxnSpPr>
          <p:cNvPr id="71" name="Connecteur droit avec flèche 70"/>
          <p:cNvCxnSpPr/>
          <p:nvPr/>
        </p:nvCxnSpPr>
        <p:spPr>
          <a:xfrm>
            <a:off x="3766242" y="5524205"/>
            <a:ext cx="3590974" cy="20332"/>
          </a:xfrm>
          <a:prstGeom prst="straightConnector1">
            <a:avLst/>
          </a:prstGeom>
          <a:ln w="38100">
            <a:solidFill>
              <a:srgbClr val="7030A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111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16</a:t>
            </a:fld>
            <a:endParaRPr lang="fr-FR" sz="1800" dirty="0">
              <a:solidFill>
                <a:schemeClr val="tx1"/>
              </a:solidFill>
            </a:endParaRPr>
          </a:p>
        </p:txBody>
      </p:sp>
      <p:sp>
        <p:nvSpPr>
          <p:cNvPr id="10" name="Espace réservé du texte 3"/>
          <p:cNvSpPr txBox="1">
            <a:spLocks/>
          </p:cNvSpPr>
          <p:nvPr/>
        </p:nvSpPr>
        <p:spPr>
          <a:xfrm>
            <a:off x="436421" y="916762"/>
            <a:ext cx="11478489" cy="58046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defTabSz="457200">
              <a:lnSpc>
                <a:spcPct val="100000"/>
              </a:lnSpc>
              <a:spcBef>
                <a:spcPts val="0"/>
              </a:spcBef>
              <a:buFont typeface="Wingdings" panose="05000000000000000000" pitchFamily="2" charset="2"/>
              <a:buChar char="§"/>
            </a:pPr>
            <a:endParaRPr lang="fr-FR" b="1" dirty="0">
              <a:solidFill>
                <a:srgbClr val="5AA1D8"/>
              </a:solidFill>
              <a:latin typeface="Arial" panose="020B0604020202020204" pitchFamily="34" charset="0"/>
              <a:cs typeface="Arial" panose="020B0604020202020204" pitchFamily="34" charset="0"/>
            </a:endParaRPr>
          </a:p>
          <a:p>
            <a:pPr marL="0" indent="0" defTabSz="457200">
              <a:lnSpc>
                <a:spcPct val="100000"/>
              </a:lnSpc>
              <a:spcBef>
                <a:spcPts val="0"/>
              </a:spcBef>
              <a:buNone/>
            </a:pPr>
            <a:endParaRPr lang="fr-FR" sz="2000" b="1" dirty="0">
              <a:solidFill>
                <a:srgbClr val="5AA1D8"/>
              </a:solidFill>
              <a:latin typeface="Arial" panose="020B0604020202020204" pitchFamily="34" charset="0"/>
              <a:cs typeface="Arial" panose="020B0604020202020204" pitchFamily="34" charset="0"/>
            </a:endParaRPr>
          </a:p>
        </p:txBody>
      </p:sp>
      <p:sp>
        <p:nvSpPr>
          <p:cNvPr id="9" name="ZoneTexte 8"/>
          <p:cNvSpPr txBox="1"/>
          <p:nvPr/>
        </p:nvSpPr>
        <p:spPr>
          <a:xfrm>
            <a:off x="1314450" y="263149"/>
            <a:ext cx="10718223" cy="47705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Plan de formation sur 3 ans</a:t>
            </a:r>
            <a:endParaRPr lang="fr-FR" sz="2500" dirty="0">
              <a:solidFill>
                <a:srgbClr val="223A7D"/>
              </a:solidFill>
              <a:latin typeface="Arial Black" panose="020B0A04020102020204" pitchFamily="34" charset="0"/>
            </a:endParaRPr>
          </a:p>
        </p:txBody>
      </p:sp>
      <p:grpSp>
        <p:nvGrpSpPr>
          <p:cNvPr id="11" name="Group 83"/>
          <p:cNvGrpSpPr>
            <a:grpSpLocks/>
          </p:cNvGrpSpPr>
          <p:nvPr/>
        </p:nvGrpSpPr>
        <p:grpSpPr bwMode="auto">
          <a:xfrm>
            <a:off x="11370902" y="445853"/>
            <a:ext cx="585788" cy="850900"/>
            <a:chOff x="4375151" y="1629202"/>
            <a:chExt cx="3016993" cy="4645698"/>
          </a:xfrm>
        </p:grpSpPr>
        <p:sp>
          <p:nvSpPr>
            <p:cNvPr id="12"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68580" tIns="34290" rIns="68580" bIns="34290"/>
            <a:lstStyle/>
            <a:p>
              <a:pPr>
                <a:defRPr/>
              </a:pPr>
              <a:endParaRPr lang="en-US" sz="1350"/>
            </a:p>
          </p:txBody>
        </p:sp>
        <p:sp>
          <p:nvSpPr>
            <p:cNvPr id="13"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68580" tIns="34290" rIns="68580" bIns="34290"/>
            <a:lstStyle/>
            <a:p>
              <a:pPr>
                <a:defRPr/>
              </a:pPr>
              <a:endParaRPr lang="en-US" sz="1350"/>
            </a:p>
          </p:txBody>
        </p:sp>
        <p:sp>
          <p:nvSpPr>
            <p:cNvPr id="14"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68580" tIns="34290" rIns="68580" bIns="34290"/>
            <a:lstStyle/>
            <a:p>
              <a:pPr>
                <a:defRPr/>
              </a:pPr>
              <a:endParaRPr lang="en-US" sz="1350"/>
            </a:p>
          </p:txBody>
        </p:sp>
        <p:sp>
          <p:nvSpPr>
            <p:cNvPr id="15"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68580" tIns="34290" rIns="68580" bIns="34290"/>
            <a:lstStyle/>
            <a:p>
              <a:pPr>
                <a:defRPr/>
              </a:pPr>
              <a:endParaRPr lang="en-US" sz="1350"/>
            </a:p>
          </p:txBody>
        </p:sp>
        <p:sp>
          <p:nvSpPr>
            <p:cNvPr id="16"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68580" tIns="34290" rIns="68580" bIns="34290"/>
            <a:lstStyle/>
            <a:p>
              <a:pPr>
                <a:defRPr/>
              </a:pPr>
              <a:endParaRPr lang="en-US" sz="1350"/>
            </a:p>
          </p:txBody>
        </p:sp>
        <p:sp>
          <p:nvSpPr>
            <p:cNvPr id="17"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68580" tIns="34290" rIns="68580" bIns="34290"/>
            <a:lstStyle/>
            <a:p>
              <a:pPr>
                <a:defRPr/>
              </a:pPr>
              <a:endParaRPr lang="en-US" sz="1350"/>
            </a:p>
          </p:txBody>
        </p:sp>
        <p:sp>
          <p:nvSpPr>
            <p:cNvPr id="18"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sp>
          <p:nvSpPr>
            <p:cNvPr id="19"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sp>
          <p:nvSpPr>
            <p:cNvPr id="20"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68580" tIns="34290" rIns="68580" bIns="34290"/>
            <a:lstStyle/>
            <a:p>
              <a:pPr>
                <a:defRPr/>
              </a:pPr>
              <a:endParaRPr lang="en-US" sz="1350"/>
            </a:p>
          </p:txBody>
        </p:sp>
        <p:sp>
          <p:nvSpPr>
            <p:cNvPr id="21"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68580" tIns="34290" rIns="68580" bIns="34290"/>
            <a:lstStyle/>
            <a:p>
              <a:pPr>
                <a:defRPr/>
              </a:pPr>
              <a:endParaRPr lang="en-US" sz="1350"/>
            </a:p>
          </p:txBody>
        </p:sp>
        <p:sp>
          <p:nvSpPr>
            <p:cNvPr id="22"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sp>
          <p:nvSpPr>
            <p:cNvPr id="23"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sp>
          <p:nvSpPr>
            <p:cNvPr id="24"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68580" tIns="34290" rIns="68580" bIns="34290"/>
            <a:lstStyle/>
            <a:p>
              <a:pPr>
                <a:defRPr/>
              </a:pPr>
              <a:endParaRPr lang="en-US" sz="1350"/>
            </a:p>
          </p:txBody>
        </p:sp>
        <p:sp>
          <p:nvSpPr>
            <p:cNvPr id="25"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68580" tIns="34290" rIns="68580" bIns="34290"/>
            <a:lstStyle/>
            <a:p>
              <a:pPr>
                <a:defRPr/>
              </a:pPr>
              <a:endParaRPr lang="en-US" sz="1350"/>
            </a:p>
          </p:txBody>
        </p:sp>
        <p:sp>
          <p:nvSpPr>
            <p:cNvPr id="26"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68580" tIns="34290" rIns="68580" bIns="34290"/>
            <a:lstStyle/>
            <a:p>
              <a:pPr>
                <a:defRPr/>
              </a:pPr>
              <a:endParaRPr lang="en-US" sz="1350"/>
            </a:p>
          </p:txBody>
        </p:sp>
        <p:sp>
          <p:nvSpPr>
            <p:cNvPr id="27"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68580" tIns="34290" rIns="68580" bIns="34290"/>
            <a:lstStyle/>
            <a:p>
              <a:pPr>
                <a:defRPr/>
              </a:pPr>
              <a:endParaRPr lang="en-US" sz="1350"/>
            </a:p>
          </p:txBody>
        </p:sp>
        <p:sp>
          <p:nvSpPr>
            <p:cNvPr id="28"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68580" tIns="34290" rIns="68580" bIns="34290"/>
            <a:lstStyle/>
            <a:p>
              <a:pPr>
                <a:defRPr/>
              </a:pPr>
              <a:endParaRPr lang="en-US" sz="1350"/>
            </a:p>
          </p:txBody>
        </p:sp>
        <p:sp>
          <p:nvSpPr>
            <p:cNvPr id="29"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68580" tIns="34290" rIns="68580" bIns="34290"/>
            <a:lstStyle/>
            <a:p>
              <a:pPr>
                <a:defRPr/>
              </a:pPr>
              <a:endParaRPr lang="en-US" sz="1350"/>
            </a:p>
          </p:txBody>
        </p:sp>
        <p:sp>
          <p:nvSpPr>
            <p:cNvPr id="30"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68580" tIns="34290" rIns="68580" bIns="34290"/>
            <a:lstStyle/>
            <a:p>
              <a:pPr>
                <a:defRPr/>
              </a:pPr>
              <a:endParaRPr lang="en-US" sz="1350"/>
            </a:p>
          </p:txBody>
        </p:sp>
        <p:sp>
          <p:nvSpPr>
            <p:cNvPr id="31"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68580" tIns="34290" rIns="68580" bIns="34290"/>
            <a:lstStyle/>
            <a:p>
              <a:pPr>
                <a:defRPr/>
              </a:pPr>
              <a:endParaRPr lang="en-US" sz="1350"/>
            </a:p>
          </p:txBody>
        </p:sp>
        <p:sp>
          <p:nvSpPr>
            <p:cNvPr id="32"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33"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68580" tIns="34290" rIns="68580" bIns="34290"/>
            <a:lstStyle/>
            <a:p>
              <a:pPr>
                <a:defRPr/>
              </a:pPr>
              <a:endParaRPr lang="en-US" sz="1350"/>
            </a:p>
          </p:txBody>
        </p:sp>
        <p:sp>
          <p:nvSpPr>
            <p:cNvPr id="34"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68580" tIns="34290" rIns="68580" bIns="34290"/>
            <a:lstStyle/>
            <a:p>
              <a:pPr>
                <a:defRPr/>
              </a:pPr>
              <a:endParaRPr lang="en-US" sz="1350"/>
            </a:p>
          </p:txBody>
        </p:sp>
        <p:sp>
          <p:nvSpPr>
            <p:cNvPr id="35"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36"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sp>
          <p:nvSpPr>
            <p:cNvPr id="37"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68580" tIns="34290" rIns="68580" bIns="34290"/>
            <a:lstStyle/>
            <a:p>
              <a:pPr>
                <a:defRPr/>
              </a:pPr>
              <a:endParaRPr lang="en-US" sz="1350"/>
            </a:p>
          </p:txBody>
        </p:sp>
        <p:sp>
          <p:nvSpPr>
            <p:cNvPr id="38"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68580" tIns="34290" rIns="68580" bIns="34290"/>
            <a:lstStyle/>
            <a:p>
              <a:pPr>
                <a:defRPr/>
              </a:pPr>
              <a:endParaRPr lang="en-US" sz="1350"/>
            </a:p>
          </p:txBody>
        </p:sp>
        <p:sp>
          <p:nvSpPr>
            <p:cNvPr id="39"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68580" tIns="34290" rIns="68580" bIns="34290"/>
            <a:lstStyle/>
            <a:p>
              <a:pPr>
                <a:defRPr/>
              </a:pPr>
              <a:endParaRPr lang="en-US" sz="1350"/>
            </a:p>
          </p:txBody>
        </p:sp>
        <p:sp>
          <p:nvSpPr>
            <p:cNvPr id="40"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68580" tIns="34290" rIns="68580" bIns="34290"/>
            <a:lstStyle/>
            <a:p>
              <a:pPr>
                <a:defRPr/>
              </a:pPr>
              <a:endParaRPr lang="en-US" sz="1350"/>
            </a:p>
          </p:txBody>
        </p:sp>
        <p:sp>
          <p:nvSpPr>
            <p:cNvPr id="41"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68580" tIns="34290" rIns="68580" bIns="34290"/>
            <a:lstStyle/>
            <a:p>
              <a:pPr>
                <a:defRPr/>
              </a:pPr>
              <a:endParaRPr lang="en-US" sz="1350"/>
            </a:p>
          </p:txBody>
        </p:sp>
        <p:sp>
          <p:nvSpPr>
            <p:cNvPr id="42"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68580" tIns="34290" rIns="68580" bIns="34290"/>
            <a:lstStyle/>
            <a:p>
              <a:pPr>
                <a:defRPr/>
              </a:pPr>
              <a:endParaRPr lang="en-US" sz="1350"/>
            </a:p>
          </p:txBody>
        </p:sp>
        <p:sp>
          <p:nvSpPr>
            <p:cNvPr id="43"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44"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45"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68580" tIns="34290" rIns="68580" bIns="34290"/>
            <a:lstStyle/>
            <a:p>
              <a:pPr>
                <a:defRPr/>
              </a:pPr>
              <a:endParaRPr lang="en-US" sz="1350"/>
            </a:p>
          </p:txBody>
        </p:sp>
        <p:sp>
          <p:nvSpPr>
            <p:cNvPr id="46"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68580" tIns="34290" rIns="68580" bIns="34290"/>
            <a:lstStyle/>
            <a:p>
              <a:pPr>
                <a:defRPr/>
              </a:pPr>
              <a:endParaRPr lang="en-US" sz="1350"/>
            </a:p>
          </p:txBody>
        </p:sp>
        <p:sp>
          <p:nvSpPr>
            <p:cNvPr id="47"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48"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49"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68580" tIns="34290" rIns="68580" bIns="34290"/>
            <a:lstStyle/>
            <a:p>
              <a:pPr>
                <a:defRPr/>
              </a:pPr>
              <a:endParaRPr lang="en-US" sz="1350"/>
            </a:p>
          </p:txBody>
        </p:sp>
        <p:sp>
          <p:nvSpPr>
            <p:cNvPr id="50"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68580" tIns="34290" rIns="68580" bIns="34290"/>
            <a:lstStyle/>
            <a:p>
              <a:pPr>
                <a:defRPr/>
              </a:pPr>
              <a:endParaRPr lang="en-US" sz="1350"/>
            </a:p>
          </p:txBody>
        </p:sp>
        <p:sp>
          <p:nvSpPr>
            <p:cNvPr id="51"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68580" tIns="34290" rIns="68580" bIns="34290"/>
            <a:lstStyle/>
            <a:p>
              <a:pPr>
                <a:defRPr/>
              </a:pPr>
              <a:endParaRPr lang="en-US" sz="1350"/>
            </a:p>
          </p:txBody>
        </p:sp>
        <p:sp>
          <p:nvSpPr>
            <p:cNvPr id="52"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68580" tIns="34290" rIns="68580" bIns="34290"/>
            <a:lstStyle/>
            <a:p>
              <a:pPr>
                <a:defRPr/>
              </a:pPr>
              <a:endParaRPr lang="en-US" sz="1350"/>
            </a:p>
          </p:txBody>
        </p:sp>
        <p:sp>
          <p:nvSpPr>
            <p:cNvPr id="53"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54"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68580" tIns="34290" rIns="68580" bIns="34290"/>
            <a:lstStyle/>
            <a:p>
              <a:pPr>
                <a:defRPr/>
              </a:pPr>
              <a:endParaRPr lang="en-US" sz="1350"/>
            </a:p>
          </p:txBody>
        </p:sp>
        <p:sp>
          <p:nvSpPr>
            <p:cNvPr id="55"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sp>
          <p:nvSpPr>
            <p:cNvPr id="56"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68580" tIns="34290" rIns="68580" bIns="34290"/>
            <a:lstStyle/>
            <a:p>
              <a:pPr>
                <a:defRPr/>
              </a:pPr>
              <a:endParaRPr lang="en-US" sz="1350"/>
            </a:p>
          </p:txBody>
        </p:sp>
      </p:grpSp>
      <p:sp>
        <p:nvSpPr>
          <p:cNvPr id="57" name="Shape 2190">
            <a:extLst>
              <a:ext uri="{FF2B5EF4-FFF2-40B4-BE49-F238E27FC236}">
                <a16:creationId xmlns:a16="http://schemas.microsoft.com/office/drawing/2014/main" id="{F0FCFDFB-1FB8-4E9C-B3CA-B3DA141B50BC}"/>
              </a:ext>
            </a:extLst>
          </p:cNvPr>
          <p:cNvSpPr/>
          <p:nvPr/>
        </p:nvSpPr>
        <p:spPr>
          <a:xfrm rot="10800000" flipH="1">
            <a:off x="284886" y="5821193"/>
            <a:ext cx="857250" cy="874712"/>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4"/>
          </a:solidFill>
          <a:ln w="12700" cap="flat">
            <a:noFill/>
            <a:miter lim="400000"/>
          </a:ln>
          <a:effectLst/>
        </p:spPr>
        <p:txBody>
          <a:bodyPr lIns="34289" tIns="34289" rIns="34289" bIns="34289"/>
          <a:lstStyle/>
          <a:p>
            <a:pPr>
              <a:defRPr/>
            </a:pPr>
            <a:endParaRPr sz="1350"/>
          </a:p>
        </p:txBody>
      </p:sp>
      <p:sp>
        <p:nvSpPr>
          <p:cNvPr id="59" name="Shape 2190">
            <a:extLst>
              <a:ext uri="{FF2B5EF4-FFF2-40B4-BE49-F238E27FC236}">
                <a16:creationId xmlns:a16="http://schemas.microsoft.com/office/drawing/2014/main" id="{5ADFDD70-8045-4FB9-9945-B2C3417B933D}"/>
              </a:ext>
            </a:extLst>
          </p:cNvPr>
          <p:cNvSpPr/>
          <p:nvPr/>
        </p:nvSpPr>
        <p:spPr>
          <a:xfrm rot="10800000" flipH="1">
            <a:off x="1924774" y="5776743"/>
            <a:ext cx="522287" cy="493712"/>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3"/>
          </a:solidFill>
          <a:ln w="12700" cap="flat">
            <a:noFill/>
            <a:miter lim="400000"/>
          </a:ln>
          <a:effectLst/>
        </p:spPr>
        <p:txBody>
          <a:bodyPr lIns="34289" tIns="34289" rIns="34289" bIns="34289"/>
          <a:lstStyle/>
          <a:p>
            <a:pPr>
              <a:defRPr/>
            </a:pPr>
            <a:endParaRPr sz="1350"/>
          </a:p>
        </p:txBody>
      </p:sp>
      <p:sp>
        <p:nvSpPr>
          <p:cNvPr id="60" name="Shape 11">
            <a:extLst>
              <a:ext uri="{FF2B5EF4-FFF2-40B4-BE49-F238E27FC236}">
                <a16:creationId xmlns:a16="http://schemas.microsoft.com/office/drawing/2014/main" id="{FC062611-F2F1-43F0-824A-DA39F411DA9E}"/>
              </a:ext>
            </a:extLst>
          </p:cNvPr>
          <p:cNvSpPr/>
          <p:nvPr/>
        </p:nvSpPr>
        <p:spPr>
          <a:xfrm>
            <a:off x="835749" y="5552905"/>
            <a:ext cx="431800" cy="428625"/>
          </a:xfrm>
          <a:prstGeom prst="gear9">
            <a:avLst>
              <a:gd name="adj1" fmla="val 12347"/>
              <a:gd name="adj2" fmla="val 1763"/>
            </a:avLst>
          </a:prstGeom>
          <a:solidFill>
            <a:srgbClr val="FF000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1" name="Shape 13">
            <a:extLst>
              <a:ext uri="{FF2B5EF4-FFF2-40B4-BE49-F238E27FC236}">
                <a16:creationId xmlns:a16="http://schemas.microsoft.com/office/drawing/2014/main" id="{E2E0574D-5D09-45BF-8957-109E063CB353}"/>
              </a:ext>
            </a:extLst>
          </p:cNvPr>
          <p:cNvSpPr/>
          <p:nvPr/>
        </p:nvSpPr>
        <p:spPr>
          <a:xfrm>
            <a:off x="1588224" y="6130755"/>
            <a:ext cx="585787" cy="577850"/>
          </a:xfrm>
          <a:prstGeom prst="gear9">
            <a:avLst>
              <a:gd name="adj1" fmla="val 12347"/>
              <a:gd name="adj2" fmla="val 1763"/>
            </a:avLst>
          </a:prstGeom>
          <a:solidFill>
            <a:schemeClr val="accent5"/>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2" name="Shape 3420">
            <a:extLst>
              <a:ext uri="{FF2B5EF4-FFF2-40B4-BE49-F238E27FC236}">
                <a16:creationId xmlns:a16="http://schemas.microsoft.com/office/drawing/2014/main" id="{579B0EC9-239B-4DFE-B926-874C7D616B2E}"/>
              </a:ext>
            </a:extLst>
          </p:cNvPr>
          <p:cNvSpPr/>
          <p:nvPr/>
        </p:nvSpPr>
        <p:spPr>
          <a:xfrm>
            <a:off x="1089749" y="5914855"/>
            <a:ext cx="425450" cy="393700"/>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rgbClr val="FFC000"/>
          </a:solidFill>
          <a:ln w="57150" cap="flat">
            <a:noFill/>
            <a:prstDash val="solid"/>
            <a:round/>
          </a:ln>
          <a:effectLst/>
        </p:spPr>
        <p:txBody>
          <a:bodyPr lIns="34289" tIns="34289" rIns="34289" bIns="34289"/>
          <a:lstStyle/>
          <a:p>
            <a:pPr>
              <a:defRPr/>
            </a:pPr>
            <a:endParaRPr sz="1350"/>
          </a:p>
        </p:txBody>
      </p:sp>
      <p:sp>
        <p:nvSpPr>
          <p:cNvPr id="63" name="Shape 3420">
            <a:extLst>
              <a:ext uri="{FF2B5EF4-FFF2-40B4-BE49-F238E27FC236}">
                <a16:creationId xmlns:a16="http://schemas.microsoft.com/office/drawing/2014/main" id="{873EF925-2643-4F22-BA01-9BCEED3CEF5E}"/>
              </a:ext>
            </a:extLst>
          </p:cNvPr>
          <p:cNvSpPr/>
          <p:nvPr/>
        </p:nvSpPr>
        <p:spPr>
          <a:xfrm>
            <a:off x="1189761" y="6270455"/>
            <a:ext cx="414338" cy="414338"/>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chemeClr val="tx1">
              <a:lumMod val="60000"/>
              <a:lumOff val="40000"/>
            </a:schemeClr>
          </a:solidFill>
          <a:ln w="57150" cap="flat">
            <a:noFill/>
            <a:prstDash val="solid"/>
            <a:round/>
          </a:ln>
          <a:effectLst/>
        </p:spPr>
        <p:txBody>
          <a:bodyPr lIns="34289" tIns="34289" rIns="34289" bIns="34289"/>
          <a:lstStyle/>
          <a:p>
            <a:pPr>
              <a:defRPr/>
            </a:pPr>
            <a:endParaRPr sz="1350"/>
          </a:p>
        </p:txBody>
      </p:sp>
      <p:sp>
        <p:nvSpPr>
          <p:cNvPr id="67" name="Freeform 38">
            <a:extLst>
              <a:ext uri="{FF2B5EF4-FFF2-40B4-BE49-F238E27FC236}">
                <a16:creationId xmlns:a16="http://schemas.microsoft.com/office/drawing/2014/main" id="{44671772-258D-4A9E-8EA0-6DF4E157CEE0}"/>
              </a:ext>
            </a:extLst>
          </p:cNvPr>
          <p:cNvSpPr>
            <a:spLocks noEditPoints="1"/>
          </p:cNvSpPr>
          <p:nvPr/>
        </p:nvSpPr>
        <p:spPr bwMode="auto">
          <a:xfrm>
            <a:off x="1512024" y="5824368"/>
            <a:ext cx="360362" cy="371475"/>
          </a:xfrm>
          <a:custGeom>
            <a:avLst/>
            <a:gdLst>
              <a:gd name="T0" fmla="*/ 276 w 618"/>
              <a:gd name="T1" fmla="*/ 224 h 618"/>
              <a:gd name="T2" fmla="*/ 238 w 618"/>
              <a:gd name="T3" fmla="*/ 253 h 618"/>
              <a:gd name="T4" fmla="*/ 220 w 618"/>
              <a:gd name="T5" fmla="*/ 295 h 618"/>
              <a:gd name="T6" fmla="*/ 225 w 618"/>
              <a:gd name="T7" fmla="*/ 342 h 618"/>
              <a:gd name="T8" fmla="*/ 254 w 618"/>
              <a:gd name="T9" fmla="*/ 380 h 618"/>
              <a:gd name="T10" fmla="*/ 296 w 618"/>
              <a:gd name="T11" fmla="*/ 398 h 618"/>
              <a:gd name="T12" fmla="*/ 343 w 618"/>
              <a:gd name="T13" fmla="*/ 393 h 618"/>
              <a:gd name="T14" fmla="*/ 381 w 618"/>
              <a:gd name="T15" fmla="*/ 364 h 618"/>
              <a:gd name="T16" fmla="*/ 399 w 618"/>
              <a:gd name="T17" fmla="*/ 323 h 618"/>
              <a:gd name="T18" fmla="*/ 394 w 618"/>
              <a:gd name="T19" fmla="*/ 275 h 618"/>
              <a:gd name="T20" fmla="*/ 365 w 618"/>
              <a:gd name="T21" fmla="*/ 237 h 618"/>
              <a:gd name="T22" fmla="*/ 323 w 618"/>
              <a:gd name="T23" fmla="*/ 219 h 618"/>
              <a:gd name="T24" fmla="*/ 225 w 618"/>
              <a:gd name="T25" fmla="*/ 0 h 618"/>
              <a:gd name="T26" fmla="*/ 318 w 618"/>
              <a:gd name="T27" fmla="*/ 99 h 618"/>
              <a:gd name="T28" fmla="*/ 412 w 618"/>
              <a:gd name="T29" fmla="*/ 7 h 618"/>
              <a:gd name="T30" fmla="*/ 444 w 618"/>
              <a:gd name="T31" fmla="*/ 147 h 618"/>
              <a:gd name="T32" fmla="*/ 483 w 618"/>
              <a:gd name="T33" fmla="*/ 189 h 618"/>
              <a:gd name="T34" fmla="*/ 618 w 618"/>
              <a:gd name="T35" fmla="*/ 224 h 618"/>
              <a:gd name="T36" fmla="*/ 519 w 618"/>
              <a:gd name="T37" fmla="*/ 319 h 618"/>
              <a:gd name="T38" fmla="*/ 611 w 618"/>
              <a:gd name="T39" fmla="*/ 413 h 618"/>
              <a:gd name="T40" fmla="*/ 472 w 618"/>
              <a:gd name="T41" fmla="*/ 443 h 618"/>
              <a:gd name="T42" fmla="*/ 429 w 618"/>
              <a:gd name="T43" fmla="*/ 482 h 618"/>
              <a:gd name="T44" fmla="*/ 394 w 618"/>
              <a:gd name="T45" fmla="*/ 618 h 618"/>
              <a:gd name="T46" fmla="*/ 301 w 618"/>
              <a:gd name="T47" fmla="*/ 520 h 618"/>
              <a:gd name="T48" fmla="*/ 205 w 618"/>
              <a:gd name="T49" fmla="*/ 612 h 618"/>
              <a:gd name="T50" fmla="*/ 175 w 618"/>
              <a:gd name="T51" fmla="*/ 472 h 618"/>
              <a:gd name="T52" fmla="*/ 136 w 618"/>
              <a:gd name="T53" fmla="*/ 429 h 618"/>
              <a:gd name="T54" fmla="*/ 0 w 618"/>
              <a:gd name="T55" fmla="*/ 393 h 618"/>
              <a:gd name="T56" fmla="*/ 99 w 618"/>
              <a:gd name="T57" fmla="*/ 300 h 618"/>
              <a:gd name="T58" fmla="*/ 8 w 618"/>
              <a:gd name="T59" fmla="*/ 206 h 618"/>
              <a:gd name="T60" fmla="*/ 146 w 618"/>
              <a:gd name="T61" fmla="*/ 175 h 618"/>
              <a:gd name="T62" fmla="*/ 190 w 618"/>
              <a:gd name="T63" fmla="*/ 135 h 618"/>
              <a:gd name="T64" fmla="*/ 225 w 618"/>
              <a:gd name="T65"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18" h="618">
                <a:moveTo>
                  <a:pt x="300" y="219"/>
                </a:moveTo>
                <a:lnTo>
                  <a:pt x="276" y="224"/>
                </a:lnTo>
                <a:lnTo>
                  <a:pt x="255" y="236"/>
                </a:lnTo>
                <a:lnTo>
                  <a:pt x="238" y="253"/>
                </a:lnTo>
                <a:lnTo>
                  <a:pt x="226" y="273"/>
                </a:lnTo>
                <a:lnTo>
                  <a:pt x="220" y="295"/>
                </a:lnTo>
                <a:lnTo>
                  <a:pt x="220" y="319"/>
                </a:lnTo>
                <a:lnTo>
                  <a:pt x="225" y="342"/>
                </a:lnTo>
                <a:lnTo>
                  <a:pt x="237" y="363"/>
                </a:lnTo>
                <a:lnTo>
                  <a:pt x="254" y="380"/>
                </a:lnTo>
                <a:lnTo>
                  <a:pt x="273" y="392"/>
                </a:lnTo>
                <a:lnTo>
                  <a:pt x="296" y="398"/>
                </a:lnTo>
                <a:lnTo>
                  <a:pt x="319" y="400"/>
                </a:lnTo>
                <a:lnTo>
                  <a:pt x="343" y="393"/>
                </a:lnTo>
                <a:lnTo>
                  <a:pt x="364" y="381"/>
                </a:lnTo>
                <a:lnTo>
                  <a:pt x="381" y="364"/>
                </a:lnTo>
                <a:lnTo>
                  <a:pt x="392" y="345"/>
                </a:lnTo>
                <a:lnTo>
                  <a:pt x="399" y="323"/>
                </a:lnTo>
                <a:lnTo>
                  <a:pt x="399" y="299"/>
                </a:lnTo>
                <a:lnTo>
                  <a:pt x="394" y="275"/>
                </a:lnTo>
                <a:lnTo>
                  <a:pt x="382" y="254"/>
                </a:lnTo>
                <a:lnTo>
                  <a:pt x="365" y="237"/>
                </a:lnTo>
                <a:lnTo>
                  <a:pt x="345" y="226"/>
                </a:lnTo>
                <a:lnTo>
                  <a:pt x="323" y="219"/>
                </a:lnTo>
                <a:lnTo>
                  <a:pt x="300" y="219"/>
                </a:lnTo>
                <a:close/>
                <a:moveTo>
                  <a:pt x="225" y="0"/>
                </a:moveTo>
                <a:lnTo>
                  <a:pt x="289" y="100"/>
                </a:lnTo>
                <a:lnTo>
                  <a:pt x="318" y="99"/>
                </a:lnTo>
                <a:lnTo>
                  <a:pt x="347" y="101"/>
                </a:lnTo>
                <a:lnTo>
                  <a:pt x="412" y="7"/>
                </a:lnTo>
                <a:lnTo>
                  <a:pt x="468" y="31"/>
                </a:lnTo>
                <a:lnTo>
                  <a:pt x="444" y="147"/>
                </a:lnTo>
                <a:lnTo>
                  <a:pt x="464" y="167"/>
                </a:lnTo>
                <a:lnTo>
                  <a:pt x="483" y="189"/>
                </a:lnTo>
                <a:lnTo>
                  <a:pt x="595" y="168"/>
                </a:lnTo>
                <a:lnTo>
                  <a:pt x="618" y="224"/>
                </a:lnTo>
                <a:lnTo>
                  <a:pt x="519" y="288"/>
                </a:lnTo>
                <a:lnTo>
                  <a:pt x="519" y="319"/>
                </a:lnTo>
                <a:lnTo>
                  <a:pt x="517" y="346"/>
                </a:lnTo>
                <a:lnTo>
                  <a:pt x="611" y="413"/>
                </a:lnTo>
                <a:lnTo>
                  <a:pt x="588" y="468"/>
                </a:lnTo>
                <a:lnTo>
                  <a:pt x="472" y="443"/>
                </a:lnTo>
                <a:lnTo>
                  <a:pt x="453" y="464"/>
                </a:lnTo>
                <a:lnTo>
                  <a:pt x="429" y="482"/>
                </a:lnTo>
                <a:lnTo>
                  <a:pt x="450" y="596"/>
                </a:lnTo>
                <a:lnTo>
                  <a:pt x="394" y="618"/>
                </a:lnTo>
                <a:lnTo>
                  <a:pt x="330" y="519"/>
                </a:lnTo>
                <a:lnTo>
                  <a:pt x="301" y="520"/>
                </a:lnTo>
                <a:lnTo>
                  <a:pt x="272" y="516"/>
                </a:lnTo>
                <a:lnTo>
                  <a:pt x="205" y="612"/>
                </a:lnTo>
                <a:lnTo>
                  <a:pt x="150" y="587"/>
                </a:lnTo>
                <a:lnTo>
                  <a:pt x="175" y="472"/>
                </a:lnTo>
                <a:lnTo>
                  <a:pt x="154" y="452"/>
                </a:lnTo>
                <a:lnTo>
                  <a:pt x="136" y="429"/>
                </a:lnTo>
                <a:lnTo>
                  <a:pt x="22" y="450"/>
                </a:lnTo>
                <a:lnTo>
                  <a:pt x="0" y="393"/>
                </a:lnTo>
                <a:lnTo>
                  <a:pt x="99" y="329"/>
                </a:lnTo>
                <a:lnTo>
                  <a:pt x="99" y="300"/>
                </a:lnTo>
                <a:lnTo>
                  <a:pt x="102" y="271"/>
                </a:lnTo>
                <a:lnTo>
                  <a:pt x="8" y="206"/>
                </a:lnTo>
                <a:lnTo>
                  <a:pt x="31" y="151"/>
                </a:lnTo>
                <a:lnTo>
                  <a:pt x="146" y="175"/>
                </a:lnTo>
                <a:lnTo>
                  <a:pt x="166" y="154"/>
                </a:lnTo>
                <a:lnTo>
                  <a:pt x="190" y="135"/>
                </a:lnTo>
                <a:lnTo>
                  <a:pt x="169" y="23"/>
                </a:lnTo>
                <a:lnTo>
                  <a:pt x="225" y="0"/>
                </a:lnTo>
                <a:close/>
              </a:path>
            </a:pathLst>
          </a:custGeom>
          <a:solidFill>
            <a:schemeClr val="tx1"/>
          </a:solidFill>
          <a:ln w="0">
            <a:noFill/>
            <a:prstDash val="solid"/>
            <a:round/>
            <a:headEnd/>
            <a:tailEnd/>
          </a:ln>
        </p:spPr>
        <p:txBody>
          <a:bodyPr lIns="68580" tIns="34290" rIns="68580" bIns="34290"/>
          <a:lstStyle/>
          <a:p>
            <a:pPr>
              <a:defRPr/>
            </a:pPr>
            <a:endParaRPr lang="en-US" sz="1350"/>
          </a:p>
        </p:txBody>
      </p:sp>
      <p:sp>
        <p:nvSpPr>
          <p:cNvPr id="3" name="Rectangle 2"/>
          <p:cNvSpPr/>
          <p:nvPr/>
        </p:nvSpPr>
        <p:spPr>
          <a:xfrm>
            <a:off x="425450" y="1436452"/>
            <a:ext cx="11607223" cy="2677656"/>
          </a:xfrm>
          <a:prstGeom prst="rect">
            <a:avLst/>
          </a:prstGeom>
        </p:spPr>
        <p:txBody>
          <a:bodyPr wrap="square">
            <a:spAutoFit/>
          </a:bodyPr>
          <a:lstStyle/>
          <a:p>
            <a:pPr lvl="1"/>
            <a:r>
              <a:rPr lang="fr-FR" sz="2800" b="1" dirty="0">
                <a:latin typeface="Arial" panose="020B0604020202020204" pitchFamily="34" charset="0"/>
                <a:cs typeface="Arial" panose="020B0604020202020204" pitchFamily="34" charset="0"/>
              </a:rPr>
              <a:t>Consigne : </a:t>
            </a:r>
            <a:r>
              <a:rPr lang="fr-FR" sz="2800" b="1" dirty="0" smtClean="0">
                <a:latin typeface="Arial" panose="020B0604020202020204" pitchFamily="34" charset="0"/>
                <a:cs typeface="Arial" panose="020B0604020202020204" pitchFamily="34" charset="0"/>
              </a:rPr>
              <a:t> </a:t>
            </a:r>
          </a:p>
          <a:p>
            <a:pPr lvl="1"/>
            <a:endParaRPr lang="fr-FR" sz="2800" dirty="0">
              <a:latin typeface="Arial" panose="020B0604020202020204" pitchFamily="34" charset="0"/>
              <a:cs typeface="Arial" panose="020B0604020202020204" pitchFamily="34" charset="0"/>
            </a:endParaRPr>
          </a:p>
          <a:p>
            <a:pPr marL="914400" lvl="1" indent="-457200">
              <a:buFontTx/>
              <a:buChar char="-"/>
            </a:pPr>
            <a:r>
              <a:rPr lang="fr-FR" sz="2800" dirty="0" smtClean="0">
                <a:latin typeface="Arial" panose="020B0604020202020204" pitchFamily="34" charset="0"/>
                <a:cs typeface="Arial" panose="020B0604020202020204" pitchFamily="34" charset="0"/>
              </a:rPr>
              <a:t>Travail à réaliser par groupe de 4</a:t>
            </a:r>
          </a:p>
          <a:p>
            <a:pPr marL="914400" lvl="1" indent="-457200">
              <a:buFontTx/>
              <a:buChar char="-"/>
            </a:pPr>
            <a:r>
              <a:rPr lang="fr-FR" sz="2800" dirty="0" smtClean="0">
                <a:latin typeface="Arial" panose="020B0604020202020204" pitchFamily="34" charset="0"/>
                <a:cs typeface="Arial" panose="020B0604020202020204" pitchFamily="34" charset="0"/>
              </a:rPr>
              <a:t>Pour une épreuve : E2, E31A, A31B, E31C, E32, en tenant compte du bilan de cette session et des nouveautés de l’année de terminale, revoir la répartition des contenus</a:t>
            </a:r>
          </a:p>
        </p:txBody>
      </p:sp>
    </p:spTree>
    <p:extLst>
      <p:ext uri="{BB962C8B-B14F-4D97-AF65-F5344CB8AC3E}">
        <p14:creationId xmlns:p14="http://schemas.microsoft.com/office/powerpoint/2010/main" val="39964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Espace réservé du texte 3"/>
          <p:cNvSpPr txBox="1">
            <a:spLocks/>
          </p:cNvSpPr>
          <p:nvPr/>
        </p:nvSpPr>
        <p:spPr>
          <a:xfrm>
            <a:off x="436421" y="916762"/>
            <a:ext cx="11478489" cy="58046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marR="0" lvl="2" indent="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p:txBody>
      </p:sp>
      <p:sp>
        <p:nvSpPr>
          <p:cNvPr id="9" name="ZoneTexte 8"/>
          <p:cNvSpPr txBox="1"/>
          <p:nvPr/>
        </p:nvSpPr>
        <p:spPr>
          <a:xfrm>
            <a:off x="1117817" y="263162"/>
            <a:ext cx="10718223" cy="4770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Le BCP Métiers</a:t>
            </a:r>
            <a:r>
              <a:rPr kumimoji="0" lang="fr-FR" sz="2500" b="0" i="0" u="none" strike="noStrike" kern="1200" cap="none" spc="0" normalizeH="0" noProof="0" dirty="0" smtClean="0">
                <a:ln>
                  <a:noFill/>
                </a:ln>
                <a:solidFill>
                  <a:srgbClr val="223A7D"/>
                </a:solidFill>
                <a:effectLst/>
                <a:uLnTx/>
                <a:uFillTx/>
                <a:latin typeface="Arial Black" panose="020B0A04020102020204" pitchFamily="34" charset="0"/>
                <a:ea typeface="+mn-ea"/>
                <a:cs typeface="+mn-cs"/>
              </a:rPr>
              <a:t> de la coiffure</a:t>
            </a: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 et le BTS</a:t>
            </a:r>
            <a:endParaRPr kumimoji="0" lang="fr-FR" sz="2500" b="0" i="0" u="none" strike="noStrike" kern="1200" cap="none" spc="0" normalizeH="0" baseline="0" noProof="0" dirty="0">
              <a:ln>
                <a:noFill/>
              </a:ln>
              <a:solidFill>
                <a:srgbClr val="223A7D"/>
              </a:solidFill>
              <a:effectLst/>
              <a:uLnTx/>
              <a:uFillTx/>
              <a:latin typeface="Arial Black" panose="020B0A04020102020204" pitchFamily="34" charset="0"/>
              <a:ea typeface="+mn-ea"/>
              <a:cs typeface="+mn-cs"/>
            </a:endParaRPr>
          </a:p>
        </p:txBody>
      </p:sp>
      <p:sp>
        <p:nvSpPr>
          <p:cNvPr id="3" name="ZoneTexte 2"/>
          <p:cNvSpPr txBox="1"/>
          <p:nvPr/>
        </p:nvSpPr>
        <p:spPr>
          <a:xfrm>
            <a:off x="547041" y="2389103"/>
            <a:ext cx="10976261" cy="954107"/>
          </a:xfrm>
          <a:prstGeom prst="rect">
            <a:avLst/>
          </a:prstGeom>
          <a:noFill/>
        </p:spPr>
        <p:txBody>
          <a:bodyPr wrap="square" rtlCol="0">
            <a:spAutoFit/>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Projet</a:t>
            </a:r>
            <a:r>
              <a:rPr kumimoji="0" lang="fr-FR" sz="2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pour les 6 semaines du mois de juin</a:t>
            </a:r>
            <a:endPar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5217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Espace réservé du texte 3"/>
          <p:cNvSpPr txBox="1">
            <a:spLocks/>
          </p:cNvSpPr>
          <p:nvPr/>
        </p:nvSpPr>
        <p:spPr>
          <a:xfrm>
            <a:off x="436421" y="916762"/>
            <a:ext cx="11478489" cy="58046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marR="0" lvl="2" indent="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p:txBody>
      </p:sp>
      <p:sp>
        <p:nvSpPr>
          <p:cNvPr id="9" name="ZoneTexte 8"/>
          <p:cNvSpPr txBox="1"/>
          <p:nvPr/>
        </p:nvSpPr>
        <p:spPr>
          <a:xfrm>
            <a:off x="1117817" y="263162"/>
            <a:ext cx="10718223" cy="4770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Dynamique pédagogique</a:t>
            </a:r>
            <a:endParaRPr kumimoji="0" lang="fr-FR" sz="2500" b="0" i="0" u="none" strike="noStrike" kern="1200" cap="none" spc="0" normalizeH="0" baseline="0" noProof="0" dirty="0">
              <a:ln>
                <a:noFill/>
              </a:ln>
              <a:solidFill>
                <a:srgbClr val="223A7D"/>
              </a:solidFill>
              <a:effectLst/>
              <a:uLnTx/>
              <a:uFillTx/>
              <a:latin typeface="Arial Black" panose="020B0A04020102020204" pitchFamily="34" charset="0"/>
              <a:ea typeface="+mn-ea"/>
              <a:cs typeface="+mn-cs"/>
            </a:endParaRPr>
          </a:p>
        </p:txBody>
      </p:sp>
      <p:grpSp>
        <p:nvGrpSpPr>
          <p:cNvPr id="11" name="Group 83"/>
          <p:cNvGrpSpPr>
            <a:grpSpLocks/>
          </p:cNvGrpSpPr>
          <p:nvPr/>
        </p:nvGrpSpPr>
        <p:grpSpPr bwMode="auto">
          <a:xfrm>
            <a:off x="11370902" y="445853"/>
            <a:ext cx="585788" cy="850900"/>
            <a:chOff x="4375151" y="1629202"/>
            <a:chExt cx="3016993" cy="4645698"/>
          </a:xfrm>
        </p:grpSpPr>
        <p:sp>
          <p:nvSpPr>
            <p:cNvPr id="12"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57" name="Shape 2190">
            <a:extLst>
              <a:ext uri="{FF2B5EF4-FFF2-40B4-BE49-F238E27FC236}">
                <a16:creationId xmlns:a16="http://schemas.microsoft.com/office/drawing/2014/main" id="{F0FCFDFB-1FB8-4E9C-B3CA-B3DA141B50BC}"/>
              </a:ext>
            </a:extLst>
          </p:cNvPr>
          <p:cNvSpPr/>
          <p:nvPr/>
        </p:nvSpPr>
        <p:spPr>
          <a:xfrm rot="10800000" flipH="1">
            <a:off x="284886" y="5821193"/>
            <a:ext cx="857250" cy="874712"/>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4"/>
          </a:solidFill>
          <a:ln w="12700" cap="flat">
            <a:noFill/>
            <a:miter lim="400000"/>
          </a:ln>
          <a:effectLst/>
        </p:spPr>
        <p:txBody>
          <a:bodyPr lIns="34289" tIns="34289" rIns="34289" bIns="34289"/>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 name="Shape 2190">
            <a:extLst>
              <a:ext uri="{FF2B5EF4-FFF2-40B4-BE49-F238E27FC236}">
                <a16:creationId xmlns:a16="http://schemas.microsoft.com/office/drawing/2014/main" id="{5ADFDD70-8045-4FB9-9945-B2C3417B933D}"/>
              </a:ext>
            </a:extLst>
          </p:cNvPr>
          <p:cNvSpPr/>
          <p:nvPr/>
        </p:nvSpPr>
        <p:spPr>
          <a:xfrm rot="10800000" flipH="1">
            <a:off x="1924774" y="5776743"/>
            <a:ext cx="522287" cy="493712"/>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3"/>
          </a:solidFill>
          <a:ln w="12700" cap="flat">
            <a:noFill/>
            <a:miter lim="400000"/>
          </a:ln>
          <a:effectLst/>
        </p:spPr>
        <p:txBody>
          <a:bodyPr lIns="34289" tIns="34289" rIns="34289" bIns="34289"/>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 name="Shape 11">
            <a:extLst>
              <a:ext uri="{FF2B5EF4-FFF2-40B4-BE49-F238E27FC236}">
                <a16:creationId xmlns:a16="http://schemas.microsoft.com/office/drawing/2014/main" id="{FC062611-F2F1-43F0-824A-DA39F411DA9E}"/>
              </a:ext>
            </a:extLst>
          </p:cNvPr>
          <p:cNvSpPr/>
          <p:nvPr/>
        </p:nvSpPr>
        <p:spPr>
          <a:xfrm>
            <a:off x="835749" y="5552905"/>
            <a:ext cx="431800" cy="428625"/>
          </a:xfrm>
          <a:prstGeom prst="gear9">
            <a:avLst>
              <a:gd name="adj1" fmla="val 12347"/>
              <a:gd name="adj2" fmla="val 1763"/>
            </a:avLst>
          </a:prstGeom>
          <a:solidFill>
            <a:srgbClr val="FF000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1" name="Shape 13">
            <a:extLst>
              <a:ext uri="{FF2B5EF4-FFF2-40B4-BE49-F238E27FC236}">
                <a16:creationId xmlns:a16="http://schemas.microsoft.com/office/drawing/2014/main" id="{E2E0574D-5D09-45BF-8957-109E063CB353}"/>
              </a:ext>
            </a:extLst>
          </p:cNvPr>
          <p:cNvSpPr/>
          <p:nvPr/>
        </p:nvSpPr>
        <p:spPr>
          <a:xfrm>
            <a:off x="1588224" y="6130755"/>
            <a:ext cx="585787" cy="577850"/>
          </a:xfrm>
          <a:prstGeom prst="gear9">
            <a:avLst>
              <a:gd name="adj1" fmla="val 12347"/>
              <a:gd name="adj2" fmla="val 1763"/>
            </a:avLst>
          </a:prstGeom>
          <a:solidFill>
            <a:schemeClr val="accent5"/>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2" name="Shape 3420">
            <a:extLst>
              <a:ext uri="{FF2B5EF4-FFF2-40B4-BE49-F238E27FC236}">
                <a16:creationId xmlns:a16="http://schemas.microsoft.com/office/drawing/2014/main" id="{579B0EC9-239B-4DFE-B926-874C7D616B2E}"/>
              </a:ext>
            </a:extLst>
          </p:cNvPr>
          <p:cNvSpPr/>
          <p:nvPr/>
        </p:nvSpPr>
        <p:spPr>
          <a:xfrm>
            <a:off x="1089749" y="5914855"/>
            <a:ext cx="425450" cy="393700"/>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rgbClr val="FFC000"/>
          </a:solidFill>
          <a:ln w="57150" cap="flat">
            <a:noFill/>
            <a:prstDash val="solid"/>
            <a:round/>
          </a:ln>
          <a:effectLst/>
        </p:spPr>
        <p:txBody>
          <a:bodyPr lIns="34289" tIns="34289" rIns="34289" bIns="34289"/>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Shape 3420">
            <a:extLst>
              <a:ext uri="{FF2B5EF4-FFF2-40B4-BE49-F238E27FC236}">
                <a16:creationId xmlns:a16="http://schemas.microsoft.com/office/drawing/2014/main" id="{873EF925-2643-4F22-BA01-9BCEED3CEF5E}"/>
              </a:ext>
            </a:extLst>
          </p:cNvPr>
          <p:cNvSpPr/>
          <p:nvPr/>
        </p:nvSpPr>
        <p:spPr>
          <a:xfrm>
            <a:off x="1189761" y="6270455"/>
            <a:ext cx="414338" cy="414338"/>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chemeClr val="tx1">
              <a:lumMod val="60000"/>
              <a:lumOff val="40000"/>
            </a:schemeClr>
          </a:solidFill>
          <a:ln w="57150" cap="flat">
            <a:noFill/>
            <a:prstDash val="solid"/>
            <a:round/>
          </a:ln>
          <a:effectLst/>
        </p:spPr>
        <p:txBody>
          <a:bodyPr lIns="34289" tIns="34289" rIns="34289" bIns="34289"/>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 name="Freeform 38">
            <a:extLst>
              <a:ext uri="{FF2B5EF4-FFF2-40B4-BE49-F238E27FC236}">
                <a16:creationId xmlns:a16="http://schemas.microsoft.com/office/drawing/2014/main" id="{44671772-258D-4A9E-8EA0-6DF4E157CEE0}"/>
              </a:ext>
            </a:extLst>
          </p:cNvPr>
          <p:cNvSpPr>
            <a:spLocks noEditPoints="1"/>
          </p:cNvSpPr>
          <p:nvPr/>
        </p:nvSpPr>
        <p:spPr bwMode="auto">
          <a:xfrm>
            <a:off x="1512024" y="5824368"/>
            <a:ext cx="360362" cy="371475"/>
          </a:xfrm>
          <a:custGeom>
            <a:avLst/>
            <a:gdLst>
              <a:gd name="T0" fmla="*/ 276 w 618"/>
              <a:gd name="T1" fmla="*/ 224 h 618"/>
              <a:gd name="T2" fmla="*/ 238 w 618"/>
              <a:gd name="T3" fmla="*/ 253 h 618"/>
              <a:gd name="T4" fmla="*/ 220 w 618"/>
              <a:gd name="T5" fmla="*/ 295 h 618"/>
              <a:gd name="T6" fmla="*/ 225 w 618"/>
              <a:gd name="T7" fmla="*/ 342 h 618"/>
              <a:gd name="T8" fmla="*/ 254 w 618"/>
              <a:gd name="T9" fmla="*/ 380 h 618"/>
              <a:gd name="T10" fmla="*/ 296 w 618"/>
              <a:gd name="T11" fmla="*/ 398 h 618"/>
              <a:gd name="T12" fmla="*/ 343 w 618"/>
              <a:gd name="T13" fmla="*/ 393 h 618"/>
              <a:gd name="T14" fmla="*/ 381 w 618"/>
              <a:gd name="T15" fmla="*/ 364 h 618"/>
              <a:gd name="T16" fmla="*/ 399 w 618"/>
              <a:gd name="T17" fmla="*/ 323 h 618"/>
              <a:gd name="T18" fmla="*/ 394 w 618"/>
              <a:gd name="T19" fmla="*/ 275 h 618"/>
              <a:gd name="T20" fmla="*/ 365 w 618"/>
              <a:gd name="T21" fmla="*/ 237 h 618"/>
              <a:gd name="T22" fmla="*/ 323 w 618"/>
              <a:gd name="T23" fmla="*/ 219 h 618"/>
              <a:gd name="T24" fmla="*/ 225 w 618"/>
              <a:gd name="T25" fmla="*/ 0 h 618"/>
              <a:gd name="T26" fmla="*/ 318 w 618"/>
              <a:gd name="T27" fmla="*/ 99 h 618"/>
              <a:gd name="T28" fmla="*/ 412 w 618"/>
              <a:gd name="T29" fmla="*/ 7 h 618"/>
              <a:gd name="T30" fmla="*/ 444 w 618"/>
              <a:gd name="T31" fmla="*/ 147 h 618"/>
              <a:gd name="T32" fmla="*/ 483 w 618"/>
              <a:gd name="T33" fmla="*/ 189 h 618"/>
              <a:gd name="T34" fmla="*/ 618 w 618"/>
              <a:gd name="T35" fmla="*/ 224 h 618"/>
              <a:gd name="T36" fmla="*/ 519 w 618"/>
              <a:gd name="T37" fmla="*/ 319 h 618"/>
              <a:gd name="T38" fmla="*/ 611 w 618"/>
              <a:gd name="T39" fmla="*/ 413 h 618"/>
              <a:gd name="T40" fmla="*/ 472 w 618"/>
              <a:gd name="T41" fmla="*/ 443 h 618"/>
              <a:gd name="T42" fmla="*/ 429 w 618"/>
              <a:gd name="T43" fmla="*/ 482 h 618"/>
              <a:gd name="T44" fmla="*/ 394 w 618"/>
              <a:gd name="T45" fmla="*/ 618 h 618"/>
              <a:gd name="T46" fmla="*/ 301 w 618"/>
              <a:gd name="T47" fmla="*/ 520 h 618"/>
              <a:gd name="T48" fmla="*/ 205 w 618"/>
              <a:gd name="T49" fmla="*/ 612 h 618"/>
              <a:gd name="T50" fmla="*/ 175 w 618"/>
              <a:gd name="T51" fmla="*/ 472 h 618"/>
              <a:gd name="T52" fmla="*/ 136 w 618"/>
              <a:gd name="T53" fmla="*/ 429 h 618"/>
              <a:gd name="T54" fmla="*/ 0 w 618"/>
              <a:gd name="T55" fmla="*/ 393 h 618"/>
              <a:gd name="T56" fmla="*/ 99 w 618"/>
              <a:gd name="T57" fmla="*/ 300 h 618"/>
              <a:gd name="T58" fmla="*/ 8 w 618"/>
              <a:gd name="T59" fmla="*/ 206 h 618"/>
              <a:gd name="T60" fmla="*/ 146 w 618"/>
              <a:gd name="T61" fmla="*/ 175 h 618"/>
              <a:gd name="T62" fmla="*/ 190 w 618"/>
              <a:gd name="T63" fmla="*/ 135 h 618"/>
              <a:gd name="T64" fmla="*/ 225 w 618"/>
              <a:gd name="T65"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18" h="618">
                <a:moveTo>
                  <a:pt x="300" y="219"/>
                </a:moveTo>
                <a:lnTo>
                  <a:pt x="276" y="224"/>
                </a:lnTo>
                <a:lnTo>
                  <a:pt x="255" y="236"/>
                </a:lnTo>
                <a:lnTo>
                  <a:pt x="238" y="253"/>
                </a:lnTo>
                <a:lnTo>
                  <a:pt x="226" y="273"/>
                </a:lnTo>
                <a:lnTo>
                  <a:pt x="220" y="295"/>
                </a:lnTo>
                <a:lnTo>
                  <a:pt x="220" y="319"/>
                </a:lnTo>
                <a:lnTo>
                  <a:pt x="225" y="342"/>
                </a:lnTo>
                <a:lnTo>
                  <a:pt x="237" y="363"/>
                </a:lnTo>
                <a:lnTo>
                  <a:pt x="254" y="380"/>
                </a:lnTo>
                <a:lnTo>
                  <a:pt x="273" y="392"/>
                </a:lnTo>
                <a:lnTo>
                  <a:pt x="296" y="398"/>
                </a:lnTo>
                <a:lnTo>
                  <a:pt x="319" y="400"/>
                </a:lnTo>
                <a:lnTo>
                  <a:pt x="343" y="393"/>
                </a:lnTo>
                <a:lnTo>
                  <a:pt x="364" y="381"/>
                </a:lnTo>
                <a:lnTo>
                  <a:pt x="381" y="364"/>
                </a:lnTo>
                <a:lnTo>
                  <a:pt x="392" y="345"/>
                </a:lnTo>
                <a:lnTo>
                  <a:pt x="399" y="323"/>
                </a:lnTo>
                <a:lnTo>
                  <a:pt x="399" y="299"/>
                </a:lnTo>
                <a:lnTo>
                  <a:pt x="394" y="275"/>
                </a:lnTo>
                <a:lnTo>
                  <a:pt x="382" y="254"/>
                </a:lnTo>
                <a:lnTo>
                  <a:pt x="365" y="237"/>
                </a:lnTo>
                <a:lnTo>
                  <a:pt x="345" y="226"/>
                </a:lnTo>
                <a:lnTo>
                  <a:pt x="323" y="219"/>
                </a:lnTo>
                <a:lnTo>
                  <a:pt x="300" y="219"/>
                </a:lnTo>
                <a:close/>
                <a:moveTo>
                  <a:pt x="225" y="0"/>
                </a:moveTo>
                <a:lnTo>
                  <a:pt x="289" y="100"/>
                </a:lnTo>
                <a:lnTo>
                  <a:pt x="318" y="99"/>
                </a:lnTo>
                <a:lnTo>
                  <a:pt x="347" y="101"/>
                </a:lnTo>
                <a:lnTo>
                  <a:pt x="412" y="7"/>
                </a:lnTo>
                <a:lnTo>
                  <a:pt x="468" y="31"/>
                </a:lnTo>
                <a:lnTo>
                  <a:pt x="444" y="147"/>
                </a:lnTo>
                <a:lnTo>
                  <a:pt x="464" y="167"/>
                </a:lnTo>
                <a:lnTo>
                  <a:pt x="483" y="189"/>
                </a:lnTo>
                <a:lnTo>
                  <a:pt x="595" y="168"/>
                </a:lnTo>
                <a:lnTo>
                  <a:pt x="618" y="224"/>
                </a:lnTo>
                <a:lnTo>
                  <a:pt x="519" y="288"/>
                </a:lnTo>
                <a:lnTo>
                  <a:pt x="519" y="319"/>
                </a:lnTo>
                <a:lnTo>
                  <a:pt x="517" y="346"/>
                </a:lnTo>
                <a:lnTo>
                  <a:pt x="611" y="413"/>
                </a:lnTo>
                <a:lnTo>
                  <a:pt x="588" y="468"/>
                </a:lnTo>
                <a:lnTo>
                  <a:pt x="472" y="443"/>
                </a:lnTo>
                <a:lnTo>
                  <a:pt x="453" y="464"/>
                </a:lnTo>
                <a:lnTo>
                  <a:pt x="429" y="482"/>
                </a:lnTo>
                <a:lnTo>
                  <a:pt x="450" y="596"/>
                </a:lnTo>
                <a:lnTo>
                  <a:pt x="394" y="618"/>
                </a:lnTo>
                <a:lnTo>
                  <a:pt x="330" y="519"/>
                </a:lnTo>
                <a:lnTo>
                  <a:pt x="301" y="520"/>
                </a:lnTo>
                <a:lnTo>
                  <a:pt x="272" y="516"/>
                </a:lnTo>
                <a:lnTo>
                  <a:pt x="205" y="612"/>
                </a:lnTo>
                <a:lnTo>
                  <a:pt x="150" y="587"/>
                </a:lnTo>
                <a:lnTo>
                  <a:pt x="175" y="472"/>
                </a:lnTo>
                <a:lnTo>
                  <a:pt x="154" y="452"/>
                </a:lnTo>
                <a:lnTo>
                  <a:pt x="136" y="429"/>
                </a:lnTo>
                <a:lnTo>
                  <a:pt x="22" y="450"/>
                </a:lnTo>
                <a:lnTo>
                  <a:pt x="0" y="393"/>
                </a:lnTo>
                <a:lnTo>
                  <a:pt x="99" y="329"/>
                </a:lnTo>
                <a:lnTo>
                  <a:pt x="99" y="300"/>
                </a:lnTo>
                <a:lnTo>
                  <a:pt x="102" y="271"/>
                </a:lnTo>
                <a:lnTo>
                  <a:pt x="8" y="206"/>
                </a:lnTo>
                <a:lnTo>
                  <a:pt x="31" y="151"/>
                </a:lnTo>
                <a:lnTo>
                  <a:pt x="146" y="175"/>
                </a:lnTo>
                <a:lnTo>
                  <a:pt x="166" y="154"/>
                </a:lnTo>
                <a:lnTo>
                  <a:pt x="190" y="135"/>
                </a:lnTo>
                <a:lnTo>
                  <a:pt x="169" y="23"/>
                </a:lnTo>
                <a:lnTo>
                  <a:pt x="225" y="0"/>
                </a:lnTo>
                <a:close/>
              </a:path>
            </a:pathLst>
          </a:custGeom>
          <a:solidFill>
            <a:schemeClr val="tx1"/>
          </a:solidFill>
          <a:ln w="0">
            <a:noFill/>
            <a:prstDash val="solid"/>
            <a:round/>
            <a:headEnd/>
            <a:tailEnd/>
          </a:ln>
        </p:spPr>
        <p:txBody>
          <a:bodyPr lIns="68580" tIns="34290" rIns="68580" bIns="3429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ZoneTexte 2"/>
          <p:cNvSpPr txBox="1"/>
          <p:nvPr/>
        </p:nvSpPr>
        <p:spPr>
          <a:xfrm>
            <a:off x="284886" y="1082440"/>
            <a:ext cx="10976261" cy="3108543"/>
          </a:xfrm>
          <a:prstGeom prst="rect">
            <a:avLst/>
          </a:prstGeom>
          <a:noFill/>
        </p:spPr>
        <p:txBody>
          <a:bodyPr wrap="square" rtlCol="0">
            <a:spAutoFit/>
          </a:bodyPr>
          <a:lstStyle/>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Contexte </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professionnel</a:t>
            </a:r>
            <a:endPar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Situation </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professionnelle</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800" dirty="0" smtClean="0">
                <a:solidFill>
                  <a:prstClr val="black"/>
                </a:solidFill>
                <a:latin typeface="Arial" panose="020B0604020202020204" pitchFamily="34" charset="0"/>
                <a:cs typeface="Arial" panose="020B0604020202020204" pitchFamily="34" charset="0"/>
              </a:rPr>
              <a:t>Diagnostic</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Conception du projet</a:t>
            </a:r>
            <a:endPar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Mise en œuvre de </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techniques professionnelle</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800" dirty="0" smtClean="0">
                <a:solidFill>
                  <a:prstClr val="black"/>
                </a:solidFill>
                <a:latin typeface="Arial" panose="020B0604020202020204" pitchFamily="34" charset="0"/>
                <a:cs typeface="Arial" panose="020B0604020202020204" pitchFamily="34" charset="0"/>
              </a:rPr>
              <a:t>Auto-évaluation</a:t>
            </a:r>
            <a:endPar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Mobilisation de savoirs </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associés</a:t>
            </a:r>
            <a:endPar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ZoneTexte 1"/>
          <p:cNvSpPr txBox="1"/>
          <p:nvPr/>
        </p:nvSpPr>
        <p:spPr>
          <a:xfrm rot="21368248">
            <a:off x="2996456" y="4486078"/>
            <a:ext cx="8630876" cy="1661993"/>
          </a:xfrm>
          <a:prstGeom prst="rect">
            <a:avLst/>
          </a:prstGeom>
          <a:noFill/>
          <a:ln>
            <a:solidFill>
              <a:srgbClr val="FF0000"/>
            </a:solidFill>
          </a:ln>
        </p:spPr>
        <p:txBody>
          <a:bodyPr wrap="square" rtlCol="0">
            <a:spAutoFit/>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Vigilance : réglementation matériel, </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produit</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Suivi </a:t>
            </a: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fichier </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client</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Projection de</a:t>
            </a:r>
            <a:r>
              <a:rPr kumimoji="0" lang="fr-FR" sz="2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la prestation</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dans un planning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254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65564" y="263149"/>
            <a:ext cx="7786255" cy="4770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Le concours général des métiers </a:t>
            </a:r>
            <a:endParaRPr kumimoji="0" lang="fr-FR" sz="2500" b="0" i="0" u="none" strike="noStrike" kern="1200" cap="none" spc="0" normalizeH="0" baseline="0" noProof="0" dirty="0">
              <a:ln>
                <a:noFill/>
              </a:ln>
              <a:solidFill>
                <a:srgbClr val="223A7D"/>
              </a:solidFill>
              <a:effectLst/>
              <a:uLnTx/>
              <a:uFillTx/>
              <a:latin typeface="Arial Black" panose="020B0A04020102020204" pitchFamily="34" charset="0"/>
              <a:ea typeface="+mn-ea"/>
              <a:cs typeface="+mn-cs"/>
            </a:endParaRPr>
          </a:p>
        </p:txBody>
      </p:sp>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p:cNvSpPr/>
          <p:nvPr/>
        </p:nvSpPr>
        <p:spPr>
          <a:xfrm>
            <a:off x="667870" y="1277996"/>
            <a:ext cx="10781882" cy="5078313"/>
          </a:xfrm>
          <a:prstGeom prst="rect">
            <a:avLst/>
          </a:prstGeom>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concours général des métiers a pour fonction de distinguer les meilleurs élèves ou apprentis et de valoriser leurs travaux. </a:t>
            </a:r>
            <a:endParaRPr kumimoji="0" lang="fr-FR"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fr-FR" sz="24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Il s’adresse aux jeunes de 29 ans maximum, en formation en classe de terminale de lycées professionnels publics et privés sous contrat, ou en année terminale de formation en centre de formation d’apprentis.</a:t>
            </a: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Il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évalue les candidats sur des sujets conformes aux programmes officiels, mais dans le cadre d’épreuves plus exigeantes et plus longues que celles du baccalauréat. </a:t>
            </a:r>
            <a:endParaRPr kumimoji="0" lang="fr-FR" sz="24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9" name="Image 8"/>
          <p:cNvPicPr>
            <a:picLocks noChangeAspect="1"/>
          </p:cNvPicPr>
          <p:nvPr/>
        </p:nvPicPr>
        <p:blipFill rotWithShape="1">
          <a:blip r:embed="rId2">
            <a:extLst>
              <a:ext uri="{28A0092B-C50C-407E-A947-70E740481C1C}">
                <a14:useLocalDpi xmlns:a14="http://schemas.microsoft.com/office/drawing/2010/main" val="0"/>
              </a:ext>
            </a:extLst>
          </a:blip>
          <a:srcRect l="9024" t="10237" r="9173" b="9411"/>
          <a:stretch/>
        </p:blipFill>
        <p:spPr>
          <a:xfrm>
            <a:off x="180871" y="127237"/>
            <a:ext cx="973998" cy="867550"/>
          </a:xfrm>
          <a:prstGeom prst="rect">
            <a:avLst/>
          </a:prstGeom>
        </p:spPr>
      </p:pic>
    </p:spTree>
    <p:extLst>
      <p:ext uri="{BB962C8B-B14F-4D97-AF65-F5344CB8AC3E}">
        <p14:creationId xmlns:p14="http://schemas.microsoft.com/office/powerpoint/2010/main" val="152064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207822" y="222208"/>
            <a:ext cx="789707" cy="830172"/>
          </a:xfrm>
          <a:prstGeom prst="rect">
            <a:avLst/>
          </a:prstGeom>
        </p:spPr>
      </p:pic>
      <p:sp>
        <p:nvSpPr>
          <p:cNvPr id="2" name="ZoneTexte 1"/>
          <p:cNvSpPr txBox="1"/>
          <p:nvPr/>
        </p:nvSpPr>
        <p:spPr>
          <a:xfrm>
            <a:off x="3172691" y="284286"/>
            <a:ext cx="5999018" cy="523220"/>
          </a:xfrm>
          <a:prstGeom prst="rect">
            <a:avLst/>
          </a:prstGeom>
          <a:noFill/>
        </p:spPr>
        <p:txBody>
          <a:bodyPr wrap="square" rtlCol="0">
            <a:spAutoFit/>
          </a:bodyPr>
          <a:lstStyle/>
          <a:p>
            <a:pPr algn="ctr"/>
            <a:r>
              <a:rPr lang="fr-FR" sz="2800" dirty="0" smtClean="0">
                <a:solidFill>
                  <a:srgbClr val="223A7D"/>
                </a:solidFill>
                <a:latin typeface="Arial Black" panose="020B0A04020102020204" pitchFamily="34" charset="0"/>
              </a:rPr>
              <a:t>Personnes présentes</a:t>
            </a:r>
            <a:endParaRPr lang="fr-FR" sz="2800" dirty="0"/>
          </a:p>
        </p:txBody>
      </p:sp>
      <p:sp>
        <p:nvSpPr>
          <p:cNvPr id="8" name="Espace réservé du numéro de diapositive 9"/>
          <p:cNvSpPr>
            <a:spLocks noGrp="1"/>
          </p:cNvSpPr>
          <p:nvPr>
            <p:ph type="sldNum" sz="quarter" idx="4294967295"/>
          </p:nvPr>
        </p:nvSpPr>
        <p:spPr>
          <a:xfrm>
            <a:off x="10041082" y="6384018"/>
            <a:ext cx="502228" cy="365125"/>
          </a:xfrm>
          <a:prstGeom prst="rect">
            <a:avLst/>
          </a:prstGeom>
        </p:spPr>
        <p:txBody>
          <a:bodyPr/>
          <a:lstStyle/>
          <a:p>
            <a:pPr algn="ctr"/>
            <a:fld id="{1CC5B465-768F-472B-948C-8202AA102334}" type="slidenum">
              <a:rPr lang="fr-FR" smtClean="0"/>
              <a:pPr algn="ctr"/>
              <a:t>2</a:t>
            </a:fld>
            <a:endParaRPr lang="fr-FR" dirty="0"/>
          </a:p>
        </p:txBody>
      </p:sp>
      <p:sp>
        <p:nvSpPr>
          <p:cNvPr id="9" name="Espace réservé du texte 5"/>
          <p:cNvSpPr txBox="1">
            <a:spLocks/>
          </p:cNvSpPr>
          <p:nvPr/>
        </p:nvSpPr>
        <p:spPr>
          <a:xfrm>
            <a:off x="613063" y="1563821"/>
            <a:ext cx="11118274" cy="4296652"/>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3600" dirty="0" smtClean="0"/>
              <a:t>LP 1</a:t>
            </a:r>
            <a:r>
              <a:rPr lang="fr-FR" sz="3600" baseline="30000" dirty="0" smtClean="0"/>
              <a:t>er</a:t>
            </a:r>
            <a:r>
              <a:rPr lang="fr-FR" sz="3600" dirty="0" smtClean="0"/>
              <a:t> Film : Mmes Montagne, Berthier, </a:t>
            </a:r>
            <a:r>
              <a:rPr lang="fr-FR" sz="3600" dirty="0" err="1" smtClean="0">
                <a:solidFill>
                  <a:srgbClr val="00B050"/>
                </a:solidFill>
              </a:rPr>
              <a:t>Puncel</a:t>
            </a:r>
            <a:r>
              <a:rPr lang="fr-FR" sz="3600" dirty="0" smtClean="0">
                <a:solidFill>
                  <a:srgbClr val="00B050"/>
                </a:solidFill>
              </a:rPr>
              <a:t> </a:t>
            </a:r>
            <a:r>
              <a:rPr lang="fr-FR" sz="3600" dirty="0" err="1" smtClean="0">
                <a:solidFill>
                  <a:srgbClr val="00B050"/>
                </a:solidFill>
              </a:rPr>
              <a:t>Terramorsi</a:t>
            </a:r>
            <a:endParaRPr lang="fr-FR" sz="3600" dirty="0" smtClean="0">
              <a:solidFill>
                <a:srgbClr val="00B050"/>
              </a:solidFill>
            </a:endParaRPr>
          </a:p>
          <a:p>
            <a:r>
              <a:rPr lang="fr-FR" sz="3600" dirty="0" smtClean="0"/>
              <a:t>LP de la coiffure : Mmes </a:t>
            </a:r>
            <a:r>
              <a:rPr lang="fr-FR" sz="3600" dirty="0" err="1" smtClean="0">
                <a:solidFill>
                  <a:srgbClr val="00B050"/>
                </a:solidFill>
              </a:rPr>
              <a:t>Bavoux</a:t>
            </a:r>
            <a:r>
              <a:rPr lang="fr-FR" sz="3600" dirty="0" smtClean="0"/>
              <a:t>, Evrard, Dupuy, </a:t>
            </a:r>
            <a:r>
              <a:rPr lang="fr-FR" sz="3600" dirty="0" err="1" smtClean="0">
                <a:solidFill>
                  <a:srgbClr val="00B050"/>
                </a:solidFill>
              </a:rPr>
              <a:t>Vanhove</a:t>
            </a:r>
            <a:r>
              <a:rPr lang="fr-FR" sz="3600" dirty="0" smtClean="0"/>
              <a:t>, Mansour, </a:t>
            </a:r>
            <a:r>
              <a:rPr lang="fr-FR" sz="3600" dirty="0" err="1" smtClean="0"/>
              <a:t>Bavoux</a:t>
            </a:r>
            <a:r>
              <a:rPr lang="fr-FR" sz="3600" dirty="0" smtClean="0"/>
              <a:t>, M </a:t>
            </a:r>
            <a:r>
              <a:rPr lang="fr-FR" sz="3600" dirty="0" smtClean="0"/>
              <a:t>Rosset, Mme </a:t>
            </a:r>
            <a:r>
              <a:rPr lang="fr-FR" sz="3600" dirty="0" smtClean="0">
                <a:solidFill>
                  <a:srgbClr val="0070C0"/>
                </a:solidFill>
              </a:rPr>
              <a:t>Lombardi</a:t>
            </a:r>
            <a:endParaRPr lang="fr-FR" sz="3600" dirty="0" smtClean="0">
              <a:solidFill>
                <a:srgbClr val="0070C0"/>
              </a:solidFill>
            </a:endParaRPr>
          </a:p>
          <a:p>
            <a:r>
              <a:rPr lang="fr-FR" sz="3600" dirty="0" smtClean="0"/>
              <a:t>LMAC : </a:t>
            </a:r>
            <a:r>
              <a:rPr lang="fr-FR" sz="3600" dirty="0" smtClean="0">
                <a:solidFill>
                  <a:srgbClr val="0070C0"/>
                </a:solidFill>
              </a:rPr>
              <a:t>Mmes </a:t>
            </a:r>
            <a:r>
              <a:rPr lang="fr-FR" sz="3600" dirty="0" err="1" smtClean="0">
                <a:solidFill>
                  <a:srgbClr val="0070C0"/>
                </a:solidFill>
              </a:rPr>
              <a:t>Bernollin</a:t>
            </a:r>
            <a:r>
              <a:rPr lang="fr-FR" sz="3600" dirty="0" smtClean="0">
                <a:solidFill>
                  <a:srgbClr val="0070C0"/>
                </a:solidFill>
              </a:rPr>
              <a:t>, Clavel</a:t>
            </a:r>
            <a:r>
              <a:rPr lang="fr-FR" sz="3600" dirty="0" smtClean="0"/>
              <a:t>, </a:t>
            </a:r>
            <a:r>
              <a:rPr lang="fr-FR" sz="3600" dirty="0" smtClean="0">
                <a:solidFill>
                  <a:srgbClr val="0070C0"/>
                </a:solidFill>
              </a:rPr>
              <a:t>Da Silva</a:t>
            </a:r>
            <a:r>
              <a:rPr lang="fr-FR" sz="3600" dirty="0" smtClean="0"/>
              <a:t>, </a:t>
            </a:r>
            <a:r>
              <a:rPr lang="fr-FR" sz="3600" dirty="0" smtClean="0">
                <a:solidFill>
                  <a:srgbClr val="0070C0"/>
                </a:solidFill>
              </a:rPr>
              <a:t>De </a:t>
            </a:r>
            <a:r>
              <a:rPr lang="fr-FR" sz="3600" dirty="0" err="1" smtClean="0">
                <a:solidFill>
                  <a:srgbClr val="0070C0"/>
                </a:solidFill>
              </a:rPr>
              <a:t>Abreu</a:t>
            </a:r>
            <a:r>
              <a:rPr lang="fr-FR" sz="3600" dirty="0" smtClean="0">
                <a:solidFill>
                  <a:srgbClr val="0070C0"/>
                </a:solidFill>
              </a:rPr>
              <a:t>, Gauthier</a:t>
            </a:r>
            <a:r>
              <a:rPr lang="fr-FR" sz="3600" dirty="0" smtClean="0"/>
              <a:t>,</a:t>
            </a:r>
            <a:r>
              <a:rPr lang="fr-FR" sz="3600" dirty="0" smtClean="0">
                <a:solidFill>
                  <a:srgbClr val="00B050"/>
                </a:solidFill>
              </a:rPr>
              <a:t> </a:t>
            </a:r>
            <a:r>
              <a:rPr lang="fr-FR" sz="3600" dirty="0" err="1" smtClean="0">
                <a:solidFill>
                  <a:srgbClr val="00B050"/>
                </a:solidFill>
              </a:rPr>
              <a:t>Paredes</a:t>
            </a:r>
            <a:r>
              <a:rPr lang="fr-FR" sz="3600" dirty="0" smtClean="0"/>
              <a:t>, </a:t>
            </a:r>
            <a:r>
              <a:rPr lang="fr-FR" sz="3600" dirty="0" smtClean="0">
                <a:solidFill>
                  <a:srgbClr val="0070C0"/>
                </a:solidFill>
              </a:rPr>
              <a:t>Soulas</a:t>
            </a:r>
            <a:r>
              <a:rPr lang="fr-FR" sz="3600" dirty="0" smtClean="0"/>
              <a:t>, </a:t>
            </a:r>
            <a:r>
              <a:rPr lang="fr-FR" sz="3600" dirty="0" err="1" smtClean="0">
                <a:solidFill>
                  <a:srgbClr val="0070C0"/>
                </a:solidFill>
              </a:rPr>
              <a:t>Tarrio</a:t>
            </a:r>
            <a:r>
              <a:rPr lang="fr-FR" sz="3600" dirty="0" smtClean="0"/>
              <a:t>, </a:t>
            </a:r>
            <a:r>
              <a:rPr lang="fr-FR" sz="3600" dirty="0" err="1" smtClean="0">
                <a:solidFill>
                  <a:srgbClr val="0070C0"/>
                </a:solidFill>
              </a:rPr>
              <a:t>Groelas</a:t>
            </a:r>
            <a:r>
              <a:rPr lang="fr-FR" sz="3600" dirty="0" smtClean="0">
                <a:solidFill>
                  <a:srgbClr val="0070C0"/>
                </a:solidFill>
              </a:rPr>
              <a:t>, M </a:t>
            </a:r>
            <a:r>
              <a:rPr lang="fr-FR" sz="3600" dirty="0" err="1" smtClean="0">
                <a:solidFill>
                  <a:srgbClr val="0070C0"/>
                </a:solidFill>
              </a:rPr>
              <a:t>Jarrige</a:t>
            </a:r>
            <a:endParaRPr lang="fr-FR" sz="3600" dirty="0" smtClean="0">
              <a:solidFill>
                <a:srgbClr val="0070C0"/>
              </a:solidFill>
            </a:endParaRPr>
          </a:p>
        </p:txBody>
      </p:sp>
    </p:spTree>
    <p:extLst>
      <p:ext uri="{BB962C8B-B14F-4D97-AF65-F5344CB8AC3E}">
        <p14:creationId xmlns:p14="http://schemas.microsoft.com/office/powerpoint/2010/main" val="4011854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65564" y="263149"/>
            <a:ext cx="10020185"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Le concours général des métiers Esthétique cosmétique parfumerie/coiffure : Les épreuves </a:t>
            </a:r>
            <a:endParaRPr kumimoji="0" lang="fr-FR" sz="2500" b="0" i="0" u="none" strike="noStrike" kern="1200" cap="none" spc="0" normalizeH="0" baseline="0" noProof="0" dirty="0">
              <a:ln>
                <a:noFill/>
              </a:ln>
              <a:solidFill>
                <a:srgbClr val="223A7D"/>
              </a:solidFill>
              <a:effectLst/>
              <a:uLnTx/>
              <a:uFillTx/>
              <a:latin typeface="Arial Black" panose="020B0A04020102020204" pitchFamily="34" charset="0"/>
              <a:ea typeface="+mn-ea"/>
              <a:cs typeface="+mn-cs"/>
            </a:endParaRPr>
          </a:p>
        </p:txBody>
      </p:sp>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Image 8"/>
          <p:cNvPicPr>
            <a:picLocks noChangeAspect="1"/>
          </p:cNvPicPr>
          <p:nvPr/>
        </p:nvPicPr>
        <p:blipFill rotWithShape="1">
          <a:blip r:embed="rId2">
            <a:extLst>
              <a:ext uri="{28A0092B-C50C-407E-A947-70E740481C1C}">
                <a14:useLocalDpi xmlns:a14="http://schemas.microsoft.com/office/drawing/2010/main" val="0"/>
              </a:ext>
            </a:extLst>
          </a:blip>
          <a:srcRect l="9024" t="10237" r="9173" b="9411"/>
          <a:stretch/>
        </p:blipFill>
        <p:spPr>
          <a:xfrm>
            <a:off x="180871" y="127237"/>
            <a:ext cx="973998" cy="867550"/>
          </a:xfrm>
          <a:prstGeom prst="rect">
            <a:avLst/>
          </a:prstGeom>
        </p:spPr>
      </p:pic>
      <p:sp>
        <p:nvSpPr>
          <p:cNvPr id="6" name="Rectangle 5"/>
          <p:cNvSpPr/>
          <p:nvPr/>
        </p:nvSpPr>
        <p:spPr>
          <a:xfrm>
            <a:off x="513212" y="1238909"/>
            <a:ext cx="11081312" cy="2677656"/>
          </a:xfrm>
          <a:prstGeom prst="rect">
            <a:avLst/>
          </a:prstGeom>
        </p:spPr>
        <p:txBody>
          <a:bodyPr wrap="square">
            <a:spAutoFit/>
          </a:bodyPr>
          <a:lstStyle/>
          <a:p>
            <a:pPr marL="342900" marR="0" lvl="0" indent="-342900" algn="l" defTabSz="457200" rtl="0" eaLnBrk="1" fontAlgn="auto" latinLnBrk="0" hangingPunct="1">
              <a:lnSpc>
                <a:spcPct val="150000"/>
              </a:lnSpc>
              <a:spcBef>
                <a:spcPts val="0"/>
              </a:spcBef>
              <a:spcAft>
                <a:spcPts val="0"/>
              </a:spcAft>
              <a:buClrTx/>
              <a:buSzTx/>
              <a:buFontTx/>
              <a:buChar char="-"/>
              <a:tabLst/>
              <a:defRPr/>
            </a:pPr>
            <a:r>
              <a:rPr kumimoji="0" lang="fr-FR" sz="2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Admissibilité</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 Epreuve écrite de 4 heures – </a:t>
            </a:r>
            <a:r>
              <a:rPr kumimoji="0" lang="fr-FR" sz="2800" b="0" i="0" u="none" strike="noStrike" kern="1200" cap="none" spc="0" normalizeH="0" baseline="0" noProof="0" dirty="0" err="1"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coef</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1</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(dans chaque académie ; mars)</a:t>
            </a:r>
          </a:p>
          <a:p>
            <a:pPr marL="342900" marR="0" lvl="0" indent="-342900" algn="l" defTabSz="457200" rtl="0" eaLnBrk="1" fontAlgn="auto" latinLnBrk="0" hangingPunct="1">
              <a:lnSpc>
                <a:spcPct val="150000"/>
              </a:lnSpc>
              <a:spcBef>
                <a:spcPts val="0"/>
              </a:spcBef>
              <a:spcAft>
                <a:spcPts val="0"/>
              </a:spcAft>
              <a:buClrTx/>
              <a:buSzTx/>
              <a:buFontTx/>
              <a:buChar char="-"/>
              <a:tabLst/>
              <a:defRPr/>
            </a:pPr>
            <a:r>
              <a:rPr kumimoji="0" lang="fr-FR" sz="2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Admission</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 Epreuve pratique et orale de 4 heures 30 – </a:t>
            </a:r>
            <a:r>
              <a:rPr kumimoji="0" lang="fr-FR" sz="2800" b="0" i="0" u="none" strike="noStrike" kern="1200" cap="none" spc="0" normalizeH="0" baseline="0" noProof="0" dirty="0" err="1"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coef</a:t>
            </a: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2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(ECP Lyon – Coiffure Bordeaux)</a:t>
            </a:r>
            <a:endPar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8594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Espace réservé du texte 3"/>
          <p:cNvSpPr txBox="1">
            <a:spLocks/>
          </p:cNvSpPr>
          <p:nvPr/>
        </p:nvSpPr>
        <p:spPr>
          <a:xfrm>
            <a:off x="436421" y="916762"/>
            <a:ext cx="11478489" cy="58046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marR="0" lvl="2" indent="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p:txBody>
      </p:sp>
      <p:sp>
        <p:nvSpPr>
          <p:cNvPr id="9" name="ZoneTexte 8"/>
          <p:cNvSpPr txBox="1"/>
          <p:nvPr/>
        </p:nvSpPr>
        <p:spPr>
          <a:xfrm>
            <a:off x="1117817" y="263162"/>
            <a:ext cx="10718223" cy="4770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Sources </a:t>
            </a:r>
            <a:endParaRPr kumimoji="0" lang="fr-FR" sz="2500" b="0" i="0" u="none" strike="noStrike" kern="1200" cap="none" spc="0" normalizeH="0" baseline="0" noProof="0" dirty="0">
              <a:ln>
                <a:noFill/>
              </a:ln>
              <a:solidFill>
                <a:srgbClr val="223A7D"/>
              </a:solidFill>
              <a:effectLst/>
              <a:uLnTx/>
              <a:uFillTx/>
              <a:latin typeface="Arial Black" panose="020B0A04020102020204" pitchFamily="34" charset="0"/>
              <a:ea typeface="+mn-ea"/>
              <a:cs typeface="+mn-cs"/>
            </a:endParaRPr>
          </a:p>
        </p:txBody>
      </p:sp>
      <p:sp>
        <p:nvSpPr>
          <p:cNvPr id="6" name="Rectangle 3"/>
          <p:cNvSpPr>
            <a:spLocks noChangeArrowheads="1"/>
          </p:cNvSpPr>
          <p:nvPr/>
        </p:nvSpPr>
        <p:spPr bwMode="auto">
          <a:xfrm>
            <a:off x="436421" y="845005"/>
            <a:ext cx="11291451"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fr-FR" alt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Référentiel</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fr-FR" alt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Guide d’accompagnement pédagogique</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fr-FR" alt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Documents de cadrage académique</a:t>
            </a:r>
          </a:p>
          <a:p>
            <a:pPr lvl="0" defTabSz="914400" eaLnBrk="0" fontAlgn="base" hangingPunct="0">
              <a:spcBef>
                <a:spcPct val="0"/>
              </a:spcBef>
              <a:spcAft>
                <a:spcPct val="0"/>
              </a:spcAft>
            </a:pPr>
            <a:r>
              <a:rPr lang="fr-FR" altLang="fr-FR" sz="2800" dirty="0" smtClean="0">
                <a:solidFill>
                  <a:prstClr val="black"/>
                </a:solidFill>
                <a:latin typeface="Arial" panose="020B0604020202020204" pitchFamily="34" charset="0"/>
                <a:hlinkClick r:id="rId3"/>
              </a:rPr>
              <a:t>https</a:t>
            </a:r>
            <a:r>
              <a:rPr lang="fr-FR" altLang="fr-FR" sz="2800" dirty="0">
                <a:solidFill>
                  <a:prstClr val="black"/>
                </a:solidFill>
                <a:latin typeface="Arial" panose="020B0604020202020204" pitchFamily="34" charset="0"/>
                <a:hlinkClick r:id="rId3"/>
              </a:rPr>
              <a:t>://</a:t>
            </a:r>
            <a:r>
              <a:rPr lang="fr-FR" altLang="fr-FR" sz="2800" dirty="0" smtClean="0">
                <a:solidFill>
                  <a:prstClr val="black"/>
                </a:solidFill>
                <a:latin typeface="Arial" panose="020B0604020202020204" pitchFamily="34" charset="0"/>
                <a:hlinkClick r:id="rId3"/>
              </a:rPr>
              <a:t>sbssa.enseigne.ac-lyon.fr/spip/spip.php?rubrique10</a:t>
            </a:r>
            <a:r>
              <a:rPr lang="fr-FR" altLang="fr-FR" sz="2800" dirty="0" smtClean="0">
                <a:solidFill>
                  <a:prstClr val="black"/>
                </a:solidFill>
                <a:latin typeface="Arial" panose="020B0604020202020204" pitchFamily="34" charset="0"/>
              </a:rPr>
              <a:t> </a:t>
            </a:r>
            <a:endParaRPr kumimoji="0" lang="fr-FR"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fr-FR" altLang="fr-FR"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Taxonomie de Bloom</a:t>
            </a:r>
          </a:p>
          <a:p>
            <a:pPr lvl="0" defTabSz="914400" eaLnBrk="0" fontAlgn="base" hangingPunct="0">
              <a:spcBef>
                <a:spcPct val="0"/>
              </a:spcBef>
              <a:spcAft>
                <a:spcPct val="0"/>
              </a:spcAft>
            </a:pPr>
            <a:r>
              <a:rPr lang="fr-FR" altLang="fr-FR" sz="2800" dirty="0">
                <a:solidFill>
                  <a:prstClr val="black"/>
                </a:solidFill>
                <a:latin typeface="Arial" panose="020B0604020202020204" pitchFamily="34" charset="0"/>
                <a:hlinkClick r:id="rId4"/>
              </a:rPr>
              <a:t>https://www.bienenseigner.com/taxonomie-de-bloom</a:t>
            </a:r>
            <a:r>
              <a:rPr lang="fr-FR" altLang="fr-FR" sz="2800" dirty="0" smtClean="0">
                <a:solidFill>
                  <a:prstClr val="black"/>
                </a:solidFill>
                <a:latin typeface="Arial" panose="020B0604020202020204" pitchFamily="34" charset="0"/>
                <a:hlinkClick r:id="rId4"/>
              </a:rPr>
              <a:t>/</a:t>
            </a:r>
            <a:r>
              <a:rPr lang="fr-FR" altLang="fr-FR" sz="2800" dirty="0" smtClean="0">
                <a:solidFill>
                  <a:prstClr val="black"/>
                </a:solidFill>
                <a:latin typeface="Arial" panose="020B0604020202020204" pitchFamily="34" charset="0"/>
              </a:rPr>
              <a:t> </a:t>
            </a:r>
          </a:p>
          <a:p>
            <a:pPr lvl="0" defTabSz="914400" eaLnBrk="0" fontAlgn="base" hangingPunct="0">
              <a:spcBef>
                <a:spcPct val="0"/>
              </a:spcBef>
              <a:spcAft>
                <a:spcPct val="0"/>
              </a:spcAft>
            </a:pPr>
            <a:r>
              <a:rPr lang="fr-FR" altLang="fr-FR" sz="2800" dirty="0">
                <a:solidFill>
                  <a:prstClr val="black"/>
                </a:solidFill>
                <a:latin typeface="Arial" panose="020B0604020202020204" pitchFamily="34" charset="0"/>
                <a:hlinkClick r:id="rId5"/>
              </a:rPr>
              <a:t>https://</a:t>
            </a:r>
            <a:r>
              <a:rPr lang="fr-FR" altLang="fr-FR" sz="2800" dirty="0" smtClean="0">
                <a:solidFill>
                  <a:prstClr val="black"/>
                </a:solidFill>
                <a:latin typeface="Arial" panose="020B0604020202020204" pitchFamily="34" charset="0"/>
                <a:hlinkClick r:id="rId5"/>
              </a:rPr>
              <a:t>afeseo.ca/wp-content/uploads/2021/02/Taxonomie-cognitif-et-socio-affectif.pdf</a:t>
            </a:r>
            <a:r>
              <a:rPr lang="fr-FR" altLang="fr-FR" sz="2800" dirty="0" smtClean="0">
                <a:solidFill>
                  <a:prstClr val="black"/>
                </a:solidFill>
                <a:latin typeface="Arial" panose="020B0604020202020204" pitchFamily="34" charset="0"/>
              </a:rPr>
              <a:t> </a:t>
            </a:r>
          </a:p>
          <a:p>
            <a:pPr lvl="0" defTabSz="914400" eaLnBrk="0" fontAlgn="base" hangingPunct="0">
              <a:spcBef>
                <a:spcPct val="0"/>
              </a:spcBef>
              <a:spcAft>
                <a:spcPct val="0"/>
              </a:spcAft>
            </a:pPr>
            <a:endParaRPr lang="fr-FR" altLang="fr-FR" sz="2800" dirty="0" smtClean="0">
              <a:solidFill>
                <a:prstClr val="black"/>
              </a:solidFill>
              <a:latin typeface="Arial" panose="020B0604020202020204" pitchFamily="34" charset="0"/>
            </a:endParaRPr>
          </a:p>
          <a:p>
            <a:pPr marL="457200" indent="-457200" defTabSz="914400" eaLnBrk="0" fontAlgn="base" hangingPunct="0">
              <a:spcBef>
                <a:spcPct val="0"/>
              </a:spcBef>
              <a:spcAft>
                <a:spcPct val="0"/>
              </a:spcAft>
              <a:buFont typeface="Wingdings" panose="05000000000000000000" pitchFamily="2" charset="2"/>
              <a:buChar char="Ø"/>
            </a:pPr>
            <a:r>
              <a:rPr lang="fr-FR" altLang="fr-FR" sz="2800" dirty="0" smtClean="0">
                <a:solidFill>
                  <a:prstClr val="black"/>
                </a:solidFill>
                <a:latin typeface="Arial" panose="020B0604020202020204" pitchFamily="34" charset="0"/>
              </a:rPr>
              <a:t>Famille de la beauté et du bien être</a:t>
            </a:r>
          </a:p>
          <a:p>
            <a:pPr defTabSz="914400" eaLnBrk="0" fontAlgn="base" hangingPunct="0">
              <a:spcBef>
                <a:spcPct val="0"/>
              </a:spcBef>
              <a:spcAft>
                <a:spcPct val="0"/>
              </a:spcAft>
            </a:pPr>
            <a:r>
              <a:rPr lang="fr-FR" sz="2800" dirty="0">
                <a:solidFill>
                  <a:prstClr val="black"/>
                </a:solidFill>
                <a:latin typeface="Arial" panose="020B0604020202020204" pitchFamily="34" charset="0"/>
                <a:cs typeface="Arial" panose="020B0604020202020204" pitchFamily="34" charset="0"/>
                <a:hlinkClick r:id="rId6"/>
              </a:rPr>
              <a:t>https://eduscol.education.fr/document/1906/download</a:t>
            </a:r>
            <a:r>
              <a:rPr lang="fr-FR" sz="2800" dirty="0">
                <a:solidFill>
                  <a:prstClr val="black"/>
                </a:solidFill>
                <a:latin typeface="Arial" panose="020B0604020202020204" pitchFamily="34" charset="0"/>
                <a:cs typeface="Arial" panose="020B0604020202020204" pitchFamily="34" charset="0"/>
              </a:rPr>
              <a:t> (vadémécum)</a:t>
            </a:r>
          </a:p>
          <a:p>
            <a:pPr lvl="0" defTabSz="914400" eaLnBrk="0" fontAlgn="base" hangingPunct="0">
              <a:spcBef>
                <a:spcPct val="0"/>
              </a:spcBef>
              <a:spcAft>
                <a:spcPct val="0"/>
              </a:spcAft>
            </a:pPr>
            <a:endParaRPr lang="fr-FR" altLang="fr-FR" sz="2800" dirty="0" smtClean="0">
              <a:solidFill>
                <a:prstClr val="black"/>
              </a:solidFill>
              <a:latin typeface="Arial" panose="020B0604020202020204" pitchFamily="34" charset="0"/>
            </a:endParaRPr>
          </a:p>
        </p:txBody>
      </p:sp>
    </p:spTree>
    <p:extLst>
      <p:ext uri="{BB962C8B-B14F-4D97-AF65-F5344CB8AC3E}">
        <p14:creationId xmlns:p14="http://schemas.microsoft.com/office/powerpoint/2010/main" val="633769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Espace réservé du texte 3"/>
          <p:cNvSpPr txBox="1">
            <a:spLocks/>
          </p:cNvSpPr>
          <p:nvPr/>
        </p:nvSpPr>
        <p:spPr>
          <a:xfrm>
            <a:off x="436421" y="916762"/>
            <a:ext cx="11478489" cy="58046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marR="0" lvl="2" indent="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2000" b="1" i="0" u="none" strike="noStrike" kern="1200" cap="none" spc="0" normalizeH="0" baseline="0" noProof="0" dirty="0">
              <a:ln>
                <a:noFill/>
              </a:ln>
              <a:solidFill>
                <a:srgbClr val="5AA1D8"/>
              </a:solidFill>
              <a:effectLst/>
              <a:uLnTx/>
              <a:uFillTx/>
              <a:latin typeface="Arial" panose="020B0604020202020204" pitchFamily="34" charset="0"/>
              <a:ea typeface="+mn-ea"/>
              <a:cs typeface="Arial" panose="020B0604020202020204" pitchFamily="34" charset="0"/>
            </a:endParaRPr>
          </a:p>
        </p:txBody>
      </p:sp>
      <p:sp>
        <p:nvSpPr>
          <p:cNvPr id="9" name="ZoneTexte 8"/>
          <p:cNvSpPr txBox="1"/>
          <p:nvPr/>
        </p:nvSpPr>
        <p:spPr>
          <a:xfrm>
            <a:off x="1117817" y="263162"/>
            <a:ext cx="10718223" cy="4770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smtClean="0">
                <a:ln>
                  <a:noFill/>
                </a:ln>
                <a:solidFill>
                  <a:srgbClr val="223A7D"/>
                </a:solidFill>
                <a:effectLst/>
                <a:uLnTx/>
                <a:uFillTx/>
                <a:latin typeface="Arial Black" panose="020B0A04020102020204" pitchFamily="34" charset="0"/>
                <a:ea typeface="+mn-ea"/>
                <a:cs typeface="+mn-cs"/>
              </a:rPr>
              <a:t>Sources </a:t>
            </a:r>
            <a:endParaRPr kumimoji="0" lang="fr-FR" sz="2500" b="0" i="0" u="none" strike="noStrike" kern="1200" cap="none" spc="0" normalizeH="0" baseline="0" noProof="0" dirty="0">
              <a:ln>
                <a:noFill/>
              </a:ln>
              <a:solidFill>
                <a:srgbClr val="223A7D"/>
              </a:solidFill>
              <a:effectLst/>
              <a:uLnTx/>
              <a:uFillTx/>
              <a:latin typeface="Arial Black" panose="020B0A04020102020204" pitchFamily="34" charset="0"/>
              <a:ea typeface="+mn-ea"/>
              <a:cs typeface="+mn-cs"/>
            </a:endParaRPr>
          </a:p>
        </p:txBody>
      </p:sp>
      <p:sp>
        <p:nvSpPr>
          <p:cNvPr id="6" name="Rectangle 3"/>
          <p:cNvSpPr>
            <a:spLocks noChangeArrowheads="1"/>
          </p:cNvSpPr>
          <p:nvPr/>
        </p:nvSpPr>
        <p:spPr bwMode="auto">
          <a:xfrm>
            <a:off x="436421" y="1275892"/>
            <a:ext cx="11291451"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defRPr/>
            </a:pPr>
            <a:r>
              <a:rPr lang="fr-FR" sz="2800" dirty="0" smtClean="0">
                <a:solidFill>
                  <a:prstClr val="black"/>
                </a:solidFill>
                <a:latin typeface="Arial" panose="020B0604020202020204" pitchFamily="34" charset="0"/>
                <a:cs typeface="Arial" panose="020B0604020202020204" pitchFamily="34" charset="0"/>
              </a:rPr>
              <a:t>Concours général des métiers : </a:t>
            </a:r>
          </a:p>
          <a:p>
            <a:r>
              <a:rPr lang="fr-FR" sz="2800" dirty="0"/>
              <a:t>: </a:t>
            </a:r>
            <a:r>
              <a:rPr lang="fr-FR" sz="2800" dirty="0">
                <a:hlinkClick r:id="rId3"/>
              </a:rPr>
              <a:t>https://eduscol.education.fr/1452/organisation-du-concours-general-des-metiers</a:t>
            </a:r>
            <a:r>
              <a:rPr lang="fr-FR" sz="2800" dirty="0"/>
              <a:t/>
            </a:r>
            <a:br>
              <a:rPr lang="fr-FR" sz="2800" dirty="0"/>
            </a:br>
            <a:endParaRPr lang="fr-FR" sz="2800" dirty="0"/>
          </a:p>
          <a:p>
            <a:r>
              <a:rPr lang="fr-FR" sz="2800" dirty="0"/>
              <a:t>Pour chercher les éléments relatifs à la session 2023 (2024 devrait être déposés prochainement) : </a:t>
            </a:r>
            <a:br>
              <a:rPr lang="fr-FR" sz="2800" dirty="0"/>
            </a:br>
            <a:endParaRPr lang="fr-FR" sz="2800" dirty="0"/>
          </a:p>
          <a:p>
            <a:r>
              <a:rPr lang="fr-FR" sz="2800">
                <a:hlinkClick r:id="rId4"/>
              </a:rPr>
              <a:t>https://eduscol.education.fr/1443/sujets-et-rapports-de-jury-du-concours-general-des-lycees-et-des-metiers</a:t>
            </a:r>
            <a:endParaRPr lang="fr-FR" sz="2800"/>
          </a:p>
          <a:p>
            <a:pPr marR="0" lvl="0" algn="l" defTabSz="914400" rtl="0" eaLnBrk="0" fontAlgn="base" latinLnBrk="0" hangingPunct="0">
              <a:lnSpc>
                <a:spcPct val="100000"/>
              </a:lnSpc>
              <a:spcBef>
                <a:spcPct val="0"/>
              </a:spcBef>
              <a:spcAft>
                <a:spcPct val="0"/>
              </a:spcAft>
              <a:buClrTx/>
              <a:buSzTx/>
              <a:tabLst/>
              <a:defRPr/>
            </a:pPr>
            <a:endParaRPr lang="fr-FR" sz="2800" dirty="0">
              <a:solidFill>
                <a:prstClr val="black"/>
              </a:solidFill>
              <a:latin typeface="Arial" panose="020B0604020202020204" pitchFamily="34" charset="0"/>
              <a:cs typeface="Arial" panose="020B0604020202020204" pitchFamily="34" charset="0"/>
            </a:endParaRPr>
          </a:p>
          <a:p>
            <a:pPr lvl="0" defTabSz="914400" eaLnBrk="0" fontAlgn="base" hangingPunct="0">
              <a:spcBef>
                <a:spcPct val="0"/>
              </a:spcBef>
              <a:spcAft>
                <a:spcPct val="0"/>
              </a:spcAft>
            </a:pPr>
            <a:endParaRPr lang="fr-FR" altLang="fr-FR" sz="2800" dirty="0" smtClean="0">
              <a:solidFill>
                <a:prstClr val="black"/>
              </a:solidFill>
              <a:latin typeface="Arial" panose="020B0604020202020204" pitchFamily="34" charset="0"/>
            </a:endParaRPr>
          </a:p>
        </p:txBody>
      </p:sp>
    </p:spTree>
    <p:extLst>
      <p:ext uri="{BB962C8B-B14F-4D97-AF65-F5344CB8AC3E}">
        <p14:creationId xmlns:p14="http://schemas.microsoft.com/office/powerpoint/2010/main" val="1962186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207822" y="222208"/>
            <a:ext cx="789707" cy="830172"/>
          </a:xfrm>
          <a:prstGeom prst="rect">
            <a:avLst/>
          </a:prstGeom>
        </p:spPr>
      </p:pic>
      <p:sp>
        <p:nvSpPr>
          <p:cNvPr id="2" name="ZoneTexte 1"/>
          <p:cNvSpPr txBox="1"/>
          <p:nvPr/>
        </p:nvSpPr>
        <p:spPr>
          <a:xfrm>
            <a:off x="3172691" y="266702"/>
            <a:ext cx="5999018" cy="523220"/>
          </a:xfrm>
          <a:prstGeom prst="rect">
            <a:avLst/>
          </a:prstGeom>
          <a:noFill/>
        </p:spPr>
        <p:txBody>
          <a:bodyPr wrap="square" rtlCol="0">
            <a:spAutoFit/>
          </a:bodyPr>
          <a:lstStyle/>
          <a:p>
            <a:pPr algn="ctr"/>
            <a:r>
              <a:rPr lang="fr-FR" sz="2800" dirty="0" smtClean="0">
                <a:solidFill>
                  <a:srgbClr val="223A7D"/>
                </a:solidFill>
                <a:latin typeface="Arial Black" panose="020B0A04020102020204" pitchFamily="34" charset="0"/>
              </a:rPr>
              <a:t>Objectifs de la formation</a:t>
            </a:r>
            <a:endParaRPr lang="fr-FR" sz="2800" dirty="0"/>
          </a:p>
        </p:txBody>
      </p:sp>
      <p:sp>
        <p:nvSpPr>
          <p:cNvPr id="8" name="Espace réservé du numéro de diapositive 9"/>
          <p:cNvSpPr>
            <a:spLocks noGrp="1"/>
          </p:cNvSpPr>
          <p:nvPr>
            <p:ph type="sldNum" sz="quarter" idx="4294967295"/>
          </p:nvPr>
        </p:nvSpPr>
        <p:spPr>
          <a:xfrm>
            <a:off x="10041082" y="6384018"/>
            <a:ext cx="502228" cy="365125"/>
          </a:xfrm>
          <a:prstGeom prst="rect">
            <a:avLst/>
          </a:prstGeom>
        </p:spPr>
        <p:txBody>
          <a:bodyPr/>
          <a:lstStyle/>
          <a:p>
            <a:pPr algn="ctr"/>
            <a:fld id="{1CC5B465-768F-472B-948C-8202AA102334}" type="slidenum">
              <a:rPr lang="fr-FR" smtClean="0"/>
              <a:pPr algn="ctr"/>
              <a:t>3</a:t>
            </a:fld>
            <a:endParaRPr lang="fr-FR" dirty="0"/>
          </a:p>
        </p:txBody>
      </p:sp>
      <p:sp>
        <p:nvSpPr>
          <p:cNvPr id="9" name="Espace réservé du texte 5"/>
          <p:cNvSpPr txBox="1">
            <a:spLocks/>
          </p:cNvSpPr>
          <p:nvPr/>
        </p:nvSpPr>
        <p:spPr>
          <a:xfrm>
            <a:off x="1171508" y="1571126"/>
            <a:ext cx="9590276" cy="357480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fr-FR" dirty="0" smtClean="0">
                <a:latin typeface="Arial" panose="020B0604020202020204" pitchFamily="34" charset="0"/>
                <a:cs typeface="Arial" panose="020B0604020202020204" pitchFamily="34" charset="0"/>
              </a:rPr>
              <a:t>Partager </a:t>
            </a:r>
            <a:r>
              <a:rPr lang="fr-FR" dirty="0">
                <a:latin typeface="Arial" panose="020B0604020202020204" pitchFamily="34" charset="0"/>
                <a:cs typeface="Arial" panose="020B0604020202020204" pitchFamily="34" charset="0"/>
              </a:rPr>
              <a:t>les exigences </a:t>
            </a:r>
            <a:r>
              <a:rPr lang="fr-FR" dirty="0" smtClean="0">
                <a:latin typeface="Arial" panose="020B0604020202020204" pitchFamily="34" charset="0"/>
                <a:cs typeface="Arial" panose="020B0604020202020204" pitchFamily="34" charset="0"/>
              </a:rPr>
              <a:t>du diplôme</a:t>
            </a:r>
          </a:p>
          <a:p>
            <a:pPr>
              <a:lnSpc>
                <a:spcPct val="150000"/>
              </a:lnSpc>
            </a:pPr>
            <a:r>
              <a:rPr lang="fr-FR" dirty="0">
                <a:latin typeface="Arial" panose="020B0604020202020204" pitchFamily="34" charset="0"/>
                <a:cs typeface="Arial" panose="020B0604020202020204" pitchFamily="34" charset="0"/>
              </a:rPr>
              <a:t>S’appuyer sur l’expérience des 2 premières sessions</a:t>
            </a:r>
            <a:endParaRPr lang="fr-FR" sz="4800" dirty="0"/>
          </a:p>
          <a:p>
            <a:pPr>
              <a:lnSpc>
                <a:spcPct val="150000"/>
              </a:lnSpc>
            </a:pPr>
            <a:r>
              <a:rPr lang="fr-FR" dirty="0" smtClean="0">
                <a:latin typeface="Arial" panose="020B0604020202020204" pitchFamily="34" charset="0"/>
                <a:cs typeface="Arial" panose="020B0604020202020204" pitchFamily="34" charset="0"/>
              </a:rPr>
              <a:t>Partager </a:t>
            </a:r>
            <a:r>
              <a:rPr lang="fr-FR" dirty="0">
                <a:latin typeface="Arial" panose="020B0604020202020204" pitchFamily="34" charset="0"/>
                <a:cs typeface="Arial" panose="020B0604020202020204" pitchFamily="34" charset="0"/>
              </a:rPr>
              <a:t>les </a:t>
            </a:r>
            <a:r>
              <a:rPr lang="fr-FR" dirty="0" smtClean="0">
                <a:latin typeface="Arial" panose="020B0604020202020204" pitchFamily="34" charset="0"/>
                <a:cs typeface="Arial" panose="020B0604020202020204" pitchFamily="34" charset="0"/>
              </a:rPr>
              <a:t>pratiques</a:t>
            </a:r>
            <a:endParaRPr lang="fr-F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048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207822" y="222208"/>
            <a:ext cx="789707" cy="830172"/>
          </a:xfrm>
          <a:prstGeom prst="rect">
            <a:avLst/>
          </a:prstGeom>
        </p:spPr>
      </p:pic>
      <p:sp>
        <p:nvSpPr>
          <p:cNvPr id="2" name="ZoneTexte 1"/>
          <p:cNvSpPr txBox="1"/>
          <p:nvPr/>
        </p:nvSpPr>
        <p:spPr>
          <a:xfrm>
            <a:off x="3172691" y="266702"/>
            <a:ext cx="5999018" cy="523220"/>
          </a:xfrm>
          <a:prstGeom prst="rect">
            <a:avLst/>
          </a:prstGeom>
          <a:noFill/>
        </p:spPr>
        <p:txBody>
          <a:bodyPr wrap="square" rtlCol="0">
            <a:spAutoFit/>
          </a:bodyPr>
          <a:lstStyle/>
          <a:p>
            <a:pPr algn="ctr"/>
            <a:r>
              <a:rPr lang="fr-FR" sz="2800" dirty="0" smtClean="0">
                <a:solidFill>
                  <a:srgbClr val="223A7D"/>
                </a:solidFill>
                <a:latin typeface="Arial Black" panose="020B0A04020102020204" pitchFamily="34" charset="0"/>
              </a:rPr>
              <a:t>Contexte</a:t>
            </a:r>
            <a:endParaRPr lang="fr-FR" sz="2800" dirty="0"/>
          </a:p>
        </p:txBody>
      </p:sp>
      <p:sp>
        <p:nvSpPr>
          <p:cNvPr id="8" name="Espace réservé du numéro de diapositive 9"/>
          <p:cNvSpPr>
            <a:spLocks noGrp="1"/>
          </p:cNvSpPr>
          <p:nvPr>
            <p:ph type="sldNum" sz="quarter" idx="4294967295"/>
          </p:nvPr>
        </p:nvSpPr>
        <p:spPr>
          <a:xfrm>
            <a:off x="10041082" y="6384018"/>
            <a:ext cx="502228" cy="365125"/>
          </a:xfrm>
          <a:prstGeom prst="rect">
            <a:avLst/>
          </a:prstGeom>
        </p:spPr>
        <p:txBody>
          <a:bodyPr/>
          <a:lstStyle/>
          <a:p>
            <a:pPr algn="ctr"/>
            <a:fld id="{1CC5B465-768F-472B-948C-8202AA102334}" type="slidenum">
              <a:rPr lang="fr-FR" smtClean="0"/>
              <a:pPr algn="ctr"/>
              <a:t>4</a:t>
            </a:fld>
            <a:endParaRPr lang="fr-FR" dirty="0"/>
          </a:p>
        </p:txBody>
      </p:sp>
      <p:sp>
        <p:nvSpPr>
          <p:cNvPr id="9" name="Espace réservé du texte 5"/>
          <p:cNvSpPr txBox="1">
            <a:spLocks/>
          </p:cNvSpPr>
          <p:nvPr/>
        </p:nvSpPr>
        <p:spPr>
          <a:xfrm>
            <a:off x="731893" y="1052380"/>
            <a:ext cx="11118274" cy="4975147"/>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3600" dirty="0" smtClean="0"/>
          </a:p>
          <a:p>
            <a:r>
              <a:rPr lang="fr-FR" sz="3600" dirty="0" smtClean="0">
                <a:solidFill>
                  <a:srgbClr val="0070C0"/>
                </a:solidFill>
              </a:rPr>
              <a:t>2024 : 2</a:t>
            </a:r>
            <a:r>
              <a:rPr lang="fr-FR" sz="3600" baseline="30000" dirty="0" smtClean="0">
                <a:solidFill>
                  <a:srgbClr val="0070C0"/>
                </a:solidFill>
              </a:rPr>
              <a:t>ème</a:t>
            </a:r>
            <a:r>
              <a:rPr lang="fr-FR" sz="3600" dirty="0" smtClean="0">
                <a:solidFill>
                  <a:srgbClr val="0070C0"/>
                </a:solidFill>
              </a:rPr>
              <a:t> session BCP Métiers de la coiffure</a:t>
            </a:r>
          </a:p>
          <a:p>
            <a:endParaRPr lang="fr-FR" sz="3600" dirty="0"/>
          </a:p>
          <a:p>
            <a:r>
              <a:rPr lang="fr-FR" sz="3600" dirty="0" smtClean="0"/>
              <a:t>Rentrée 2024 : </a:t>
            </a:r>
          </a:p>
          <a:p>
            <a:pPr marL="0" indent="0">
              <a:buNone/>
            </a:pPr>
            <a:r>
              <a:rPr lang="fr-FR" sz="3600" dirty="0" smtClean="0"/>
              <a:t>- LP 1</a:t>
            </a:r>
            <a:r>
              <a:rPr lang="fr-FR" sz="3600" baseline="30000" dirty="0" smtClean="0"/>
              <a:t>er</a:t>
            </a:r>
            <a:r>
              <a:rPr lang="fr-FR" sz="3600" dirty="0" smtClean="0"/>
              <a:t> Film : 2</a:t>
            </a:r>
            <a:r>
              <a:rPr lang="fr-FR" sz="3600" baseline="30000" dirty="0" smtClean="0"/>
              <a:t>nde</a:t>
            </a:r>
            <a:r>
              <a:rPr lang="fr-FR" sz="3600" dirty="0" smtClean="0"/>
              <a:t> fa</a:t>
            </a:r>
            <a:r>
              <a:rPr lang="fr-FR" sz="3200" dirty="0" smtClean="0"/>
              <a:t>mille des métiers beauté bien être, 1</a:t>
            </a:r>
            <a:r>
              <a:rPr lang="fr-FR" sz="3200" baseline="30000" dirty="0" smtClean="0"/>
              <a:t>ère</a:t>
            </a:r>
            <a:r>
              <a:rPr lang="fr-FR" sz="3200" dirty="0" smtClean="0"/>
              <a:t> BCP MC</a:t>
            </a:r>
          </a:p>
          <a:p>
            <a:pPr marL="0" indent="0">
              <a:buNone/>
            </a:pPr>
            <a:r>
              <a:rPr lang="fr-FR" sz="3200" dirty="0" smtClean="0"/>
              <a:t>- LP de la coiffure et LMAC : 2</a:t>
            </a:r>
            <a:r>
              <a:rPr lang="fr-FR" sz="3200" baseline="30000" dirty="0" smtClean="0"/>
              <a:t>nde</a:t>
            </a:r>
            <a:r>
              <a:rPr lang="fr-FR" sz="3200" dirty="0" smtClean="0"/>
              <a:t> famille des métiers de la beauté et du bien être, </a:t>
            </a:r>
            <a:r>
              <a:rPr lang="fr-FR" sz="3200" dirty="0" smtClean="0"/>
              <a:t>1</a:t>
            </a:r>
            <a:r>
              <a:rPr lang="fr-FR" sz="3200" baseline="30000" dirty="0" smtClean="0"/>
              <a:t>ère</a:t>
            </a:r>
            <a:r>
              <a:rPr lang="fr-FR" sz="3200" dirty="0" smtClean="0"/>
              <a:t>, </a:t>
            </a:r>
            <a:r>
              <a:rPr lang="fr-FR" sz="3200" dirty="0" err="1" smtClean="0"/>
              <a:t>Tle</a:t>
            </a:r>
            <a:r>
              <a:rPr lang="fr-FR" sz="3200" dirty="0" smtClean="0"/>
              <a:t> BCP en apprentissage</a:t>
            </a:r>
          </a:p>
          <a:p>
            <a:pPr lvl="2"/>
            <a:endParaRPr lang="fr-FR" sz="2800" dirty="0" smtClean="0"/>
          </a:p>
          <a:p>
            <a:endParaRPr lang="fr-FR" sz="3600" dirty="0" smtClean="0"/>
          </a:p>
        </p:txBody>
      </p:sp>
    </p:spTree>
    <p:extLst>
      <p:ext uri="{BB962C8B-B14F-4D97-AF65-F5344CB8AC3E}">
        <p14:creationId xmlns:p14="http://schemas.microsoft.com/office/powerpoint/2010/main" val="2198215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207822" y="222208"/>
            <a:ext cx="789707" cy="830172"/>
          </a:xfrm>
          <a:prstGeom prst="rect">
            <a:avLst/>
          </a:prstGeom>
        </p:spPr>
      </p:pic>
      <p:sp>
        <p:nvSpPr>
          <p:cNvPr id="2" name="ZoneTexte 1"/>
          <p:cNvSpPr txBox="1"/>
          <p:nvPr/>
        </p:nvSpPr>
        <p:spPr>
          <a:xfrm>
            <a:off x="3172691" y="266702"/>
            <a:ext cx="5999018" cy="523220"/>
          </a:xfrm>
          <a:prstGeom prst="rect">
            <a:avLst/>
          </a:prstGeom>
          <a:noFill/>
        </p:spPr>
        <p:txBody>
          <a:bodyPr wrap="square" rtlCol="0">
            <a:spAutoFit/>
          </a:bodyPr>
          <a:lstStyle/>
          <a:p>
            <a:pPr algn="ctr"/>
            <a:r>
              <a:rPr lang="fr-FR" sz="2800" dirty="0" smtClean="0">
                <a:solidFill>
                  <a:srgbClr val="223A7D"/>
                </a:solidFill>
                <a:latin typeface="Arial Black" panose="020B0A04020102020204" pitchFamily="34" charset="0"/>
              </a:rPr>
              <a:t>Ordre du jour</a:t>
            </a:r>
            <a:endParaRPr lang="fr-FR" sz="2800" dirty="0"/>
          </a:p>
        </p:txBody>
      </p:sp>
      <p:sp>
        <p:nvSpPr>
          <p:cNvPr id="8" name="Espace réservé du numéro de diapositive 9"/>
          <p:cNvSpPr>
            <a:spLocks noGrp="1"/>
          </p:cNvSpPr>
          <p:nvPr>
            <p:ph type="sldNum" sz="quarter" idx="4294967295"/>
          </p:nvPr>
        </p:nvSpPr>
        <p:spPr>
          <a:xfrm>
            <a:off x="10041082" y="6384018"/>
            <a:ext cx="502228" cy="365125"/>
          </a:xfrm>
          <a:prstGeom prst="rect">
            <a:avLst/>
          </a:prstGeom>
        </p:spPr>
        <p:txBody>
          <a:bodyPr/>
          <a:lstStyle/>
          <a:p>
            <a:pPr algn="ctr"/>
            <a:fld id="{1CC5B465-768F-472B-948C-8202AA102334}" type="slidenum">
              <a:rPr lang="fr-FR" smtClean="0"/>
              <a:pPr algn="ctr"/>
              <a:t>5</a:t>
            </a:fld>
            <a:endParaRPr lang="fr-FR" dirty="0"/>
          </a:p>
        </p:txBody>
      </p:sp>
      <p:sp>
        <p:nvSpPr>
          <p:cNvPr id="9" name="Espace réservé du texte 5"/>
          <p:cNvSpPr txBox="1">
            <a:spLocks/>
          </p:cNvSpPr>
          <p:nvPr/>
        </p:nvSpPr>
        <p:spPr>
          <a:xfrm>
            <a:off x="731893" y="1052380"/>
            <a:ext cx="11118274" cy="4975147"/>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1600" dirty="0" smtClean="0"/>
          </a:p>
          <a:p>
            <a:r>
              <a:rPr lang="fr-FR" b="1" dirty="0" smtClean="0">
                <a:latin typeface="Arial" panose="020B0604020202020204" pitchFamily="34" charset="0"/>
                <a:cs typeface="Arial" panose="020B0604020202020204" pitchFamily="34" charset="0"/>
              </a:rPr>
              <a:t>Bilan de la session 2024 : pratique, écrits, E32</a:t>
            </a:r>
          </a:p>
          <a:p>
            <a:r>
              <a:rPr lang="fr-FR" b="1" dirty="0" smtClean="0">
                <a:latin typeface="Arial" panose="020B0604020202020204" pitchFamily="34" charset="0"/>
                <a:cs typeface="Arial" panose="020B0604020202020204" pitchFamily="34" charset="0"/>
              </a:rPr>
              <a:t>Nouveautés année de terminale</a:t>
            </a:r>
          </a:p>
          <a:p>
            <a:r>
              <a:rPr lang="fr-FR" b="1" dirty="0" smtClean="0">
                <a:latin typeface="Arial" panose="020B0604020202020204" pitchFamily="34" charset="0"/>
                <a:cs typeface="Arial" panose="020B0604020202020204" pitchFamily="34" charset="0"/>
              </a:rPr>
              <a:t>Leviers pour la mise en œuvre du CCF et préparer les épreuves ponctuelles</a:t>
            </a:r>
          </a:p>
          <a:p>
            <a:r>
              <a:rPr lang="fr-FR" b="1" dirty="0" smtClean="0">
                <a:latin typeface="Arial" panose="020B0604020202020204" pitchFamily="34" charset="0"/>
                <a:cs typeface="Arial" panose="020B0604020202020204" pitchFamily="34" charset="0"/>
              </a:rPr>
              <a:t>Travaux à mener : </a:t>
            </a:r>
          </a:p>
          <a:p>
            <a:pPr lvl="1"/>
            <a:r>
              <a:rPr lang="fr-FR" sz="2800" dirty="0">
                <a:latin typeface="Arial" panose="020B0604020202020204" pitchFamily="34" charset="0"/>
                <a:cs typeface="Arial" panose="020B0604020202020204" pitchFamily="34" charset="0"/>
              </a:rPr>
              <a:t>Faire monter en compétences tous les élèves : savoirs </a:t>
            </a:r>
            <a:r>
              <a:rPr lang="fr-FR" sz="2800" dirty="0" smtClean="0">
                <a:latin typeface="Arial" panose="020B0604020202020204" pitchFamily="34" charset="0"/>
                <a:cs typeface="Arial" panose="020B0604020202020204" pitchFamily="34" charset="0"/>
              </a:rPr>
              <a:t>être, devoirs, élèves issus de passerelle</a:t>
            </a:r>
            <a:endParaRPr lang="fr-FR" sz="2800" dirty="0">
              <a:latin typeface="Arial" panose="020B0604020202020204" pitchFamily="34" charset="0"/>
              <a:cs typeface="Arial" panose="020B0604020202020204" pitchFamily="34" charset="0"/>
            </a:endParaRPr>
          </a:p>
          <a:p>
            <a:pPr lvl="1"/>
            <a:r>
              <a:rPr lang="fr-FR" sz="2800" dirty="0" smtClean="0">
                <a:latin typeface="Arial" panose="020B0604020202020204" pitchFamily="34" charset="0"/>
                <a:cs typeface="Arial" panose="020B0604020202020204" pitchFamily="34" charset="0"/>
              </a:rPr>
              <a:t>Plan de formation sur les 3 ans / objectifs de PFMP</a:t>
            </a:r>
          </a:p>
          <a:p>
            <a:pPr lvl="1"/>
            <a:r>
              <a:rPr lang="fr-FR" sz="2800" dirty="0" smtClean="0">
                <a:latin typeface="Arial" panose="020B0604020202020204" pitchFamily="34" charset="0"/>
                <a:cs typeface="Arial" panose="020B0604020202020204" pitchFamily="34" charset="0"/>
              </a:rPr>
              <a:t>6 semaines de PFMP en classe de terminale</a:t>
            </a:r>
          </a:p>
        </p:txBody>
      </p:sp>
    </p:spTree>
    <p:extLst>
      <p:ext uri="{BB962C8B-B14F-4D97-AF65-F5344CB8AC3E}">
        <p14:creationId xmlns:p14="http://schemas.microsoft.com/office/powerpoint/2010/main" val="566587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2" name="ZoneTexte 1"/>
          <p:cNvSpPr txBox="1"/>
          <p:nvPr/>
        </p:nvSpPr>
        <p:spPr>
          <a:xfrm>
            <a:off x="1565564" y="263149"/>
            <a:ext cx="8922327" cy="47705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Mise en œuvre du CCF : règlement d’examen</a:t>
            </a:r>
            <a:endParaRPr lang="fr-FR" sz="2500" dirty="0">
              <a:solidFill>
                <a:srgbClr val="223A7D"/>
              </a:solidFill>
              <a:latin typeface="Arial Black" panose="020B0A04020102020204" pitchFamily="34" charset="0"/>
            </a:endParaRPr>
          </a:p>
        </p:txBody>
      </p:sp>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6</a:t>
            </a:fld>
            <a:endParaRPr lang="fr-FR" sz="1800" dirty="0">
              <a:solidFill>
                <a:schemeClr val="tx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519877"/>
              </p:ext>
            </p:extLst>
          </p:nvPr>
        </p:nvGraphicFramePr>
        <p:xfrm>
          <a:off x="706583" y="1108365"/>
          <a:ext cx="10418617" cy="3954048"/>
        </p:xfrm>
        <a:graphic>
          <a:graphicData uri="http://schemas.openxmlformats.org/drawingml/2006/table">
            <a:tbl>
              <a:tblPr firstRow="1" firstCol="1" bandRow="1">
                <a:tableStyleId>{5C22544A-7EE6-4342-B048-85BDC9FD1C3A}</a:tableStyleId>
              </a:tblPr>
              <a:tblGrid>
                <a:gridCol w="5419649">
                  <a:extLst>
                    <a:ext uri="{9D8B030D-6E8A-4147-A177-3AD203B41FA5}">
                      <a16:colId xmlns:a16="http://schemas.microsoft.com/office/drawing/2014/main" val="862322270"/>
                    </a:ext>
                  </a:extLst>
                </a:gridCol>
                <a:gridCol w="1138221">
                  <a:extLst>
                    <a:ext uri="{9D8B030D-6E8A-4147-A177-3AD203B41FA5}">
                      <a16:colId xmlns:a16="http://schemas.microsoft.com/office/drawing/2014/main" val="1904760692"/>
                    </a:ext>
                  </a:extLst>
                </a:gridCol>
                <a:gridCol w="1201721">
                  <a:extLst>
                    <a:ext uri="{9D8B030D-6E8A-4147-A177-3AD203B41FA5}">
                      <a16:colId xmlns:a16="http://schemas.microsoft.com/office/drawing/2014/main" val="2182515924"/>
                    </a:ext>
                  </a:extLst>
                </a:gridCol>
                <a:gridCol w="1547791">
                  <a:extLst>
                    <a:ext uri="{9D8B030D-6E8A-4147-A177-3AD203B41FA5}">
                      <a16:colId xmlns:a16="http://schemas.microsoft.com/office/drawing/2014/main" val="1677280781"/>
                    </a:ext>
                  </a:extLst>
                </a:gridCol>
                <a:gridCol w="1111235">
                  <a:extLst>
                    <a:ext uri="{9D8B030D-6E8A-4147-A177-3AD203B41FA5}">
                      <a16:colId xmlns:a16="http://schemas.microsoft.com/office/drawing/2014/main" val="1475280265"/>
                    </a:ext>
                  </a:extLst>
                </a:gridCol>
              </a:tblGrid>
              <a:tr h="259282">
                <a:tc>
                  <a:txBody>
                    <a:bodyPr/>
                    <a:lstStyle/>
                    <a:p>
                      <a:pPr marL="6350" marR="52070" indent="-6350"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Épreuves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445" indent="-6350">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Unités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3975"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Coef.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48260"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Mode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2065" indent="-6350">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Durée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9443746"/>
                  </a:ext>
                </a:extLst>
              </a:tr>
              <a:tr h="252664">
                <a:tc>
                  <a:txBody>
                    <a:bodyPr/>
                    <a:lstStyle/>
                    <a:p>
                      <a:pPr marL="6350" indent="-6350">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E2 - Pilotage d’une entreprise de coiffure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4610" indent="-6350"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U 2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705" indent="-6350"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2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0"/>
                        </a:spcAft>
                      </a:pPr>
                      <a:r>
                        <a:rPr lang="fr-FR" sz="2000" dirty="0">
                          <a:solidFill>
                            <a:srgbClr val="7030A0"/>
                          </a:solidFill>
                          <a:effectLst/>
                          <a:latin typeface="Arial" panose="020B0604020202020204" pitchFamily="34" charset="0"/>
                          <a:cs typeface="Arial" panose="020B0604020202020204" pitchFamily="34" charset="0"/>
                        </a:rPr>
                        <a:t>Ponctuel Ecrit </a:t>
                      </a:r>
                      <a:endParaRPr lang="fr-FR" sz="2000" dirty="0">
                        <a:solidFill>
                          <a:srgbClr val="7030A0"/>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070"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2h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38209"/>
                  </a:ext>
                </a:extLst>
              </a:tr>
              <a:tr h="249656">
                <a:tc>
                  <a:txBody>
                    <a:bodyPr/>
                    <a:lstStyle/>
                    <a:p>
                      <a:pPr marL="6350" indent="-6350">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E3 - Épreuves Professionnelles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270" indent="-6350">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3975"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15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6350" marR="24130"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extLst>
                  <a:ext uri="{0D108BD9-81ED-4DB2-BD59-A6C34878D82A}">
                    <a16:rowId xmlns:a16="http://schemas.microsoft.com/office/drawing/2014/main" val="3806470906"/>
                  </a:ext>
                </a:extLst>
              </a:tr>
              <a:tr h="365159">
                <a:tc>
                  <a:txBody>
                    <a:bodyPr/>
                    <a:lstStyle/>
                    <a:p>
                      <a:pPr marL="6350" indent="-6350">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Sous-épreuve E31 : </a:t>
                      </a:r>
                    </a:p>
                    <a:p>
                      <a:pPr marL="6350" indent="-6350">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Techniques de coiffure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705" indent="-6350"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U 31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3975"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10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0800" indent="-6350" algn="ctr">
                        <a:lnSpc>
                          <a:spcPct val="107000"/>
                        </a:lnSpc>
                        <a:spcAft>
                          <a:spcPts val="0"/>
                        </a:spcAft>
                      </a:pPr>
                      <a:r>
                        <a:rPr lang="fr-FR" sz="2000" dirty="0">
                          <a:solidFill>
                            <a:srgbClr val="7030A0"/>
                          </a:solidFill>
                          <a:effectLst/>
                          <a:latin typeface="Arial" panose="020B0604020202020204" pitchFamily="34" charset="0"/>
                          <a:cs typeface="Arial" panose="020B0604020202020204" pitchFamily="34" charset="0"/>
                        </a:rPr>
                        <a:t>Ponctuel </a:t>
                      </a:r>
                    </a:p>
                    <a:p>
                      <a:pPr marL="6350" indent="-6350" algn="ctr">
                        <a:lnSpc>
                          <a:spcPct val="107000"/>
                        </a:lnSpc>
                        <a:spcAft>
                          <a:spcPts val="0"/>
                        </a:spcAft>
                      </a:pPr>
                      <a:r>
                        <a:rPr lang="fr-FR" sz="2000" dirty="0">
                          <a:solidFill>
                            <a:srgbClr val="7030A0"/>
                          </a:solidFill>
                          <a:effectLst/>
                          <a:latin typeface="Arial" panose="020B0604020202020204" pitchFamily="34" charset="0"/>
                          <a:cs typeface="Arial" panose="020B0604020202020204" pitchFamily="34" charset="0"/>
                        </a:rPr>
                        <a:t>Ecrit et pratique </a:t>
                      </a:r>
                      <a:endParaRPr lang="fr-FR" sz="2000" dirty="0">
                        <a:solidFill>
                          <a:srgbClr val="7030A0"/>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marR="66675" indent="56515">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 6h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9907296"/>
                  </a:ext>
                </a:extLst>
              </a:tr>
              <a:tr h="338088">
                <a:tc>
                  <a:txBody>
                    <a:bodyPr/>
                    <a:lstStyle/>
                    <a:p>
                      <a:pPr marL="6350" indent="-6350">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Sous-épreuve E32 : </a:t>
                      </a:r>
                    </a:p>
                    <a:p>
                      <a:pPr marL="6350" indent="-6350">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Relations clientèle - accueil en salon – vente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705" indent="-6350"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U 32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705"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3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6350" marR="50800"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CCF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extLst>
                  <a:ext uri="{0D108BD9-81ED-4DB2-BD59-A6C34878D82A}">
                    <a16:rowId xmlns:a16="http://schemas.microsoft.com/office/drawing/2014/main" val="2710333537"/>
                  </a:ext>
                </a:extLst>
              </a:tr>
              <a:tr h="272933">
                <a:tc>
                  <a:txBody>
                    <a:bodyPr/>
                    <a:lstStyle/>
                    <a:p>
                      <a:pPr marL="6350" indent="-6350">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Sous-épreuve E33 : </a:t>
                      </a:r>
                    </a:p>
                    <a:p>
                      <a:pPr marL="6350" indent="-6350">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Économie – gestion *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705"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U 33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marR="52705" indent="-6350" algn="ctr">
                        <a:lnSpc>
                          <a:spcPct val="107000"/>
                        </a:lnSpc>
                        <a:spcAft>
                          <a:spcPts val="0"/>
                        </a:spcAft>
                      </a:pPr>
                      <a:r>
                        <a:rPr lang="fr-FR" sz="2000">
                          <a:solidFill>
                            <a:schemeClr val="tx1"/>
                          </a:solidFill>
                          <a:effectLst/>
                          <a:latin typeface="Arial" panose="020B0604020202020204" pitchFamily="34" charset="0"/>
                          <a:cs typeface="Arial" panose="020B0604020202020204" pitchFamily="34" charset="0"/>
                        </a:rPr>
                        <a:t>1  </a:t>
                      </a:r>
                      <a:endParaRPr lang="fr-FR" sz="200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0"/>
                        </a:spcAft>
                      </a:pPr>
                      <a:r>
                        <a:rPr lang="fr-FR" sz="2000" dirty="0">
                          <a:solidFill>
                            <a:srgbClr val="7030A0"/>
                          </a:solidFill>
                          <a:effectLst/>
                          <a:latin typeface="Arial" panose="020B0604020202020204" pitchFamily="34" charset="0"/>
                          <a:cs typeface="Arial" panose="020B0604020202020204" pitchFamily="34" charset="0"/>
                        </a:rPr>
                        <a:t>Ponctuel écrit </a:t>
                      </a:r>
                      <a:endParaRPr lang="fr-FR" sz="2000" dirty="0">
                        <a:solidFill>
                          <a:srgbClr val="7030A0"/>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marR="66675" indent="56515">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 2h </a:t>
                      </a:r>
                      <a:endParaRPr lang="fr-FR"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53888" marR="11917" marT="3109" marB="36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5598771"/>
                  </a:ext>
                </a:extLst>
              </a:tr>
            </a:tbl>
          </a:graphicData>
        </a:graphic>
      </p:graphicFrame>
    </p:spTree>
    <p:extLst>
      <p:ext uri="{BB962C8B-B14F-4D97-AF65-F5344CB8AC3E}">
        <p14:creationId xmlns:p14="http://schemas.microsoft.com/office/powerpoint/2010/main" val="3329368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7</a:t>
            </a:fld>
            <a:endParaRPr lang="fr-FR" sz="1800" dirty="0">
              <a:solidFill>
                <a:schemeClr val="tx1"/>
              </a:solidFill>
            </a:endParaRPr>
          </a:p>
        </p:txBody>
      </p:sp>
      <p:sp>
        <p:nvSpPr>
          <p:cNvPr id="10" name="Espace réservé du texte 3"/>
          <p:cNvSpPr txBox="1">
            <a:spLocks/>
          </p:cNvSpPr>
          <p:nvPr/>
        </p:nvSpPr>
        <p:spPr>
          <a:xfrm>
            <a:off x="436421" y="916762"/>
            <a:ext cx="11478489" cy="58046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defTabSz="457200">
              <a:lnSpc>
                <a:spcPct val="100000"/>
              </a:lnSpc>
              <a:spcBef>
                <a:spcPts val="0"/>
              </a:spcBef>
              <a:buFont typeface="Wingdings" panose="05000000000000000000" pitchFamily="2" charset="2"/>
              <a:buChar char="§"/>
            </a:pPr>
            <a:endParaRPr lang="fr-FR" b="1" dirty="0">
              <a:solidFill>
                <a:srgbClr val="5AA1D8"/>
              </a:solidFill>
              <a:latin typeface="Arial" panose="020B0604020202020204" pitchFamily="34" charset="0"/>
              <a:cs typeface="Arial" panose="020B0604020202020204" pitchFamily="34" charset="0"/>
            </a:endParaRPr>
          </a:p>
          <a:p>
            <a:pPr marL="0" indent="0" defTabSz="457200">
              <a:lnSpc>
                <a:spcPct val="100000"/>
              </a:lnSpc>
              <a:spcBef>
                <a:spcPts val="0"/>
              </a:spcBef>
              <a:buNone/>
            </a:pPr>
            <a:endParaRPr lang="fr-FR" sz="2000" b="1" dirty="0">
              <a:solidFill>
                <a:srgbClr val="5AA1D8"/>
              </a:solidFill>
              <a:latin typeface="Arial" panose="020B0604020202020204" pitchFamily="34" charset="0"/>
              <a:cs typeface="Arial" panose="020B0604020202020204" pitchFamily="34" charset="0"/>
            </a:endParaRPr>
          </a:p>
        </p:txBody>
      </p:sp>
      <p:sp>
        <p:nvSpPr>
          <p:cNvPr id="9" name="ZoneTexte 8"/>
          <p:cNvSpPr txBox="1"/>
          <p:nvPr/>
        </p:nvSpPr>
        <p:spPr>
          <a:xfrm>
            <a:off x="1314450" y="263149"/>
            <a:ext cx="10718223" cy="47705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Bilan de la session 2024 : pratique, écrits, E32</a:t>
            </a:r>
            <a:endParaRPr lang="fr-FR" sz="2500" dirty="0">
              <a:solidFill>
                <a:srgbClr val="223A7D"/>
              </a:solidFill>
              <a:latin typeface="Arial Black" panose="020B0A04020102020204" pitchFamily="34" charset="0"/>
            </a:endParaRPr>
          </a:p>
        </p:txBody>
      </p:sp>
      <p:sp>
        <p:nvSpPr>
          <p:cNvPr id="2" name="ZoneTexte 1"/>
          <p:cNvSpPr txBox="1"/>
          <p:nvPr/>
        </p:nvSpPr>
        <p:spPr>
          <a:xfrm>
            <a:off x="2661069" y="3071202"/>
            <a:ext cx="6745578" cy="954107"/>
          </a:xfrm>
          <a:prstGeom prst="rect">
            <a:avLst/>
          </a:prstGeom>
          <a:noFill/>
        </p:spPr>
        <p:txBody>
          <a:bodyPr wrap="square" rtlCol="0">
            <a:spAutoFit/>
          </a:bodyPr>
          <a:lstStyle/>
          <a:p>
            <a:r>
              <a:rPr lang="fr-FR" sz="2800" b="1" dirty="0" smtClean="0">
                <a:latin typeface="Arial" panose="020B0604020202020204" pitchFamily="34" charset="0"/>
                <a:cs typeface="Arial" panose="020B0604020202020204" pitchFamily="34" charset="0"/>
              </a:rPr>
              <a:t>Témoignages de </a:t>
            </a:r>
          </a:p>
          <a:p>
            <a:r>
              <a:rPr lang="fr-FR" sz="2800" b="1" dirty="0" smtClean="0">
                <a:latin typeface="Arial" panose="020B0604020202020204" pitchFamily="34" charset="0"/>
                <a:cs typeface="Arial" panose="020B0604020202020204" pitchFamily="34" charset="0"/>
              </a:rPr>
              <a:t>mesdames EVRARD et BERNOLLIN</a:t>
            </a:r>
            <a:endParaRPr lang="fr-FR" sz="2400" dirty="0">
              <a:latin typeface="Arial" panose="020B0604020202020204" pitchFamily="34" charset="0"/>
              <a:cs typeface="Arial" panose="020B0604020202020204" pitchFamily="34" charset="0"/>
            </a:endParaRPr>
          </a:p>
        </p:txBody>
      </p:sp>
      <p:pic>
        <p:nvPicPr>
          <p:cNvPr id="64" name="Image 63"/>
          <p:cNvPicPr>
            <a:picLocks noChangeAspect="1"/>
          </p:cNvPicPr>
          <p:nvPr/>
        </p:nvPicPr>
        <p:blipFill>
          <a:blip r:embed="rId3">
            <a:duotone>
              <a:schemeClr val="accent2">
                <a:shade val="45000"/>
                <a:satMod val="135000"/>
              </a:schemeClr>
              <a:prstClr val="white"/>
            </a:duotone>
          </a:blip>
          <a:stretch/>
        </p:blipFill>
        <p:spPr bwMode="auto">
          <a:xfrm>
            <a:off x="3821804" y="1570375"/>
            <a:ext cx="1304920" cy="1304920"/>
          </a:xfrm>
          <a:prstGeom prst="rect">
            <a:avLst/>
          </a:prstGeom>
        </p:spPr>
      </p:pic>
    </p:spTree>
    <p:extLst>
      <p:ext uri="{BB962C8B-B14F-4D97-AF65-F5344CB8AC3E}">
        <p14:creationId xmlns:p14="http://schemas.microsoft.com/office/powerpoint/2010/main" val="1122943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8</a:t>
            </a:fld>
            <a:endParaRPr lang="fr-FR" sz="1800" dirty="0">
              <a:solidFill>
                <a:schemeClr val="tx1"/>
              </a:solidFill>
            </a:endParaRPr>
          </a:p>
        </p:txBody>
      </p:sp>
      <p:sp>
        <p:nvSpPr>
          <p:cNvPr id="10" name="Espace réservé du texte 3"/>
          <p:cNvSpPr txBox="1">
            <a:spLocks/>
          </p:cNvSpPr>
          <p:nvPr/>
        </p:nvSpPr>
        <p:spPr>
          <a:xfrm>
            <a:off x="318658" y="1296721"/>
            <a:ext cx="11277599" cy="52388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b="1" dirty="0">
                <a:latin typeface="Arial" panose="020B0604020202020204" pitchFamily="34" charset="0"/>
                <a:cs typeface="Arial" panose="020B0604020202020204" pitchFamily="34" charset="0"/>
              </a:rPr>
              <a:t>La sous-épreuve U31 est composée de 3 parties (A-B-C) </a:t>
            </a:r>
            <a:r>
              <a:rPr lang="fr-FR" sz="2400" b="1" dirty="0" smtClean="0">
                <a:latin typeface="Arial" panose="020B0604020202020204" pitchFamily="34" charset="0"/>
                <a:cs typeface="Arial" panose="020B0604020202020204" pitchFamily="34" charset="0"/>
              </a:rPr>
              <a:t>indépendantes</a:t>
            </a:r>
            <a:endParaRPr lang="fr-FR" sz="2400" dirty="0" smtClean="0">
              <a:latin typeface="Arial" panose="020B0604020202020204" pitchFamily="34" charset="0"/>
              <a:cs typeface="Arial" panose="020B0604020202020204" pitchFamily="34" charset="0"/>
            </a:endParaRPr>
          </a:p>
          <a:p>
            <a:pPr marL="0" indent="0" algn="just">
              <a:buNone/>
            </a:pPr>
            <a:r>
              <a:rPr lang="fr-FR" sz="2400" dirty="0" smtClean="0">
                <a:latin typeface="Arial" panose="020B0604020202020204" pitchFamily="34" charset="0"/>
                <a:cs typeface="Arial" panose="020B0604020202020204" pitchFamily="34" charset="0"/>
              </a:rPr>
              <a:t>Elles permettent d’évaluer les compétences professionnelles mises en œuvre lors de la conception et de la réalisation de coiffures.</a:t>
            </a:r>
          </a:p>
          <a:p>
            <a:pPr marL="0" indent="0" algn="just">
              <a:buNone/>
            </a:pPr>
            <a:r>
              <a:rPr lang="fr-FR" sz="2400" dirty="0" smtClean="0">
                <a:latin typeface="Arial" panose="020B0604020202020204" pitchFamily="34" charset="0"/>
                <a:cs typeface="Arial" panose="020B0604020202020204" pitchFamily="34" charset="0"/>
              </a:rPr>
              <a:t>  </a:t>
            </a:r>
          </a:p>
          <a:p>
            <a:pPr>
              <a:lnSpc>
                <a:spcPct val="200000"/>
              </a:lnSpc>
            </a:pPr>
            <a:r>
              <a:rPr lang="fr-FR" sz="2400" b="1" dirty="0" smtClean="0">
                <a:latin typeface="Arial" panose="020B0604020202020204" pitchFamily="34" charset="0"/>
                <a:cs typeface="Arial" panose="020B0604020202020204" pitchFamily="34" charset="0"/>
              </a:rPr>
              <a:t>Partie </a:t>
            </a:r>
            <a:r>
              <a:rPr lang="fr-FR" sz="2400" b="1" dirty="0">
                <a:latin typeface="Arial" panose="020B0604020202020204" pitchFamily="34" charset="0"/>
                <a:cs typeface="Arial" panose="020B0604020202020204" pitchFamily="34" charset="0"/>
              </a:rPr>
              <a:t>A : </a:t>
            </a:r>
            <a:r>
              <a:rPr lang="fr-FR" sz="2400" b="1" dirty="0" smtClean="0">
                <a:latin typeface="Arial" panose="020B0604020202020204" pitchFamily="34" charset="0"/>
                <a:cs typeface="Arial" panose="020B0604020202020204" pitchFamily="34" charset="0"/>
              </a:rPr>
              <a:t>Transformation </a:t>
            </a:r>
            <a:r>
              <a:rPr lang="fr-FR" sz="2400" b="1" dirty="0">
                <a:latin typeface="Arial" panose="020B0604020202020204" pitchFamily="34" charset="0"/>
                <a:cs typeface="Arial" panose="020B0604020202020204" pitchFamily="34" charset="0"/>
              </a:rPr>
              <a:t>coupe couleur coiffage sur modèle </a:t>
            </a:r>
            <a:r>
              <a:rPr lang="fr-FR" sz="2400" b="1" dirty="0" smtClean="0">
                <a:latin typeface="Arial" panose="020B0604020202020204" pitchFamily="34" charset="0"/>
                <a:cs typeface="Arial" panose="020B0604020202020204" pitchFamily="34" charset="0"/>
              </a:rPr>
              <a:t>féminin (écrit et pratique) 3h15</a:t>
            </a:r>
          </a:p>
          <a:p>
            <a:pPr>
              <a:lnSpc>
                <a:spcPct val="200000"/>
              </a:lnSpc>
            </a:pPr>
            <a:r>
              <a:rPr lang="fr-FR" sz="2400" b="1" dirty="0" smtClean="0">
                <a:latin typeface="Arial" panose="020B0604020202020204" pitchFamily="34" charset="0"/>
                <a:cs typeface="Arial" panose="020B0604020202020204" pitchFamily="34" charset="0"/>
              </a:rPr>
              <a:t>Partie B : Coupe coiffage sur modèle masculin (pratique) 45min</a:t>
            </a:r>
          </a:p>
          <a:p>
            <a:pPr>
              <a:lnSpc>
                <a:spcPct val="200000"/>
              </a:lnSpc>
            </a:pPr>
            <a:r>
              <a:rPr lang="fr-FR" sz="2400" dirty="0" smtClean="0">
                <a:latin typeface="Arial" panose="020B0604020202020204" pitchFamily="34" charset="0"/>
                <a:cs typeface="Arial" panose="020B0604020202020204" pitchFamily="34" charset="0"/>
              </a:rPr>
              <a:t>Partie C : Analyse d’une situation professionnelle (écrit) </a:t>
            </a:r>
            <a:r>
              <a:rPr lang="fr-FR" sz="2400" dirty="0">
                <a:latin typeface="Arial" panose="020B0604020202020204" pitchFamily="34" charset="0"/>
                <a:cs typeface="Arial" panose="020B0604020202020204" pitchFamily="34" charset="0"/>
              </a:rPr>
              <a:t>2</a:t>
            </a:r>
            <a:r>
              <a:rPr lang="fr-FR" sz="2400" dirty="0" smtClean="0">
                <a:latin typeface="Arial" panose="020B0604020202020204" pitchFamily="34" charset="0"/>
                <a:cs typeface="Arial" panose="020B0604020202020204" pitchFamily="34" charset="0"/>
              </a:rPr>
              <a:t>h</a:t>
            </a:r>
            <a:endParaRPr lang="fr-FR" sz="2400" dirty="0" smtClean="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endParaRPr lang="fr-FR" sz="2400" b="1" dirty="0">
              <a:latin typeface="Arial" panose="020B0604020202020204" pitchFamily="34" charset="0"/>
              <a:cs typeface="Arial" panose="020B0604020202020204" pitchFamily="34" charset="0"/>
            </a:endParaRPr>
          </a:p>
          <a:p>
            <a:pPr marL="0" indent="0">
              <a:buNone/>
            </a:pPr>
            <a:endParaRPr lang="fr-FR" sz="2400" dirty="0" smtClean="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pPr marL="0" indent="0">
              <a:buNone/>
            </a:pPr>
            <a:endParaRPr lang="fr-FR" sz="2400" dirty="0">
              <a:latin typeface="Arial" panose="020B0604020202020204" pitchFamily="34" charset="0"/>
              <a:cs typeface="Arial" panose="020B0604020202020204" pitchFamily="34" charset="0"/>
            </a:endParaRPr>
          </a:p>
          <a:p>
            <a:pPr marL="0" indent="0" algn="just">
              <a:buNone/>
            </a:pPr>
            <a:endParaRPr lang="fr-FR" sz="2400" dirty="0" smtClean="0">
              <a:latin typeface="Arial" panose="020B0604020202020204" pitchFamily="34" charset="0"/>
              <a:cs typeface="Arial" panose="020B0604020202020204" pitchFamily="34" charset="0"/>
            </a:endParaRPr>
          </a:p>
        </p:txBody>
      </p:sp>
      <p:sp>
        <p:nvSpPr>
          <p:cNvPr id="6" name="ZoneTexte 5"/>
          <p:cNvSpPr txBox="1"/>
          <p:nvPr/>
        </p:nvSpPr>
        <p:spPr>
          <a:xfrm>
            <a:off x="1159890" y="260445"/>
            <a:ext cx="10436367" cy="47705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 E31 Techniques de coiffure </a:t>
            </a:r>
            <a:endParaRPr lang="fr-FR" sz="2500" dirty="0">
              <a:solidFill>
                <a:srgbClr val="223A7D"/>
              </a:solidFill>
              <a:latin typeface="Arial Black" panose="020B0A04020102020204" pitchFamily="34" charset="0"/>
            </a:endParaRPr>
          </a:p>
        </p:txBody>
      </p:sp>
    </p:spTree>
    <p:extLst>
      <p:ext uri="{BB962C8B-B14F-4D97-AF65-F5344CB8AC3E}">
        <p14:creationId xmlns:p14="http://schemas.microsoft.com/office/powerpoint/2010/main" val="1638675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318658" y="86590"/>
            <a:ext cx="789707" cy="830172"/>
          </a:xfrm>
          <a:prstGeom prst="rect">
            <a:avLst/>
          </a:prstGeom>
        </p:spPr>
      </p:pic>
      <p:sp>
        <p:nvSpPr>
          <p:cNvPr id="8" name="Espace réservé du numéro de diapositive 9"/>
          <p:cNvSpPr>
            <a:spLocks noGrp="1"/>
          </p:cNvSpPr>
          <p:nvPr>
            <p:ph type="sldNum" sz="quarter" idx="4294967295"/>
          </p:nvPr>
        </p:nvSpPr>
        <p:spPr>
          <a:xfrm>
            <a:off x="11412682" y="6356309"/>
            <a:ext cx="502228" cy="365125"/>
          </a:xfrm>
          <a:prstGeom prst="rect">
            <a:avLst/>
          </a:prstGeom>
        </p:spPr>
        <p:txBody>
          <a:bodyPr/>
          <a:lstStyle/>
          <a:p>
            <a:pPr algn="ctr"/>
            <a:fld id="{1CC5B465-768F-472B-948C-8202AA102334}" type="slidenum">
              <a:rPr lang="fr-FR" sz="1800">
                <a:solidFill>
                  <a:schemeClr val="tx1"/>
                </a:solidFill>
              </a:rPr>
              <a:pPr algn="ctr"/>
              <a:t>9</a:t>
            </a:fld>
            <a:endParaRPr lang="fr-FR" sz="1800" dirty="0">
              <a:solidFill>
                <a:schemeClr val="tx1"/>
              </a:solidFill>
            </a:endParaRPr>
          </a:p>
        </p:txBody>
      </p:sp>
      <p:sp>
        <p:nvSpPr>
          <p:cNvPr id="10" name="Espace réservé du texte 3"/>
          <p:cNvSpPr txBox="1">
            <a:spLocks/>
          </p:cNvSpPr>
          <p:nvPr/>
        </p:nvSpPr>
        <p:spPr>
          <a:xfrm>
            <a:off x="605705" y="1232348"/>
            <a:ext cx="11101386" cy="49876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b="1" dirty="0" smtClean="0">
                <a:latin typeface="Arial" panose="020B0604020202020204" pitchFamily="34" charset="0"/>
                <a:cs typeface="Arial" panose="020B0604020202020204" pitchFamily="34" charset="0"/>
              </a:rPr>
              <a:t>Ponctuel écrit 2h, </a:t>
            </a:r>
            <a:r>
              <a:rPr lang="fr-FR" sz="2400" b="1" dirty="0" err="1" smtClean="0">
                <a:latin typeface="Arial" panose="020B0604020202020204" pitchFamily="34" charset="0"/>
                <a:cs typeface="Arial" panose="020B0604020202020204" pitchFamily="34" charset="0"/>
              </a:rPr>
              <a:t>coef</a:t>
            </a:r>
            <a:r>
              <a:rPr lang="fr-FR" sz="2400" b="1" dirty="0" smtClean="0">
                <a:latin typeface="Arial" panose="020B0604020202020204" pitchFamily="34" charset="0"/>
                <a:cs typeface="Arial" panose="020B0604020202020204" pitchFamily="34" charset="0"/>
              </a:rPr>
              <a:t> 2</a:t>
            </a:r>
            <a:endParaRPr lang="fr-FR" sz="2400" b="1" dirty="0">
              <a:latin typeface="Arial" panose="020B0604020202020204" pitchFamily="34" charset="0"/>
              <a:cs typeface="Arial" panose="020B0604020202020204" pitchFamily="34" charset="0"/>
            </a:endParaRPr>
          </a:p>
          <a:p>
            <a:pPr marL="0" indent="0">
              <a:buNone/>
            </a:pPr>
            <a:endParaRPr lang="fr-FR" sz="2400" dirty="0">
              <a:latin typeface="Arial" panose="020B0604020202020204" pitchFamily="34" charset="0"/>
              <a:cs typeface="Arial" panose="020B0604020202020204" pitchFamily="34" charset="0"/>
            </a:endParaRPr>
          </a:p>
          <a:p>
            <a:pPr marL="0" indent="0" algn="just">
              <a:buNone/>
            </a:pPr>
            <a:r>
              <a:rPr lang="fr-FR" sz="2400" dirty="0" smtClean="0">
                <a:latin typeface="Arial" panose="020B0604020202020204" pitchFamily="34" charset="0"/>
                <a:cs typeface="Arial" panose="020B0604020202020204" pitchFamily="34" charset="0"/>
              </a:rPr>
              <a:t>L’épreuve </a:t>
            </a:r>
            <a:r>
              <a:rPr lang="fr-FR" sz="2400" dirty="0">
                <a:latin typeface="Arial" panose="020B0604020202020204" pitchFamily="34" charset="0"/>
                <a:cs typeface="Arial" panose="020B0604020202020204" pitchFamily="34" charset="0"/>
              </a:rPr>
              <a:t>permet de vérifier l’aptitude du candidat, dans un contexte donné, à mener une </a:t>
            </a:r>
            <a:r>
              <a:rPr lang="fr-FR" sz="2400" b="1" dirty="0">
                <a:latin typeface="Arial" panose="020B0604020202020204" pitchFamily="34" charset="0"/>
                <a:cs typeface="Arial" panose="020B0604020202020204" pitchFamily="34" charset="0"/>
              </a:rPr>
              <a:t>analyse </a:t>
            </a:r>
            <a:r>
              <a:rPr lang="fr-FR" sz="2400" b="1" dirty="0" smtClean="0">
                <a:latin typeface="Arial" panose="020B0604020202020204" pitchFamily="34" charset="0"/>
                <a:cs typeface="Arial" panose="020B0604020202020204" pitchFamily="34" charset="0"/>
              </a:rPr>
              <a:t>argumentée </a:t>
            </a:r>
            <a:r>
              <a:rPr lang="fr-FR" sz="2400" dirty="0">
                <a:latin typeface="Arial" panose="020B0604020202020204" pitchFamily="34" charset="0"/>
                <a:cs typeface="Arial" panose="020B0604020202020204" pitchFamily="34" charset="0"/>
              </a:rPr>
              <a:t>d’une ou de situations, répondant aux besoins de l’entreprise en terme de </a:t>
            </a:r>
            <a:r>
              <a:rPr lang="fr-FR" sz="2400" b="1" dirty="0">
                <a:latin typeface="Arial" panose="020B0604020202020204" pitchFamily="34" charset="0"/>
                <a:cs typeface="Arial" panose="020B0604020202020204" pitchFamily="34" charset="0"/>
              </a:rPr>
              <a:t>pilotage et/ou </a:t>
            </a:r>
            <a:r>
              <a:rPr lang="fr-FR" sz="2400" b="1" dirty="0" smtClean="0">
                <a:latin typeface="Arial" panose="020B0604020202020204" pitchFamily="34" charset="0"/>
                <a:cs typeface="Arial" panose="020B0604020202020204" pitchFamily="34" charset="0"/>
              </a:rPr>
              <a:t>de </a:t>
            </a:r>
            <a:r>
              <a:rPr lang="fr-FR" sz="2400" b="1" dirty="0">
                <a:latin typeface="Arial" panose="020B0604020202020204" pitchFamily="34" charset="0"/>
                <a:cs typeface="Arial" panose="020B0604020202020204" pitchFamily="34" charset="0"/>
              </a:rPr>
              <a:t>management et/ou d’aménagement d’un salon de coiffure. </a:t>
            </a:r>
          </a:p>
          <a:p>
            <a:pPr marL="0" indent="0" algn="just">
              <a:buNone/>
            </a:pPr>
            <a:r>
              <a:rPr lang="fr-FR" sz="2400" dirty="0">
                <a:latin typeface="Arial" panose="020B0604020202020204" pitchFamily="34" charset="0"/>
                <a:cs typeface="Arial" panose="020B0604020202020204" pitchFamily="34" charset="0"/>
              </a:rPr>
              <a:t> </a:t>
            </a:r>
            <a:endParaRPr lang="fr-FR" sz="2400" dirty="0" smtClean="0">
              <a:latin typeface="Arial" panose="020B0604020202020204" pitchFamily="34" charset="0"/>
              <a:cs typeface="Arial" panose="020B0604020202020204" pitchFamily="34" charset="0"/>
            </a:endParaRPr>
          </a:p>
          <a:p>
            <a:pPr marL="0" indent="0" algn="just">
              <a:buNone/>
            </a:pPr>
            <a:r>
              <a:rPr lang="fr-FR" sz="2400" dirty="0">
                <a:latin typeface="Arial" panose="020B0604020202020204" pitchFamily="34" charset="0"/>
                <a:cs typeface="Arial" panose="020B0604020202020204" pitchFamily="34" charset="0"/>
              </a:rPr>
              <a:t>Le sujet s’appuie sur un dossier fourni au candidat présentant diverses situations professionnelles spécifiques à une entreprise de coiffure. </a:t>
            </a:r>
          </a:p>
          <a:p>
            <a:pPr marL="0" indent="0" algn="just">
              <a:buNone/>
            </a:pPr>
            <a:endParaRPr lang="fr-FR" sz="2400" dirty="0">
              <a:latin typeface="Arial" panose="020B0604020202020204" pitchFamily="34" charset="0"/>
              <a:cs typeface="Arial" panose="020B0604020202020204" pitchFamily="34" charset="0"/>
            </a:endParaRPr>
          </a:p>
          <a:p>
            <a:pPr marL="914400" lvl="2" indent="0" defTabSz="457200">
              <a:lnSpc>
                <a:spcPct val="100000"/>
              </a:lnSpc>
              <a:spcBef>
                <a:spcPts val="0"/>
              </a:spcBef>
              <a:buFont typeface="Wingdings" panose="05000000000000000000" pitchFamily="2" charset="2"/>
              <a:buChar char="§"/>
            </a:pPr>
            <a:endParaRPr lang="fr-FR" sz="2400" b="1" dirty="0">
              <a:solidFill>
                <a:srgbClr val="5AA1D8"/>
              </a:solidFill>
              <a:latin typeface="Arial" panose="020B0604020202020204" pitchFamily="34" charset="0"/>
              <a:cs typeface="Arial" panose="020B0604020202020204" pitchFamily="34" charset="0"/>
            </a:endParaRPr>
          </a:p>
          <a:p>
            <a:pPr marL="0" indent="0" defTabSz="457200">
              <a:lnSpc>
                <a:spcPct val="100000"/>
              </a:lnSpc>
              <a:spcBef>
                <a:spcPts val="0"/>
              </a:spcBef>
              <a:buNone/>
            </a:pPr>
            <a:endParaRPr lang="fr-FR" sz="2400" b="1" dirty="0">
              <a:solidFill>
                <a:srgbClr val="5AA1D8"/>
              </a:solidFill>
              <a:latin typeface="Arial" panose="020B0604020202020204" pitchFamily="34" charset="0"/>
              <a:cs typeface="Arial" panose="020B0604020202020204" pitchFamily="34" charset="0"/>
            </a:endParaRPr>
          </a:p>
        </p:txBody>
      </p:sp>
      <p:sp>
        <p:nvSpPr>
          <p:cNvPr id="6" name="ZoneTexte 5"/>
          <p:cNvSpPr txBox="1"/>
          <p:nvPr/>
        </p:nvSpPr>
        <p:spPr>
          <a:xfrm>
            <a:off x="1159890" y="260445"/>
            <a:ext cx="10436367" cy="477054"/>
          </a:xfrm>
          <a:prstGeom prst="rect">
            <a:avLst/>
          </a:prstGeom>
          <a:noFill/>
        </p:spPr>
        <p:txBody>
          <a:bodyPr wrap="square" rtlCol="0">
            <a:spAutoFit/>
          </a:bodyPr>
          <a:lstStyle/>
          <a:p>
            <a:r>
              <a:rPr lang="fr-FR" sz="2500" dirty="0" smtClean="0">
                <a:solidFill>
                  <a:srgbClr val="223A7D"/>
                </a:solidFill>
                <a:latin typeface="Arial Black" panose="020B0A04020102020204" pitchFamily="34" charset="0"/>
              </a:rPr>
              <a:t> E2 Pilotage d’une entreprise de coiffure </a:t>
            </a:r>
            <a:endParaRPr lang="fr-FR" sz="2500" dirty="0">
              <a:solidFill>
                <a:srgbClr val="223A7D"/>
              </a:solidFill>
              <a:latin typeface="Arial Black" panose="020B0A04020102020204" pitchFamily="34" charset="0"/>
            </a:endParaRPr>
          </a:p>
        </p:txBody>
      </p:sp>
      <p:sp>
        <p:nvSpPr>
          <p:cNvPr id="2" name="Hexagone 1"/>
          <p:cNvSpPr/>
          <p:nvPr/>
        </p:nvSpPr>
        <p:spPr>
          <a:xfrm rot="1259230">
            <a:off x="9251004" y="389106"/>
            <a:ext cx="1488332" cy="99222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Pôle 3</a:t>
            </a:r>
            <a:endParaRPr lang="fr-FR" sz="2800" dirty="0"/>
          </a:p>
        </p:txBody>
      </p:sp>
    </p:spTree>
    <p:extLst>
      <p:ext uri="{BB962C8B-B14F-4D97-AF65-F5344CB8AC3E}">
        <p14:creationId xmlns:p14="http://schemas.microsoft.com/office/powerpoint/2010/main" val="2944615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INISTÈ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rial Narrow">
      <a:majorFont>
        <a:latin typeface="Arial Narrow"/>
        <a:ea typeface="Arial"/>
        <a:cs typeface="Arial"/>
      </a:majorFont>
      <a:minorFont>
        <a:latin typeface="Arial Narrow"/>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 Powerpoint 2018 Rectorat</Template>
  <TotalTime>3567</TotalTime>
  <Words>1219</Words>
  <Application>Microsoft Office PowerPoint</Application>
  <PresentationFormat>Grand écran</PresentationFormat>
  <Paragraphs>232</Paragraphs>
  <Slides>22</Slides>
  <Notes>1</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22</vt:i4>
      </vt:variant>
    </vt:vector>
  </HeadingPairs>
  <TitlesOfParts>
    <vt:vector size="32" baseType="lpstr">
      <vt:lpstr>Arial</vt:lpstr>
      <vt:lpstr>Arial Black</vt:lpstr>
      <vt:lpstr>Arial Narrow</vt:lpstr>
      <vt:lpstr>Bradley Hand ITC</vt:lpstr>
      <vt:lpstr>Calibri</vt:lpstr>
      <vt:lpstr>Calibri Light</vt:lpstr>
      <vt:lpstr>Times New Roman</vt:lpstr>
      <vt:lpstr>Wingdings</vt:lpstr>
      <vt:lpstr>1_Thème Office</vt:lpstr>
      <vt:lpstr>MINISTÈRIEL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cvercueil-simion</dc:creator>
  <cp:lastModifiedBy>njoret</cp:lastModifiedBy>
  <cp:revision>132</cp:revision>
  <cp:lastPrinted>2022-06-17T05:45:33Z</cp:lastPrinted>
  <dcterms:created xsi:type="dcterms:W3CDTF">2018-08-21T13:41:36Z</dcterms:created>
  <dcterms:modified xsi:type="dcterms:W3CDTF">2024-06-27T11:42:16Z</dcterms:modified>
</cp:coreProperties>
</file>