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7" r:id="rId2"/>
  </p:sldMasterIdLst>
  <p:notesMasterIdLst>
    <p:notesMasterId r:id="rId25"/>
  </p:notesMasterIdLst>
  <p:handoutMasterIdLst>
    <p:handoutMasterId r:id="rId26"/>
  </p:handoutMasterIdLst>
  <p:sldIdLst>
    <p:sldId id="267" r:id="rId3"/>
    <p:sldId id="311" r:id="rId4"/>
    <p:sldId id="313" r:id="rId5"/>
    <p:sldId id="327" r:id="rId6"/>
    <p:sldId id="312" r:id="rId7"/>
    <p:sldId id="294" r:id="rId8"/>
    <p:sldId id="328" r:id="rId9"/>
    <p:sldId id="305" r:id="rId10"/>
    <p:sldId id="289" r:id="rId11"/>
    <p:sldId id="329" r:id="rId12"/>
    <p:sldId id="330" r:id="rId13"/>
    <p:sldId id="295" r:id="rId14"/>
    <p:sldId id="331" r:id="rId15"/>
    <p:sldId id="332" r:id="rId16"/>
    <p:sldId id="316" r:id="rId17"/>
    <p:sldId id="288" r:id="rId18"/>
    <p:sldId id="309" r:id="rId19"/>
    <p:sldId id="307" r:id="rId20"/>
    <p:sldId id="334" r:id="rId21"/>
    <p:sldId id="335" r:id="rId22"/>
    <p:sldId id="319" r:id="rId23"/>
    <p:sldId id="336" r:id="rId24"/>
  </p:sldIdLst>
  <p:sldSz cx="12192000" cy="6858000"/>
  <p:notesSz cx="10017125" cy="6886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A7D"/>
    <a:srgbClr val="5AA1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343" autoAdjust="0"/>
  </p:normalViewPr>
  <p:slideViewPr>
    <p:cSldViewPr snapToGrid="0">
      <p:cViewPr varScale="1">
        <p:scale>
          <a:sx n="69" d="100"/>
          <a:sy n="69" d="100"/>
        </p:scale>
        <p:origin x="474" y="66"/>
      </p:cViewPr>
      <p:guideLst/>
    </p:cSldViewPr>
  </p:slideViewPr>
  <p:outlineViewPr>
    <p:cViewPr>
      <p:scale>
        <a:sx n="33" d="100"/>
        <a:sy n="33" d="100"/>
      </p:scale>
      <p:origin x="0" y="0"/>
    </p:cViewPr>
  </p:outlineViewPr>
  <p:notesTextViewPr>
    <p:cViewPr>
      <p:scale>
        <a:sx n="75" d="100"/>
        <a:sy n="75" d="100"/>
      </p:scale>
      <p:origin x="0" y="0"/>
    </p:cViewPr>
  </p:notesTextViewPr>
  <p:notesViewPr>
    <p:cSldViewPr snapToGrid="0">
      <p:cViewPr>
        <p:scale>
          <a:sx n="125" d="100"/>
          <a:sy n="125" d="100"/>
        </p:scale>
        <p:origin x="1266" y="-3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40755" cy="345525"/>
          </a:xfrm>
          <a:prstGeom prst="rect">
            <a:avLst/>
          </a:prstGeom>
        </p:spPr>
        <p:txBody>
          <a:bodyPr vert="horz" lIns="96588" tIns="48294" rIns="96588" bIns="48294" rtlCol="0"/>
          <a:lstStyle>
            <a:lvl1pPr algn="l">
              <a:defRPr sz="1300"/>
            </a:lvl1pPr>
          </a:lstStyle>
          <a:p>
            <a:endParaRPr lang="fr-FR"/>
          </a:p>
        </p:txBody>
      </p:sp>
      <p:sp>
        <p:nvSpPr>
          <p:cNvPr id="3" name="Espace réservé de la date 2"/>
          <p:cNvSpPr>
            <a:spLocks noGrp="1"/>
          </p:cNvSpPr>
          <p:nvPr>
            <p:ph type="dt" sz="quarter" idx="1"/>
          </p:nvPr>
        </p:nvSpPr>
        <p:spPr>
          <a:xfrm>
            <a:off x="5674054" y="0"/>
            <a:ext cx="4340755" cy="345525"/>
          </a:xfrm>
          <a:prstGeom prst="rect">
            <a:avLst/>
          </a:prstGeom>
        </p:spPr>
        <p:txBody>
          <a:bodyPr vert="horz" lIns="96588" tIns="48294" rIns="96588" bIns="48294" rtlCol="0"/>
          <a:lstStyle>
            <a:lvl1pPr algn="r">
              <a:defRPr sz="1300"/>
            </a:lvl1pPr>
          </a:lstStyle>
          <a:p>
            <a:fld id="{D2D1BA08-9D49-45AE-AB9F-41FB707FE192}" type="datetimeFigureOut">
              <a:rPr lang="fr-FR" smtClean="0"/>
              <a:t>27/06/2024</a:t>
            </a:fld>
            <a:endParaRPr lang="fr-FR"/>
          </a:p>
        </p:txBody>
      </p:sp>
      <p:sp>
        <p:nvSpPr>
          <p:cNvPr id="4" name="Espace réservé du pied de page 3"/>
          <p:cNvSpPr>
            <a:spLocks noGrp="1"/>
          </p:cNvSpPr>
          <p:nvPr>
            <p:ph type="ftr" sz="quarter" idx="2"/>
          </p:nvPr>
        </p:nvSpPr>
        <p:spPr>
          <a:xfrm>
            <a:off x="1" y="6541052"/>
            <a:ext cx="4340755" cy="345524"/>
          </a:xfrm>
          <a:prstGeom prst="rect">
            <a:avLst/>
          </a:prstGeom>
        </p:spPr>
        <p:txBody>
          <a:bodyPr vert="horz" lIns="96588" tIns="48294" rIns="96588" bIns="4829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5674054" y="6541052"/>
            <a:ext cx="4340755" cy="345524"/>
          </a:xfrm>
          <a:prstGeom prst="rect">
            <a:avLst/>
          </a:prstGeom>
        </p:spPr>
        <p:txBody>
          <a:bodyPr vert="horz" lIns="96588" tIns="48294" rIns="96588" bIns="48294" rtlCol="0" anchor="b"/>
          <a:lstStyle>
            <a:lvl1pPr algn="r">
              <a:defRPr sz="1300"/>
            </a:lvl1pPr>
          </a:lstStyle>
          <a:p>
            <a:fld id="{4CE821AC-C6C7-4C5C-B37F-4E1318E7F465}" type="slidenum">
              <a:rPr lang="fr-FR" smtClean="0"/>
              <a:t>‹N°›</a:t>
            </a:fld>
            <a:endParaRPr lang="fr-FR"/>
          </a:p>
        </p:txBody>
      </p:sp>
    </p:spTree>
    <p:extLst>
      <p:ext uri="{BB962C8B-B14F-4D97-AF65-F5344CB8AC3E}">
        <p14:creationId xmlns:p14="http://schemas.microsoft.com/office/powerpoint/2010/main" val="1554819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40755" cy="345525"/>
          </a:xfrm>
          <a:prstGeom prst="rect">
            <a:avLst/>
          </a:prstGeom>
        </p:spPr>
        <p:txBody>
          <a:bodyPr vert="horz" lIns="96588" tIns="48294" rIns="96588" bIns="48294" rtlCol="0"/>
          <a:lstStyle>
            <a:lvl1pPr algn="l">
              <a:defRPr sz="1300"/>
            </a:lvl1pPr>
          </a:lstStyle>
          <a:p>
            <a:endParaRPr lang="fr-FR"/>
          </a:p>
        </p:txBody>
      </p:sp>
      <p:sp>
        <p:nvSpPr>
          <p:cNvPr id="3" name="Espace réservé de la date 2"/>
          <p:cNvSpPr>
            <a:spLocks noGrp="1"/>
          </p:cNvSpPr>
          <p:nvPr>
            <p:ph type="dt" idx="1"/>
          </p:nvPr>
        </p:nvSpPr>
        <p:spPr>
          <a:xfrm>
            <a:off x="5674054" y="0"/>
            <a:ext cx="4340755" cy="345525"/>
          </a:xfrm>
          <a:prstGeom prst="rect">
            <a:avLst/>
          </a:prstGeom>
        </p:spPr>
        <p:txBody>
          <a:bodyPr vert="horz" lIns="96588" tIns="48294" rIns="96588" bIns="48294" rtlCol="0"/>
          <a:lstStyle>
            <a:lvl1pPr algn="r">
              <a:defRPr sz="1300"/>
            </a:lvl1pPr>
          </a:lstStyle>
          <a:p>
            <a:fld id="{31E6211F-D4E1-490D-854E-B8D14DF14210}" type="datetimeFigureOut">
              <a:rPr lang="fr-FR" smtClean="0"/>
              <a:t>27/06/2024</a:t>
            </a:fld>
            <a:endParaRPr lang="fr-FR"/>
          </a:p>
        </p:txBody>
      </p:sp>
      <p:sp>
        <p:nvSpPr>
          <p:cNvPr id="4" name="Espace réservé de l'image des diapositives 3"/>
          <p:cNvSpPr>
            <a:spLocks noGrp="1" noRot="1" noChangeAspect="1"/>
          </p:cNvSpPr>
          <p:nvPr>
            <p:ph type="sldImg" idx="2"/>
          </p:nvPr>
        </p:nvSpPr>
        <p:spPr>
          <a:xfrm>
            <a:off x="2943225" y="860425"/>
            <a:ext cx="4130675" cy="2324100"/>
          </a:xfrm>
          <a:prstGeom prst="rect">
            <a:avLst/>
          </a:prstGeom>
          <a:noFill/>
          <a:ln w="12700">
            <a:solidFill>
              <a:prstClr val="black"/>
            </a:solidFill>
          </a:ln>
        </p:spPr>
        <p:txBody>
          <a:bodyPr vert="horz" lIns="96588" tIns="48294" rIns="96588" bIns="48294" rtlCol="0" anchor="ctr"/>
          <a:lstStyle/>
          <a:p>
            <a:endParaRPr lang="fr-FR"/>
          </a:p>
        </p:txBody>
      </p:sp>
      <p:sp>
        <p:nvSpPr>
          <p:cNvPr id="5" name="Espace réservé des notes 4"/>
          <p:cNvSpPr>
            <a:spLocks noGrp="1"/>
          </p:cNvSpPr>
          <p:nvPr>
            <p:ph type="body" sz="quarter" idx="3"/>
          </p:nvPr>
        </p:nvSpPr>
        <p:spPr>
          <a:xfrm>
            <a:off x="1001713" y="3314164"/>
            <a:ext cx="8013700" cy="2711589"/>
          </a:xfrm>
          <a:prstGeom prst="rect">
            <a:avLst/>
          </a:prstGeom>
        </p:spPr>
        <p:txBody>
          <a:bodyPr vert="horz" lIns="96588" tIns="48294" rIns="96588" bIns="48294"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6541052"/>
            <a:ext cx="4340755" cy="345524"/>
          </a:xfrm>
          <a:prstGeom prst="rect">
            <a:avLst/>
          </a:prstGeom>
        </p:spPr>
        <p:txBody>
          <a:bodyPr vert="horz" lIns="96588" tIns="48294" rIns="96588" bIns="4829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5674054" y="6541052"/>
            <a:ext cx="4340755" cy="345524"/>
          </a:xfrm>
          <a:prstGeom prst="rect">
            <a:avLst/>
          </a:prstGeom>
        </p:spPr>
        <p:txBody>
          <a:bodyPr vert="horz" lIns="96588" tIns="48294" rIns="96588" bIns="48294" rtlCol="0" anchor="b"/>
          <a:lstStyle>
            <a:lvl1pPr algn="r">
              <a:defRPr sz="1300"/>
            </a:lvl1pPr>
          </a:lstStyle>
          <a:p>
            <a:fld id="{64B7F6FF-BAE9-4096-9ED9-30A749D01CE5}" type="slidenum">
              <a:rPr lang="fr-FR" smtClean="0"/>
              <a:t>‹N°›</a:t>
            </a:fld>
            <a:endParaRPr lang="fr-FR"/>
          </a:p>
        </p:txBody>
      </p:sp>
    </p:spTree>
    <p:extLst>
      <p:ext uri="{BB962C8B-B14F-4D97-AF65-F5344CB8AC3E}">
        <p14:creationId xmlns:p14="http://schemas.microsoft.com/office/powerpoint/2010/main" val="173485065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defRPr/>
            </a:pPr>
            <a:r>
              <a:rPr lang="fr-FR" dirty="0"/>
              <a:t>Question : </a:t>
            </a:r>
          </a:p>
          <a:p>
            <a:pPr>
              <a:defRPr/>
            </a:pPr>
            <a:endParaRPr lang="fr-FR" dirty="0"/>
          </a:p>
          <a:p>
            <a:pPr>
              <a:defRPr/>
            </a:pPr>
            <a:r>
              <a:rPr lang="fr-FR" dirty="0"/>
              <a:t>Réponse :</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AC1C057A-92B2-4340-A644-636DACCAC46D}" type="slidenum">
              <a:rPr kumimoji="0" lang="fr-FR" sz="14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fr-FR" sz="14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918667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296254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269788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1"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519635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re et sous-titre">
    <p:spTree>
      <p:nvGrpSpPr>
        <p:cNvPr id="1" name=""/>
        <p:cNvGrpSpPr/>
        <p:nvPr/>
      </p:nvGrpSpPr>
      <p:grpSpPr bwMode="auto">
        <a:xfrm>
          <a:off x="0" y="0"/>
          <a:ext cx="0" cy="0"/>
          <a:chOff x="0" y="0"/>
          <a:chExt cx="0" cy="0"/>
        </a:xfrm>
      </p:grpSpPr>
      <p:sp>
        <p:nvSpPr>
          <p:cNvPr id="4"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pPr>
              <a:defRPr/>
            </a:pPr>
            <a:r>
              <a:rPr lang="fr-FR"/>
              <a:t>Titre</a:t>
            </a:r>
            <a:endParaRPr/>
          </a:p>
        </p:txBody>
      </p:sp>
      <p:sp>
        <p:nvSpPr>
          <p:cNvPr id="5" name="Espace réservé du texte 10"/>
          <p:cNvSpPr>
            <a:spLocks noGrp="1"/>
          </p:cNvSpPr>
          <p:nvPr>
            <p:ph type="body" sz="quarter" idx="13"/>
          </p:nvPr>
        </p:nvSpPr>
        <p:spPr bwMode="gray">
          <a:xfrm>
            <a:off x="480000" y="3128061"/>
            <a:ext cx="11232000" cy="1240739"/>
          </a:xfrm>
        </p:spPr>
        <p:txBody>
          <a:bodyPr/>
          <a:lstStyle>
            <a:lvl1pPr>
              <a:lnSpc>
                <a:spcPct val="90000"/>
              </a:lnSpc>
              <a:spcAft>
                <a:spcPts val="0"/>
              </a:spcAft>
              <a:defRPr sz="4333" b="1" cap="all">
                <a:solidFill>
                  <a:schemeClr val="tx1">
                    <a:lumMod val="65000"/>
                    <a:lumOff val="35000"/>
                  </a:schemeClr>
                </a:solidFill>
              </a:defRPr>
            </a:lvl1pPr>
            <a:lvl2pPr marL="0" indent="0">
              <a:spcBef>
                <a:spcPts val="667"/>
              </a:spcBef>
              <a:spcAft>
                <a:spcPts val="0"/>
              </a:spcAft>
              <a:buNone/>
              <a:defRPr sz="2467"/>
            </a:lvl2pPr>
          </a:lstStyle>
          <a:p>
            <a:pPr lvl="0">
              <a:defRPr/>
            </a:pPr>
            <a:endParaRPr lang="fr-FR"/>
          </a:p>
        </p:txBody>
      </p:sp>
      <p:pic>
        <p:nvPicPr>
          <p:cNvPr id="2" name="Image 1"/>
          <p:cNvPicPr>
            <a:picLocks noChangeAspect="1"/>
          </p:cNvPicPr>
          <p:nvPr userDrawn="1"/>
        </p:nvPicPr>
        <p:blipFill>
          <a:blip r:embed="rId2"/>
          <a:stretch/>
        </p:blipFill>
        <p:spPr bwMode="auto">
          <a:xfrm>
            <a:off x="1" y="17458"/>
            <a:ext cx="3015300" cy="3045453"/>
          </a:xfrm>
          <a:prstGeom prst="rect">
            <a:avLst/>
          </a:prstGeom>
        </p:spPr>
      </p:pic>
    </p:spTree>
    <p:extLst>
      <p:ext uri="{BB962C8B-B14F-4D97-AF65-F5344CB8AC3E}">
        <p14:creationId xmlns:p14="http://schemas.microsoft.com/office/powerpoint/2010/main" val="84671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3_Sommaire">
    <p:spTree>
      <p:nvGrpSpPr>
        <p:cNvPr id="1" name=""/>
        <p:cNvGrpSpPr/>
        <p:nvPr/>
      </p:nvGrpSpPr>
      <p:grpSpPr bwMode="auto">
        <a:xfrm>
          <a:off x="0" y="0"/>
          <a:ext cx="0" cy="0"/>
          <a:chOff x="0" y="0"/>
          <a:chExt cx="0" cy="0"/>
        </a:xfrm>
      </p:grpSpPr>
      <p:sp>
        <p:nvSpPr>
          <p:cNvPr id="4" name="Espace réservé du titre 1"/>
          <p:cNvSpPr>
            <a:spLocks noGrp="1"/>
          </p:cNvSpPr>
          <p:nvPr>
            <p:ph type="title"/>
          </p:nvPr>
        </p:nvSpPr>
        <p:spPr bwMode="gray">
          <a:xfrm>
            <a:off x="336608" y="794211"/>
            <a:ext cx="11568917" cy="474951"/>
          </a:xfrm>
          <a:prstGeom prst="rect">
            <a:avLst/>
          </a:prstGeom>
        </p:spPr>
        <p:txBody>
          <a:bodyPr vert="horz" lIns="0" tIns="0" rIns="0" bIns="0" rtlCol="0" anchor="t" anchorCtr="0">
            <a:noAutofit/>
          </a:bodyPr>
          <a:lstStyle/>
          <a:p>
            <a:pPr>
              <a:defRPr/>
            </a:pPr>
            <a:r>
              <a:rPr lang="fr-FR"/>
              <a:t>Titre</a:t>
            </a:r>
            <a:endParaRPr/>
          </a:p>
        </p:txBody>
      </p:sp>
      <p:sp>
        <p:nvSpPr>
          <p:cNvPr id="5" name="Espace réservé du texte 2"/>
          <p:cNvSpPr>
            <a:spLocks noGrp="1"/>
          </p:cNvSpPr>
          <p:nvPr>
            <p:ph idx="1"/>
          </p:nvPr>
        </p:nvSpPr>
        <p:spPr bwMode="gray">
          <a:xfrm>
            <a:off x="335359" y="1392450"/>
            <a:ext cx="11570167" cy="5331604"/>
          </a:xfrm>
          <a:prstGeom prst="rect">
            <a:avLst/>
          </a:prstGeom>
        </p:spPr>
        <p:txBody>
          <a:bodyPr vert="horz" lIns="0" tIns="0" rIns="0" bIns="0" rtlCol="0" anchor="t" anchorCtr="0">
            <a:noAutofit/>
          </a:bodyPr>
          <a:lstStyle>
            <a:lvl1pPr>
              <a:defRPr sz="2133"/>
            </a:lvl1pPr>
            <a:lvl2pPr>
              <a:defRPr sz="2133"/>
            </a:lvl2pPr>
            <a:lvl3pPr>
              <a:defRPr sz="2133"/>
            </a:lvl3pPr>
            <a:lvl4pPr>
              <a:defRPr sz="2133"/>
            </a:lvl4pPr>
            <a:lvl5pPr>
              <a:defRPr sz="2133"/>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extLst>
      <p:ext uri="{BB962C8B-B14F-4D97-AF65-F5344CB8AC3E}">
        <p14:creationId xmlns:p14="http://schemas.microsoft.com/office/powerpoint/2010/main" val="3020081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5_Sommaire">
    <p:spTree>
      <p:nvGrpSpPr>
        <p:cNvPr id="1" name=""/>
        <p:cNvGrpSpPr/>
        <p:nvPr/>
      </p:nvGrpSpPr>
      <p:grpSpPr bwMode="auto">
        <a:xfrm>
          <a:off x="0" y="0"/>
          <a:ext cx="0" cy="0"/>
          <a:chOff x="0" y="0"/>
          <a:chExt cx="0" cy="0"/>
        </a:xfrm>
      </p:grpSpPr>
      <p:sp>
        <p:nvSpPr>
          <p:cNvPr id="4" name="Espace réservé du titre 1"/>
          <p:cNvSpPr>
            <a:spLocks noGrp="1"/>
          </p:cNvSpPr>
          <p:nvPr>
            <p:ph type="title"/>
          </p:nvPr>
        </p:nvSpPr>
        <p:spPr bwMode="gray">
          <a:xfrm>
            <a:off x="391404" y="850089"/>
            <a:ext cx="11568917" cy="474951"/>
          </a:xfrm>
          <a:prstGeom prst="rect">
            <a:avLst/>
          </a:prstGeom>
        </p:spPr>
        <p:txBody>
          <a:bodyPr vert="horz" lIns="0" tIns="0" rIns="0" bIns="0" rtlCol="0" anchor="t" anchorCtr="0">
            <a:noAutofit/>
          </a:bodyPr>
          <a:lstStyle/>
          <a:p>
            <a:pPr>
              <a:defRPr/>
            </a:pPr>
            <a:r>
              <a:rPr lang="fr-FR"/>
              <a:t>Titre</a:t>
            </a:r>
            <a:endParaRPr/>
          </a:p>
        </p:txBody>
      </p:sp>
    </p:spTree>
    <p:extLst>
      <p:ext uri="{BB962C8B-B14F-4D97-AF65-F5344CB8AC3E}">
        <p14:creationId xmlns:p14="http://schemas.microsoft.com/office/powerpoint/2010/main" val="2958692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6_Sommaire">
    <p:spTree>
      <p:nvGrpSpPr>
        <p:cNvPr id="1" name=""/>
        <p:cNvGrpSpPr/>
        <p:nvPr/>
      </p:nvGrpSpPr>
      <p:grpSpPr bwMode="auto">
        <a:xfrm>
          <a:off x="0" y="0"/>
          <a:ext cx="0" cy="0"/>
          <a:chOff x="0" y="0"/>
          <a:chExt cx="0" cy="0"/>
        </a:xfrm>
      </p:grpSpPr>
    </p:spTree>
    <p:extLst>
      <p:ext uri="{BB962C8B-B14F-4D97-AF65-F5344CB8AC3E}">
        <p14:creationId xmlns:p14="http://schemas.microsoft.com/office/powerpoint/2010/main" val="699418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secHead" preserve="1" userDrawn="1">
  <p:cSld name="4_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1851" y="1710267"/>
            <a:ext cx="10515600" cy="1120397"/>
          </a:xfrm>
        </p:spPr>
        <p:txBody>
          <a:bodyPr anchor="b"/>
          <a:lstStyle>
            <a:lvl1pPr>
              <a:defRPr sz="5333">
                <a:solidFill>
                  <a:srgbClr val="C60A44"/>
                </a:solidFill>
              </a:defRPr>
            </a:lvl1pPr>
          </a:lstStyle>
          <a:p>
            <a:pPr>
              <a:defRPr/>
            </a:pPr>
            <a:r>
              <a:rPr lang="fr-FR"/>
              <a:t>Modifiez le style du titre</a:t>
            </a:r>
            <a:endParaRPr/>
          </a:p>
        </p:txBody>
      </p:sp>
      <p:sp>
        <p:nvSpPr>
          <p:cNvPr id="3" name="Espace réservé du texte 2"/>
          <p:cNvSpPr>
            <a:spLocks noGrp="1"/>
          </p:cNvSpPr>
          <p:nvPr>
            <p:ph type="body" idx="1"/>
          </p:nvPr>
        </p:nvSpPr>
        <p:spPr bwMode="auto">
          <a:xfrm>
            <a:off x="831851" y="2926964"/>
            <a:ext cx="10515600" cy="1500717"/>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defRPr/>
            </a:pPr>
            <a:r>
              <a:rPr lang="fr-FR"/>
              <a:t>Modifier les styles du texte du masque</a:t>
            </a:r>
            <a:endParaRPr/>
          </a:p>
        </p:txBody>
      </p:sp>
      <p:pic>
        <p:nvPicPr>
          <p:cNvPr id="5" name="Image 4"/>
          <p:cNvPicPr>
            <a:picLocks noChangeAspect="1"/>
          </p:cNvPicPr>
          <p:nvPr userDrawn="1"/>
        </p:nvPicPr>
        <p:blipFill>
          <a:blip r:embed="rId2"/>
          <a:stretch/>
        </p:blipFill>
        <p:spPr bwMode="auto">
          <a:xfrm>
            <a:off x="9288453" y="110915"/>
            <a:ext cx="2725415" cy="924947"/>
          </a:xfrm>
          <a:prstGeom prst="rect">
            <a:avLst/>
          </a:prstGeom>
        </p:spPr>
      </p:pic>
      <p:grpSp>
        <p:nvGrpSpPr>
          <p:cNvPr id="8" name="Groupe 7"/>
          <p:cNvGrpSpPr/>
          <p:nvPr userDrawn="1"/>
        </p:nvGrpSpPr>
        <p:grpSpPr bwMode="auto">
          <a:xfrm>
            <a:off x="9275761" y="4439184"/>
            <a:ext cx="2738108" cy="2418816"/>
            <a:chOff x="5716904" y="3848099"/>
            <a:chExt cx="3308033" cy="2981417"/>
          </a:xfrm>
        </p:grpSpPr>
        <p:pic>
          <p:nvPicPr>
            <p:cNvPr id="9" name="Image 8"/>
            <p:cNvPicPr>
              <a:picLocks noChangeAspect="1"/>
            </p:cNvPicPr>
            <p:nvPr/>
          </p:nvPicPr>
          <p:blipFill>
            <a:blip r:embed="rId3"/>
            <a:stretch/>
          </p:blipFill>
          <p:spPr bwMode="auto">
            <a:xfrm>
              <a:off x="5756248" y="3848099"/>
              <a:ext cx="3268689" cy="2981417"/>
            </a:xfrm>
            <a:prstGeom prst="rect">
              <a:avLst/>
            </a:prstGeom>
          </p:spPr>
        </p:pic>
        <p:sp>
          <p:nvSpPr>
            <p:cNvPr id="10" name="Ellipse 9"/>
            <p:cNvSpPr/>
            <p:nvPr/>
          </p:nvSpPr>
          <p:spPr bwMode="auto">
            <a:xfrm>
              <a:off x="7641316" y="4077964"/>
              <a:ext cx="1034650" cy="797391"/>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2400">
                <a:solidFill>
                  <a:schemeClr val="tx1"/>
                </a:solidFill>
                <a:latin typeface="Arial Narrow"/>
              </a:endParaRPr>
            </a:p>
          </p:txBody>
        </p:sp>
        <p:sp>
          <p:nvSpPr>
            <p:cNvPr id="11" name="Ellipse 10"/>
            <p:cNvSpPr/>
            <p:nvPr/>
          </p:nvSpPr>
          <p:spPr bwMode="auto">
            <a:xfrm>
              <a:off x="6027428" y="4148025"/>
              <a:ext cx="949747" cy="797391"/>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2400">
                <a:solidFill>
                  <a:schemeClr val="tx1"/>
                </a:solidFill>
                <a:latin typeface="Arial Narrow"/>
              </a:endParaRPr>
            </a:p>
          </p:txBody>
        </p:sp>
        <p:sp>
          <p:nvSpPr>
            <p:cNvPr id="12" name="Ellipse 11"/>
            <p:cNvSpPr/>
            <p:nvPr/>
          </p:nvSpPr>
          <p:spPr bwMode="auto">
            <a:xfrm>
              <a:off x="6652152" y="4108304"/>
              <a:ext cx="429031" cy="294684"/>
            </a:xfrm>
            <a:prstGeom prst="ellipse">
              <a:avLst/>
            </a:prstGeom>
            <a:solidFill>
              <a:schemeClr val="bg1"/>
            </a:solidFill>
            <a:ln>
              <a:solidFill>
                <a:schemeClr val="bg1"/>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defRPr/>
              </a:pPr>
              <a:endParaRPr lang="fr-FR" sz="2400">
                <a:solidFill>
                  <a:schemeClr val="tx1"/>
                </a:solidFill>
                <a:latin typeface="Arial Narrow"/>
              </a:endParaRPr>
            </a:p>
          </p:txBody>
        </p:sp>
        <p:sp>
          <p:nvSpPr>
            <p:cNvPr id="13" name="ZoneTexte 12"/>
            <p:cNvSpPr txBox="1"/>
            <p:nvPr/>
          </p:nvSpPr>
          <p:spPr bwMode="auto">
            <a:xfrm>
              <a:off x="5716904" y="4110816"/>
              <a:ext cx="1623298" cy="796663"/>
            </a:xfrm>
            <a:prstGeom prst="rect">
              <a:avLst/>
            </a:prstGeom>
            <a:noFill/>
          </p:spPr>
          <p:txBody>
            <a:bodyPr wrap="square" rtlCol="0">
              <a:spAutoFit/>
            </a:bodyPr>
            <a:lstStyle/>
            <a:p>
              <a:pPr algn="ctr">
                <a:defRPr/>
              </a:pPr>
              <a:r>
                <a:rPr lang="fr-FR" sz="1200" b="1">
                  <a:latin typeface="Bradley Hand ITC"/>
                </a:rPr>
                <a:t>Le travail collaboratif </a:t>
              </a:r>
              <a:endParaRPr sz="2400"/>
            </a:p>
            <a:p>
              <a:pPr algn="ctr">
                <a:defRPr/>
              </a:pPr>
              <a:r>
                <a:rPr lang="fr-FR" sz="1200" b="1">
                  <a:latin typeface="Bradley Hand ITC"/>
                </a:rPr>
                <a:t>c’est bien…</a:t>
              </a:r>
              <a:endParaRPr sz="2400"/>
            </a:p>
          </p:txBody>
        </p:sp>
        <p:sp>
          <p:nvSpPr>
            <p:cNvPr id="14" name="ZoneTexte 13"/>
            <p:cNvSpPr txBox="1"/>
            <p:nvPr/>
          </p:nvSpPr>
          <p:spPr bwMode="auto">
            <a:xfrm>
              <a:off x="7486074" y="3994202"/>
              <a:ext cx="1212621" cy="1024282"/>
            </a:xfrm>
            <a:prstGeom prst="rect">
              <a:avLst/>
            </a:prstGeom>
            <a:noFill/>
          </p:spPr>
          <p:txBody>
            <a:bodyPr wrap="square" rtlCol="0">
              <a:spAutoFit/>
            </a:bodyPr>
            <a:lstStyle/>
            <a:p>
              <a:pPr algn="ctr">
                <a:defRPr/>
              </a:pPr>
              <a:r>
                <a:rPr lang="fr-FR" sz="1200" b="1">
                  <a:latin typeface="Bradley Hand ITC"/>
                </a:rPr>
                <a:t>mais</a:t>
              </a:r>
              <a:br>
                <a:rPr lang="fr-FR" sz="1200" b="1">
                  <a:latin typeface="Bradley Hand ITC"/>
                </a:rPr>
              </a:br>
              <a:r>
                <a:rPr lang="fr-FR" sz="1200" b="1">
                  <a:latin typeface="Bradley Hand ITC"/>
                </a:rPr>
                <a:t>seulement si on y met du sien.</a:t>
              </a:r>
              <a:endParaRPr sz="2400"/>
            </a:p>
          </p:txBody>
        </p:sp>
      </p:grpSp>
    </p:spTree>
    <p:extLst>
      <p:ext uri="{BB962C8B-B14F-4D97-AF65-F5344CB8AC3E}">
        <p14:creationId xmlns:p14="http://schemas.microsoft.com/office/powerpoint/2010/main" val="4210954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3FE4B85E-2352-4CE2-A57C-5300B35CD4E7}" type="datetimeFigureOut">
              <a:rPr lang="fr-FR"/>
              <a:t>27/06/2024</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695ECC63-0D4B-4683-90C2-D931D9EB3FEA}" type="slidenum">
              <a:rPr lang="fr-FR"/>
              <a:t>‹N°›</a:t>
            </a:fld>
            <a:endParaRPr lang="fr-FR"/>
          </a:p>
        </p:txBody>
      </p:sp>
    </p:spTree>
    <p:extLst>
      <p:ext uri="{BB962C8B-B14F-4D97-AF65-F5344CB8AC3E}">
        <p14:creationId xmlns:p14="http://schemas.microsoft.com/office/powerpoint/2010/main" val="354108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241404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40"/>
            <a:ext cx="10515600" cy="2852737"/>
          </a:xfrm>
        </p:spPr>
        <p:txBody>
          <a:bodyPr anchor="b"/>
          <a:lstStyle>
            <a:lvl1pPr>
              <a:defRPr sz="45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309407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B94FD5-6DEC-4572-B5F8-AE465BB175BE}" type="datetimeFigureOut">
              <a:rPr lang="fr-FR" smtClean="0"/>
              <a:t>27/06/2024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3502799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7"/>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4" name="Espace réservé du contenu 3"/>
          <p:cNvSpPr>
            <a:spLocks noGrp="1"/>
          </p:cNvSpPr>
          <p:nvPr>
            <p:ph sz="half" idx="2"/>
          </p:nvPr>
        </p:nvSpPr>
        <p:spPr>
          <a:xfrm>
            <a:off x="839789"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1"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B94FD5-6DEC-4572-B5F8-AE465BB175BE}" type="datetimeFigureOut">
              <a:rPr lang="fr-FR" smtClean="0"/>
              <a:t>27/06/2024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227221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EB94FD5-6DEC-4572-B5F8-AE465BB175BE}" type="datetimeFigureOut">
              <a:rPr lang="fr-FR" smtClean="0"/>
              <a:t>27/06/2024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2757917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B94FD5-6DEC-4572-B5F8-AE465BB175BE}" type="datetimeFigureOut">
              <a:rPr lang="fr-FR" smtClean="0"/>
              <a:t>27/06/2024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8067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2400"/>
            </a:lvl1pPr>
          </a:lstStyle>
          <a:p>
            <a:r>
              <a:rPr lang="fr-FR" smtClean="0"/>
              <a:t>Modifiez le style du titre</a:t>
            </a:r>
            <a:endParaRPr lang="fr-FR"/>
          </a:p>
        </p:txBody>
      </p:sp>
      <p:sp>
        <p:nvSpPr>
          <p:cNvPr id="3" name="Espace réservé du contenu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EB94FD5-6DEC-4572-B5F8-AE465BB175BE}" type="datetimeFigureOut">
              <a:rPr lang="fr-FR" smtClean="0"/>
              <a:t>27/06/2024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701474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24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2EB94FD5-6DEC-4572-B5F8-AE465BB175BE}" type="datetimeFigureOut">
              <a:rPr lang="fr-FR" smtClean="0"/>
              <a:t>27/06/2024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EEB7F7-91E8-42EE-954F-EB8A23AD05FA}" type="slidenum">
              <a:rPr lang="fr-FR" smtClean="0"/>
              <a:t>‹N°›</a:t>
            </a:fld>
            <a:endParaRPr lang="fr-FR"/>
          </a:p>
        </p:txBody>
      </p:sp>
    </p:spTree>
    <p:extLst>
      <p:ext uri="{BB962C8B-B14F-4D97-AF65-F5344CB8AC3E}">
        <p14:creationId xmlns:p14="http://schemas.microsoft.com/office/powerpoint/2010/main" val="390758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EB94FD5-6DEC-4572-B5F8-AE465BB175BE}" type="datetimeFigureOut">
              <a:rPr lang="fr-FR" smtClean="0"/>
              <a:t>27/06/2024</a:t>
            </a:fld>
            <a:endParaRPr lang="fr-FR"/>
          </a:p>
        </p:txBody>
      </p:sp>
      <p:sp>
        <p:nvSpPr>
          <p:cNvPr id="5" name="Espace réservé du pied de page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EEB7F7-91E8-42EE-954F-EB8A23AD05FA}" type="slidenum">
              <a:rPr lang="fr-FR" smtClean="0"/>
              <a:t>‹N°›</a:t>
            </a:fld>
            <a:endParaRPr lang="fr-FR"/>
          </a:p>
        </p:txBody>
      </p:sp>
    </p:spTree>
    <p:extLst>
      <p:ext uri="{BB962C8B-B14F-4D97-AF65-F5344CB8AC3E}">
        <p14:creationId xmlns:p14="http://schemas.microsoft.com/office/powerpoint/2010/main" val="361932336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pic>
        <p:nvPicPr>
          <p:cNvPr id="4" name="Image 3"/>
          <p:cNvPicPr>
            <a:picLocks noChangeAspect="1"/>
          </p:cNvPicPr>
          <p:nvPr userDrawn="1"/>
        </p:nvPicPr>
        <p:blipFill>
          <a:blip r:embed="rId8"/>
          <a:stretch/>
        </p:blipFill>
        <p:spPr bwMode="auto">
          <a:xfrm>
            <a:off x="47328" y="3385"/>
            <a:ext cx="623392" cy="629627"/>
          </a:xfrm>
          <a:prstGeom prst="rect">
            <a:avLst/>
          </a:prstGeom>
        </p:spPr>
      </p:pic>
      <p:sp>
        <p:nvSpPr>
          <p:cNvPr id="5" name="Espace réservé du titre 1"/>
          <p:cNvSpPr>
            <a:spLocks noGrp="1"/>
          </p:cNvSpPr>
          <p:nvPr>
            <p:ph type="title"/>
          </p:nvPr>
        </p:nvSpPr>
        <p:spPr bwMode="gray">
          <a:xfrm>
            <a:off x="335360" y="967965"/>
            <a:ext cx="11521280" cy="474951"/>
          </a:xfrm>
          <a:prstGeom prst="rect">
            <a:avLst/>
          </a:prstGeom>
        </p:spPr>
        <p:txBody>
          <a:bodyPr vert="horz" lIns="0" tIns="0" rIns="0" bIns="0" rtlCol="0" anchor="t" anchorCtr="0">
            <a:noAutofit/>
          </a:bodyPr>
          <a:lstStyle/>
          <a:p>
            <a:pPr>
              <a:defRPr/>
            </a:pPr>
            <a:r>
              <a:rPr lang="fr-FR"/>
              <a:t>Titre</a:t>
            </a:r>
            <a:endParaRPr/>
          </a:p>
        </p:txBody>
      </p:sp>
      <p:sp>
        <p:nvSpPr>
          <p:cNvPr id="6" name="Espace réservé du texte 2"/>
          <p:cNvSpPr>
            <a:spLocks noGrp="1"/>
          </p:cNvSpPr>
          <p:nvPr>
            <p:ph type="body" idx="1"/>
          </p:nvPr>
        </p:nvSpPr>
        <p:spPr bwMode="gray">
          <a:xfrm>
            <a:off x="335360" y="1534864"/>
            <a:ext cx="11521280" cy="4774457"/>
          </a:xfrm>
          <a:prstGeom prst="rect">
            <a:avLst/>
          </a:prstGeom>
        </p:spPr>
        <p:txBody>
          <a:bodyPr vert="horz" lIns="0" tIns="0" rIns="0" bIns="0" rtlCol="0" anchor="t" anchorCtr="0">
            <a:noAutofit/>
          </a:body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extLst>
      <p:ext uri="{BB962C8B-B14F-4D97-AF65-F5344CB8AC3E}">
        <p14:creationId xmlns:p14="http://schemas.microsoft.com/office/powerpoint/2010/main" val="7016600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Lst>
  <p:hf hdr="0"/>
  <p:txStyles>
    <p:titleStyle>
      <a:lvl1pPr algn="l" defTabSz="1219170">
        <a:lnSpc>
          <a:spcPct val="90000"/>
        </a:lnSpc>
        <a:spcBef>
          <a:spcPts val="0"/>
        </a:spcBef>
        <a:buNone/>
        <a:defRPr sz="3200" b="1">
          <a:solidFill>
            <a:schemeClr val="tx1">
              <a:lumMod val="65000"/>
              <a:lumOff val="35000"/>
            </a:schemeClr>
          </a:solidFill>
          <a:latin typeface="+mj-lt"/>
          <a:ea typeface="+mj-ea"/>
          <a:cs typeface="+mj-cs"/>
        </a:defRPr>
      </a:lvl1pPr>
    </p:titleStyle>
    <p:bodyStyle>
      <a:lvl1pPr marL="0" indent="0" algn="l" defTabSz="1219170">
        <a:lnSpc>
          <a:spcPct val="100000"/>
        </a:lnSpc>
        <a:spcBef>
          <a:spcPts val="0"/>
        </a:spcBef>
        <a:spcAft>
          <a:spcPts val="667"/>
        </a:spcAft>
        <a:buFont typeface="Arial"/>
        <a:buNone/>
        <a:defRPr sz="1400" b="0">
          <a:solidFill>
            <a:schemeClr val="tx1">
              <a:lumMod val="75000"/>
              <a:lumOff val="25000"/>
            </a:schemeClr>
          </a:solidFill>
          <a:latin typeface="+mn-lt"/>
          <a:ea typeface="+mn-ea"/>
          <a:cs typeface="+mn-cs"/>
        </a:defRPr>
      </a:lvl1pPr>
      <a:lvl2pPr marL="335992" indent="-95998" algn="l" defTabSz="1219170">
        <a:lnSpc>
          <a:spcPct val="100000"/>
        </a:lnSpc>
        <a:spcBef>
          <a:spcPts val="800"/>
        </a:spcBef>
        <a:spcAft>
          <a:spcPts val="800"/>
        </a:spcAft>
        <a:buFont typeface="Arial"/>
        <a:buChar char="•"/>
        <a:defRPr sz="1267">
          <a:solidFill>
            <a:schemeClr val="tx1">
              <a:lumMod val="75000"/>
              <a:lumOff val="25000"/>
            </a:schemeClr>
          </a:solidFill>
          <a:latin typeface="+mn-lt"/>
          <a:ea typeface="+mn-ea"/>
          <a:cs typeface="+mn-cs"/>
        </a:defRPr>
      </a:lvl2pPr>
      <a:lvl3pPr marL="575986" indent="-95998" algn="l" defTabSz="1219170">
        <a:lnSpc>
          <a:spcPct val="100000"/>
        </a:lnSpc>
        <a:spcBef>
          <a:spcPts val="133"/>
        </a:spcBef>
        <a:spcAft>
          <a:spcPts val="133"/>
        </a:spcAft>
        <a:buSzPct val="100000"/>
        <a:buFont typeface="Arial"/>
        <a:buChar char="•"/>
        <a:defRPr sz="1133">
          <a:solidFill>
            <a:schemeClr val="tx1">
              <a:lumMod val="75000"/>
              <a:lumOff val="25000"/>
            </a:schemeClr>
          </a:solidFill>
          <a:latin typeface="+mn-lt"/>
          <a:ea typeface="+mn-ea"/>
          <a:cs typeface="+mn-cs"/>
        </a:defRPr>
      </a:lvl3pPr>
      <a:lvl4pPr marL="815980" indent="-95998" algn="l" defTabSz="1219170">
        <a:lnSpc>
          <a:spcPct val="100000"/>
        </a:lnSpc>
        <a:spcBef>
          <a:spcPts val="133"/>
        </a:spcBef>
        <a:spcAft>
          <a:spcPts val="133"/>
        </a:spcAft>
        <a:buSzPct val="100000"/>
        <a:buFont typeface="Arial"/>
        <a:buChar char="•"/>
        <a:defRPr sz="1000">
          <a:solidFill>
            <a:schemeClr val="tx1">
              <a:lumMod val="75000"/>
              <a:lumOff val="25000"/>
            </a:schemeClr>
          </a:solidFill>
          <a:latin typeface="+mn-lt"/>
          <a:ea typeface="+mn-ea"/>
          <a:cs typeface="+mn-cs"/>
        </a:defRPr>
      </a:lvl4pPr>
      <a:lvl5pPr marL="1103972" indent="-95998" algn="l" defTabSz="1219170">
        <a:lnSpc>
          <a:spcPct val="100000"/>
        </a:lnSpc>
        <a:spcBef>
          <a:spcPts val="133"/>
        </a:spcBef>
        <a:spcAft>
          <a:spcPts val="133"/>
        </a:spcAft>
        <a:buSzPct val="100000"/>
        <a:buFont typeface="Arial"/>
        <a:buChar char="•"/>
        <a:defRPr sz="933">
          <a:solidFill>
            <a:schemeClr val="tx1">
              <a:lumMod val="75000"/>
              <a:lumOff val="25000"/>
            </a:schemeClr>
          </a:solidFill>
          <a:latin typeface="+mn-lt"/>
          <a:ea typeface="+mn-ea"/>
          <a:cs typeface="+mn-cs"/>
        </a:defRPr>
      </a:lvl5pPr>
      <a:lvl6pPr marL="3352716" indent="-304792" algn="l" defTabSz="1219170">
        <a:spcBef>
          <a:spcPts val="0"/>
        </a:spcBef>
        <a:buFont typeface="Arial"/>
        <a:buChar char="•"/>
        <a:defRPr sz="2667">
          <a:solidFill>
            <a:schemeClr val="tx1"/>
          </a:solidFill>
          <a:latin typeface="+mn-lt"/>
          <a:ea typeface="+mn-ea"/>
          <a:cs typeface="+mn-cs"/>
        </a:defRPr>
      </a:lvl6pPr>
      <a:lvl7pPr marL="3962301" indent="-304792" algn="l" defTabSz="1219170">
        <a:spcBef>
          <a:spcPts val="0"/>
        </a:spcBef>
        <a:buFont typeface="Arial"/>
        <a:buChar char="•"/>
        <a:defRPr sz="2667">
          <a:solidFill>
            <a:schemeClr val="tx1"/>
          </a:solidFill>
          <a:latin typeface="+mn-lt"/>
          <a:ea typeface="+mn-ea"/>
          <a:cs typeface="+mn-cs"/>
        </a:defRPr>
      </a:lvl7pPr>
      <a:lvl8pPr marL="4571886" indent="-304792" algn="l" defTabSz="1219170">
        <a:spcBef>
          <a:spcPts val="0"/>
        </a:spcBef>
        <a:buFont typeface="Arial"/>
        <a:buChar char="•"/>
        <a:defRPr sz="2667">
          <a:solidFill>
            <a:schemeClr val="tx1"/>
          </a:solidFill>
          <a:latin typeface="+mn-lt"/>
          <a:ea typeface="+mn-ea"/>
          <a:cs typeface="+mn-cs"/>
        </a:defRPr>
      </a:lvl8pPr>
      <a:lvl9pPr marL="5181470" indent="-304792" algn="l" defTabSz="1219170">
        <a:spcBef>
          <a:spcPts val="0"/>
        </a:spcBef>
        <a:buFont typeface="Arial"/>
        <a:buChar char="•"/>
        <a:defRPr sz="2667">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sbssa.enseigne.ac-lyon.fr/spip/spip.php?rubrique10" TargetMode="Externa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hyperlink" Target="https://eduscol.education.fr/document/1906/download" TargetMode="External"/><Relationship Id="rId5" Type="http://schemas.openxmlformats.org/officeDocument/2006/relationships/hyperlink" Target="https://afeseo.ca/wp-content/uploads/2021/02/Taxonomie-cognitif-et-socio-affectif.pdf" TargetMode="External"/><Relationship Id="rId4" Type="http://schemas.openxmlformats.org/officeDocument/2006/relationships/hyperlink" Target="https://www.bienenseigner.com/taxonomie-de-blo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eduscol.education.fr/1452/organisation-du-concours-general-des-metiers" TargetMode="External"/><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hyperlink" Target="https://eduscol.education.fr/1443/sujets-et-rapports-de-jury-du-concours-general-des-lycees-et-des-metier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rotWithShape="1">
          <a:blip r:embed="rId2" cstate="print">
            <a:extLst>
              <a:ext uri="{28A0092B-C50C-407E-A947-70E740481C1C}">
                <a14:useLocalDpi xmlns:a14="http://schemas.microsoft.com/office/drawing/2010/main" val="0"/>
              </a:ext>
            </a:extLst>
          </a:blip>
          <a:srcRect t="6659"/>
          <a:stretch/>
        </p:blipFill>
        <p:spPr>
          <a:xfrm>
            <a:off x="197806" y="180113"/>
            <a:ext cx="1593270" cy="1699600"/>
          </a:xfrm>
          <a:prstGeom prst="rect">
            <a:avLst/>
          </a:prstGeom>
        </p:spPr>
      </p:pic>
      <p:sp>
        <p:nvSpPr>
          <p:cNvPr id="5" name="Espace réservé du texte 3"/>
          <p:cNvSpPr txBox="1">
            <a:spLocks/>
          </p:cNvSpPr>
          <p:nvPr/>
        </p:nvSpPr>
        <p:spPr>
          <a:xfrm>
            <a:off x="1754881" y="6241534"/>
            <a:ext cx="5590006" cy="4779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000" b="1" dirty="0">
                <a:latin typeface="Arial" panose="020B0604020202020204" pitchFamily="34" charset="0"/>
                <a:cs typeface="Arial" panose="020B0604020202020204" pitchFamily="34" charset="0"/>
              </a:rPr>
              <a:t>Nathalie JORET  </a:t>
            </a:r>
            <a:r>
              <a:rPr lang="fr-FR" sz="1600" dirty="0">
                <a:latin typeface="Arial" panose="020B0604020202020204" pitchFamily="34" charset="0"/>
                <a:cs typeface="Arial" panose="020B0604020202020204" pitchFamily="34" charset="0"/>
              </a:rPr>
              <a:t>IEN SBSSA </a:t>
            </a:r>
          </a:p>
        </p:txBody>
      </p:sp>
      <p:sp>
        <p:nvSpPr>
          <p:cNvPr id="6" name="Text Box 7">
            <a:extLst>
              <a:ext uri="{FF2B5EF4-FFF2-40B4-BE49-F238E27FC236}">
                <a16:creationId xmlns:a16="http://schemas.microsoft.com/office/drawing/2014/main" id="{7DD154AD-7DE6-4495-9D9C-EFECDA3B529D}"/>
              </a:ext>
            </a:extLst>
          </p:cNvPr>
          <p:cNvSpPr txBox="1">
            <a:spLocks noChangeArrowheads="1"/>
          </p:cNvSpPr>
          <p:nvPr/>
        </p:nvSpPr>
        <p:spPr bwMode="auto">
          <a:xfrm>
            <a:off x="9214338" y="423949"/>
            <a:ext cx="2298790" cy="2073066"/>
          </a:xfrm>
          <a:prstGeom prst="rect">
            <a:avLst/>
          </a:prstGeom>
          <a:ln/>
        </p:spPr>
        <p:style>
          <a:lnRef idx="2">
            <a:schemeClr val="dk1"/>
          </a:lnRef>
          <a:fillRef idx="1">
            <a:schemeClr val="lt1"/>
          </a:fillRef>
          <a:effectRef idx="0">
            <a:schemeClr val="dk1"/>
          </a:effectRef>
          <a:fontRef idx="minor">
            <a:schemeClr val="dk1"/>
          </a:fontRef>
        </p:style>
        <p:txBody>
          <a:bodyPr lIns="72000" tIns="7200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50000"/>
              </a:lnSpc>
              <a:spcBef>
                <a:spcPct val="0"/>
              </a:spcBef>
              <a:buNone/>
            </a:pPr>
            <a:r>
              <a:rPr lang="fr-FR" altLang="fr-FR" sz="2400" b="1" dirty="0">
                <a:latin typeface="Arial Narrow" panose="020B0606020202030204" pitchFamily="34" charset="0"/>
              </a:rPr>
              <a:t>Le </a:t>
            </a:r>
            <a:r>
              <a:rPr lang="fr-FR" altLang="fr-FR" sz="2400" b="1" dirty="0" smtClean="0">
                <a:latin typeface="Arial Narrow" panose="020B0606020202030204" pitchFamily="34" charset="0"/>
              </a:rPr>
              <a:t>27/06/2024</a:t>
            </a:r>
            <a:endParaRPr lang="fr-FR" altLang="fr-FR" sz="2400" b="1" dirty="0">
              <a:latin typeface="Arial Narrow" panose="020B0606020202030204" pitchFamily="34" charset="0"/>
            </a:endParaRPr>
          </a:p>
          <a:p>
            <a:pPr algn="ctr">
              <a:spcBef>
                <a:spcPct val="0"/>
              </a:spcBef>
              <a:buNone/>
            </a:pPr>
            <a:r>
              <a:rPr lang="fr-FR" altLang="fr-FR" sz="2000" b="1" dirty="0">
                <a:solidFill>
                  <a:srgbClr val="223A7D"/>
                </a:solidFill>
                <a:latin typeface="Arial Narrow" panose="020B0606020202030204" pitchFamily="34" charset="0"/>
              </a:rPr>
              <a:t>LP </a:t>
            </a:r>
            <a:r>
              <a:rPr lang="fr-FR" altLang="fr-FR" sz="2000" b="1" dirty="0" smtClean="0">
                <a:solidFill>
                  <a:srgbClr val="223A7D"/>
                </a:solidFill>
                <a:latin typeface="Arial Narrow" panose="020B0606020202030204" pitchFamily="34" charset="0"/>
              </a:rPr>
              <a:t>de la coiffure</a:t>
            </a:r>
            <a:endParaRPr lang="fr-FR" altLang="fr-FR" sz="2000" b="1" dirty="0">
              <a:solidFill>
                <a:srgbClr val="223A7D"/>
              </a:solidFill>
              <a:latin typeface="Arial Narrow" panose="020B0606020202030204" pitchFamily="34" charset="0"/>
            </a:endParaRPr>
          </a:p>
          <a:p>
            <a:pPr algn="ctr">
              <a:spcBef>
                <a:spcPct val="0"/>
              </a:spcBef>
              <a:buNone/>
            </a:pPr>
            <a:r>
              <a:rPr lang="fr-FR" altLang="fr-FR" sz="2000" b="1" dirty="0">
                <a:solidFill>
                  <a:srgbClr val="223A7D"/>
                </a:solidFill>
                <a:latin typeface="Arial Narrow" panose="020B0606020202030204" pitchFamily="34" charset="0"/>
              </a:rPr>
              <a:t>LYON</a:t>
            </a:r>
          </a:p>
          <a:p>
            <a:pPr algn="ctr">
              <a:lnSpc>
                <a:spcPct val="150000"/>
              </a:lnSpc>
              <a:spcBef>
                <a:spcPct val="0"/>
              </a:spcBef>
              <a:buNone/>
            </a:pPr>
            <a:r>
              <a:rPr lang="fr-FR" altLang="fr-FR" sz="2400" b="1" dirty="0">
                <a:latin typeface="Arial Narrow" panose="020B0606020202030204" pitchFamily="34" charset="0"/>
              </a:rPr>
              <a:t>9h – </a:t>
            </a:r>
            <a:r>
              <a:rPr lang="fr-FR" altLang="fr-FR" sz="2400" b="1" dirty="0" smtClean="0">
                <a:latin typeface="Arial Narrow" panose="020B0606020202030204" pitchFamily="34" charset="0"/>
              </a:rPr>
              <a:t>16h</a:t>
            </a:r>
            <a:endParaRPr lang="fr-FR" altLang="fr-FR" sz="2400" b="1" dirty="0">
              <a:latin typeface="Arial Narrow" panose="020B0606020202030204" pitchFamily="34" charset="0"/>
            </a:endParaRPr>
          </a:p>
        </p:txBody>
      </p:sp>
      <p:sp>
        <p:nvSpPr>
          <p:cNvPr id="7" name="Titre 1"/>
          <p:cNvSpPr txBox="1">
            <a:spLocks/>
          </p:cNvSpPr>
          <p:nvPr/>
        </p:nvSpPr>
        <p:spPr>
          <a:xfrm>
            <a:off x="2003540" y="1879713"/>
            <a:ext cx="7847042" cy="337116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600" dirty="0" smtClean="0">
                <a:solidFill>
                  <a:srgbClr val="223A7D"/>
                </a:solidFill>
                <a:latin typeface="Arial Black" panose="020B0A04020102020204" pitchFamily="34" charset="0"/>
              </a:rPr>
              <a:t>BCP Métiers de la coiffure : mise en œuvre</a:t>
            </a:r>
            <a:endParaRPr lang="fr-FR" sz="36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828746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21252" y="223687"/>
            <a:ext cx="7786255" cy="477054"/>
          </a:xfrm>
          <a:prstGeom prst="rect">
            <a:avLst/>
          </a:prstGeom>
          <a:noFill/>
        </p:spPr>
        <p:txBody>
          <a:bodyPr wrap="square" rtlCol="0">
            <a:spAutoFit/>
          </a:bodyPr>
          <a:lstStyle/>
          <a:p>
            <a:r>
              <a:rPr lang="fr-FR" sz="2500" dirty="0">
                <a:solidFill>
                  <a:srgbClr val="223A7D"/>
                </a:solidFill>
                <a:latin typeface="Arial Black" panose="020B0A04020102020204" pitchFamily="34" charset="0"/>
              </a:rPr>
              <a:t>BCP  : Nouveautés de l’année de terminale</a:t>
            </a:r>
          </a:p>
        </p:txBody>
      </p:sp>
      <p:sp>
        <p:nvSpPr>
          <p:cNvPr id="8" name="Espace réservé du numéro de diapositive 9"/>
          <p:cNvSpPr>
            <a:spLocks noGrp="1"/>
          </p:cNvSpPr>
          <p:nvPr>
            <p:ph type="sldNum" sz="quarter" idx="4294967295"/>
          </p:nvPr>
        </p:nvSpPr>
        <p:spPr>
          <a:xfrm>
            <a:off x="11412683" y="6356310"/>
            <a:ext cx="502228" cy="365125"/>
          </a:xfrm>
          <a:prstGeom prst="rect">
            <a:avLst/>
          </a:prstGeom>
        </p:spPr>
        <p:txBody>
          <a:bodyPr/>
          <a:lstStyle/>
          <a:p>
            <a:pPr algn="ctr"/>
            <a:fld id="{1CC5B465-768F-472B-948C-8202AA102334}" type="slidenum">
              <a:rPr lang="fr-FR" sz="1800"/>
              <a:pPr algn="ctr"/>
              <a:t>10</a:t>
            </a:fld>
            <a:endParaRPr lang="fr-FR" sz="1800" dirty="0"/>
          </a:p>
        </p:txBody>
      </p:sp>
      <p:sp>
        <p:nvSpPr>
          <p:cNvPr id="10" name="Espace réservé du texte 3"/>
          <p:cNvSpPr txBox="1">
            <a:spLocks/>
          </p:cNvSpPr>
          <p:nvPr/>
        </p:nvSpPr>
        <p:spPr>
          <a:xfrm>
            <a:off x="562192" y="828619"/>
            <a:ext cx="10848383" cy="56011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200" b="1" dirty="0" smtClean="0">
                <a:latin typeface="Arial" panose="020B0604020202020204" pitchFamily="34" charset="0"/>
                <a:cs typeface="Arial" panose="020B0604020202020204" pitchFamily="34" charset="0"/>
              </a:rPr>
              <a:t>Septembre </a:t>
            </a:r>
            <a:r>
              <a:rPr lang="fr-FR" sz="2200" b="1" dirty="0">
                <a:latin typeface="Arial" panose="020B0604020202020204" pitchFamily="34" charset="0"/>
                <a:cs typeface="Arial" panose="020B0604020202020204" pitchFamily="34" charset="0"/>
              </a:rPr>
              <a:t>à mi-mai : </a:t>
            </a:r>
          </a:p>
          <a:p>
            <a:pPr lvl="1">
              <a:lnSpc>
                <a:spcPct val="100000"/>
              </a:lnSpc>
            </a:pPr>
            <a:r>
              <a:rPr lang="fr-FR" sz="2200" dirty="0">
                <a:latin typeface="Arial" panose="020B0604020202020204" pitchFamily="34" charset="0"/>
                <a:cs typeface="Arial" panose="020B0604020202020204" pitchFamily="34" charset="0"/>
              </a:rPr>
              <a:t>22 semaines de cours d’enseignements général et professionnel </a:t>
            </a:r>
          </a:p>
          <a:p>
            <a:pPr lvl="1">
              <a:lnSpc>
                <a:spcPct val="100000"/>
              </a:lnSpc>
            </a:pPr>
            <a:r>
              <a:rPr lang="fr-FR" sz="2200" dirty="0">
                <a:latin typeface="Arial" panose="020B0604020202020204" pitchFamily="34" charset="0"/>
                <a:cs typeface="Arial" panose="020B0604020202020204" pitchFamily="34" charset="0"/>
              </a:rPr>
              <a:t>6 semaines de PFMP </a:t>
            </a:r>
          </a:p>
          <a:p>
            <a:pPr>
              <a:lnSpc>
                <a:spcPct val="150000"/>
              </a:lnSpc>
            </a:pPr>
            <a:r>
              <a:rPr lang="fr-FR" sz="2200" dirty="0">
                <a:solidFill>
                  <a:srgbClr val="C00000"/>
                </a:solidFill>
                <a:latin typeface="Arial" panose="020B0604020202020204" pitchFamily="34" charset="0"/>
                <a:cs typeface="Arial" panose="020B0604020202020204" pitchFamily="34" charset="0"/>
              </a:rPr>
              <a:t>Mi-mai : 2 semaines d’examen</a:t>
            </a:r>
          </a:p>
          <a:p>
            <a:pPr marL="0" lvl="1">
              <a:lnSpc>
                <a:spcPct val="100000"/>
              </a:lnSpc>
            </a:pPr>
            <a:r>
              <a:rPr lang="fr-FR" sz="2200" dirty="0">
                <a:solidFill>
                  <a:srgbClr val="7030A0"/>
                </a:solidFill>
                <a:latin typeface="Arial" panose="020B0604020202020204" pitchFamily="34" charset="0"/>
                <a:cs typeface="Arial" panose="020B0604020202020204" pitchFamily="34" charset="0"/>
              </a:rPr>
              <a:t>Début juin à début juillet, un parcours différencié de 6 semaines qui n’entre pas dans le cadre des évaluations certificatives : </a:t>
            </a:r>
          </a:p>
          <a:p>
            <a:pPr lvl="1"/>
            <a:r>
              <a:rPr lang="fr-FR" sz="2200" b="1" dirty="0">
                <a:solidFill>
                  <a:srgbClr val="7030A0"/>
                </a:solidFill>
                <a:latin typeface="Arial" panose="020B0604020202020204" pitchFamily="34" charset="0"/>
                <a:cs typeface="Arial" panose="020B0604020202020204" pitchFamily="34" charset="0"/>
              </a:rPr>
              <a:t>parcours de préparation à l’insertion professionnelle</a:t>
            </a:r>
            <a:r>
              <a:rPr lang="fr-FR" sz="2200" dirty="0">
                <a:solidFill>
                  <a:srgbClr val="7030A0"/>
                </a:solidFill>
                <a:latin typeface="Arial" panose="020B0604020202020204" pitchFamily="34" charset="0"/>
                <a:cs typeface="Arial" panose="020B0604020202020204" pitchFamily="34" charset="0"/>
              </a:rPr>
              <a:t> : accroissement de la professionnalisation et amélioration de l’insertion professionnelle des élèves (mieux accompagner les élèves dans leur projet professionnel en allant au-delà du diplôme)</a:t>
            </a:r>
          </a:p>
          <a:p>
            <a:pPr lvl="1"/>
            <a:r>
              <a:rPr lang="fr-FR" sz="2200" b="1" dirty="0">
                <a:solidFill>
                  <a:srgbClr val="7030A0"/>
                </a:solidFill>
                <a:latin typeface="Arial" panose="020B0604020202020204" pitchFamily="34" charset="0"/>
                <a:cs typeface="Arial" panose="020B0604020202020204" pitchFamily="34" charset="0"/>
              </a:rPr>
              <a:t>parcours de préparation à la poursuite d’études supérieures</a:t>
            </a:r>
            <a:r>
              <a:rPr lang="fr-FR" sz="2200" dirty="0">
                <a:solidFill>
                  <a:srgbClr val="7030A0"/>
                </a:solidFill>
                <a:latin typeface="Arial" panose="020B0604020202020204" pitchFamily="34" charset="0"/>
                <a:cs typeface="Arial" panose="020B0604020202020204" pitchFamily="34" charset="0"/>
              </a:rPr>
              <a:t> : favoriser la poursuite et la réussite d’études supérieures après le </a:t>
            </a:r>
            <a:r>
              <a:rPr lang="fr-FR" sz="2200" dirty="0" smtClean="0">
                <a:solidFill>
                  <a:srgbClr val="7030A0"/>
                </a:solidFill>
                <a:latin typeface="Arial" panose="020B0604020202020204" pitchFamily="34" charset="0"/>
                <a:cs typeface="Arial" panose="020B0604020202020204" pitchFamily="34" charset="0"/>
              </a:rPr>
              <a:t>baccalauréat</a:t>
            </a:r>
          </a:p>
          <a:p>
            <a:pPr marL="457200" lvl="1" indent="0">
              <a:buNone/>
            </a:pPr>
            <a:endParaRPr lang="fr-FR" sz="2200" dirty="0" smtClean="0">
              <a:solidFill>
                <a:srgbClr val="7030A0"/>
              </a:solidFill>
              <a:latin typeface="Arial" panose="020B0604020202020204" pitchFamily="34" charset="0"/>
              <a:cs typeface="Arial" panose="020B0604020202020204" pitchFamily="34" charset="0"/>
            </a:endParaRPr>
          </a:p>
          <a:p>
            <a:r>
              <a:rPr lang="fr-FR" sz="2200" dirty="0" smtClean="0">
                <a:solidFill>
                  <a:srgbClr val="C00000"/>
                </a:solidFill>
                <a:latin typeface="Arial" panose="020B0604020202020204" pitchFamily="34" charset="0"/>
                <a:cs typeface="Arial" panose="020B0604020202020204" pitchFamily="34" charset="0"/>
              </a:rPr>
              <a:t>Fin juin : épreuve de PSE et oral du projet</a:t>
            </a:r>
            <a:endParaRPr lang="fr-FR" sz="2200" dirty="0">
              <a:solidFill>
                <a:srgbClr val="C00000"/>
              </a:solidFill>
              <a:latin typeface="Arial" panose="020B0604020202020204" pitchFamily="34" charset="0"/>
              <a:cs typeface="Arial" panose="020B0604020202020204" pitchFamily="34" charset="0"/>
            </a:endParaRPr>
          </a:p>
          <a:p>
            <a:pPr marL="0" indent="0">
              <a:buNone/>
            </a:pPr>
            <a:endParaRPr lang="fr-FR" sz="2200" b="1" dirty="0">
              <a:solidFill>
                <a:srgbClr val="5AA1D8"/>
              </a:solidFill>
              <a:latin typeface="Arial" panose="020B0604020202020204" pitchFamily="34" charset="0"/>
              <a:cs typeface="Arial" panose="020B0604020202020204" pitchFamily="34" charset="0"/>
            </a:endParaRPr>
          </a:p>
          <a:p>
            <a:pPr marL="914377" lvl="2" indent="0" defTabSz="457189">
              <a:lnSpc>
                <a:spcPct val="100000"/>
              </a:lnSpc>
              <a:spcBef>
                <a:spcPts val="0"/>
              </a:spcBef>
              <a:buFont typeface="Wingdings" panose="05000000000000000000" pitchFamily="2" charset="2"/>
              <a:buChar char="§"/>
            </a:pPr>
            <a:endParaRPr lang="fr-FR" sz="2200" b="1" dirty="0">
              <a:solidFill>
                <a:srgbClr val="5AA1D8"/>
              </a:solidFill>
              <a:latin typeface="Arial" panose="020B0604020202020204" pitchFamily="34" charset="0"/>
              <a:cs typeface="Arial" panose="020B0604020202020204" pitchFamily="34" charset="0"/>
            </a:endParaRPr>
          </a:p>
          <a:p>
            <a:pPr marL="0" indent="0" defTabSz="457189">
              <a:lnSpc>
                <a:spcPct val="100000"/>
              </a:lnSpc>
              <a:spcBef>
                <a:spcPts val="0"/>
              </a:spcBef>
              <a:buNone/>
            </a:pPr>
            <a:endParaRPr lang="fr-FR" sz="2200" b="1" dirty="0">
              <a:solidFill>
                <a:srgbClr val="5AA1D8"/>
              </a:solidFill>
              <a:latin typeface="Arial" panose="020B0604020202020204" pitchFamily="34" charset="0"/>
              <a:cs typeface="Arial" panose="020B0604020202020204" pitchFamily="34" charset="0"/>
            </a:endParaRPr>
          </a:p>
        </p:txBody>
      </p:sp>
      <p:pic>
        <p:nvPicPr>
          <p:cNvPr id="7" name="Image 6"/>
          <p:cNvPicPr>
            <a:picLocks noChangeAspect="1"/>
          </p:cNvPicPr>
          <p:nvPr/>
        </p:nvPicPr>
        <p:blipFill>
          <a:blip r:embed="rId2">
            <a:duotone>
              <a:schemeClr val="accent4">
                <a:shade val="45000"/>
                <a:satMod val="135000"/>
              </a:schemeClr>
              <a:prstClr val="white"/>
            </a:duotone>
          </a:blip>
          <a:stretch/>
        </p:blipFill>
        <p:spPr bwMode="auto">
          <a:xfrm>
            <a:off x="10970753" y="22392"/>
            <a:ext cx="879644" cy="879644"/>
          </a:xfrm>
          <a:prstGeom prst="rect">
            <a:avLst/>
          </a:prstGeom>
        </p:spPr>
      </p:pic>
      <p:pic>
        <p:nvPicPr>
          <p:cNvPr id="9" name="Image 8"/>
          <p:cNvPicPr/>
          <p:nvPr/>
        </p:nvPicPr>
        <p:blipFill>
          <a:blip r:embed="rId3" cstate="print">
            <a:extLst>
              <a:ext uri="{28A0092B-C50C-407E-A947-70E740481C1C}">
                <a14:useLocalDpi xmlns:a14="http://schemas.microsoft.com/office/drawing/2010/main" val="0"/>
              </a:ext>
            </a:extLst>
          </a:blip>
          <a:stretch>
            <a:fillRect/>
          </a:stretch>
        </p:blipFill>
        <p:spPr>
          <a:xfrm>
            <a:off x="168996" y="71864"/>
            <a:ext cx="789707" cy="830172"/>
          </a:xfrm>
          <a:prstGeom prst="rect">
            <a:avLst/>
          </a:prstGeom>
        </p:spPr>
      </p:pic>
    </p:spTree>
    <p:extLst>
      <p:ext uri="{BB962C8B-B14F-4D97-AF65-F5344CB8AC3E}">
        <p14:creationId xmlns:p14="http://schemas.microsoft.com/office/powerpoint/2010/main" val="3593386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9"/>
          <p:cNvSpPr>
            <a:spLocks noGrp="1"/>
          </p:cNvSpPr>
          <p:nvPr>
            <p:ph type="sldNum" sz="quarter" idx="4294967295"/>
          </p:nvPr>
        </p:nvSpPr>
        <p:spPr>
          <a:xfrm>
            <a:off x="11412683" y="6356310"/>
            <a:ext cx="502228" cy="365125"/>
          </a:xfrm>
          <a:prstGeom prst="rect">
            <a:avLst/>
          </a:prstGeom>
        </p:spPr>
        <p:txBody>
          <a:bodyPr/>
          <a:lstStyle/>
          <a:p>
            <a:pPr algn="ctr"/>
            <a:fld id="{1CC5B465-768F-472B-948C-8202AA102334}" type="slidenum">
              <a:rPr lang="fr-FR" sz="1800"/>
              <a:pPr algn="ctr"/>
              <a:t>11</a:t>
            </a:fld>
            <a:endParaRPr lang="fr-FR" sz="1800" dirty="0"/>
          </a:p>
        </p:txBody>
      </p:sp>
      <p:sp>
        <p:nvSpPr>
          <p:cNvPr id="10" name="Espace réservé du texte 3"/>
          <p:cNvSpPr txBox="1">
            <a:spLocks/>
          </p:cNvSpPr>
          <p:nvPr/>
        </p:nvSpPr>
        <p:spPr>
          <a:xfrm>
            <a:off x="1451318" y="1473070"/>
            <a:ext cx="8577900" cy="11631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b="1" dirty="0">
                <a:latin typeface="Arial" panose="020B0604020202020204" pitchFamily="34" charset="0"/>
                <a:cs typeface="Arial" panose="020B0604020202020204" pitchFamily="34" charset="0"/>
              </a:rPr>
              <a:t>Durée des PFMP </a:t>
            </a:r>
          </a:p>
          <a:p>
            <a:pPr marL="0" indent="0" algn="ctr">
              <a:buNone/>
            </a:pPr>
            <a:r>
              <a:rPr lang="fr-FR" b="1" strike="sngStrike" dirty="0">
                <a:latin typeface="Arial" panose="020B0604020202020204" pitchFamily="34" charset="0"/>
                <a:cs typeface="Arial" panose="020B0604020202020204" pitchFamily="34" charset="0"/>
              </a:rPr>
              <a:t>22</a:t>
            </a:r>
            <a:r>
              <a:rPr lang="fr-FR" b="1" dirty="0">
                <a:latin typeface="Arial" panose="020B0604020202020204" pitchFamily="34" charset="0"/>
                <a:cs typeface="Arial" panose="020B0604020202020204" pitchFamily="34" charset="0"/>
              </a:rPr>
              <a:t>   20 semaines sur un cycle de 3 ans</a:t>
            </a:r>
          </a:p>
          <a:p>
            <a:pPr marL="0" indent="0">
              <a:buNone/>
            </a:pPr>
            <a:endParaRPr lang="fr-FR" sz="2400" b="1" dirty="0">
              <a:solidFill>
                <a:srgbClr val="5AA1D8"/>
              </a:solidFill>
              <a:latin typeface="Arial" panose="020B0604020202020204" pitchFamily="34" charset="0"/>
              <a:cs typeface="Arial" panose="020B0604020202020204" pitchFamily="34" charset="0"/>
            </a:endParaRPr>
          </a:p>
          <a:p>
            <a:pPr marL="914377" lvl="2" indent="0" defTabSz="457189">
              <a:lnSpc>
                <a:spcPct val="100000"/>
              </a:lnSpc>
              <a:spcBef>
                <a:spcPts val="0"/>
              </a:spcBef>
              <a:buFont typeface="Wingdings" panose="05000000000000000000" pitchFamily="2" charset="2"/>
              <a:buChar char="§"/>
            </a:pPr>
            <a:endParaRPr lang="fr-FR" sz="933" b="1" dirty="0">
              <a:solidFill>
                <a:srgbClr val="5AA1D8"/>
              </a:solidFill>
              <a:latin typeface="Arial" panose="020B0604020202020204" pitchFamily="34" charset="0"/>
              <a:cs typeface="Arial" panose="020B0604020202020204" pitchFamily="34" charset="0"/>
            </a:endParaRPr>
          </a:p>
          <a:p>
            <a:pPr marL="0" indent="0" defTabSz="457189">
              <a:lnSpc>
                <a:spcPct val="100000"/>
              </a:lnSpc>
              <a:spcBef>
                <a:spcPts val="0"/>
              </a:spcBef>
              <a:buNone/>
            </a:pPr>
            <a:endParaRPr lang="fr-FR" sz="1400" b="1" dirty="0">
              <a:solidFill>
                <a:srgbClr val="5AA1D8"/>
              </a:solidFill>
              <a:latin typeface="Arial" panose="020B0604020202020204" pitchFamily="34" charset="0"/>
              <a:cs typeface="Arial" panose="020B0604020202020204" pitchFamily="34" charset="0"/>
            </a:endParaRPr>
          </a:p>
        </p:txBody>
      </p:sp>
      <p:pic>
        <p:nvPicPr>
          <p:cNvPr id="5" name="Image 4"/>
          <p:cNvPicPr>
            <a:picLocks noChangeAspect="1"/>
          </p:cNvPicPr>
          <p:nvPr/>
        </p:nvPicPr>
        <p:blipFill>
          <a:blip r:embed="rId2">
            <a:duotone>
              <a:schemeClr val="accent3">
                <a:shade val="45000"/>
                <a:satMod val="135000"/>
              </a:schemeClr>
              <a:prstClr val="white"/>
            </a:duotone>
          </a:blip>
          <a:stretch/>
        </p:blipFill>
        <p:spPr bwMode="auto">
          <a:xfrm>
            <a:off x="11093244" y="223687"/>
            <a:ext cx="821667" cy="821667"/>
          </a:xfrm>
          <a:prstGeom prst="rect">
            <a:avLst/>
          </a:prstGeom>
        </p:spPr>
      </p:pic>
      <p:pic>
        <p:nvPicPr>
          <p:cNvPr id="6" name="Image 5"/>
          <p:cNvPicPr/>
          <p:nvPr/>
        </p:nvPicPr>
        <p:blipFill>
          <a:blip r:embed="rId3" cstate="print">
            <a:extLst>
              <a:ext uri="{28A0092B-C50C-407E-A947-70E740481C1C}">
                <a14:useLocalDpi xmlns:a14="http://schemas.microsoft.com/office/drawing/2010/main" val="0"/>
              </a:ext>
            </a:extLst>
          </a:blip>
          <a:stretch>
            <a:fillRect/>
          </a:stretch>
        </p:blipFill>
        <p:spPr>
          <a:xfrm>
            <a:off x="260292" y="159941"/>
            <a:ext cx="789707" cy="830172"/>
          </a:xfrm>
          <a:prstGeom prst="rect">
            <a:avLst/>
          </a:prstGeom>
        </p:spPr>
      </p:pic>
      <p:sp>
        <p:nvSpPr>
          <p:cNvPr id="7" name="ZoneTexte 6"/>
          <p:cNvSpPr txBox="1"/>
          <p:nvPr/>
        </p:nvSpPr>
        <p:spPr>
          <a:xfrm>
            <a:off x="1321252" y="223687"/>
            <a:ext cx="7786255" cy="477054"/>
          </a:xfrm>
          <a:prstGeom prst="rect">
            <a:avLst/>
          </a:prstGeom>
          <a:noFill/>
        </p:spPr>
        <p:txBody>
          <a:bodyPr wrap="square" rtlCol="0">
            <a:spAutoFit/>
          </a:bodyPr>
          <a:lstStyle/>
          <a:p>
            <a:r>
              <a:rPr lang="fr-FR" sz="2500" dirty="0">
                <a:solidFill>
                  <a:srgbClr val="223A7D"/>
                </a:solidFill>
                <a:latin typeface="Arial Black" panose="020B0A04020102020204" pitchFamily="34" charset="0"/>
              </a:rPr>
              <a:t>BCP  : Nouveautés de l’année de terminale</a:t>
            </a:r>
          </a:p>
        </p:txBody>
      </p:sp>
      <p:sp>
        <p:nvSpPr>
          <p:cNvPr id="9" name="Espace réservé du texte 3"/>
          <p:cNvSpPr txBox="1">
            <a:spLocks/>
          </p:cNvSpPr>
          <p:nvPr/>
        </p:nvSpPr>
        <p:spPr>
          <a:xfrm>
            <a:off x="616234" y="3408524"/>
            <a:ext cx="10683869" cy="2923229"/>
          </a:xfrm>
          <a:prstGeom prst="rect">
            <a:avLst/>
          </a:prstGeom>
          <a:ln>
            <a:solidFill>
              <a:srgbClr val="223A7D"/>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fr-FR" b="1" dirty="0" smtClean="0">
                <a:solidFill>
                  <a:srgbClr val="223A7D"/>
                </a:solidFill>
                <a:latin typeface="Arial" panose="020B0604020202020204" pitchFamily="34" charset="0"/>
                <a:cs typeface="Arial" panose="020B0604020202020204" pitchFamily="34" charset="0"/>
              </a:rPr>
              <a:t>IMPACTS</a:t>
            </a:r>
          </a:p>
          <a:p>
            <a:pPr algn="just">
              <a:lnSpc>
                <a:spcPct val="150000"/>
              </a:lnSpc>
            </a:pPr>
            <a:r>
              <a:rPr lang="fr-FR" sz="2400" dirty="0" smtClean="0">
                <a:latin typeface="Arial" panose="020B0604020202020204" pitchFamily="34" charset="0"/>
                <a:cs typeface="Arial" panose="020B0604020202020204" pitchFamily="34" charset="0"/>
              </a:rPr>
              <a:t>Revoir le plan de formation : CCF début mai</a:t>
            </a:r>
          </a:p>
          <a:p>
            <a:pPr algn="just">
              <a:lnSpc>
                <a:spcPct val="150000"/>
              </a:lnSpc>
            </a:pPr>
            <a:r>
              <a:rPr lang="fr-FR" sz="2400" dirty="0" smtClean="0">
                <a:latin typeface="Arial" panose="020B0604020202020204" pitchFamily="34" charset="0"/>
                <a:cs typeface="Arial" panose="020B0604020202020204" pitchFamily="34" charset="0"/>
              </a:rPr>
              <a:t>Revoir les objectifs de PFMP : E32 sur 3 semaines seulement</a:t>
            </a:r>
          </a:p>
          <a:p>
            <a:pPr algn="just">
              <a:lnSpc>
                <a:spcPct val="150000"/>
              </a:lnSpc>
            </a:pPr>
            <a:r>
              <a:rPr lang="fr-FR" sz="2400" dirty="0" smtClean="0">
                <a:latin typeface="Arial" panose="020B0604020202020204" pitchFamily="34" charset="0"/>
                <a:cs typeface="Arial" panose="020B0604020202020204" pitchFamily="34" charset="0"/>
              </a:rPr>
              <a:t>Organiser les 6 semaines de formation en juin dans l’établissement</a:t>
            </a:r>
            <a:endParaRPr lang="fr-FR" sz="2400" b="1" dirty="0">
              <a:latin typeface="Arial" panose="020B0604020202020204" pitchFamily="34" charset="0"/>
              <a:cs typeface="Arial" panose="020B0604020202020204" pitchFamily="34" charset="0"/>
            </a:endParaRPr>
          </a:p>
          <a:p>
            <a:pPr marL="0" indent="0">
              <a:buNone/>
            </a:pPr>
            <a:endParaRPr lang="fr-FR" sz="2400" b="1" dirty="0">
              <a:latin typeface="Arial" panose="020B0604020202020204" pitchFamily="34" charset="0"/>
              <a:cs typeface="Arial" panose="020B0604020202020204" pitchFamily="34" charset="0"/>
            </a:endParaRPr>
          </a:p>
          <a:p>
            <a:pPr marL="0" indent="0">
              <a:buNone/>
            </a:pPr>
            <a:endParaRPr lang="fr-FR" sz="3200" dirty="0">
              <a:latin typeface="Arial" panose="020B0604020202020204" pitchFamily="34" charset="0"/>
              <a:cs typeface="Arial" panose="020B0604020202020204" pitchFamily="34" charset="0"/>
            </a:endParaRPr>
          </a:p>
          <a:p>
            <a:pPr marL="0" indent="0">
              <a:buNone/>
            </a:pPr>
            <a:endParaRPr lang="fr-FR" sz="2133" dirty="0">
              <a:latin typeface="Arial" panose="020B0604020202020204" pitchFamily="34" charset="0"/>
              <a:cs typeface="Arial" panose="020B0604020202020204" pitchFamily="34" charset="0"/>
            </a:endParaRPr>
          </a:p>
          <a:p>
            <a:pPr marL="0" indent="0">
              <a:buNone/>
            </a:pPr>
            <a:endParaRPr lang="fr-FR" sz="2400" b="1" dirty="0">
              <a:solidFill>
                <a:srgbClr val="5AA1D8"/>
              </a:solidFill>
              <a:latin typeface="Arial" panose="020B0604020202020204" pitchFamily="34" charset="0"/>
              <a:cs typeface="Arial" panose="020B0604020202020204" pitchFamily="34" charset="0"/>
            </a:endParaRPr>
          </a:p>
          <a:p>
            <a:pPr marL="914377" lvl="2" indent="0" defTabSz="457189">
              <a:lnSpc>
                <a:spcPct val="100000"/>
              </a:lnSpc>
              <a:spcBef>
                <a:spcPts val="0"/>
              </a:spcBef>
              <a:buFont typeface="Wingdings" panose="05000000000000000000" pitchFamily="2" charset="2"/>
              <a:buChar char="§"/>
            </a:pPr>
            <a:endParaRPr lang="fr-FR" sz="933" b="1" dirty="0">
              <a:solidFill>
                <a:srgbClr val="5AA1D8"/>
              </a:solidFill>
              <a:latin typeface="Arial" panose="020B0604020202020204" pitchFamily="34" charset="0"/>
              <a:cs typeface="Arial" panose="020B0604020202020204" pitchFamily="34" charset="0"/>
            </a:endParaRPr>
          </a:p>
          <a:p>
            <a:pPr marL="0" indent="0" defTabSz="457189">
              <a:lnSpc>
                <a:spcPct val="100000"/>
              </a:lnSpc>
              <a:spcBef>
                <a:spcPts val="0"/>
              </a:spcBef>
              <a:buNone/>
            </a:pPr>
            <a:endParaRPr lang="fr-FR" sz="1400" b="1" dirty="0">
              <a:solidFill>
                <a:srgbClr val="5AA1D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189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12</a:t>
            </a:fld>
            <a:endParaRPr lang="fr-FR" sz="1800" dirty="0">
              <a:solidFill>
                <a:schemeClr val="tx1"/>
              </a:solidFill>
            </a:endParaRPr>
          </a:p>
        </p:txBody>
      </p:sp>
      <p:sp>
        <p:nvSpPr>
          <p:cNvPr id="10" name="Espace réservé du texte 3"/>
          <p:cNvSpPr txBox="1">
            <a:spLocks/>
          </p:cNvSpPr>
          <p:nvPr/>
        </p:nvSpPr>
        <p:spPr>
          <a:xfrm>
            <a:off x="971662" y="1169437"/>
            <a:ext cx="10088687" cy="33485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200" b="1" dirty="0" smtClean="0">
                <a:latin typeface="Arial" panose="020B0604020202020204" pitchFamily="34" charset="0"/>
                <a:cs typeface="Arial" panose="020B0604020202020204" pitchFamily="34" charset="0"/>
              </a:rPr>
              <a:t> </a:t>
            </a:r>
            <a:endParaRPr lang="fr-FR" sz="2200" dirty="0">
              <a:latin typeface="Arial" panose="020B0604020202020204" pitchFamily="34" charset="0"/>
              <a:cs typeface="Arial" panose="020B0604020202020204" pitchFamily="34" charset="0"/>
            </a:endParaRPr>
          </a:p>
          <a:p>
            <a:pPr marL="0" lvl="0" indent="0" fontAlgn="base">
              <a:buNone/>
            </a:pPr>
            <a:r>
              <a:rPr lang="fr-FR" sz="2200" dirty="0" smtClean="0">
                <a:latin typeface="Arial" panose="020B0604020202020204" pitchFamily="34" charset="0"/>
                <a:cs typeface="Arial" panose="020B0604020202020204" pitchFamily="34" charset="0"/>
              </a:rPr>
              <a:t>En centre de formation :</a:t>
            </a:r>
          </a:p>
          <a:p>
            <a:pPr marL="0" lvl="0" indent="0" fontAlgn="base">
              <a:buNone/>
            </a:pPr>
            <a:r>
              <a:rPr lang="fr-FR" sz="2200" dirty="0" smtClean="0">
                <a:latin typeface="Arial" panose="020B0604020202020204" pitchFamily="34" charset="0"/>
                <a:cs typeface="Arial" panose="020B0604020202020204" pitchFamily="34" charset="0"/>
              </a:rPr>
              <a:t>- Dossier </a:t>
            </a:r>
            <a:r>
              <a:rPr lang="fr-FR" sz="2200" dirty="0">
                <a:latin typeface="Arial" panose="020B0604020202020204" pitchFamily="34" charset="0"/>
                <a:cs typeface="Arial" panose="020B0604020202020204" pitchFamily="34" charset="0"/>
              </a:rPr>
              <a:t>écrit </a:t>
            </a:r>
            <a:r>
              <a:rPr lang="fr-FR" sz="2200" dirty="0" smtClean="0">
                <a:latin typeface="Arial" panose="020B0604020202020204" pitchFamily="34" charset="0"/>
                <a:cs typeface="Arial" panose="020B0604020202020204" pitchFamily="34" charset="0"/>
              </a:rPr>
              <a:t>évalué sur </a:t>
            </a:r>
            <a:r>
              <a:rPr lang="fr-FR" sz="2200" dirty="0">
                <a:latin typeface="Arial" panose="020B0604020202020204" pitchFamily="34" charset="0"/>
                <a:cs typeface="Arial" panose="020B0604020202020204" pitchFamily="34" charset="0"/>
              </a:rPr>
              <a:t>15 points ; </a:t>
            </a:r>
          </a:p>
          <a:p>
            <a:pPr lvl="0" fontAlgn="base">
              <a:buFontTx/>
              <a:buChar char="-"/>
            </a:pPr>
            <a:r>
              <a:rPr lang="fr-FR" sz="2200" dirty="0" smtClean="0">
                <a:latin typeface="Arial" panose="020B0604020202020204" pitchFamily="34" charset="0"/>
                <a:cs typeface="Arial" panose="020B0604020202020204" pitchFamily="34" charset="0"/>
              </a:rPr>
              <a:t>Présentation </a:t>
            </a:r>
            <a:r>
              <a:rPr lang="fr-FR" sz="2200" dirty="0">
                <a:latin typeface="Arial" panose="020B0604020202020204" pitchFamily="34" charset="0"/>
                <a:cs typeface="Arial" panose="020B0604020202020204" pitchFamily="34" charset="0"/>
              </a:rPr>
              <a:t>orale </a:t>
            </a:r>
            <a:r>
              <a:rPr lang="fr-FR" sz="2200" dirty="0" smtClean="0">
                <a:latin typeface="Arial" panose="020B0604020202020204" pitchFamily="34" charset="0"/>
                <a:cs typeface="Arial" panose="020B0604020202020204" pitchFamily="34" charset="0"/>
              </a:rPr>
              <a:t>et entretien </a:t>
            </a:r>
            <a:r>
              <a:rPr lang="fr-FR" sz="2200" dirty="0">
                <a:latin typeface="Arial" panose="020B0604020202020204" pitchFamily="34" charset="0"/>
                <a:cs typeface="Arial" panose="020B0604020202020204" pitchFamily="34" charset="0"/>
              </a:rPr>
              <a:t>sur 35 points ; </a:t>
            </a:r>
            <a:endParaRPr lang="fr-FR" sz="2200" dirty="0" smtClean="0">
              <a:latin typeface="Arial" panose="020B0604020202020204" pitchFamily="34" charset="0"/>
              <a:cs typeface="Arial" panose="020B0604020202020204" pitchFamily="34" charset="0"/>
            </a:endParaRPr>
          </a:p>
          <a:p>
            <a:pPr marL="0" lvl="0" indent="0" fontAlgn="base">
              <a:buNone/>
            </a:pPr>
            <a:endParaRPr lang="fr-FR" sz="2200" dirty="0" smtClean="0">
              <a:latin typeface="Arial" panose="020B0604020202020204" pitchFamily="34" charset="0"/>
              <a:cs typeface="Arial" panose="020B0604020202020204" pitchFamily="34" charset="0"/>
            </a:endParaRPr>
          </a:p>
          <a:p>
            <a:pPr marL="0" lvl="0" indent="0" fontAlgn="base">
              <a:buNone/>
            </a:pPr>
            <a:r>
              <a:rPr lang="fr-FR" sz="2200" dirty="0" smtClean="0">
                <a:latin typeface="Arial" panose="020B0604020202020204" pitchFamily="34" charset="0"/>
                <a:cs typeface="Arial" panose="020B0604020202020204" pitchFamily="34" charset="0"/>
              </a:rPr>
              <a:t>Milieu professionnel : Bilan sur 10 points (fin de dernière PFMP de </a:t>
            </a:r>
            <a:r>
              <a:rPr lang="fr-FR" sz="2200" dirty="0" err="1" smtClean="0">
                <a:latin typeface="Arial" panose="020B0604020202020204" pitchFamily="34" charset="0"/>
                <a:cs typeface="Arial" panose="020B0604020202020204" pitchFamily="34" charset="0"/>
              </a:rPr>
              <a:t>tle</a:t>
            </a:r>
            <a:r>
              <a:rPr lang="fr-FR" sz="2200" dirty="0" smtClean="0">
                <a:latin typeface="Arial" panose="020B0604020202020204" pitchFamily="34" charset="0"/>
                <a:cs typeface="Arial" panose="020B0604020202020204" pitchFamily="34" charset="0"/>
              </a:rPr>
              <a:t>)</a:t>
            </a:r>
            <a:endParaRPr lang="fr-FR" sz="2200" dirty="0">
              <a:latin typeface="Arial" panose="020B0604020202020204" pitchFamily="34" charset="0"/>
              <a:cs typeface="Arial" panose="020B0604020202020204" pitchFamily="34" charset="0"/>
            </a:endParaRPr>
          </a:p>
          <a:p>
            <a:pPr marL="0" indent="0" fontAlgn="base">
              <a:buNone/>
            </a:pPr>
            <a:endParaRPr lang="fr-FR" sz="2400" dirty="0" smtClean="0">
              <a:solidFill>
                <a:srgbClr val="0070C0"/>
              </a:solidFill>
              <a:latin typeface="Arial" panose="020B0604020202020204" pitchFamily="34" charset="0"/>
              <a:cs typeface="Arial" panose="020B0604020202020204" pitchFamily="34" charset="0"/>
            </a:endParaRPr>
          </a:p>
          <a:p>
            <a:pPr marL="0" lvl="0" indent="0" fontAlgn="base">
              <a:buNone/>
            </a:pPr>
            <a:endParaRPr lang="fr-FR" sz="2200" dirty="0" smtClean="0">
              <a:latin typeface="Arial" panose="020B0604020202020204" pitchFamily="34" charset="0"/>
              <a:cs typeface="Arial" panose="020B0604020202020204" pitchFamily="34" charset="0"/>
            </a:endParaRPr>
          </a:p>
          <a:p>
            <a:endParaRPr lang="fr-FR" sz="2200" b="1" dirty="0">
              <a:latin typeface="Arial" panose="020B0604020202020204" pitchFamily="34" charset="0"/>
              <a:cs typeface="Arial" panose="020B0604020202020204" pitchFamily="34" charset="0"/>
            </a:endParaRPr>
          </a:p>
          <a:p>
            <a:pPr marL="0" indent="0">
              <a:buNone/>
            </a:pPr>
            <a:endParaRPr lang="fr-FR" sz="2200" dirty="0" smtClean="0">
              <a:latin typeface="Arial" panose="020B0604020202020204" pitchFamily="34" charset="0"/>
              <a:cs typeface="Arial" panose="020B0604020202020204" pitchFamily="34" charset="0"/>
            </a:endParaRPr>
          </a:p>
          <a:p>
            <a:endParaRPr lang="fr-FR" sz="2200" dirty="0">
              <a:latin typeface="Arial" panose="020B0604020202020204" pitchFamily="34" charset="0"/>
              <a:cs typeface="Arial" panose="020B0604020202020204" pitchFamily="34" charset="0"/>
            </a:endParaRPr>
          </a:p>
          <a:p>
            <a:pPr marL="0" indent="0">
              <a:buNone/>
            </a:pPr>
            <a:endParaRPr lang="fr-FR" sz="2200" dirty="0">
              <a:latin typeface="Arial" panose="020B0604020202020204" pitchFamily="34" charset="0"/>
              <a:cs typeface="Arial" panose="020B0604020202020204" pitchFamily="34" charset="0"/>
            </a:endParaRPr>
          </a:p>
          <a:p>
            <a:pPr marL="0" indent="0" algn="just">
              <a:buNone/>
            </a:pPr>
            <a:endParaRPr lang="fr-FR" sz="2200" dirty="0" smtClean="0">
              <a:latin typeface="Arial" panose="020B0604020202020204" pitchFamily="34" charset="0"/>
              <a:cs typeface="Arial" panose="020B0604020202020204" pitchFamily="34" charset="0"/>
            </a:endParaRPr>
          </a:p>
        </p:txBody>
      </p:sp>
      <p:sp>
        <p:nvSpPr>
          <p:cNvPr id="6" name="ZoneTexte 5"/>
          <p:cNvSpPr txBox="1"/>
          <p:nvPr/>
        </p:nvSpPr>
        <p:spPr>
          <a:xfrm>
            <a:off x="1159890" y="260445"/>
            <a:ext cx="10436367"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 E32 Relations clientèle – accueil en salon - vente </a:t>
            </a:r>
            <a:endParaRPr lang="fr-FR" sz="2500" dirty="0">
              <a:solidFill>
                <a:srgbClr val="223A7D"/>
              </a:solidFill>
              <a:latin typeface="Arial Black" panose="020B0A04020102020204" pitchFamily="34" charset="0"/>
            </a:endParaRPr>
          </a:p>
        </p:txBody>
      </p:sp>
      <p:sp>
        <p:nvSpPr>
          <p:cNvPr id="7" name="Hexagone 6"/>
          <p:cNvSpPr/>
          <p:nvPr/>
        </p:nvSpPr>
        <p:spPr>
          <a:xfrm rot="1259230">
            <a:off x="10088194" y="854231"/>
            <a:ext cx="1488332" cy="99222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Pôle 2</a:t>
            </a:r>
            <a:endParaRPr lang="fr-FR" sz="2800" dirty="0"/>
          </a:p>
        </p:txBody>
      </p:sp>
    </p:spTree>
    <p:extLst>
      <p:ext uri="{BB962C8B-B14F-4D97-AF65-F5344CB8AC3E}">
        <p14:creationId xmlns:p14="http://schemas.microsoft.com/office/powerpoint/2010/main" val="655288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13</a:t>
            </a:fld>
            <a:endParaRPr lang="fr-FR" sz="1800" dirty="0">
              <a:solidFill>
                <a:schemeClr val="tx1"/>
              </a:solidFill>
            </a:endParaRPr>
          </a:p>
        </p:txBody>
      </p:sp>
      <p:sp>
        <p:nvSpPr>
          <p:cNvPr id="10" name="Espace réservé du texte 3"/>
          <p:cNvSpPr txBox="1">
            <a:spLocks/>
          </p:cNvSpPr>
          <p:nvPr/>
        </p:nvSpPr>
        <p:spPr>
          <a:xfrm>
            <a:off x="942479" y="1344535"/>
            <a:ext cx="10088687" cy="183641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200" b="1" dirty="0" smtClean="0">
                <a:latin typeface="Arial" panose="020B0604020202020204" pitchFamily="34" charset="0"/>
                <a:cs typeface="Arial" panose="020B0604020202020204" pitchFamily="34" charset="0"/>
              </a:rPr>
              <a:t> </a:t>
            </a:r>
            <a:endParaRPr lang="fr-FR" sz="2200" dirty="0">
              <a:latin typeface="Arial" panose="020B0604020202020204" pitchFamily="34" charset="0"/>
              <a:cs typeface="Arial" panose="020B0604020202020204" pitchFamily="34" charset="0"/>
            </a:endParaRPr>
          </a:p>
          <a:p>
            <a:pPr lvl="0" fontAlgn="base">
              <a:buFontTx/>
              <a:buChar char="-"/>
            </a:pPr>
            <a:r>
              <a:rPr lang="fr-FR" sz="2200" dirty="0" smtClean="0">
                <a:latin typeface="Arial" panose="020B0604020202020204" pitchFamily="34" charset="0"/>
                <a:cs typeface="Arial" panose="020B0604020202020204" pitchFamily="34" charset="0"/>
              </a:rPr>
              <a:t>Référentiel, guide d’accompagnement pédagogique</a:t>
            </a:r>
          </a:p>
          <a:p>
            <a:pPr lvl="0" fontAlgn="base">
              <a:buFontTx/>
              <a:buChar char="-"/>
            </a:pPr>
            <a:r>
              <a:rPr lang="fr-FR" sz="2200" dirty="0" smtClean="0">
                <a:latin typeface="Arial" panose="020B0604020202020204" pitchFamily="34" charset="0"/>
                <a:cs typeface="Arial" panose="020B0604020202020204" pitchFamily="34" charset="0"/>
              </a:rPr>
              <a:t>Documents mis à disposition sur le site SBSSA à personnaliser</a:t>
            </a:r>
          </a:p>
          <a:p>
            <a:pPr lvl="0" fontAlgn="base">
              <a:buFontTx/>
              <a:buChar char="-"/>
            </a:pPr>
            <a:r>
              <a:rPr lang="fr-FR" sz="2200" dirty="0" smtClean="0">
                <a:latin typeface="Arial" panose="020B0604020202020204" pitchFamily="34" charset="0"/>
                <a:cs typeface="Arial" panose="020B0604020202020204" pitchFamily="34" charset="0"/>
              </a:rPr>
              <a:t>Documents de préparation de l’E32</a:t>
            </a:r>
          </a:p>
          <a:p>
            <a:pPr lvl="0" fontAlgn="base">
              <a:buFontTx/>
              <a:buChar char="-"/>
            </a:pPr>
            <a:r>
              <a:rPr lang="fr-FR" sz="2200" dirty="0" smtClean="0">
                <a:latin typeface="Arial" panose="020B0604020202020204" pitchFamily="34" charset="0"/>
                <a:cs typeface="Arial" panose="020B0604020202020204" pitchFamily="34" charset="0"/>
              </a:rPr>
              <a:t>Sujets mis à disposition sur le site ?</a:t>
            </a:r>
          </a:p>
          <a:p>
            <a:pPr lvl="0" fontAlgn="base">
              <a:buFontTx/>
              <a:buChar char="-"/>
            </a:pPr>
            <a:endParaRPr lang="fr-FR" sz="2200" dirty="0">
              <a:latin typeface="Arial" panose="020B0604020202020204" pitchFamily="34" charset="0"/>
              <a:cs typeface="Arial" panose="020B0604020202020204" pitchFamily="34" charset="0"/>
            </a:endParaRPr>
          </a:p>
          <a:p>
            <a:pPr lvl="0" fontAlgn="base">
              <a:buFontTx/>
              <a:buChar char="-"/>
            </a:pPr>
            <a:endParaRPr lang="fr-FR" sz="2200" dirty="0" smtClean="0">
              <a:latin typeface="Arial" panose="020B0604020202020204" pitchFamily="34" charset="0"/>
              <a:cs typeface="Arial" panose="020B0604020202020204" pitchFamily="34" charset="0"/>
            </a:endParaRPr>
          </a:p>
          <a:p>
            <a:pPr marL="0" lvl="0" indent="0" fontAlgn="base">
              <a:buNone/>
            </a:pPr>
            <a:r>
              <a:rPr lang="fr-FR" b="1" dirty="0" smtClean="0">
                <a:latin typeface="Arial" panose="020B0604020202020204" pitchFamily="34" charset="0"/>
                <a:cs typeface="Arial" panose="020B0604020202020204" pitchFamily="34" charset="0"/>
              </a:rPr>
              <a:t>Besoins ?????</a:t>
            </a:r>
            <a:endParaRPr lang="fr-FR" b="1" dirty="0">
              <a:latin typeface="Arial" panose="020B0604020202020204" pitchFamily="34" charset="0"/>
              <a:cs typeface="Arial" panose="020B0604020202020204" pitchFamily="34" charset="0"/>
            </a:endParaRPr>
          </a:p>
          <a:p>
            <a:pPr marL="0" indent="0" fontAlgn="base">
              <a:buNone/>
            </a:pPr>
            <a:endParaRPr lang="fr-FR" sz="2400" dirty="0" smtClean="0">
              <a:solidFill>
                <a:srgbClr val="0070C0"/>
              </a:solidFill>
              <a:latin typeface="Arial" panose="020B0604020202020204" pitchFamily="34" charset="0"/>
              <a:cs typeface="Arial" panose="020B0604020202020204" pitchFamily="34" charset="0"/>
            </a:endParaRPr>
          </a:p>
          <a:p>
            <a:pPr marL="0" lvl="0" indent="0" fontAlgn="base">
              <a:buNone/>
            </a:pPr>
            <a:endParaRPr lang="fr-FR" sz="2200" dirty="0" smtClean="0">
              <a:latin typeface="Arial" panose="020B0604020202020204" pitchFamily="34" charset="0"/>
              <a:cs typeface="Arial" panose="020B0604020202020204" pitchFamily="34" charset="0"/>
            </a:endParaRPr>
          </a:p>
          <a:p>
            <a:endParaRPr lang="fr-FR" sz="2200" b="1" dirty="0">
              <a:latin typeface="Arial" panose="020B0604020202020204" pitchFamily="34" charset="0"/>
              <a:cs typeface="Arial" panose="020B0604020202020204" pitchFamily="34" charset="0"/>
            </a:endParaRPr>
          </a:p>
          <a:p>
            <a:pPr marL="0" indent="0">
              <a:buNone/>
            </a:pPr>
            <a:endParaRPr lang="fr-FR" sz="2200" dirty="0" smtClean="0">
              <a:latin typeface="Arial" panose="020B0604020202020204" pitchFamily="34" charset="0"/>
              <a:cs typeface="Arial" panose="020B0604020202020204" pitchFamily="34" charset="0"/>
            </a:endParaRPr>
          </a:p>
          <a:p>
            <a:endParaRPr lang="fr-FR" sz="2200" dirty="0">
              <a:latin typeface="Arial" panose="020B0604020202020204" pitchFamily="34" charset="0"/>
              <a:cs typeface="Arial" panose="020B0604020202020204" pitchFamily="34" charset="0"/>
            </a:endParaRPr>
          </a:p>
          <a:p>
            <a:pPr marL="0" indent="0">
              <a:buNone/>
            </a:pPr>
            <a:endParaRPr lang="fr-FR" sz="2200" dirty="0">
              <a:latin typeface="Arial" panose="020B0604020202020204" pitchFamily="34" charset="0"/>
              <a:cs typeface="Arial" panose="020B0604020202020204" pitchFamily="34" charset="0"/>
            </a:endParaRPr>
          </a:p>
          <a:p>
            <a:pPr marL="0" indent="0" algn="just">
              <a:buNone/>
            </a:pPr>
            <a:endParaRPr lang="fr-FR" sz="2200" dirty="0" smtClean="0">
              <a:latin typeface="Arial" panose="020B0604020202020204" pitchFamily="34" charset="0"/>
              <a:cs typeface="Arial" panose="020B0604020202020204" pitchFamily="34" charset="0"/>
            </a:endParaRPr>
          </a:p>
        </p:txBody>
      </p:sp>
      <p:sp>
        <p:nvSpPr>
          <p:cNvPr id="6" name="ZoneTexte 5"/>
          <p:cNvSpPr txBox="1"/>
          <p:nvPr/>
        </p:nvSpPr>
        <p:spPr>
          <a:xfrm>
            <a:off x="1159890" y="260445"/>
            <a:ext cx="10436367" cy="86177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 Leviers pour la mise en œuvre du CCF et préparer les épreuves ponctuelles </a:t>
            </a:r>
            <a:endParaRPr lang="fr-FR" sz="2500" dirty="0">
              <a:solidFill>
                <a:srgbClr val="223A7D"/>
              </a:solidFill>
              <a:latin typeface="Arial Black" panose="020B0A04020102020204" pitchFamily="34" charset="0"/>
            </a:endParaRPr>
          </a:p>
        </p:txBody>
      </p:sp>
    </p:spTree>
    <p:extLst>
      <p:ext uri="{BB962C8B-B14F-4D97-AF65-F5344CB8AC3E}">
        <p14:creationId xmlns:p14="http://schemas.microsoft.com/office/powerpoint/2010/main" val="1783332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14</a:t>
            </a:fld>
            <a:endParaRPr lang="fr-FR" sz="1800" dirty="0">
              <a:solidFill>
                <a:schemeClr val="tx1"/>
              </a:solidFill>
            </a:endParaRPr>
          </a:p>
        </p:txBody>
      </p:sp>
      <p:sp>
        <p:nvSpPr>
          <p:cNvPr id="10" name="Espace réservé du texte 3"/>
          <p:cNvSpPr txBox="1">
            <a:spLocks/>
          </p:cNvSpPr>
          <p:nvPr/>
        </p:nvSpPr>
        <p:spPr>
          <a:xfrm>
            <a:off x="942479" y="1344535"/>
            <a:ext cx="10088687" cy="3713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200" b="1" dirty="0" smtClean="0">
                <a:latin typeface="Arial" panose="020B0604020202020204" pitchFamily="34" charset="0"/>
                <a:cs typeface="Arial" panose="020B0604020202020204" pitchFamily="34" charset="0"/>
              </a:rPr>
              <a:t> </a:t>
            </a:r>
            <a:endParaRPr lang="fr-FR" sz="2200"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Travaux à mener : </a:t>
            </a:r>
          </a:p>
          <a:p>
            <a:pPr lvl="1"/>
            <a:r>
              <a:rPr lang="fr-FR" sz="2800" dirty="0">
                <a:latin typeface="Arial" panose="020B0604020202020204" pitchFamily="34" charset="0"/>
                <a:cs typeface="Arial" panose="020B0604020202020204" pitchFamily="34" charset="0"/>
              </a:rPr>
              <a:t>Faire monter en compétences tous les élèves : savoirs être </a:t>
            </a:r>
            <a:r>
              <a:rPr lang="fr-FR" sz="2800" dirty="0" smtClean="0">
                <a:latin typeface="Arial" panose="020B0604020202020204" pitchFamily="34" charset="0"/>
                <a:cs typeface="Arial" panose="020B0604020202020204" pitchFamily="34" charset="0"/>
              </a:rPr>
              <a:t>– devoirs – accueil des élèves issus de passerelle</a:t>
            </a:r>
            <a:endParaRPr lang="fr-FR" sz="2800" dirty="0">
              <a:latin typeface="Arial" panose="020B0604020202020204" pitchFamily="34" charset="0"/>
              <a:cs typeface="Arial" panose="020B0604020202020204" pitchFamily="34" charset="0"/>
            </a:endParaRPr>
          </a:p>
          <a:p>
            <a:pPr lvl="1"/>
            <a:r>
              <a:rPr lang="fr-FR" sz="2800" dirty="0">
                <a:latin typeface="Arial" panose="020B0604020202020204" pitchFamily="34" charset="0"/>
                <a:cs typeface="Arial" panose="020B0604020202020204" pitchFamily="34" charset="0"/>
              </a:rPr>
              <a:t>Plan de formation sur les 3 ans</a:t>
            </a:r>
          </a:p>
          <a:p>
            <a:pPr lvl="1"/>
            <a:r>
              <a:rPr lang="fr-FR" sz="2800" dirty="0">
                <a:latin typeface="Arial" panose="020B0604020202020204" pitchFamily="34" charset="0"/>
                <a:cs typeface="Arial" panose="020B0604020202020204" pitchFamily="34" charset="0"/>
              </a:rPr>
              <a:t>Objectifs de PFMP</a:t>
            </a:r>
          </a:p>
          <a:p>
            <a:pPr lvl="1"/>
            <a:r>
              <a:rPr lang="fr-FR" sz="2800" dirty="0" smtClean="0">
                <a:latin typeface="Arial" panose="020B0604020202020204" pitchFamily="34" charset="0"/>
                <a:cs typeface="Arial" panose="020B0604020202020204" pitchFamily="34" charset="0"/>
              </a:rPr>
              <a:t>6 </a:t>
            </a:r>
            <a:r>
              <a:rPr lang="fr-FR" sz="2800" dirty="0">
                <a:latin typeface="Arial" panose="020B0604020202020204" pitchFamily="34" charset="0"/>
                <a:cs typeface="Arial" panose="020B0604020202020204" pitchFamily="34" charset="0"/>
              </a:rPr>
              <a:t>semaines de PFMP en classe de terminale</a:t>
            </a:r>
          </a:p>
          <a:p>
            <a:pPr marL="0" indent="0" fontAlgn="base">
              <a:buNone/>
            </a:pPr>
            <a:endParaRPr lang="fr-FR" sz="2400" dirty="0" smtClean="0">
              <a:solidFill>
                <a:srgbClr val="0070C0"/>
              </a:solidFill>
              <a:latin typeface="Arial" panose="020B0604020202020204" pitchFamily="34" charset="0"/>
              <a:cs typeface="Arial" panose="020B0604020202020204" pitchFamily="34" charset="0"/>
            </a:endParaRPr>
          </a:p>
          <a:p>
            <a:pPr marL="0" lvl="0" indent="0" fontAlgn="base">
              <a:buNone/>
            </a:pPr>
            <a:endParaRPr lang="fr-FR" sz="2200" dirty="0" smtClean="0">
              <a:latin typeface="Arial" panose="020B0604020202020204" pitchFamily="34" charset="0"/>
              <a:cs typeface="Arial" panose="020B0604020202020204" pitchFamily="34" charset="0"/>
            </a:endParaRPr>
          </a:p>
          <a:p>
            <a:endParaRPr lang="fr-FR" sz="2200" b="1" dirty="0">
              <a:latin typeface="Arial" panose="020B0604020202020204" pitchFamily="34" charset="0"/>
              <a:cs typeface="Arial" panose="020B0604020202020204" pitchFamily="34" charset="0"/>
            </a:endParaRPr>
          </a:p>
          <a:p>
            <a:pPr marL="0" indent="0">
              <a:buNone/>
            </a:pPr>
            <a:endParaRPr lang="fr-FR" sz="2200" dirty="0" smtClean="0">
              <a:latin typeface="Arial" panose="020B0604020202020204" pitchFamily="34" charset="0"/>
              <a:cs typeface="Arial" panose="020B0604020202020204" pitchFamily="34" charset="0"/>
            </a:endParaRPr>
          </a:p>
          <a:p>
            <a:endParaRPr lang="fr-FR" sz="2200" dirty="0">
              <a:latin typeface="Arial" panose="020B0604020202020204" pitchFamily="34" charset="0"/>
              <a:cs typeface="Arial" panose="020B0604020202020204" pitchFamily="34" charset="0"/>
            </a:endParaRPr>
          </a:p>
          <a:p>
            <a:pPr marL="0" indent="0">
              <a:buNone/>
            </a:pPr>
            <a:endParaRPr lang="fr-FR" sz="2200" dirty="0">
              <a:latin typeface="Arial" panose="020B0604020202020204" pitchFamily="34" charset="0"/>
              <a:cs typeface="Arial" panose="020B0604020202020204" pitchFamily="34" charset="0"/>
            </a:endParaRPr>
          </a:p>
          <a:p>
            <a:pPr marL="0" indent="0" algn="just">
              <a:buNone/>
            </a:pPr>
            <a:endParaRPr lang="fr-FR" sz="2200" dirty="0" smtClean="0">
              <a:latin typeface="Arial" panose="020B0604020202020204" pitchFamily="34" charset="0"/>
              <a:cs typeface="Arial" panose="020B0604020202020204" pitchFamily="34" charset="0"/>
            </a:endParaRPr>
          </a:p>
        </p:txBody>
      </p:sp>
      <p:sp>
        <p:nvSpPr>
          <p:cNvPr id="6" name="ZoneTexte 5"/>
          <p:cNvSpPr txBox="1"/>
          <p:nvPr/>
        </p:nvSpPr>
        <p:spPr>
          <a:xfrm>
            <a:off x="1159890" y="260445"/>
            <a:ext cx="10436367" cy="86177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 Leviers pour la mise en œuvre du CCF et préparer les épreuves ponctuelles </a:t>
            </a:r>
            <a:endParaRPr lang="fr-FR" sz="2500" dirty="0">
              <a:solidFill>
                <a:srgbClr val="223A7D"/>
              </a:solidFill>
              <a:latin typeface="Arial Black" panose="020B0A04020102020204" pitchFamily="34" charset="0"/>
            </a:endParaRPr>
          </a:p>
        </p:txBody>
      </p:sp>
    </p:spTree>
    <p:extLst>
      <p:ext uri="{BB962C8B-B14F-4D97-AF65-F5344CB8AC3E}">
        <p14:creationId xmlns:p14="http://schemas.microsoft.com/office/powerpoint/2010/main" val="348648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5304704" y="1736067"/>
            <a:ext cx="1948872" cy="10252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27" name="ZoneTexte 26"/>
          <p:cNvSpPr txBox="1"/>
          <p:nvPr/>
        </p:nvSpPr>
        <p:spPr>
          <a:xfrm>
            <a:off x="5250730" y="3160620"/>
            <a:ext cx="1868055" cy="615553"/>
          </a:xfrm>
          <a:prstGeom prst="rect">
            <a:avLst/>
          </a:prstGeom>
          <a:noFill/>
        </p:spPr>
        <p:txBody>
          <a:bodyPr wrap="square" rtlCol="0">
            <a:spAutoFit/>
          </a:bodyPr>
          <a:lstStyle/>
          <a:p>
            <a:pPr algn="ctr" defTabSz="1219170"/>
            <a:r>
              <a:rPr lang="fr-FR" kern="0" dirty="0">
                <a:solidFill>
                  <a:prstClr val="black"/>
                </a:solidFill>
                <a:latin typeface="Arial Narrow"/>
                <a:cs typeface="Arial"/>
              </a:rPr>
              <a:t>1</a:t>
            </a:r>
            <a:r>
              <a:rPr lang="fr-FR" kern="0" baseline="30000" dirty="0">
                <a:solidFill>
                  <a:prstClr val="black"/>
                </a:solidFill>
                <a:latin typeface="Arial Narrow"/>
                <a:cs typeface="Arial"/>
              </a:rPr>
              <a:t>ère</a:t>
            </a:r>
            <a:r>
              <a:rPr lang="fr-FR" kern="0" dirty="0">
                <a:solidFill>
                  <a:prstClr val="black"/>
                </a:solidFill>
                <a:latin typeface="Arial Narrow"/>
                <a:cs typeface="Arial"/>
              </a:rPr>
              <a:t>  BAC PRO</a:t>
            </a:r>
            <a:r>
              <a:rPr lang="fr-FR" sz="1600" kern="0" dirty="0">
                <a:solidFill>
                  <a:prstClr val="black"/>
                </a:solidFill>
                <a:latin typeface="Arial Narrow"/>
                <a:cs typeface="Arial"/>
              </a:rPr>
              <a:t> Métiers de la coiffure </a:t>
            </a:r>
          </a:p>
        </p:txBody>
      </p:sp>
      <p:cxnSp>
        <p:nvCxnSpPr>
          <p:cNvPr id="47" name="Connecteur droit avec flèche 46"/>
          <p:cNvCxnSpPr/>
          <p:nvPr/>
        </p:nvCxnSpPr>
        <p:spPr>
          <a:xfrm flipV="1">
            <a:off x="6190131" y="4211653"/>
            <a:ext cx="3463"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3" name="Groupe 62"/>
          <p:cNvGrpSpPr/>
          <p:nvPr/>
        </p:nvGrpSpPr>
        <p:grpSpPr>
          <a:xfrm>
            <a:off x="4359842" y="186892"/>
            <a:ext cx="8501617" cy="6351750"/>
            <a:chOff x="4370374" y="224543"/>
            <a:chExt cx="8501617" cy="6351750"/>
          </a:xfrm>
        </p:grpSpPr>
        <p:sp>
          <p:nvSpPr>
            <p:cNvPr id="3" name="Rectangle à coins arrondis 2"/>
            <p:cNvSpPr/>
            <p:nvPr/>
          </p:nvSpPr>
          <p:spPr>
            <a:xfrm>
              <a:off x="5021000" y="5911274"/>
              <a:ext cx="6801544" cy="6650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4" name="Rectangle à coins arrondis 3"/>
            <p:cNvSpPr/>
            <p:nvPr/>
          </p:nvSpPr>
          <p:spPr>
            <a:xfrm>
              <a:off x="4474349" y="4701095"/>
              <a:ext cx="2710572" cy="815224"/>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5" name="Rectangle à coins arrondis 4"/>
            <p:cNvSpPr/>
            <p:nvPr/>
          </p:nvSpPr>
          <p:spPr>
            <a:xfrm>
              <a:off x="7353032" y="4673996"/>
              <a:ext cx="1948872" cy="917261"/>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11" name="Rectangle à coins arrondis 10"/>
            <p:cNvSpPr/>
            <p:nvPr/>
          </p:nvSpPr>
          <p:spPr>
            <a:xfrm>
              <a:off x="5314431" y="3109558"/>
              <a:ext cx="1948872" cy="1025236"/>
            </a:xfrm>
            <a:prstGeom prst="round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13" name="Rectangle à coins arrondis 12"/>
            <p:cNvSpPr/>
            <p:nvPr/>
          </p:nvSpPr>
          <p:spPr>
            <a:xfrm>
              <a:off x="5314431" y="224543"/>
              <a:ext cx="1948872" cy="10252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14" name="Ellipse 13"/>
            <p:cNvSpPr/>
            <p:nvPr/>
          </p:nvSpPr>
          <p:spPr>
            <a:xfrm>
              <a:off x="7491042" y="3189806"/>
              <a:ext cx="1857483" cy="736639"/>
            </a:xfrm>
            <a:prstGeom prst="ellipse">
              <a:avLst/>
            </a:prstGeom>
            <a:ln w="28575"/>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17" name="Ellipse 16"/>
            <p:cNvSpPr/>
            <p:nvPr/>
          </p:nvSpPr>
          <p:spPr>
            <a:xfrm>
              <a:off x="7826234" y="2218590"/>
              <a:ext cx="1828800" cy="717975"/>
            </a:xfrm>
            <a:prstGeom prst="ellipse">
              <a:avLst/>
            </a:prstGeom>
            <a:ln/>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19" name="ZoneTexte 18"/>
            <p:cNvSpPr txBox="1"/>
            <p:nvPr/>
          </p:nvSpPr>
          <p:spPr>
            <a:xfrm>
              <a:off x="4955074" y="5998973"/>
              <a:ext cx="7916917" cy="502766"/>
            </a:xfrm>
            <a:prstGeom prst="rect">
              <a:avLst/>
            </a:prstGeom>
            <a:noFill/>
          </p:spPr>
          <p:txBody>
            <a:bodyPr wrap="square" rtlCol="0">
              <a:spAutoFit/>
            </a:bodyPr>
            <a:lstStyle/>
            <a:p>
              <a:pPr defTabSz="1219170"/>
              <a:r>
                <a:rPr lang="fr-FR" sz="2667" kern="0" dirty="0">
                  <a:solidFill>
                    <a:prstClr val="black"/>
                  </a:solidFill>
                  <a:latin typeface="Arial Narrow"/>
                  <a:cs typeface="Arial"/>
                </a:rPr>
                <a:t>Elèves issus de 3</a:t>
              </a:r>
              <a:r>
                <a:rPr lang="fr-FR" sz="2667" kern="0" baseline="30000" dirty="0">
                  <a:solidFill>
                    <a:prstClr val="black"/>
                  </a:solidFill>
                  <a:latin typeface="Arial Narrow"/>
                  <a:cs typeface="Arial"/>
                </a:rPr>
                <a:t>ème</a:t>
              </a:r>
              <a:r>
                <a:rPr lang="fr-FR" sz="2667" kern="0" dirty="0">
                  <a:solidFill>
                    <a:prstClr val="black"/>
                  </a:solidFill>
                  <a:latin typeface="Arial Narrow"/>
                  <a:cs typeface="Arial"/>
                </a:rPr>
                <a:t> générale, prépa métiers, SEGPA</a:t>
              </a:r>
            </a:p>
          </p:txBody>
        </p:sp>
        <p:sp>
          <p:nvSpPr>
            <p:cNvPr id="21" name="ZoneTexte 20"/>
            <p:cNvSpPr txBox="1"/>
            <p:nvPr/>
          </p:nvSpPr>
          <p:spPr>
            <a:xfrm>
              <a:off x="7344865" y="4704917"/>
              <a:ext cx="1868055" cy="646331"/>
            </a:xfrm>
            <a:prstGeom prst="rect">
              <a:avLst/>
            </a:prstGeom>
            <a:noFill/>
          </p:spPr>
          <p:txBody>
            <a:bodyPr wrap="square" rtlCol="0">
              <a:spAutoFit/>
            </a:bodyPr>
            <a:lstStyle/>
            <a:p>
              <a:pPr algn="ctr" defTabSz="1219170"/>
              <a:r>
                <a:rPr lang="fr-FR" kern="0" dirty="0">
                  <a:solidFill>
                    <a:prstClr val="black"/>
                  </a:solidFill>
                  <a:latin typeface="Arial Narrow"/>
                  <a:cs typeface="Arial"/>
                </a:rPr>
                <a:t>CAP Métiers de la coiffure</a:t>
              </a:r>
            </a:p>
          </p:txBody>
        </p:sp>
        <p:sp>
          <p:nvSpPr>
            <p:cNvPr id="26" name="ZoneTexte 25"/>
            <p:cNvSpPr txBox="1"/>
            <p:nvPr/>
          </p:nvSpPr>
          <p:spPr>
            <a:xfrm>
              <a:off x="4370374" y="4744872"/>
              <a:ext cx="2938025" cy="646331"/>
            </a:xfrm>
            <a:prstGeom prst="rect">
              <a:avLst/>
            </a:prstGeom>
            <a:noFill/>
          </p:spPr>
          <p:txBody>
            <a:bodyPr wrap="square" rtlCol="0">
              <a:spAutoFit/>
            </a:bodyPr>
            <a:lstStyle/>
            <a:p>
              <a:pPr algn="ctr" defTabSz="1219170"/>
              <a:r>
                <a:rPr lang="fr-FR" kern="0" dirty="0">
                  <a:solidFill>
                    <a:prstClr val="black"/>
                  </a:solidFill>
                  <a:latin typeface="Arial Narrow"/>
                  <a:cs typeface="Arial"/>
                </a:rPr>
                <a:t>2</a:t>
              </a:r>
              <a:r>
                <a:rPr lang="fr-FR" kern="0" baseline="30000" dirty="0">
                  <a:solidFill>
                    <a:prstClr val="black"/>
                  </a:solidFill>
                  <a:latin typeface="Arial Narrow"/>
                  <a:cs typeface="Arial"/>
                </a:rPr>
                <a:t>nde</a:t>
              </a:r>
              <a:r>
                <a:rPr lang="fr-FR" kern="0" dirty="0">
                  <a:solidFill>
                    <a:prstClr val="black"/>
                  </a:solidFill>
                  <a:latin typeface="Arial Narrow"/>
                  <a:cs typeface="Arial"/>
                </a:rPr>
                <a:t> professionnelle Métiers de la beauté et du bien-être</a:t>
              </a:r>
            </a:p>
          </p:txBody>
        </p:sp>
        <p:sp>
          <p:nvSpPr>
            <p:cNvPr id="28" name="ZoneTexte 27"/>
            <p:cNvSpPr txBox="1"/>
            <p:nvPr/>
          </p:nvSpPr>
          <p:spPr>
            <a:xfrm>
              <a:off x="5162634" y="1936469"/>
              <a:ext cx="1868055" cy="615553"/>
            </a:xfrm>
            <a:prstGeom prst="rect">
              <a:avLst/>
            </a:prstGeom>
            <a:noFill/>
          </p:spPr>
          <p:txBody>
            <a:bodyPr wrap="square" rtlCol="0">
              <a:spAutoFit/>
            </a:bodyPr>
            <a:lstStyle/>
            <a:p>
              <a:pPr algn="ctr" defTabSz="1219170"/>
              <a:r>
                <a:rPr lang="fr-FR" kern="0" dirty="0" err="1">
                  <a:solidFill>
                    <a:prstClr val="black"/>
                  </a:solidFill>
                  <a:latin typeface="Arial Narrow"/>
                  <a:cs typeface="Arial"/>
                </a:rPr>
                <a:t>Tle</a:t>
              </a:r>
              <a:r>
                <a:rPr lang="fr-FR" kern="0" dirty="0">
                  <a:solidFill>
                    <a:prstClr val="black"/>
                  </a:solidFill>
                  <a:latin typeface="Arial Narrow"/>
                  <a:cs typeface="Arial"/>
                </a:rPr>
                <a:t>  BAC PRO </a:t>
              </a:r>
              <a:r>
                <a:rPr lang="fr-FR" sz="1600" kern="0" dirty="0">
                  <a:solidFill>
                    <a:prstClr val="black"/>
                  </a:solidFill>
                  <a:latin typeface="Arial Narrow"/>
                  <a:cs typeface="Arial"/>
                </a:rPr>
                <a:t>Métiers de la coiffure </a:t>
              </a:r>
            </a:p>
          </p:txBody>
        </p:sp>
        <p:sp>
          <p:nvSpPr>
            <p:cNvPr id="29" name="ZoneTexte 28"/>
            <p:cNvSpPr txBox="1"/>
            <p:nvPr/>
          </p:nvSpPr>
          <p:spPr>
            <a:xfrm>
              <a:off x="5294510" y="336150"/>
              <a:ext cx="1868055" cy="646331"/>
            </a:xfrm>
            <a:prstGeom prst="rect">
              <a:avLst/>
            </a:prstGeom>
            <a:noFill/>
          </p:spPr>
          <p:txBody>
            <a:bodyPr wrap="square" rtlCol="0">
              <a:spAutoFit/>
            </a:bodyPr>
            <a:lstStyle/>
            <a:p>
              <a:pPr algn="ctr" defTabSz="1219170"/>
              <a:r>
                <a:rPr lang="fr-FR" kern="0" dirty="0">
                  <a:solidFill>
                    <a:prstClr val="black"/>
                  </a:solidFill>
                  <a:latin typeface="Arial Narrow"/>
                  <a:cs typeface="Arial"/>
                </a:rPr>
                <a:t>BTS Métiers de la coiffure</a:t>
              </a:r>
              <a:endParaRPr lang="fr-FR" sz="1600" kern="0" dirty="0">
                <a:solidFill>
                  <a:prstClr val="black"/>
                </a:solidFill>
                <a:latin typeface="Arial Narrow"/>
                <a:cs typeface="Arial"/>
              </a:endParaRPr>
            </a:p>
          </p:txBody>
        </p:sp>
        <p:sp>
          <p:nvSpPr>
            <p:cNvPr id="33" name="ZoneTexte 32"/>
            <p:cNvSpPr txBox="1"/>
            <p:nvPr/>
          </p:nvSpPr>
          <p:spPr>
            <a:xfrm>
              <a:off x="7847889" y="3176282"/>
              <a:ext cx="1636424" cy="646331"/>
            </a:xfrm>
            <a:prstGeom prst="rect">
              <a:avLst/>
            </a:prstGeom>
            <a:noFill/>
          </p:spPr>
          <p:txBody>
            <a:bodyPr wrap="square" rtlCol="0">
              <a:spAutoFit/>
            </a:bodyPr>
            <a:lstStyle/>
            <a:p>
              <a:pPr defTabSz="1219170"/>
              <a:r>
                <a:rPr lang="fr-FR" kern="0" dirty="0">
                  <a:solidFill>
                    <a:prstClr val="black"/>
                  </a:solidFill>
                  <a:latin typeface="Arial Narrow"/>
                  <a:cs typeface="Arial"/>
                </a:rPr>
                <a:t>MC Coiffure, coupe, couleur</a:t>
              </a:r>
            </a:p>
          </p:txBody>
        </p:sp>
        <p:sp>
          <p:nvSpPr>
            <p:cNvPr id="35" name="ZoneTexte 34"/>
            <p:cNvSpPr txBox="1"/>
            <p:nvPr/>
          </p:nvSpPr>
          <p:spPr>
            <a:xfrm>
              <a:off x="8311361" y="2333359"/>
              <a:ext cx="1359983" cy="369332"/>
            </a:xfrm>
            <a:prstGeom prst="rect">
              <a:avLst/>
            </a:prstGeom>
            <a:noFill/>
          </p:spPr>
          <p:txBody>
            <a:bodyPr wrap="square" rtlCol="0">
              <a:spAutoFit/>
            </a:bodyPr>
            <a:lstStyle/>
            <a:p>
              <a:pPr algn="ctr" defTabSz="1219170"/>
              <a:r>
                <a:rPr lang="fr-FR" kern="0" dirty="0">
                  <a:solidFill>
                    <a:prstClr val="black"/>
                  </a:solidFill>
                  <a:latin typeface="Arial Narrow"/>
                  <a:cs typeface="Arial"/>
                </a:rPr>
                <a:t>BP Coiffure</a:t>
              </a:r>
            </a:p>
          </p:txBody>
        </p:sp>
        <p:cxnSp>
          <p:nvCxnSpPr>
            <p:cNvPr id="42" name="Connecteur droit avec flèche 41"/>
            <p:cNvCxnSpPr/>
            <p:nvPr/>
          </p:nvCxnSpPr>
          <p:spPr>
            <a:xfrm flipV="1">
              <a:off x="5021000" y="5499316"/>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6268989" y="2752068"/>
              <a:ext cx="3462"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flipH="1" flipV="1">
              <a:off x="8016257" y="3970046"/>
              <a:ext cx="5481" cy="564129"/>
            </a:xfrm>
            <a:prstGeom prst="straightConnector1">
              <a:avLst/>
            </a:prstGeom>
            <a:ln w="38100">
              <a:solidFill>
                <a:schemeClr val="tx1"/>
              </a:solidFill>
              <a:prstDash val="sysDash"/>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2" name="Connecteur droit avec flèche 51"/>
            <p:cNvCxnSpPr/>
            <p:nvPr/>
          </p:nvCxnSpPr>
          <p:spPr>
            <a:xfrm flipH="1" flipV="1">
              <a:off x="7272862" y="3951382"/>
              <a:ext cx="724428" cy="19233"/>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cxnSp>
        <p:nvCxnSpPr>
          <p:cNvPr id="62" name="Connecteur droit avec flèche 61"/>
          <p:cNvCxnSpPr/>
          <p:nvPr/>
        </p:nvCxnSpPr>
        <p:spPr>
          <a:xfrm flipV="1">
            <a:off x="6193594" y="1278295"/>
            <a:ext cx="3463" cy="39218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a:endCxn id="17" idx="5"/>
          </p:cNvCxnSpPr>
          <p:nvPr/>
        </p:nvCxnSpPr>
        <p:spPr>
          <a:xfrm flipV="1">
            <a:off x="9290458" y="2793769"/>
            <a:ext cx="86221" cy="17463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flipH="1" flipV="1">
            <a:off x="8610094" y="3964311"/>
            <a:ext cx="23269" cy="61366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à coins arrondis 63"/>
          <p:cNvSpPr/>
          <p:nvPr/>
        </p:nvSpPr>
        <p:spPr>
          <a:xfrm>
            <a:off x="9763179" y="4722404"/>
            <a:ext cx="2108677" cy="84973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53" name="Rectangle 52"/>
          <p:cNvSpPr/>
          <p:nvPr/>
        </p:nvSpPr>
        <p:spPr>
          <a:xfrm>
            <a:off x="9639703" y="4845064"/>
            <a:ext cx="2353732" cy="646331"/>
          </a:xfrm>
          <a:prstGeom prst="rect">
            <a:avLst/>
          </a:prstGeom>
        </p:spPr>
        <p:txBody>
          <a:bodyPr wrap="square">
            <a:spAutoFit/>
          </a:bodyPr>
          <a:lstStyle/>
          <a:p>
            <a:pPr algn="ctr" defTabSz="1219170"/>
            <a:r>
              <a:rPr lang="fr-FR" kern="0" dirty="0">
                <a:solidFill>
                  <a:prstClr val="black"/>
                </a:solidFill>
                <a:latin typeface="Arial Narrow"/>
                <a:cs typeface="Arial"/>
              </a:rPr>
              <a:t>2</a:t>
            </a:r>
            <a:r>
              <a:rPr lang="fr-FR" kern="0" baseline="30000" dirty="0">
                <a:solidFill>
                  <a:prstClr val="black"/>
                </a:solidFill>
                <a:latin typeface="Arial Narrow"/>
                <a:cs typeface="Arial"/>
              </a:rPr>
              <a:t>nde</a:t>
            </a:r>
            <a:r>
              <a:rPr lang="fr-FR" kern="0" dirty="0">
                <a:solidFill>
                  <a:prstClr val="black"/>
                </a:solidFill>
                <a:latin typeface="Arial Narrow"/>
                <a:cs typeface="Arial"/>
              </a:rPr>
              <a:t> BAC PRO Perruquier posticheur</a:t>
            </a:r>
          </a:p>
        </p:txBody>
      </p:sp>
      <p:cxnSp>
        <p:nvCxnSpPr>
          <p:cNvPr id="67" name="Connecteur droit avec flèche 66"/>
          <p:cNvCxnSpPr/>
          <p:nvPr/>
        </p:nvCxnSpPr>
        <p:spPr>
          <a:xfrm flipV="1">
            <a:off x="8194167" y="5546721"/>
            <a:ext cx="12423" cy="3068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p:nvPr/>
        </p:nvCxnSpPr>
        <p:spPr>
          <a:xfrm flipV="1">
            <a:off x="10736702" y="5545185"/>
            <a:ext cx="12423" cy="3068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V="1">
            <a:off x="10775250" y="4389459"/>
            <a:ext cx="12423" cy="3068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à coins arrondis 73"/>
          <p:cNvSpPr/>
          <p:nvPr/>
        </p:nvSpPr>
        <p:spPr>
          <a:xfrm>
            <a:off x="9708044" y="3529240"/>
            <a:ext cx="2108677" cy="84973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75" name="Rectangle 74"/>
          <p:cNvSpPr/>
          <p:nvPr/>
        </p:nvSpPr>
        <p:spPr>
          <a:xfrm>
            <a:off x="9572258" y="3656116"/>
            <a:ext cx="2353732" cy="646331"/>
          </a:xfrm>
          <a:prstGeom prst="rect">
            <a:avLst/>
          </a:prstGeom>
        </p:spPr>
        <p:txBody>
          <a:bodyPr wrap="square">
            <a:spAutoFit/>
          </a:bodyPr>
          <a:lstStyle/>
          <a:p>
            <a:pPr algn="ctr" defTabSz="1219170"/>
            <a:r>
              <a:rPr lang="fr-FR" kern="0" dirty="0">
                <a:solidFill>
                  <a:prstClr val="black"/>
                </a:solidFill>
                <a:latin typeface="Arial Narrow"/>
                <a:cs typeface="Arial"/>
              </a:rPr>
              <a:t>1</a:t>
            </a:r>
            <a:r>
              <a:rPr lang="fr-FR" kern="0" baseline="30000" dirty="0">
                <a:solidFill>
                  <a:prstClr val="black"/>
                </a:solidFill>
                <a:latin typeface="Arial Narrow"/>
                <a:cs typeface="Arial"/>
              </a:rPr>
              <a:t>ère</a:t>
            </a:r>
            <a:r>
              <a:rPr lang="fr-FR" kern="0" dirty="0">
                <a:solidFill>
                  <a:prstClr val="black"/>
                </a:solidFill>
                <a:latin typeface="Arial Narrow"/>
                <a:cs typeface="Arial"/>
              </a:rPr>
              <a:t> BAC PRO Perruquier posticheur</a:t>
            </a:r>
          </a:p>
        </p:txBody>
      </p:sp>
      <p:cxnSp>
        <p:nvCxnSpPr>
          <p:cNvPr id="76" name="Connecteur droit avec flèche 75"/>
          <p:cNvCxnSpPr/>
          <p:nvPr/>
        </p:nvCxnSpPr>
        <p:spPr>
          <a:xfrm flipV="1">
            <a:off x="10730490" y="3209357"/>
            <a:ext cx="12423" cy="3068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Rectangle à coins arrondis 76"/>
          <p:cNvSpPr/>
          <p:nvPr/>
        </p:nvSpPr>
        <p:spPr>
          <a:xfrm>
            <a:off x="9708043" y="2310881"/>
            <a:ext cx="2108677" cy="849739"/>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defTabSz="1219170"/>
            <a:endParaRPr lang="fr-FR" kern="0">
              <a:solidFill>
                <a:prstClr val="black"/>
              </a:solidFill>
              <a:latin typeface="Arial Narrow"/>
              <a:cs typeface="Arial"/>
            </a:endParaRPr>
          </a:p>
        </p:txBody>
      </p:sp>
      <p:sp>
        <p:nvSpPr>
          <p:cNvPr id="78" name="Rectangle 77"/>
          <p:cNvSpPr/>
          <p:nvPr/>
        </p:nvSpPr>
        <p:spPr>
          <a:xfrm>
            <a:off x="9613578" y="2385561"/>
            <a:ext cx="2353732" cy="646331"/>
          </a:xfrm>
          <a:prstGeom prst="rect">
            <a:avLst/>
          </a:prstGeom>
        </p:spPr>
        <p:txBody>
          <a:bodyPr wrap="square">
            <a:spAutoFit/>
          </a:bodyPr>
          <a:lstStyle/>
          <a:p>
            <a:pPr algn="ctr" defTabSz="1219170"/>
            <a:r>
              <a:rPr lang="fr-FR" kern="0" dirty="0" err="1">
                <a:solidFill>
                  <a:prstClr val="black"/>
                </a:solidFill>
                <a:latin typeface="Arial Narrow"/>
                <a:cs typeface="Arial"/>
              </a:rPr>
              <a:t>Tle</a:t>
            </a:r>
            <a:r>
              <a:rPr lang="fr-FR" kern="0" dirty="0">
                <a:solidFill>
                  <a:prstClr val="black"/>
                </a:solidFill>
                <a:latin typeface="Arial Narrow"/>
                <a:cs typeface="Arial"/>
              </a:rPr>
              <a:t> BAC PRO Perruquier posticheur</a:t>
            </a:r>
          </a:p>
        </p:txBody>
      </p:sp>
      <p:cxnSp>
        <p:nvCxnSpPr>
          <p:cNvPr id="60" name="Connecteur droit avec flèche 59"/>
          <p:cNvCxnSpPr/>
          <p:nvPr/>
        </p:nvCxnSpPr>
        <p:spPr>
          <a:xfrm flipV="1">
            <a:off x="8554787" y="2860885"/>
            <a:ext cx="141719" cy="2856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p:nvPr/>
        </p:nvCxnSpPr>
        <p:spPr>
          <a:xfrm flipH="1" flipV="1">
            <a:off x="7224931" y="3095180"/>
            <a:ext cx="724428" cy="19233"/>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Rectangle 3"/>
          <p:cNvSpPr>
            <a:spLocks noChangeArrowheads="1"/>
          </p:cNvSpPr>
          <p:nvPr/>
        </p:nvSpPr>
        <p:spPr bwMode="auto">
          <a:xfrm>
            <a:off x="1" y="58580"/>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defTabSz="1219170"/>
            <a:endParaRPr lang="fr-FR" sz="2400" kern="0">
              <a:solidFill>
                <a:prstClr val="black"/>
              </a:solidFill>
              <a:latin typeface="Arial Narrow"/>
              <a:cs typeface="Arial"/>
            </a:endParaRPr>
          </a:p>
        </p:txBody>
      </p:sp>
      <p:sp>
        <p:nvSpPr>
          <p:cNvPr id="37" name="Rectangle 4"/>
          <p:cNvSpPr>
            <a:spLocks noChangeArrowheads="1"/>
          </p:cNvSpPr>
          <p:nvPr/>
        </p:nvSpPr>
        <p:spPr bwMode="auto">
          <a:xfrm>
            <a:off x="0" y="2492561"/>
            <a:ext cx="289503" cy="34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defTabSz="1219170" eaLnBrk="0" fontAlgn="base" hangingPunct="0">
              <a:spcBef>
                <a:spcPct val="0"/>
              </a:spcBef>
              <a:spcAft>
                <a:spcPct val="0"/>
              </a:spcAft>
            </a:pPr>
            <a:r>
              <a:rPr lang="fr-FR" altLang="fr-FR" sz="1467" kern="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lang="fr-FR" altLang="fr-FR" sz="2400" kern="0">
              <a:solidFill>
                <a:prstClr val="black"/>
              </a:solidFill>
              <a:latin typeface="Arial" panose="020B0604020202020204" pitchFamily="34" charset="0"/>
              <a:cs typeface="Arial"/>
            </a:endParaRPr>
          </a:p>
        </p:txBody>
      </p:sp>
      <p:pic>
        <p:nvPicPr>
          <p:cNvPr id="80" name="Image 79"/>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761571">
            <a:off x="6792385" y="2283971"/>
            <a:ext cx="467123" cy="491520"/>
          </a:xfrm>
          <a:prstGeom prst="rect">
            <a:avLst/>
          </a:prstGeom>
          <a:noFill/>
          <a:ln>
            <a:noFill/>
          </a:ln>
        </p:spPr>
      </p:pic>
      <p:pic>
        <p:nvPicPr>
          <p:cNvPr id="81" name="Image 8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2788" y="659763"/>
            <a:ext cx="467123" cy="491520"/>
          </a:xfrm>
          <a:prstGeom prst="rect">
            <a:avLst/>
          </a:prstGeom>
          <a:noFill/>
          <a:ln>
            <a:noFill/>
          </a:ln>
        </p:spPr>
      </p:pic>
      <p:pic>
        <p:nvPicPr>
          <p:cNvPr id="82" name="Image 8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22083" y="5010480"/>
            <a:ext cx="467123" cy="491520"/>
          </a:xfrm>
          <a:prstGeom prst="rect">
            <a:avLst/>
          </a:prstGeom>
          <a:noFill/>
          <a:ln>
            <a:noFill/>
          </a:ln>
        </p:spPr>
      </p:pic>
      <p:pic>
        <p:nvPicPr>
          <p:cNvPr id="68" name="Image 67"/>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81399" y="2724935"/>
            <a:ext cx="350695" cy="408048"/>
          </a:xfrm>
          <a:prstGeom prst="rect">
            <a:avLst/>
          </a:prstGeom>
          <a:noFill/>
          <a:ln>
            <a:noFill/>
          </a:ln>
        </p:spPr>
      </p:pic>
      <p:pic>
        <p:nvPicPr>
          <p:cNvPr id="66" name="Image 6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0032" y="2269783"/>
            <a:ext cx="467123" cy="491520"/>
          </a:xfrm>
          <a:prstGeom prst="rect">
            <a:avLst/>
          </a:prstGeom>
          <a:noFill/>
          <a:ln>
            <a:noFill/>
          </a:ln>
        </p:spPr>
      </p:pic>
      <p:pic>
        <p:nvPicPr>
          <p:cNvPr id="69" name="Image 6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3080" y="3246485"/>
            <a:ext cx="467123" cy="491520"/>
          </a:xfrm>
          <a:prstGeom prst="rect">
            <a:avLst/>
          </a:prstGeom>
          <a:noFill/>
          <a:ln>
            <a:noFill/>
          </a:ln>
        </p:spPr>
      </p:pic>
      <p:cxnSp>
        <p:nvCxnSpPr>
          <p:cNvPr id="83" name="Connecteur droit avec flèche 82"/>
          <p:cNvCxnSpPr/>
          <p:nvPr/>
        </p:nvCxnSpPr>
        <p:spPr>
          <a:xfrm flipH="1" flipV="1">
            <a:off x="7480508" y="839440"/>
            <a:ext cx="3031984" cy="12760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Titre 1"/>
          <p:cNvSpPr txBox="1">
            <a:spLocks/>
          </p:cNvSpPr>
          <p:nvPr/>
        </p:nvSpPr>
        <p:spPr bwMode="auto">
          <a:xfrm>
            <a:off x="390027" y="2149813"/>
            <a:ext cx="2906517" cy="1993391"/>
          </a:xfrm>
          <a:prstGeom prst="rect">
            <a:avLst/>
          </a:prstGeom>
        </p:spPr>
        <p:txBody>
          <a:bodyPr/>
          <a:lstStyle>
            <a:lvl1pPr algn="l" defTabSz="914400">
              <a:lnSpc>
                <a:spcPct val="90000"/>
              </a:lnSpc>
              <a:spcBef>
                <a:spcPts val="0"/>
              </a:spcBef>
              <a:buNone/>
              <a:defRPr sz="2400" b="1">
                <a:solidFill>
                  <a:schemeClr val="tx1">
                    <a:lumMod val="65000"/>
                    <a:lumOff val="35000"/>
                  </a:schemeClr>
                </a:solidFill>
                <a:latin typeface="+mj-lt"/>
                <a:ea typeface="+mj-ea"/>
                <a:cs typeface="+mj-cs"/>
              </a:defRPr>
            </a:lvl1pPr>
          </a:lstStyle>
          <a:p>
            <a:pPr algn="ctr" defTabSz="1219170">
              <a:defRPr/>
            </a:pPr>
            <a:r>
              <a:rPr lang="fr-FR" sz="3200" kern="0" dirty="0">
                <a:solidFill>
                  <a:srgbClr val="243A7D"/>
                </a:solidFill>
                <a:latin typeface="Arial Narrow"/>
                <a:cs typeface="Arial"/>
              </a:rPr>
              <a:t>Les diplômes de </a:t>
            </a:r>
          </a:p>
          <a:p>
            <a:pPr algn="ctr" defTabSz="1219170">
              <a:defRPr/>
            </a:pPr>
            <a:r>
              <a:rPr lang="fr-FR" sz="3200" kern="0" dirty="0">
                <a:solidFill>
                  <a:srgbClr val="243A7D"/>
                </a:solidFill>
                <a:latin typeface="Arial Narrow"/>
                <a:cs typeface="Arial"/>
              </a:rPr>
              <a:t>la coiffure: </a:t>
            </a:r>
            <a:br>
              <a:rPr lang="fr-FR" sz="3200" kern="0" dirty="0">
                <a:solidFill>
                  <a:srgbClr val="243A7D"/>
                </a:solidFill>
                <a:latin typeface="Arial Narrow"/>
                <a:cs typeface="Arial"/>
              </a:rPr>
            </a:br>
            <a:r>
              <a:rPr lang="fr-FR" sz="3200" kern="0" dirty="0">
                <a:solidFill>
                  <a:srgbClr val="F07F09"/>
                </a:solidFill>
                <a:latin typeface="Arial Narrow"/>
                <a:cs typeface="Arial"/>
              </a:rPr>
              <a:t>Choix d’orientation</a:t>
            </a:r>
          </a:p>
        </p:txBody>
      </p:sp>
      <p:cxnSp>
        <p:nvCxnSpPr>
          <p:cNvPr id="50" name="Connecteur droit avec flèche 49"/>
          <p:cNvCxnSpPr/>
          <p:nvPr/>
        </p:nvCxnSpPr>
        <p:spPr>
          <a:xfrm flipH="1" flipV="1">
            <a:off x="7357216" y="1010223"/>
            <a:ext cx="836953" cy="1087772"/>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flipV="1">
            <a:off x="9347502" y="4135887"/>
            <a:ext cx="389719" cy="452629"/>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1" name="Rectangle à coins arrondis 50"/>
          <p:cNvSpPr/>
          <p:nvPr/>
        </p:nvSpPr>
        <p:spPr>
          <a:xfrm>
            <a:off x="1177463" y="4636345"/>
            <a:ext cx="2710572" cy="815224"/>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54" name="ZoneTexte 53"/>
          <p:cNvSpPr txBox="1"/>
          <p:nvPr/>
        </p:nvSpPr>
        <p:spPr>
          <a:xfrm>
            <a:off x="1133926" y="4845720"/>
            <a:ext cx="2938025" cy="369332"/>
          </a:xfrm>
          <a:prstGeom prst="rect">
            <a:avLst/>
          </a:prstGeom>
          <a:noFill/>
        </p:spPr>
        <p:txBody>
          <a:bodyPr wrap="square" rtlCol="0">
            <a:spAutoFit/>
          </a:bodyPr>
          <a:lstStyle/>
          <a:p>
            <a:pPr algn="ctr" defTabSz="1219170"/>
            <a:r>
              <a:rPr lang="fr-FR" kern="0" dirty="0">
                <a:solidFill>
                  <a:srgbClr val="7030A0"/>
                </a:solidFill>
                <a:latin typeface="Arial Narrow"/>
                <a:cs typeface="Arial"/>
              </a:rPr>
              <a:t>2</a:t>
            </a:r>
            <a:r>
              <a:rPr lang="fr-FR" kern="0" baseline="30000" dirty="0">
                <a:solidFill>
                  <a:srgbClr val="7030A0"/>
                </a:solidFill>
                <a:latin typeface="Arial Narrow"/>
                <a:cs typeface="Arial"/>
              </a:rPr>
              <a:t>nde</a:t>
            </a:r>
            <a:r>
              <a:rPr lang="fr-FR" kern="0" dirty="0">
                <a:solidFill>
                  <a:srgbClr val="7030A0"/>
                </a:solidFill>
                <a:latin typeface="Arial Narrow"/>
                <a:cs typeface="Arial"/>
              </a:rPr>
              <a:t> </a:t>
            </a:r>
            <a:r>
              <a:rPr lang="fr-FR" kern="0" dirty="0" smtClean="0">
                <a:solidFill>
                  <a:srgbClr val="7030A0"/>
                </a:solidFill>
                <a:latin typeface="Arial Narrow"/>
                <a:cs typeface="Arial"/>
              </a:rPr>
              <a:t>générale, technologique</a:t>
            </a:r>
            <a:endParaRPr lang="fr-FR" kern="0" dirty="0">
              <a:solidFill>
                <a:srgbClr val="7030A0"/>
              </a:solidFill>
              <a:latin typeface="Arial Narrow"/>
              <a:cs typeface="Arial"/>
            </a:endParaRPr>
          </a:p>
        </p:txBody>
      </p:sp>
      <p:cxnSp>
        <p:nvCxnSpPr>
          <p:cNvPr id="57" name="Connecteur droit avec flèche 56"/>
          <p:cNvCxnSpPr/>
          <p:nvPr/>
        </p:nvCxnSpPr>
        <p:spPr>
          <a:xfrm flipV="1">
            <a:off x="3384676" y="3656116"/>
            <a:ext cx="1767426" cy="858603"/>
          </a:xfrm>
          <a:prstGeom prst="straightConnector1">
            <a:avLst/>
          </a:prstGeom>
          <a:ln w="38100">
            <a:solidFill>
              <a:srgbClr val="7030A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flipH="1" flipV="1">
            <a:off x="3970568" y="1554109"/>
            <a:ext cx="1288268" cy="886581"/>
          </a:xfrm>
          <a:prstGeom prst="straightConnector1">
            <a:avLst/>
          </a:prstGeom>
          <a:ln w="38100">
            <a:solidFill>
              <a:srgbClr val="7030A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1" name="Rectangle à coins arrondis 60"/>
          <p:cNvSpPr/>
          <p:nvPr/>
        </p:nvSpPr>
        <p:spPr>
          <a:xfrm>
            <a:off x="1194681" y="785612"/>
            <a:ext cx="2710572" cy="815224"/>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kern="0">
              <a:solidFill>
                <a:prstClr val="white"/>
              </a:solidFill>
              <a:latin typeface="Arial Narrow"/>
              <a:cs typeface="Arial"/>
            </a:endParaRPr>
          </a:p>
        </p:txBody>
      </p:sp>
      <p:sp>
        <p:nvSpPr>
          <p:cNvPr id="70" name="ZoneTexte 69"/>
          <p:cNvSpPr txBox="1"/>
          <p:nvPr/>
        </p:nvSpPr>
        <p:spPr>
          <a:xfrm>
            <a:off x="1024572" y="973962"/>
            <a:ext cx="2938025" cy="646331"/>
          </a:xfrm>
          <a:prstGeom prst="rect">
            <a:avLst/>
          </a:prstGeom>
          <a:noFill/>
        </p:spPr>
        <p:txBody>
          <a:bodyPr wrap="square" rtlCol="0">
            <a:spAutoFit/>
          </a:bodyPr>
          <a:lstStyle/>
          <a:p>
            <a:pPr algn="ctr" defTabSz="1219170"/>
            <a:r>
              <a:rPr lang="fr-FR" kern="0" dirty="0" smtClean="0">
                <a:solidFill>
                  <a:srgbClr val="7030A0"/>
                </a:solidFill>
                <a:latin typeface="Arial Narrow"/>
                <a:cs typeface="Arial"/>
              </a:rPr>
              <a:t>Poursuite d’études autres que coiffure</a:t>
            </a:r>
            <a:endParaRPr lang="fr-FR" kern="0" dirty="0">
              <a:solidFill>
                <a:srgbClr val="7030A0"/>
              </a:solidFill>
              <a:latin typeface="Arial Narrow"/>
              <a:cs typeface="Arial"/>
            </a:endParaRPr>
          </a:p>
        </p:txBody>
      </p:sp>
      <p:cxnSp>
        <p:nvCxnSpPr>
          <p:cNvPr id="71" name="Connecteur droit avec flèche 70"/>
          <p:cNvCxnSpPr/>
          <p:nvPr/>
        </p:nvCxnSpPr>
        <p:spPr>
          <a:xfrm>
            <a:off x="3766242" y="5524205"/>
            <a:ext cx="3590974" cy="20332"/>
          </a:xfrm>
          <a:prstGeom prst="straightConnector1">
            <a:avLst/>
          </a:prstGeom>
          <a:ln w="38100">
            <a:solidFill>
              <a:srgbClr val="7030A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111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16</a:t>
            </a:fld>
            <a:endParaRPr lang="fr-FR" sz="1800" dirty="0">
              <a:solidFill>
                <a:schemeClr val="tx1"/>
              </a:solidFill>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defTabSz="457200">
              <a:lnSpc>
                <a:spcPct val="100000"/>
              </a:lnSpc>
              <a:spcBef>
                <a:spcPts val="0"/>
              </a:spcBef>
              <a:buFont typeface="Wingdings" panose="05000000000000000000" pitchFamily="2" charset="2"/>
              <a:buChar char="§"/>
            </a:pPr>
            <a:endParaRPr lang="fr-FR" b="1" dirty="0">
              <a:solidFill>
                <a:srgbClr val="5AA1D8"/>
              </a:solidFill>
              <a:latin typeface="Arial" panose="020B0604020202020204" pitchFamily="34" charset="0"/>
              <a:cs typeface="Arial" panose="020B0604020202020204" pitchFamily="34" charset="0"/>
            </a:endParaRPr>
          </a:p>
          <a:p>
            <a:pPr marL="0" indent="0" defTabSz="457200">
              <a:lnSpc>
                <a:spcPct val="100000"/>
              </a:lnSpc>
              <a:spcBef>
                <a:spcPts val="0"/>
              </a:spcBef>
              <a:buNone/>
            </a:pPr>
            <a:endParaRPr lang="fr-FR" sz="2000" b="1" dirty="0">
              <a:solidFill>
                <a:srgbClr val="5AA1D8"/>
              </a:solidFill>
              <a:latin typeface="Arial" panose="020B0604020202020204" pitchFamily="34" charset="0"/>
              <a:cs typeface="Arial" panose="020B0604020202020204" pitchFamily="34" charset="0"/>
            </a:endParaRPr>
          </a:p>
        </p:txBody>
      </p:sp>
      <p:sp>
        <p:nvSpPr>
          <p:cNvPr id="9" name="ZoneTexte 8"/>
          <p:cNvSpPr txBox="1"/>
          <p:nvPr/>
        </p:nvSpPr>
        <p:spPr>
          <a:xfrm>
            <a:off x="1314450" y="263149"/>
            <a:ext cx="10718223"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Plan de formation sur 3 ans</a:t>
            </a:r>
            <a:endParaRPr lang="fr-FR" sz="2500" dirty="0">
              <a:solidFill>
                <a:srgbClr val="223A7D"/>
              </a:solidFill>
              <a:latin typeface="Arial Black" panose="020B0A04020102020204" pitchFamily="34" charset="0"/>
            </a:endParaRPr>
          </a:p>
        </p:txBody>
      </p:sp>
      <p:grpSp>
        <p:nvGrpSpPr>
          <p:cNvPr id="11" name="Group 83"/>
          <p:cNvGrpSpPr>
            <a:grpSpLocks/>
          </p:cNvGrpSpPr>
          <p:nvPr/>
        </p:nvGrpSpPr>
        <p:grpSpPr bwMode="auto">
          <a:xfrm>
            <a:off x="11370902" y="445853"/>
            <a:ext cx="585788" cy="850900"/>
            <a:chOff x="4375151" y="1629202"/>
            <a:chExt cx="3016993" cy="4645698"/>
          </a:xfrm>
        </p:grpSpPr>
        <p:sp>
          <p:nvSpPr>
            <p:cNvPr id="12"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a:defRPr/>
              </a:pPr>
              <a:endParaRPr lang="en-US" sz="1350"/>
            </a:p>
          </p:txBody>
        </p:sp>
        <p:sp>
          <p:nvSpPr>
            <p:cNvPr id="13"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a:defRPr/>
              </a:pPr>
              <a:endParaRPr lang="en-US" sz="1350"/>
            </a:p>
          </p:txBody>
        </p:sp>
        <p:sp>
          <p:nvSpPr>
            <p:cNvPr id="14"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a:defRPr/>
              </a:pPr>
              <a:endParaRPr lang="en-US" sz="1350"/>
            </a:p>
          </p:txBody>
        </p:sp>
        <p:sp>
          <p:nvSpPr>
            <p:cNvPr id="15"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68580" tIns="34290" rIns="68580" bIns="34290"/>
            <a:lstStyle/>
            <a:p>
              <a:pPr>
                <a:defRPr/>
              </a:pPr>
              <a:endParaRPr lang="en-US" sz="1350"/>
            </a:p>
          </p:txBody>
        </p:sp>
        <p:sp>
          <p:nvSpPr>
            <p:cNvPr id="16"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17"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18"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19"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20"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68580" tIns="34290" rIns="68580" bIns="34290"/>
            <a:lstStyle/>
            <a:p>
              <a:pPr>
                <a:defRPr/>
              </a:pPr>
              <a:endParaRPr lang="en-US" sz="1350"/>
            </a:p>
          </p:txBody>
        </p:sp>
        <p:sp>
          <p:nvSpPr>
            <p:cNvPr id="21"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68580" tIns="34290" rIns="68580" bIns="34290"/>
            <a:lstStyle/>
            <a:p>
              <a:pPr>
                <a:defRPr/>
              </a:pPr>
              <a:endParaRPr lang="en-US" sz="1350"/>
            </a:p>
          </p:txBody>
        </p:sp>
        <p:sp>
          <p:nvSpPr>
            <p:cNvPr id="22"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23"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24"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25"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26"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27"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28"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68580" tIns="34290" rIns="68580" bIns="34290"/>
            <a:lstStyle/>
            <a:p>
              <a:pPr>
                <a:defRPr/>
              </a:pPr>
              <a:endParaRPr lang="en-US" sz="1350"/>
            </a:p>
          </p:txBody>
        </p:sp>
        <p:sp>
          <p:nvSpPr>
            <p:cNvPr id="29"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68580" tIns="34290" rIns="68580" bIns="34290"/>
            <a:lstStyle/>
            <a:p>
              <a:pPr>
                <a:defRPr/>
              </a:pPr>
              <a:endParaRPr lang="en-US" sz="1350"/>
            </a:p>
          </p:txBody>
        </p:sp>
        <p:sp>
          <p:nvSpPr>
            <p:cNvPr id="30"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68580" tIns="34290" rIns="68580" bIns="34290"/>
            <a:lstStyle/>
            <a:p>
              <a:pPr>
                <a:defRPr/>
              </a:pPr>
              <a:endParaRPr lang="en-US" sz="1350"/>
            </a:p>
          </p:txBody>
        </p:sp>
        <p:sp>
          <p:nvSpPr>
            <p:cNvPr id="31"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68580" tIns="34290" rIns="68580" bIns="34290"/>
            <a:lstStyle/>
            <a:p>
              <a:pPr>
                <a:defRPr/>
              </a:pPr>
              <a:endParaRPr lang="en-US" sz="1350"/>
            </a:p>
          </p:txBody>
        </p:sp>
        <p:sp>
          <p:nvSpPr>
            <p:cNvPr id="32"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33"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68580" tIns="34290" rIns="68580" bIns="34290"/>
            <a:lstStyle/>
            <a:p>
              <a:pPr>
                <a:defRPr/>
              </a:pPr>
              <a:endParaRPr lang="en-US" sz="1350"/>
            </a:p>
          </p:txBody>
        </p:sp>
        <p:sp>
          <p:nvSpPr>
            <p:cNvPr id="34"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35"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36"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37"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38"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68580" tIns="34290" rIns="68580" bIns="34290"/>
            <a:lstStyle/>
            <a:p>
              <a:pPr>
                <a:defRPr/>
              </a:pPr>
              <a:endParaRPr lang="en-US" sz="1350"/>
            </a:p>
          </p:txBody>
        </p:sp>
        <p:sp>
          <p:nvSpPr>
            <p:cNvPr id="39"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68580" tIns="34290" rIns="68580" bIns="34290"/>
            <a:lstStyle/>
            <a:p>
              <a:pPr>
                <a:defRPr/>
              </a:pPr>
              <a:endParaRPr lang="en-US" sz="1350"/>
            </a:p>
          </p:txBody>
        </p:sp>
        <p:sp>
          <p:nvSpPr>
            <p:cNvPr id="40"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68580" tIns="34290" rIns="68580" bIns="34290"/>
            <a:lstStyle/>
            <a:p>
              <a:pPr>
                <a:defRPr/>
              </a:pPr>
              <a:endParaRPr lang="en-US" sz="1350"/>
            </a:p>
          </p:txBody>
        </p:sp>
        <p:sp>
          <p:nvSpPr>
            <p:cNvPr id="41"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42"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68580" tIns="34290" rIns="68580" bIns="34290"/>
            <a:lstStyle/>
            <a:p>
              <a:pPr>
                <a:defRPr/>
              </a:pPr>
              <a:endParaRPr lang="en-US" sz="1350"/>
            </a:p>
          </p:txBody>
        </p:sp>
        <p:sp>
          <p:nvSpPr>
            <p:cNvPr id="43"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44"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45"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68580" tIns="34290" rIns="68580" bIns="34290"/>
            <a:lstStyle/>
            <a:p>
              <a:pPr>
                <a:defRPr/>
              </a:pPr>
              <a:endParaRPr lang="en-US" sz="1350"/>
            </a:p>
          </p:txBody>
        </p:sp>
        <p:sp>
          <p:nvSpPr>
            <p:cNvPr id="46"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68580" tIns="34290" rIns="68580" bIns="34290"/>
            <a:lstStyle/>
            <a:p>
              <a:pPr>
                <a:defRPr/>
              </a:pPr>
              <a:endParaRPr lang="en-US" sz="1350"/>
            </a:p>
          </p:txBody>
        </p:sp>
        <p:sp>
          <p:nvSpPr>
            <p:cNvPr id="47"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48"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49"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68580" tIns="34290" rIns="68580" bIns="34290"/>
            <a:lstStyle/>
            <a:p>
              <a:pPr>
                <a:defRPr/>
              </a:pPr>
              <a:endParaRPr lang="en-US" sz="1350"/>
            </a:p>
          </p:txBody>
        </p:sp>
        <p:sp>
          <p:nvSpPr>
            <p:cNvPr id="50"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68580" tIns="34290" rIns="68580" bIns="34290"/>
            <a:lstStyle/>
            <a:p>
              <a:pPr>
                <a:defRPr/>
              </a:pPr>
              <a:endParaRPr lang="en-US" sz="1350"/>
            </a:p>
          </p:txBody>
        </p:sp>
        <p:sp>
          <p:nvSpPr>
            <p:cNvPr id="51"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52"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68580" tIns="34290" rIns="68580" bIns="34290"/>
            <a:lstStyle/>
            <a:p>
              <a:pPr>
                <a:defRPr/>
              </a:pPr>
              <a:endParaRPr lang="en-US" sz="1350"/>
            </a:p>
          </p:txBody>
        </p:sp>
        <p:sp>
          <p:nvSpPr>
            <p:cNvPr id="53"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54"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68580" tIns="34290" rIns="68580" bIns="34290"/>
            <a:lstStyle/>
            <a:p>
              <a:pPr>
                <a:defRPr/>
              </a:pPr>
              <a:endParaRPr lang="en-US" sz="1350"/>
            </a:p>
          </p:txBody>
        </p:sp>
        <p:sp>
          <p:nvSpPr>
            <p:cNvPr id="55"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sp>
          <p:nvSpPr>
            <p:cNvPr id="56"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68580" tIns="34290" rIns="68580" bIns="34290"/>
            <a:lstStyle/>
            <a:p>
              <a:pPr>
                <a:defRPr/>
              </a:pPr>
              <a:endParaRPr lang="en-US" sz="1350"/>
            </a:p>
          </p:txBody>
        </p:sp>
      </p:grpSp>
      <p:sp>
        <p:nvSpPr>
          <p:cNvPr id="57" name="Shape 2190">
            <a:extLst>
              <a:ext uri="{FF2B5EF4-FFF2-40B4-BE49-F238E27FC236}">
                <a16:creationId xmlns:a16="http://schemas.microsoft.com/office/drawing/2014/main" id="{F0FCFDFB-1FB8-4E9C-B3CA-B3DA141B50BC}"/>
              </a:ext>
            </a:extLst>
          </p:cNvPr>
          <p:cNvSpPr/>
          <p:nvPr/>
        </p:nvSpPr>
        <p:spPr>
          <a:xfrm rot="10800000" flipH="1">
            <a:off x="284886" y="5821193"/>
            <a:ext cx="857250" cy="874712"/>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4"/>
          </a:solidFill>
          <a:ln w="12700" cap="flat">
            <a:noFill/>
            <a:miter lim="400000"/>
          </a:ln>
          <a:effectLst/>
        </p:spPr>
        <p:txBody>
          <a:bodyPr lIns="34289" tIns="34289" rIns="34289" bIns="34289"/>
          <a:lstStyle/>
          <a:p>
            <a:pPr>
              <a:defRPr/>
            </a:pPr>
            <a:endParaRPr sz="1350"/>
          </a:p>
        </p:txBody>
      </p:sp>
      <p:sp>
        <p:nvSpPr>
          <p:cNvPr id="59" name="Shape 2190">
            <a:extLst>
              <a:ext uri="{FF2B5EF4-FFF2-40B4-BE49-F238E27FC236}">
                <a16:creationId xmlns:a16="http://schemas.microsoft.com/office/drawing/2014/main" id="{5ADFDD70-8045-4FB9-9945-B2C3417B933D}"/>
              </a:ext>
            </a:extLst>
          </p:cNvPr>
          <p:cNvSpPr/>
          <p:nvPr/>
        </p:nvSpPr>
        <p:spPr>
          <a:xfrm rot="10800000" flipH="1">
            <a:off x="1924774" y="5776743"/>
            <a:ext cx="522287" cy="493712"/>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3"/>
          </a:solidFill>
          <a:ln w="12700" cap="flat">
            <a:noFill/>
            <a:miter lim="400000"/>
          </a:ln>
          <a:effectLst/>
        </p:spPr>
        <p:txBody>
          <a:bodyPr lIns="34289" tIns="34289" rIns="34289" bIns="34289"/>
          <a:lstStyle/>
          <a:p>
            <a:pPr>
              <a:defRPr/>
            </a:pPr>
            <a:endParaRPr sz="1350"/>
          </a:p>
        </p:txBody>
      </p:sp>
      <p:sp>
        <p:nvSpPr>
          <p:cNvPr id="60" name="Shape 11">
            <a:extLst>
              <a:ext uri="{FF2B5EF4-FFF2-40B4-BE49-F238E27FC236}">
                <a16:creationId xmlns:a16="http://schemas.microsoft.com/office/drawing/2014/main" id="{FC062611-F2F1-43F0-824A-DA39F411DA9E}"/>
              </a:ext>
            </a:extLst>
          </p:cNvPr>
          <p:cNvSpPr/>
          <p:nvPr/>
        </p:nvSpPr>
        <p:spPr>
          <a:xfrm>
            <a:off x="835749" y="5552905"/>
            <a:ext cx="431800" cy="428625"/>
          </a:xfrm>
          <a:prstGeom prst="gear9">
            <a:avLst>
              <a:gd name="adj1" fmla="val 12347"/>
              <a:gd name="adj2" fmla="val 1763"/>
            </a:avLst>
          </a:prstGeom>
          <a:solidFill>
            <a:srgbClr val="FF000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1" name="Shape 13">
            <a:extLst>
              <a:ext uri="{FF2B5EF4-FFF2-40B4-BE49-F238E27FC236}">
                <a16:creationId xmlns:a16="http://schemas.microsoft.com/office/drawing/2014/main" id="{E2E0574D-5D09-45BF-8957-109E063CB353}"/>
              </a:ext>
            </a:extLst>
          </p:cNvPr>
          <p:cNvSpPr/>
          <p:nvPr/>
        </p:nvSpPr>
        <p:spPr>
          <a:xfrm>
            <a:off x="1588224" y="6130755"/>
            <a:ext cx="585787" cy="577850"/>
          </a:xfrm>
          <a:prstGeom prst="gear9">
            <a:avLst>
              <a:gd name="adj1" fmla="val 12347"/>
              <a:gd name="adj2" fmla="val 1763"/>
            </a:avLst>
          </a:prstGeom>
          <a:solidFill>
            <a:schemeClr val="accent5"/>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Shape 3420">
            <a:extLst>
              <a:ext uri="{FF2B5EF4-FFF2-40B4-BE49-F238E27FC236}">
                <a16:creationId xmlns:a16="http://schemas.microsoft.com/office/drawing/2014/main" id="{579B0EC9-239B-4DFE-B926-874C7D616B2E}"/>
              </a:ext>
            </a:extLst>
          </p:cNvPr>
          <p:cNvSpPr/>
          <p:nvPr/>
        </p:nvSpPr>
        <p:spPr>
          <a:xfrm>
            <a:off x="1089749" y="5914855"/>
            <a:ext cx="425450" cy="393700"/>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rgbClr val="FFC000"/>
          </a:solidFill>
          <a:ln w="57150" cap="flat">
            <a:noFill/>
            <a:prstDash val="solid"/>
            <a:round/>
          </a:ln>
          <a:effectLst/>
        </p:spPr>
        <p:txBody>
          <a:bodyPr lIns="34289" tIns="34289" rIns="34289" bIns="34289"/>
          <a:lstStyle/>
          <a:p>
            <a:pPr>
              <a:defRPr/>
            </a:pPr>
            <a:endParaRPr sz="1350"/>
          </a:p>
        </p:txBody>
      </p:sp>
      <p:sp>
        <p:nvSpPr>
          <p:cNvPr id="63" name="Shape 3420">
            <a:extLst>
              <a:ext uri="{FF2B5EF4-FFF2-40B4-BE49-F238E27FC236}">
                <a16:creationId xmlns:a16="http://schemas.microsoft.com/office/drawing/2014/main" id="{873EF925-2643-4F22-BA01-9BCEED3CEF5E}"/>
              </a:ext>
            </a:extLst>
          </p:cNvPr>
          <p:cNvSpPr/>
          <p:nvPr/>
        </p:nvSpPr>
        <p:spPr>
          <a:xfrm>
            <a:off x="1189761" y="6270455"/>
            <a:ext cx="414338" cy="414338"/>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chemeClr val="tx1">
              <a:lumMod val="60000"/>
              <a:lumOff val="40000"/>
            </a:schemeClr>
          </a:solidFill>
          <a:ln w="57150" cap="flat">
            <a:noFill/>
            <a:prstDash val="solid"/>
            <a:round/>
          </a:ln>
          <a:effectLst/>
        </p:spPr>
        <p:txBody>
          <a:bodyPr lIns="34289" tIns="34289" rIns="34289" bIns="34289"/>
          <a:lstStyle/>
          <a:p>
            <a:pPr>
              <a:defRPr/>
            </a:pPr>
            <a:endParaRPr sz="1350"/>
          </a:p>
        </p:txBody>
      </p:sp>
      <p:sp>
        <p:nvSpPr>
          <p:cNvPr id="67" name="Freeform 38">
            <a:extLst>
              <a:ext uri="{FF2B5EF4-FFF2-40B4-BE49-F238E27FC236}">
                <a16:creationId xmlns:a16="http://schemas.microsoft.com/office/drawing/2014/main" id="{44671772-258D-4A9E-8EA0-6DF4E157CEE0}"/>
              </a:ext>
            </a:extLst>
          </p:cNvPr>
          <p:cNvSpPr>
            <a:spLocks noEditPoints="1"/>
          </p:cNvSpPr>
          <p:nvPr/>
        </p:nvSpPr>
        <p:spPr bwMode="auto">
          <a:xfrm>
            <a:off x="1512024" y="5824368"/>
            <a:ext cx="360362" cy="371475"/>
          </a:xfrm>
          <a:custGeom>
            <a:avLst/>
            <a:gdLst>
              <a:gd name="T0" fmla="*/ 276 w 618"/>
              <a:gd name="T1" fmla="*/ 224 h 618"/>
              <a:gd name="T2" fmla="*/ 238 w 618"/>
              <a:gd name="T3" fmla="*/ 253 h 618"/>
              <a:gd name="T4" fmla="*/ 220 w 618"/>
              <a:gd name="T5" fmla="*/ 295 h 618"/>
              <a:gd name="T6" fmla="*/ 225 w 618"/>
              <a:gd name="T7" fmla="*/ 342 h 618"/>
              <a:gd name="T8" fmla="*/ 254 w 618"/>
              <a:gd name="T9" fmla="*/ 380 h 618"/>
              <a:gd name="T10" fmla="*/ 296 w 618"/>
              <a:gd name="T11" fmla="*/ 398 h 618"/>
              <a:gd name="T12" fmla="*/ 343 w 618"/>
              <a:gd name="T13" fmla="*/ 393 h 618"/>
              <a:gd name="T14" fmla="*/ 381 w 618"/>
              <a:gd name="T15" fmla="*/ 364 h 618"/>
              <a:gd name="T16" fmla="*/ 399 w 618"/>
              <a:gd name="T17" fmla="*/ 323 h 618"/>
              <a:gd name="T18" fmla="*/ 394 w 618"/>
              <a:gd name="T19" fmla="*/ 275 h 618"/>
              <a:gd name="T20" fmla="*/ 365 w 618"/>
              <a:gd name="T21" fmla="*/ 237 h 618"/>
              <a:gd name="T22" fmla="*/ 323 w 618"/>
              <a:gd name="T23" fmla="*/ 219 h 618"/>
              <a:gd name="T24" fmla="*/ 225 w 618"/>
              <a:gd name="T25" fmla="*/ 0 h 618"/>
              <a:gd name="T26" fmla="*/ 318 w 618"/>
              <a:gd name="T27" fmla="*/ 99 h 618"/>
              <a:gd name="T28" fmla="*/ 412 w 618"/>
              <a:gd name="T29" fmla="*/ 7 h 618"/>
              <a:gd name="T30" fmla="*/ 444 w 618"/>
              <a:gd name="T31" fmla="*/ 147 h 618"/>
              <a:gd name="T32" fmla="*/ 483 w 618"/>
              <a:gd name="T33" fmla="*/ 189 h 618"/>
              <a:gd name="T34" fmla="*/ 618 w 618"/>
              <a:gd name="T35" fmla="*/ 224 h 618"/>
              <a:gd name="T36" fmla="*/ 519 w 618"/>
              <a:gd name="T37" fmla="*/ 319 h 618"/>
              <a:gd name="T38" fmla="*/ 611 w 618"/>
              <a:gd name="T39" fmla="*/ 413 h 618"/>
              <a:gd name="T40" fmla="*/ 472 w 618"/>
              <a:gd name="T41" fmla="*/ 443 h 618"/>
              <a:gd name="T42" fmla="*/ 429 w 618"/>
              <a:gd name="T43" fmla="*/ 482 h 618"/>
              <a:gd name="T44" fmla="*/ 394 w 618"/>
              <a:gd name="T45" fmla="*/ 618 h 618"/>
              <a:gd name="T46" fmla="*/ 301 w 618"/>
              <a:gd name="T47" fmla="*/ 520 h 618"/>
              <a:gd name="T48" fmla="*/ 205 w 618"/>
              <a:gd name="T49" fmla="*/ 612 h 618"/>
              <a:gd name="T50" fmla="*/ 175 w 618"/>
              <a:gd name="T51" fmla="*/ 472 h 618"/>
              <a:gd name="T52" fmla="*/ 136 w 618"/>
              <a:gd name="T53" fmla="*/ 429 h 618"/>
              <a:gd name="T54" fmla="*/ 0 w 618"/>
              <a:gd name="T55" fmla="*/ 393 h 618"/>
              <a:gd name="T56" fmla="*/ 99 w 618"/>
              <a:gd name="T57" fmla="*/ 300 h 618"/>
              <a:gd name="T58" fmla="*/ 8 w 618"/>
              <a:gd name="T59" fmla="*/ 206 h 618"/>
              <a:gd name="T60" fmla="*/ 146 w 618"/>
              <a:gd name="T61" fmla="*/ 175 h 618"/>
              <a:gd name="T62" fmla="*/ 190 w 618"/>
              <a:gd name="T63" fmla="*/ 135 h 618"/>
              <a:gd name="T64" fmla="*/ 225 w 618"/>
              <a:gd name="T65" fmla="*/ 0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18" h="618">
                <a:moveTo>
                  <a:pt x="300" y="219"/>
                </a:moveTo>
                <a:lnTo>
                  <a:pt x="276" y="224"/>
                </a:lnTo>
                <a:lnTo>
                  <a:pt x="255" y="236"/>
                </a:lnTo>
                <a:lnTo>
                  <a:pt x="238" y="253"/>
                </a:lnTo>
                <a:lnTo>
                  <a:pt x="226" y="273"/>
                </a:lnTo>
                <a:lnTo>
                  <a:pt x="220" y="295"/>
                </a:lnTo>
                <a:lnTo>
                  <a:pt x="220" y="319"/>
                </a:lnTo>
                <a:lnTo>
                  <a:pt x="225" y="342"/>
                </a:lnTo>
                <a:lnTo>
                  <a:pt x="237" y="363"/>
                </a:lnTo>
                <a:lnTo>
                  <a:pt x="254" y="380"/>
                </a:lnTo>
                <a:lnTo>
                  <a:pt x="273" y="392"/>
                </a:lnTo>
                <a:lnTo>
                  <a:pt x="296" y="398"/>
                </a:lnTo>
                <a:lnTo>
                  <a:pt x="319" y="400"/>
                </a:lnTo>
                <a:lnTo>
                  <a:pt x="343" y="393"/>
                </a:lnTo>
                <a:lnTo>
                  <a:pt x="364" y="381"/>
                </a:lnTo>
                <a:lnTo>
                  <a:pt x="381" y="364"/>
                </a:lnTo>
                <a:lnTo>
                  <a:pt x="392" y="345"/>
                </a:lnTo>
                <a:lnTo>
                  <a:pt x="399" y="323"/>
                </a:lnTo>
                <a:lnTo>
                  <a:pt x="399" y="299"/>
                </a:lnTo>
                <a:lnTo>
                  <a:pt x="394" y="275"/>
                </a:lnTo>
                <a:lnTo>
                  <a:pt x="382" y="254"/>
                </a:lnTo>
                <a:lnTo>
                  <a:pt x="365" y="237"/>
                </a:lnTo>
                <a:lnTo>
                  <a:pt x="345" y="226"/>
                </a:lnTo>
                <a:lnTo>
                  <a:pt x="323" y="219"/>
                </a:lnTo>
                <a:lnTo>
                  <a:pt x="300" y="219"/>
                </a:lnTo>
                <a:close/>
                <a:moveTo>
                  <a:pt x="225" y="0"/>
                </a:moveTo>
                <a:lnTo>
                  <a:pt x="289" y="100"/>
                </a:lnTo>
                <a:lnTo>
                  <a:pt x="318" y="99"/>
                </a:lnTo>
                <a:lnTo>
                  <a:pt x="347" y="101"/>
                </a:lnTo>
                <a:lnTo>
                  <a:pt x="412" y="7"/>
                </a:lnTo>
                <a:lnTo>
                  <a:pt x="468" y="31"/>
                </a:lnTo>
                <a:lnTo>
                  <a:pt x="444" y="147"/>
                </a:lnTo>
                <a:lnTo>
                  <a:pt x="464" y="167"/>
                </a:lnTo>
                <a:lnTo>
                  <a:pt x="483" y="189"/>
                </a:lnTo>
                <a:lnTo>
                  <a:pt x="595" y="168"/>
                </a:lnTo>
                <a:lnTo>
                  <a:pt x="618" y="224"/>
                </a:lnTo>
                <a:lnTo>
                  <a:pt x="519" y="288"/>
                </a:lnTo>
                <a:lnTo>
                  <a:pt x="519" y="319"/>
                </a:lnTo>
                <a:lnTo>
                  <a:pt x="517" y="346"/>
                </a:lnTo>
                <a:lnTo>
                  <a:pt x="611" y="413"/>
                </a:lnTo>
                <a:lnTo>
                  <a:pt x="588" y="468"/>
                </a:lnTo>
                <a:lnTo>
                  <a:pt x="472" y="443"/>
                </a:lnTo>
                <a:lnTo>
                  <a:pt x="453" y="464"/>
                </a:lnTo>
                <a:lnTo>
                  <a:pt x="429" y="482"/>
                </a:lnTo>
                <a:lnTo>
                  <a:pt x="450" y="596"/>
                </a:lnTo>
                <a:lnTo>
                  <a:pt x="394" y="618"/>
                </a:lnTo>
                <a:lnTo>
                  <a:pt x="330" y="519"/>
                </a:lnTo>
                <a:lnTo>
                  <a:pt x="301" y="520"/>
                </a:lnTo>
                <a:lnTo>
                  <a:pt x="272" y="516"/>
                </a:lnTo>
                <a:lnTo>
                  <a:pt x="205" y="612"/>
                </a:lnTo>
                <a:lnTo>
                  <a:pt x="150" y="587"/>
                </a:lnTo>
                <a:lnTo>
                  <a:pt x="175" y="472"/>
                </a:lnTo>
                <a:lnTo>
                  <a:pt x="154" y="452"/>
                </a:lnTo>
                <a:lnTo>
                  <a:pt x="136" y="429"/>
                </a:lnTo>
                <a:lnTo>
                  <a:pt x="22" y="450"/>
                </a:lnTo>
                <a:lnTo>
                  <a:pt x="0" y="393"/>
                </a:lnTo>
                <a:lnTo>
                  <a:pt x="99" y="329"/>
                </a:lnTo>
                <a:lnTo>
                  <a:pt x="99" y="300"/>
                </a:lnTo>
                <a:lnTo>
                  <a:pt x="102" y="271"/>
                </a:lnTo>
                <a:lnTo>
                  <a:pt x="8" y="206"/>
                </a:lnTo>
                <a:lnTo>
                  <a:pt x="31" y="151"/>
                </a:lnTo>
                <a:lnTo>
                  <a:pt x="146" y="175"/>
                </a:lnTo>
                <a:lnTo>
                  <a:pt x="166" y="154"/>
                </a:lnTo>
                <a:lnTo>
                  <a:pt x="190" y="135"/>
                </a:lnTo>
                <a:lnTo>
                  <a:pt x="169" y="23"/>
                </a:lnTo>
                <a:lnTo>
                  <a:pt x="225" y="0"/>
                </a:lnTo>
                <a:close/>
              </a:path>
            </a:pathLst>
          </a:custGeom>
          <a:solidFill>
            <a:schemeClr val="tx1"/>
          </a:solidFill>
          <a:ln w="0">
            <a:noFill/>
            <a:prstDash val="solid"/>
            <a:round/>
            <a:headEnd/>
            <a:tailEnd/>
          </a:ln>
        </p:spPr>
        <p:txBody>
          <a:bodyPr lIns="68580" tIns="34290" rIns="68580" bIns="34290"/>
          <a:lstStyle/>
          <a:p>
            <a:pPr>
              <a:defRPr/>
            </a:pPr>
            <a:endParaRPr lang="en-US" sz="1350"/>
          </a:p>
        </p:txBody>
      </p:sp>
      <p:sp>
        <p:nvSpPr>
          <p:cNvPr id="3" name="Rectangle 2"/>
          <p:cNvSpPr/>
          <p:nvPr/>
        </p:nvSpPr>
        <p:spPr>
          <a:xfrm>
            <a:off x="425450" y="1436452"/>
            <a:ext cx="11607223" cy="2677656"/>
          </a:xfrm>
          <a:prstGeom prst="rect">
            <a:avLst/>
          </a:prstGeom>
        </p:spPr>
        <p:txBody>
          <a:bodyPr wrap="square">
            <a:spAutoFit/>
          </a:bodyPr>
          <a:lstStyle/>
          <a:p>
            <a:pPr lvl="1"/>
            <a:r>
              <a:rPr lang="fr-FR" sz="2800" b="1" dirty="0">
                <a:latin typeface="Arial" panose="020B0604020202020204" pitchFamily="34" charset="0"/>
                <a:cs typeface="Arial" panose="020B0604020202020204" pitchFamily="34" charset="0"/>
              </a:rPr>
              <a:t>Consigne : </a:t>
            </a:r>
            <a:r>
              <a:rPr lang="fr-FR" sz="2800" b="1" dirty="0" smtClean="0">
                <a:latin typeface="Arial" panose="020B0604020202020204" pitchFamily="34" charset="0"/>
                <a:cs typeface="Arial" panose="020B0604020202020204" pitchFamily="34" charset="0"/>
              </a:rPr>
              <a:t> </a:t>
            </a:r>
          </a:p>
          <a:p>
            <a:pPr lvl="1"/>
            <a:endParaRPr lang="fr-FR" sz="2800" dirty="0">
              <a:latin typeface="Arial" panose="020B0604020202020204" pitchFamily="34" charset="0"/>
              <a:cs typeface="Arial" panose="020B0604020202020204" pitchFamily="34" charset="0"/>
            </a:endParaRPr>
          </a:p>
          <a:p>
            <a:pPr marL="914400" lvl="1" indent="-457200">
              <a:buFontTx/>
              <a:buChar char="-"/>
            </a:pPr>
            <a:r>
              <a:rPr lang="fr-FR" sz="2800" dirty="0" smtClean="0">
                <a:latin typeface="Arial" panose="020B0604020202020204" pitchFamily="34" charset="0"/>
                <a:cs typeface="Arial" panose="020B0604020202020204" pitchFamily="34" charset="0"/>
              </a:rPr>
              <a:t>Travail à réaliser par groupe de 4</a:t>
            </a:r>
          </a:p>
          <a:p>
            <a:pPr marL="914400" lvl="1" indent="-457200">
              <a:buFontTx/>
              <a:buChar char="-"/>
            </a:pPr>
            <a:r>
              <a:rPr lang="fr-FR" sz="2800" dirty="0" smtClean="0">
                <a:latin typeface="Arial" panose="020B0604020202020204" pitchFamily="34" charset="0"/>
                <a:cs typeface="Arial" panose="020B0604020202020204" pitchFamily="34" charset="0"/>
              </a:rPr>
              <a:t>Pour une épreuve : E2, E31A, A31B, E31C, E32, en tenant compte du bilan de cette session et des nouveautés de l’année de terminale, revoir la répartition des contenus</a:t>
            </a:r>
          </a:p>
        </p:txBody>
      </p:sp>
    </p:spTree>
    <p:extLst>
      <p:ext uri="{BB962C8B-B14F-4D97-AF65-F5344CB8AC3E}">
        <p14:creationId xmlns:p14="http://schemas.microsoft.com/office/powerpoint/2010/main" val="39964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marR="0" lvl="2" indent="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p:txBody>
      </p:sp>
      <p:sp>
        <p:nvSpPr>
          <p:cNvPr id="9" name="ZoneTexte 8"/>
          <p:cNvSpPr txBox="1"/>
          <p:nvPr/>
        </p:nvSpPr>
        <p:spPr>
          <a:xfrm>
            <a:off x="1117817" y="263162"/>
            <a:ext cx="10718223" cy="4770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Le BCP Métiers</a:t>
            </a:r>
            <a:r>
              <a:rPr kumimoji="0" lang="fr-FR" sz="2500" b="0" i="0" u="none" strike="noStrike" kern="1200" cap="none" spc="0" normalizeH="0" noProof="0" dirty="0" smtClean="0">
                <a:ln>
                  <a:noFill/>
                </a:ln>
                <a:solidFill>
                  <a:srgbClr val="223A7D"/>
                </a:solidFill>
                <a:effectLst/>
                <a:uLnTx/>
                <a:uFillTx/>
                <a:latin typeface="Arial Black" panose="020B0A04020102020204" pitchFamily="34" charset="0"/>
                <a:ea typeface="+mn-ea"/>
                <a:cs typeface="+mn-cs"/>
              </a:rPr>
              <a:t> de la coiffure</a:t>
            </a: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 et le BTS</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sp>
        <p:nvSpPr>
          <p:cNvPr id="3" name="ZoneTexte 2"/>
          <p:cNvSpPr txBox="1"/>
          <p:nvPr/>
        </p:nvSpPr>
        <p:spPr>
          <a:xfrm>
            <a:off x="547041" y="2389103"/>
            <a:ext cx="10976261" cy="954107"/>
          </a:xfrm>
          <a:prstGeom prst="rect">
            <a:avLst/>
          </a:prstGeom>
          <a:noFill/>
        </p:spPr>
        <p:txBody>
          <a:bodyPr wrap="square" rtlCol="0">
            <a:spAutoFit/>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Projet</a:t>
            </a:r>
            <a:r>
              <a:rPr kumimoji="0" lang="fr-FR" sz="28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pour les 6 semaines du mois de juin</a:t>
            </a: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5217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marR="0" lvl="2" indent="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p:txBody>
      </p:sp>
      <p:sp>
        <p:nvSpPr>
          <p:cNvPr id="9" name="ZoneTexte 8"/>
          <p:cNvSpPr txBox="1"/>
          <p:nvPr/>
        </p:nvSpPr>
        <p:spPr>
          <a:xfrm>
            <a:off x="1117817" y="263162"/>
            <a:ext cx="10718223" cy="4770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Dynamique pédagogique</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grpSp>
        <p:nvGrpSpPr>
          <p:cNvPr id="11" name="Group 83"/>
          <p:cNvGrpSpPr>
            <a:grpSpLocks/>
          </p:cNvGrpSpPr>
          <p:nvPr/>
        </p:nvGrpSpPr>
        <p:grpSpPr bwMode="auto">
          <a:xfrm>
            <a:off x="11370902" y="445853"/>
            <a:ext cx="585788" cy="850900"/>
            <a:chOff x="4375151" y="1629202"/>
            <a:chExt cx="3016993" cy="4645698"/>
          </a:xfrm>
        </p:grpSpPr>
        <p:sp>
          <p:nvSpPr>
            <p:cNvPr id="12" name="Freeform 187">
              <a:extLst>
                <a:ext uri="{FF2B5EF4-FFF2-40B4-BE49-F238E27FC236}">
                  <a16:creationId xmlns:a16="http://schemas.microsoft.com/office/drawing/2014/main" id="{6AFAA255-4616-4462-89BD-59468EDE77B9}"/>
                </a:ext>
              </a:extLst>
            </p:cNvPr>
            <p:cNvSpPr>
              <a:spLocks/>
            </p:cNvSpPr>
            <p:nvPr/>
          </p:nvSpPr>
          <p:spPr bwMode="auto">
            <a:xfrm>
              <a:off x="5249999" y="5130810"/>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0 h 151"/>
                <a:gd name="T10" fmla="*/ 874 w 878"/>
                <a:gd name="T11" fmla="*/ 51 h 151"/>
                <a:gd name="T12" fmla="*/ 878 w 878"/>
                <a:gd name="T13" fmla="*/ 75 h 151"/>
                <a:gd name="T14" fmla="*/ 874 w 878"/>
                <a:gd name="T15" fmla="*/ 100 h 151"/>
                <a:gd name="T16" fmla="*/ 864 w 878"/>
                <a:gd name="T17" fmla="*/ 119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19 h 151"/>
                <a:gd name="T32" fmla="*/ 4 w 878"/>
                <a:gd name="T33" fmla="*/ 100 h 151"/>
                <a:gd name="T34" fmla="*/ 0 w 878"/>
                <a:gd name="T35" fmla="*/ 75 h 151"/>
                <a:gd name="T36" fmla="*/ 4 w 878"/>
                <a:gd name="T37" fmla="*/ 51 h 151"/>
                <a:gd name="T38" fmla="*/ 15 w 878"/>
                <a:gd name="T39" fmla="*/ 30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0"/>
                  </a:lnTo>
                  <a:lnTo>
                    <a:pt x="874" y="51"/>
                  </a:lnTo>
                  <a:lnTo>
                    <a:pt x="878" y="75"/>
                  </a:lnTo>
                  <a:lnTo>
                    <a:pt x="874" y="100"/>
                  </a:lnTo>
                  <a:lnTo>
                    <a:pt x="864" y="119"/>
                  </a:lnTo>
                  <a:lnTo>
                    <a:pt x="847" y="136"/>
                  </a:lnTo>
                  <a:lnTo>
                    <a:pt x="826" y="147"/>
                  </a:lnTo>
                  <a:lnTo>
                    <a:pt x="802" y="151"/>
                  </a:lnTo>
                  <a:lnTo>
                    <a:pt x="75" y="151"/>
                  </a:lnTo>
                  <a:lnTo>
                    <a:pt x="52" y="147"/>
                  </a:lnTo>
                  <a:lnTo>
                    <a:pt x="31" y="136"/>
                  </a:lnTo>
                  <a:lnTo>
                    <a:pt x="15" y="119"/>
                  </a:lnTo>
                  <a:lnTo>
                    <a:pt x="4" y="100"/>
                  </a:lnTo>
                  <a:lnTo>
                    <a:pt x="0" y="75"/>
                  </a:lnTo>
                  <a:lnTo>
                    <a:pt x="4" y="51"/>
                  </a:lnTo>
                  <a:lnTo>
                    <a:pt x="15" y="30"/>
                  </a:lnTo>
                  <a:lnTo>
                    <a:pt x="31" y="15"/>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188">
              <a:extLst>
                <a:ext uri="{FF2B5EF4-FFF2-40B4-BE49-F238E27FC236}">
                  <a16:creationId xmlns:a16="http://schemas.microsoft.com/office/drawing/2014/main" id="{34B95E0F-A738-42CF-867E-0FE4B02688BC}"/>
                </a:ext>
              </a:extLst>
            </p:cNvPr>
            <p:cNvSpPr>
              <a:spLocks/>
            </p:cNvSpPr>
            <p:nvPr/>
          </p:nvSpPr>
          <p:spPr bwMode="auto">
            <a:xfrm>
              <a:off x="5249999" y="5399495"/>
              <a:ext cx="1218240" cy="208016"/>
            </a:xfrm>
            <a:custGeom>
              <a:avLst/>
              <a:gdLst>
                <a:gd name="T0" fmla="*/ 75 w 878"/>
                <a:gd name="T1" fmla="*/ 0 h 152"/>
                <a:gd name="T2" fmla="*/ 802 w 878"/>
                <a:gd name="T3" fmla="*/ 0 h 152"/>
                <a:gd name="T4" fmla="*/ 826 w 878"/>
                <a:gd name="T5" fmla="*/ 4 h 152"/>
                <a:gd name="T6" fmla="*/ 847 w 878"/>
                <a:gd name="T7" fmla="*/ 16 h 152"/>
                <a:gd name="T8" fmla="*/ 864 w 878"/>
                <a:gd name="T9" fmla="*/ 31 h 152"/>
                <a:gd name="T10" fmla="*/ 874 w 878"/>
                <a:gd name="T11" fmla="*/ 52 h 152"/>
                <a:gd name="T12" fmla="*/ 878 w 878"/>
                <a:gd name="T13" fmla="*/ 76 h 152"/>
                <a:gd name="T14" fmla="*/ 874 w 878"/>
                <a:gd name="T15" fmla="*/ 100 h 152"/>
                <a:gd name="T16" fmla="*/ 864 w 878"/>
                <a:gd name="T17" fmla="*/ 121 h 152"/>
                <a:gd name="T18" fmla="*/ 847 w 878"/>
                <a:gd name="T19" fmla="*/ 138 h 152"/>
                <a:gd name="T20" fmla="*/ 826 w 878"/>
                <a:gd name="T21" fmla="*/ 148 h 152"/>
                <a:gd name="T22" fmla="*/ 802 w 878"/>
                <a:gd name="T23" fmla="*/ 152 h 152"/>
                <a:gd name="T24" fmla="*/ 75 w 878"/>
                <a:gd name="T25" fmla="*/ 152 h 152"/>
                <a:gd name="T26" fmla="*/ 52 w 878"/>
                <a:gd name="T27" fmla="*/ 148 h 152"/>
                <a:gd name="T28" fmla="*/ 31 w 878"/>
                <a:gd name="T29" fmla="*/ 138 h 152"/>
                <a:gd name="T30" fmla="*/ 15 w 878"/>
                <a:gd name="T31" fmla="*/ 121 h 152"/>
                <a:gd name="T32" fmla="*/ 4 w 878"/>
                <a:gd name="T33" fmla="*/ 100 h 152"/>
                <a:gd name="T34" fmla="*/ 0 w 878"/>
                <a:gd name="T35" fmla="*/ 76 h 152"/>
                <a:gd name="T36" fmla="*/ 4 w 878"/>
                <a:gd name="T37" fmla="*/ 52 h 152"/>
                <a:gd name="T38" fmla="*/ 15 w 878"/>
                <a:gd name="T39" fmla="*/ 31 h 152"/>
                <a:gd name="T40" fmla="*/ 31 w 878"/>
                <a:gd name="T41" fmla="*/ 16 h 152"/>
                <a:gd name="T42" fmla="*/ 52 w 878"/>
                <a:gd name="T43" fmla="*/ 4 h 152"/>
                <a:gd name="T44" fmla="*/ 75 w 878"/>
                <a:gd name="T45"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2">
                  <a:moveTo>
                    <a:pt x="75" y="0"/>
                  </a:moveTo>
                  <a:lnTo>
                    <a:pt x="802" y="0"/>
                  </a:lnTo>
                  <a:lnTo>
                    <a:pt x="826" y="4"/>
                  </a:lnTo>
                  <a:lnTo>
                    <a:pt x="847" y="16"/>
                  </a:lnTo>
                  <a:lnTo>
                    <a:pt x="864" y="31"/>
                  </a:lnTo>
                  <a:lnTo>
                    <a:pt x="874" y="52"/>
                  </a:lnTo>
                  <a:lnTo>
                    <a:pt x="878" y="76"/>
                  </a:lnTo>
                  <a:lnTo>
                    <a:pt x="874" y="100"/>
                  </a:lnTo>
                  <a:lnTo>
                    <a:pt x="864" y="121"/>
                  </a:lnTo>
                  <a:lnTo>
                    <a:pt x="847" y="138"/>
                  </a:lnTo>
                  <a:lnTo>
                    <a:pt x="826" y="148"/>
                  </a:lnTo>
                  <a:lnTo>
                    <a:pt x="802" y="152"/>
                  </a:lnTo>
                  <a:lnTo>
                    <a:pt x="75" y="152"/>
                  </a:lnTo>
                  <a:lnTo>
                    <a:pt x="52" y="148"/>
                  </a:lnTo>
                  <a:lnTo>
                    <a:pt x="31" y="138"/>
                  </a:lnTo>
                  <a:lnTo>
                    <a:pt x="15" y="121"/>
                  </a:lnTo>
                  <a:lnTo>
                    <a:pt x="4" y="100"/>
                  </a:lnTo>
                  <a:lnTo>
                    <a:pt x="0" y="76"/>
                  </a:lnTo>
                  <a:lnTo>
                    <a:pt x="4" y="52"/>
                  </a:lnTo>
                  <a:lnTo>
                    <a:pt x="15" y="31"/>
                  </a:lnTo>
                  <a:lnTo>
                    <a:pt x="31" y="16"/>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189">
              <a:extLst>
                <a:ext uri="{FF2B5EF4-FFF2-40B4-BE49-F238E27FC236}">
                  <a16:creationId xmlns:a16="http://schemas.microsoft.com/office/drawing/2014/main" id="{D117D3AB-6866-45E7-B339-789F8619671C}"/>
                </a:ext>
              </a:extLst>
            </p:cNvPr>
            <p:cNvSpPr>
              <a:spLocks/>
            </p:cNvSpPr>
            <p:nvPr/>
          </p:nvSpPr>
          <p:spPr bwMode="auto">
            <a:xfrm>
              <a:off x="5249999" y="5668186"/>
              <a:ext cx="1218240" cy="208016"/>
            </a:xfrm>
            <a:custGeom>
              <a:avLst/>
              <a:gdLst>
                <a:gd name="T0" fmla="*/ 75 w 878"/>
                <a:gd name="T1" fmla="*/ 0 h 151"/>
                <a:gd name="T2" fmla="*/ 802 w 878"/>
                <a:gd name="T3" fmla="*/ 0 h 151"/>
                <a:gd name="T4" fmla="*/ 826 w 878"/>
                <a:gd name="T5" fmla="*/ 4 h 151"/>
                <a:gd name="T6" fmla="*/ 847 w 878"/>
                <a:gd name="T7" fmla="*/ 15 h 151"/>
                <a:gd name="T8" fmla="*/ 864 w 878"/>
                <a:gd name="T9" fmla="*/ 32 h 151"/>
                <a:gd name="T10" fmla="*/ 874 w 878"/>
                <a:gd name="T11" fmla="*/ 51 h 151"/>
                <a:gd name="T12" fmla="*/ 878 w 878"/>
                <a:gd name="T13" fmla="*/ 76 h 151"/>
                <a:gd name="T14" fmla="*/ 874 w 878"/>
                <a:gd name="T15" fmla="*/ 100 h 151"/>
                <a:gd name="T16" fmla="*/ 864 w 878"/>
                <a:gd name="T17" fmla="*/ 121 h 151"/>
                <a:gd name="T18" fmla="*/ 847 w 878"/>
                <a:gd name="T19" fmla="*/ 136 h 151"/>
                <a:gd name="T20" fmla="*/ 826 w 878"/>
                <a:gd name="T21" fmla="*/ 147 h 151"/>
                <a:gd name="T22" fmla="*/ 802 w 878"/>
                <a:gd name="T23" fmla="*/ 151 h 151"/>
                <a:gd name="T24" fmla="*/ 75 w 878"/>
                <a:gd name="T25" fmla="*/ 151 h 151"/>
                <a:gd name="T26" fmla="*/ 52 w 878"/>
                <a:gd name="T27" fmla="*/ 147 h 151"/>
                <a:gd name="T28" fmla="*/ 31 w 878"/>
                <a:gd name="T29" fmla="*/ 136 h 151"/>
                <a:gd name="T30" fmla="*/ 15 w 878"/>
                <a:gd name="T31" fmla="*/ 121 h 151"/>
                <a:gd name="T32" fmla="*/ 4 w 878"/>
                <a:gd name="T33" fmla="*/ 100 h 151"/>
                <a:gd name="T34" fmla="*/ 0 w 878"/>
                <a:gd name="T35" fmla="*/ 76 h 151"/>
                <a:gd name="T36" fmla="*/ 4 w 878"/>
                <a:gd name="T37" fmla="*/ 51 h 151"/>
                <a:gd name="T38" fmla="*/ 15 w 878"/>
                <a:gd name="T39" fmla="*/ 32 h 151"/>
                <a:gd name="T40" fmla="*/ 31 w 878"/>
                <a:gd name="T41" fmla="*/ 15 h 151"/>
                <a:gd name="T42" fmla="*/ 52 w 878"/>
                <a:gd name="T43" fmla="*/ 4 h 151"/>
                <a:gd name="T44" fmla="*/ 75 w 878"/>
                <a:gd name="T4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8" h="151">
                  <a:moveTo>
                    <a:pt x="75" y="0"/>
                  </a:moveTo>
                  <a:lnTo>
                    <a:pt x="802" y="0"/>
                  </a:lnTo>
                  <a:lnTo>
                    <a:pt x="826" y="4"/>
                  </a:lnTo>
                  <a:lnTo>
                    <a:pt x="847" y="15"/>
                  </a:lnTo>
                  <a:lnTo>
                    <a:pt x="864" y="32"/>
                  </a:lnTo>
                  <a:lnTo>
                    <a:pt x="874" y="51"/>
                  </a:lnTo>
                  <a:lnTo>
                    <a:pt x="878" y="76"/>
                  </a:lnTo>
                  <a:lnTo>
                    <a:pt x="874" y="100"/>
                  </a:lnTo>
                  <a:lnTo>
                    <a:pt x="864" y="121"/>
                  </a:lnTo>
                  <a:lnTo>
                    <a:pt x="847" y="136"/>
                  </a:lnTo>
                  <a:lnTo>
                    <a:pt x="826" y="147"/>
                  </a:lnTo>
                  <a:lnTo>
                    <a:pt x="802" y="151"/>
                  </a:lnTo>
                  <a:lnTo>
                    <a:pt x="75" y="151"/>
                  </a:lnTo>
                  <a:lnTo>
                    <a:pt x="52" y="147"/>
                  </a:lnTo>
                  <a:lnTo>
                    <a:pt x="31" y="136"/>
                  </a:lnTo>
                  <a:lnTo>
                    <a:pt x="15" y="121"/>
                  </a:lnTo>
                  <a:lnTo>
                    <a:pt x="4" y="100"/>
                  </a:lnTo>
                  <a:lnTo>
                    <a:pt x="0" y="76"/>
                  </a:lnTo>
                  <a:lnTo>
                    <a:pt x="4" y="51"/>
                  </a:lnTo>
                  <a:lnTo>
                    <a:pt x="15" y="32"/>
                  </a:lnTo>
                  <a:lnTo>
                    <a:pt x="31" y="15"/>
                  </a:lnTo>
                  <a:lnTo>
                    <a:pt x="52" y="4"/>
                  </a:lnTo>
                  <a:lnTo>
                    <a:pt x="75" y="0"/>
                  </a:lnTo>
                  <a:close/>
                </a:path>
              </a:pathLst>
            </a:custGeom>
            <a:solidFill>
              <a:schemeClr val="bg1">
                <a:lumMod val="50000"/>
              </a:schemeClr>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90">
              <a:extLst>
                <a:ext uri="{FF2B5EF4-FFF2-40B4-BE49-F238E27FC236}">
                  <a16:creationId xmlns:a16="http://schemas.microsoft.com/office/drawing/2014/main" id="{967F0745-0C99-48D9-9AF7-D62D73924CBA}"/>
                </a:ext>
              </a:extLst>
            </p:cNvPr>
            <p:cNvSpPr>
              <a:spLocks/>
            </p:cNvSpPr>
            <p:nvPr/>
          </p:nvSpPr>
          <p:spPr bwMode="auto">
            <a:xfrm>
              <a:off x="5478931" y="5945541"/>
              <a:ext cx="768556" cy="329359"/>
            </a:xfrm>
            <a:custGeom>
              <a:avLst/>
              <a:gdLst>
                <a:gd name="T0" fmla="*/ 0 w 550"/>
                <a:gd name="T1" fmla="*/ 0 h 239"/>
                <a:gd name="T2" fmla="*/ 550 w 550"/>
                <a:gd name="T3" fmla="*/ 0 h 239"/>
                <a:gd name="T4" fmla="*/ 550 w 550"/>
                <a:gd name="T5" fmla="*/ 43 h 239"/>
                <a:gd name="T6" fmla="*/ 546 w 550"/>
                <a:gd name="T7" fmla="*/ 83 h 239"/>
                <a:gd name="T8" fmla="*/ 535 w 550"/>
                <a:gd name="T9" fmla="*/ 119 h 239"/>
                <a:gd name="T10" fmla="*/ 516 w 550"/>
                <a:gd name="T11" fmla="*/ 153 h 239"/>
                <a:gd name="T12" fmla="*/ 493 w 550"/>
                <a:gd name="T13" fmla="*/ 182 h 239"/>
                <a:gd name="T14" fmla="*/ 464 w 550"/>
                <a:gd name="T15" fmla="*/ 205 h 239"/>
                <a:gd name="T16" fmla="*/ 431 w 550"/>
                <a:gd name="T17" fmla="*/ 224 h 239"/>
                <a:gd name="T18" fmla="*/ 394 w 550"/>
                <a:gd name="T19" fmla="*/ 235 h 239"/>
                <a:gd name="T20" fmla="*/ 355 w 550"/>
                <a:gd name="T21" fmla="*/ 239 h 239"/>
                <a:gd name="T22" fmla="*/ 195 w 550"/>
                <a:gd name="T23" fmla="*/ 239 h 239"/>
                <a:gd name="T24" fmla="*/ 156 w 550"/>
                <a:gd name="T25" fmla="*/ 235 h 239"/>
                <a:gd name="T26" fmla="*/ 119 w 550"/>
                <a:gd name="T27" fmla="*/ 224 h 239"/>
                <a:gd name="T28" fmla="*/ 85 w 550"/>
                <a:gd name="T29" fmla="*/ 205 h 239"/>
                <a:gd name="T30" fmla="*/ 56 w 550"/>
                <a:gd name="T31" fmla="*/ 182 h 239"/>
                <a:gd name="T32" fmla="*/ 33 w 550"/>
                <a:gd name="T33" fmla="*/ 153 h 239"/>
                <a:gd name="T34" fmla="*/ 15 w 550"/>
                <a:gd name="T35" fmla="*/ 119 h 239"/>
                <a:gd name="T36" fmla="*/ 4 w 550"/>
                <a:gd name="T37" fmla="*/ 83 h 239"/>
                <a:gd name="T38" fmla="*/ 0 w 550"/>
                <a:gd name="T39" fmla="*/ 43 h 239"/>
                <a:gd name="T40" fmla="*/ 0 w 550"/>
                <a:gd name="T41"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0" h="239">
                  <a:moveTo>
                    <a:pt x="0" y="0"/>
                  </a:moveTo>
                  <a:lnTo>
                    <a:pt x="550" y="0"/>
                  </a:lnTo>
                  <a:lnTo>
                    <a:pt x="550" y="43"/>
                  </a:lnTo>
                  <a:lnTo>
                    <a:pt x="546" y="83"/>
                  </a:lnTo>
                  <a:lnTo>
                    <a:pt x="535" y="119"/>
                  </a:lnTo>
                  <a:lnTo>
                    <a:pt x="516" y="153"/>
                  </a:lnTo>
                  <a:lnTo>
                    <a:pt x="493" y="182"/>
                  </a:lnTo>
                  <a:lnTo>
                    <a:pt x="464" y="205"/>
                  </a:lnTo>
                  <a:lnTo>
                    <a:pt x="431" y="224"/>
                  </a:lnTo>
                  <a:lnTo>
                    <a:pt x="394" y="235"/>
                  </a:lnTo>
                  <a:lnTo>
                    <a:pt x="355" y="239"/>
                  </a:lnTo>
                  <a:lnTo>
                    <a:pt x="195" y="239"/>
                  </a:lnTo>
                  <a:lnTo>
                    <a:pt x="156" y="235"/>
                  </a:lnTo>
                  <a:lnTo>
                    <a:pt x="119" y="224"/>
                  </a:lnTo>
                  <a:lnTo>
                    <a:pt x="85" y="205"/>
                  </a:lnTo>
                  <a:lnTo>
                    <a:pt x="56" y="182"/>
                  </a:lnTo>
                  <a:lnTo>
                    <a:pt x="33" y="153"/>
                  </a:lnTo>
                  <a:lnTo>
                    <a:pt x="15" y="119"/>
                  </a:lnTo>
                  <a:lnTo>
                    <a:pt x="4" y="83"/>
                  </a:lnTo>
                  <a:lnTo>
                    <a:pt x="0" y="43"/>
                  </a:lnTo>
                  <a:lnTo>
                    <a:pt x="0" y="0"/>
                  </a:lnTo>
                  <a:close/>
                </a:path>
              </a:pathLst>
            </a:custGeom>
            <a:solidFill>
              <a:schemeClr val="bg1">
                <a:lumMod val="50000"/>
              </a:schemeClr>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191">
              <a:extLst>
                <a:ext uri="{FF2B5EF4-FFF2-40B4-BE49-F238E27FC236}">
                  <a16:creationId xmlns:a16="http://schemas.microsoft.com/office/drawing/2014/main" id="{D40F6BD2-12A2-4A6E-B0BD-1F5B158E6582}"/>
                </a:ext>
              </a:extLst>
            </p:cNvPr>
            <p:cNvSpPr>
              <a:spLocks noEditPoints="1"/>
            </p:cNvSpPr>
            <p:nvPr/>
          </p:nvSpPr>
          <p:spPr bwMode="auto">
            <a:xfrm>
              <a:off x="5944967" y="3423340"/>
              <a:ext cx="825791" cy="832065"/>
            </a:xfrm>
            <a:custGeom>
              <a:avLst/>
              <a:gdLst>
                <a:gd name="T0" fmla="*/ 263 w 595"/>
                <a:gd name="T1" fmla="*/ 133 h 594"/>
                <a:gd name="T2" fmla="*/ 205 w 595"/>
                <a:gd name="T3" fmla="*/ 158 h 594"/>
                <a:gd name="T4" fmla="*/ 159 w 595"/>
                <a:gd name="T5" fmla="*/ 204 h 594"/>
                <a:gd name="T6" fmla="*/ 134 w 595"/>
                <a:gd name="T7" fmla="*/ 264 h 594"/>
                <a:gd name="T8" fmla="*/ 134 w 595"/>
                <a:gd name="T9" fmla="*/ 331 h 594"/>
                <a:gd name="T10" fmla="*/ 159 w 595"/>
                <a:gd name="T11" fmla="*/ 391 h 594"/>
                <a:gd name="T12" fmla="*/ 205 w 595"/>
                <a:gd name="T13" fmla="*/ 436 h 594"/>
                <a:gd name="T14" fmla="*/ 263 w 595"/>
                <a:gd name="T15" fmla="*/ 461 h 594"/>
                <a:gd name="T16" fmla="*/ 332 w 595"/>
                <a:gd name="T17" fmla="*/ 461 h 594"/>
                <a:gd name="T18" fmla="*/ 391 w 595"/>
                <a:gd name="T19" fmla="*/ 436 h 594"/>
                <a:gd name="T20" fmla="*/ 436 w 595"/>
                <a:gd name="T21" fmla="*/ 391 h 594"/>
                <a:gd name="T22" fmla="*/ 461 w 595"/>
                <a:gd name="T23" fmla="*/ 331 h 594"/>
                <a:gd name="T24" fmla="*/ 461 w 595"/>
                <a:gd name="T25" fmla="*/ 264 h 594"/>
                <a:gd name="T26" fmla="*/ 436 w 595"/>
                <a:gd name="T27" fmla="*/ 204 h 594"/>
                <a:gd name="T28" fmla="*/ 391 w 595"/>
                <a:gd name="T29" fmla="*/ 158 h 594"/>
                <a:gd name="T30" fmla="*/ 332 w 595"/>
                <a:gd name="T31" fmla="*/ 133 h 594"/>
                <a:gd name="T32" fmla="*/ 261 w 595"/>
                <a:gd name="T33" fmla="*/ 0 h 594"/>
                <a:gd name="T34" fmla="*/ 334 w 595"/>
                <a:gd name="T35" fmla="*/ 58 h 594"/>
                <a:gd name="T36" fmla="*/ 384 w 595"/>
                <a:gd name="T37" fmla="*/ 72 h 594"/>
                <a:gd name="T38" fmla="*/ 478 w 595"/>
                <a:gd name="T39" fmla="*/ 58 h 594"/>
                <a:gd name="T40" fmla="*/ 468 w 595"/>
                <a:gd name="T41" fmla="*/ 127 h 594"/>
                <a:gd name="T42" fmla="*/ 536 w 595"/>
                <a:gd name="T43" fmla="*/ 116 h 594"/>
                <a:gd name="T44" fmla="*/ 523 w 595"/>
                <a:gd name="T45" fmla="*/ 210 h 594"/>
                <a:gd name="T46" fmla="*/ 536 w 595"/>
                <a:gd name="T47" fmla="*/ 260 h 594"/>
                <a:gd name="T48" fmla="*/ 595 w 595"/>
                <a:gd name="T49" fmla="*/ 335 h 594"/>
                <a:gd name="T50" fmla="*/ 531 w 595"/>
                <a:gd name="T51" fmla="*/ 360 h 594"/>
                <a:gd name="T52" fmla="*/ 574 w 595"/>
                <a:gd name="T53" fmla="*/ 413 h 594"/>
                <a:gd name="T54" fmla="*/ 486 w 595"/>
                <a:gd name="T55" fmla="*/ 449 h 594"/>
                <a:gd name="T56" fmla="*/ 449 w 595"/>
                <a:gd name="T57" fmla="*/ 485 h 594"/>
                <a:gd name="T58" fmla="*/ 414 w 595"/>
                <a:gd name="T59" fmla="*/ 573 h 594"/>
                <a:gd name="T60" fmla="*/ 360 w 595"/>
                <a:gd name="T61" fmla="*/ 530 h 594"/>
                <a:gd name="T62" fmla="*/ 334 w 595"/>
                <a:gd name="T63" fmla="*/ 594 h 594"/>
                <a:gd name="T64" fmla="*/ 261 w 595"/>
                <a:gd name="T65" fmla="*/ 535 h 594"/>
                <a:gd name="T66" fmla="*/ 211 w 595"/>
                <a:gd name="T67" fmla="*/ 522 h 594"/>
                <a:gd name="T68" fmla="*/ 117 w 595"/>
                <a:gd name="T69" fmla="*/ 536 h 594"/>
                <a:gd name="T70" fmla="*/ 127 w 595"/>
                <a:gd name="T71" fmla="*/ 468 h 594"/>
                <a:gd name="T72" fmla="*/ 59 w 595"/>
                <a:gd name="T73" fmla="*/ 478 h 594"/>
                <a:gd name="T74" fmla="*/ 72 w 595"/>
                <a:gd name="T75" fmla="*/ 385 h 594"/>
                <a:gd name="T76" fmla="*/ 59 w 595"/>
                <a:gd name="T77" fmla="*/ 335 h 594"/>
                <a:gd name="T78" fmla="*/ 0 w 595"/>
                <a:gd name="T79" fmla="*/ 260 h 594"/>
                <a:gd name="T80" fmla="*/ 64 w 595"/>
                <a:gd name="T81" fmla="*/ 235 h 594"/>
                <a:gd name="T82" fmla="*/ 21 w 595"/>
                <a:gd name="T83" fmla="*/ 180 h 594"/>
                <a:gd name="T84" fmla="*/ 109 w 595"/>
                <a:gd name="T85" fmla="*/ 146 h 594"/>
                <a:gd name="T86" fmla="*/ 146 w 595"/>
                <a:gd name="T87" fmla="*/ 110 h 594"/>
                <a:gd name="T88" fmla="*/ 181 w 595"/>
                <a:gd name="T89" fmla="*/ 22 h 594"/>
                <a:gd name="T90" fmla="*/ 235 w 595"/>
                <a:gd name="T91" fmla="*/ 64 h 594"/>
                <a:gd name="T92" fmla="*/ 261 w 595"/>
                <a:gd name="T93"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5" h="594">
                  <a:moveTo>
                    <a:pt x="298" y="131"/>
                  </a:moveTo>
                  <a:lnTo>
                    <a:pt x="263" y="133"/>
                  </a:lnTo>
                  <a:lnTo>
                    <a:pt x="232" y="144"/>
                  </a:lnTo>
                  <a:lnTo>
                    <a:pt x="205" y="158"/>
                  </a:lnTo>
                  <a:lnTo>
                    <a:pt x="180" y="179"/>
                  </a:lnTo>
                  <a:lnTo>
                    <a:pt x="159" y="204"/>
                  </a:lnTo>
                  <a:lnTo>
                    <a:pt x="143" y="233"/>
                  </a:lnTo>
                  <a:lnTo>
                    <a:pt x="134" y="264"/>
                  </a:lnTo>
                  <a:lnTo>
                    <a:pt x="130" y="297"/>
                  </a:lnTo>
                  <a:lnTo>
                    <a:pt x="134" y="331"/>
                  </a:lnTo>
                  <a:lnTo>
                    <a:pt x="143" y="362"/>
                  </a:lnTo>
                  <a:lnTo>
                    <a:pt x="159" y="391"/>
                  </a:lnTo>
                  <a:lnTo>
                    <a:pt x="180" y="416"/>
                  </a:lnTo>
                  <a:lnTo>
                    <a:pt x="205" y="436"/>
                  </a:lnTo>
                  <a:lnTo>
                    <a:pt x="232" y="451"/>
                  </a:lnTo>
                  <a:lnTo>
                    <a:pt x="263" y="461"/>
                  </a:lnTo>
                  <a:lnTo>
                    <a:pt x="298" y="464"/>
                  </a:lnTo>
                  <a:lnTo>
                    <a:pt x="332" y="461"/>
                  </a:lnTo>
                  <a:lnTo>
                    <a:pt x="363" y="451"/>
                  </a:lnTo>
                  <a:lnTo>
                    <a:pt x="391" y="436"/>
                  </a:lnTo>
                  <a:lnTo>
                    <a:pt x="415" y="416"/>
                  </a:lnTo>
                  <a:lnTo>
                    <a:pt x="436" y="391"/>
                  </a:lnTo>
                  <a:lnTo>
                    <a:pt x="452" y="362"/>
                  </a:lnTo>
                  <a:lnTo>
                    <a:pt x="461" y="331"/>
                  </a:lnTo>
                  <a:lnTo>
                    <a:pt x="465" y="297"/>
                  </a:lnTo>
                  <a:lnTo>
                    <a:pt x="461" y="264"/>
                  </a:lnTo>
                  <a:lnTo>
                    <a:pt x="452" y="233"/>
                  </a:lnTo>
                  <a:lnTo>
                    <a:pt x="436" y="204"/>
                  </a:lnTo>
                  <a:lnTo>
                    <a:pt x="415" y="179"/>
                  </a:lnTo>
                  <a:lnTo>
                    <a:pt x="391" y="158"/>
                  </a:lnTo>
                  <a:lnTo>
                    <a:pt x="363" y="144"/>
                  </a:lnTo>
                  <a:lnTo>
                    <a:pt x="332" y="133"/>
                  </a:lnTo>
                  <a:lnTo>
                    <a:pt x="298" y="131"/>
                  </a:lnTo>
                  <a:close/>
                  <a:moveTo>
                    <a:pt x="261" y="0"/>
                  </a:moveTo>
                  <a:lnTo>
                    <a:pt x="334" y="0"/>
                  </a:lnTo>
                  <a:lnTo>
                    <a:pt x="334" y="58"/>
                  </a:lnTo>
                  <a:lnTo>
                    <a:pt x="360" y="64"/>
                  </a:lnTo>
                  <a:lnTo>
                    <a:pt x="384" y="72"/>
                  </a:lnTo>
                  <a:lnTo>
                    <a:pt x="414" y="22"/>
                  </a:lnTo>
                  <a:lnTo>
                    <a:pt x="478" y="58"/>
                  </a:lnTo>
                  <a:lnTo>
                    <a:pt x="449" y="110"/>
                  </a:lnTo>
                  <a:lnTo>
                    <a:pt x="468" y="127"/>
                  </a:lnTo>
                  <a:lnTo>
                    <a:pt x="486" y="146"/>
                  </a:lnTo>
                  <a:lnTo>
                    <a:pt x="536" y="116"/>
                  </a:lnTo>
                  <a:lnTo>
                    <a:pt x="574" y="180"/>
                  </a:lnTo>
                  <a:lnTo>
                    <a:pt x="523" y="210"/>
                  </a:lnTo>
                  <a:lnTo>
                    <a:pt x="531" y="235"/>
                  </a:lnTo>
                  <a:lnTo>
                    <a:pt x="536" y="260"/>
                  </a:lnTo>
                  <a:lnTo>
                    <a:pt x="595" y="260"/>
                  </a:lnTo>
                  <a:lnTo>
                    <a:pt x="595" y="335"/>
                  </a:lnTo>
                  <a:lnTo>
                    <a:pt x="536" y="335"/>
                  </a:lnTo>
                  <a:lnTo>
                    <a:pt x="531" y="360"/>
                  </a:lnTo>
                  <a:lnTo>
                    <a:pt x="523" y="385"/>
                  </a:lnTo>
                  <a:lnTo>
                    <a:pt x="574" y="413"/>
                  </a:lnTo>
                  <a:lnTo>
                    <a:pt x="536" y="478"/>
                  </a:lnTo>
                  <a:lnTo>
                    <a:pt x="486" y="449"/>
                  </a:lnTo>
                  <a:lnTo>
                    <a:pt x="468" y="468"/>
                  </a:lnTo>
                  <a:lnTo>
                    <a:pt x="449" y="485"/>
                  </a:lnTo>
                  <a:lnTo>
                    <a:pt x="478" y="536"/>
                  </a:lnTo>
                  <a:lnTo>
                    <a:pt x="414" y="573"/>
                  </a:lnTo>
                  <a:lnTo>
                    <a:pt x="384" y="522"/>
                  </a:lnTo>
                  <a:lnTo>
                    <a:pt x="360" y="530"/>
                  </a:lnTo>
                  <a:lnTo>
                    <a:pt x="334" y="535"/>
                  </a:lnTo>
                  <a:lnTo>
                    <a:pt x="334" y="594"/>
                  </a:lnTo>
                  <a:lnTo>
                    <a:pt x="261" y="594"/>
                  </a:lnTo>
                  <a:lnTo>
                    <a:pt x="261" y="535"/>
                  </a:lnTo>
                  <a:lnTo>
                    <a:pt x="235" y="530"/>
                  </a:lnTo>
                  <a:lnTo>
                    <a:pt x="211" y="522"/>
                  </a:lnTo>
                  <a:lnTo>
                    <a:pt x="181" y="573"/>
                  </a:lnTo>
                  <a:lnTo>
                    <a:pt x="117" y="536"/>
                  </a:lnTo>
                  <a:lnTo>
                    <a:pt x="146" y="485"/>
                  </a:lnTo>
                  <a:lnTo>
                    <a:pt x="127" y="468"/>
                  </a:lnTo>
                  <a:lnTo>
                    <a:pt x="109" y="449"/>
                  </a:lnTo>
                  <a:lnTo>
                    <a:pt x="59" y="478"/>
                  </a:lnTo>
                  <a:lnTo>
                    <a:pt x="21" y="413"/>
                  </a:lnTo>
                  <a:lnTo>
                    <a:pt x="72" y="385"/>
                  </a:lnTo>
                  <a:lnTo>
                    <a:pt x="64" y="360"/>
                  </a:lnTo>
                  <a:lnTo>
                    <a:pt x="59" y="335"/>
                  </a:lnTo>
                  <a:lnTo>
                    <a:pt x="0" y="335"/>
                  </a:lnTo>
                  <a:lnTo>
                    <a:pt x="0" y="260"/>
                  </a:lnTo>
                  <a:lnTo>
                    <a:pt x="59" y="260"/>
                  </a:lnTo>
                  <a:lnTo>
                    <a:pt x="64" y="235"/>
                  </a:lnTo>
                  <a:lnTo>
                    <a:pt x="72" y="210"/>
                  </a:lnTo>
                  <a:lnTo>
                    <a:pt x="21" y="180"/>
                  </a:lnTo>
                  <a:lnTo>
                    <a:pt x="59" y="116"/>
                  </a:lnTo>
                  <a:lnTo>
                    <a:pt x="109" y="146"/>
                  </a:lnTo>
                  <a:lnTo>
                    <a:pt x="127" y="127"/>
                  </a:lnTo>
                  <a:lnTo>
                    <a:pt x="146" y="110"/>
                  </a:lnTo>
                  <a:lnTo>
                    <a:pt x="117" y="58"/>
                  </a:lnTo>
                  <a:lnTo>
                    <a:pt x="181" y="22"/>
                  </a:lnTo>
                  <a:lnTo>
                    <a:pt x="211" y="72"/>
                  </a:lnTo>
                  <a:lnTo>
                    <a:pt x="235" y="64"/>
                  </a:lnTo>
                  <a:lnTo>
                    <a:pt x="261" y="58"/>
                  </a:lnTo>
                  <a:lnTo>
                    <a:pt x="261"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192">
              <a:extLst>
                <a:ext uri="{FF2B5EF4-FFF2-40B4-BE49-F238E27FC236}">
                  <a16:creationId xmlns:a16="http://schemas.microsoft.com/office/drawing/2014/main" id="{3C3D526B-6B58-436E-8DA3-E33DF91AA558}"/>
                </a:ext>
              </a:extLst>
            </p:cNvPr>
            <p:cNvSpPr>
              <a:spLocks noEditPoints="1"/>
            </p:cNvSpPr>
            <p:nvPr/>
          </p:nvSpPr>
          <p:spPr bwMode="auto">
            <a:xfrm>
              <a:off x="5617922" y="4844785"/>
              <a:ext cx="220758" cy="225351"/>
            </a:xfrm>
            <a:custGeom>
              <a:avLst/>
              <a:gdLst>
                <a:gd name="T0" fmla="*/ 63 w 163"/>
                <a:gd name="T1" fmla="*/ 39 h 162"/>
                <a:gd name="T2" fmla="*/ 39 w 163"/>
                <a:gd name="T3" fmla="*/ 63 h 162"/>
                <a:gd name="T4" fmla="*/ 39 w 163"/>
                <a:gd name="T5" fmla="*/ 98 h 162"/>
                <a:gd name="T6" fmla="*/ 63 w 163"/>
                <a:gd name="T7" fmla="*/ 123 h 162"/>
                <a:gd name="T8" fmla="*/ 100 w 163"/>
                <a:gd name="T9" fmla="*/ 123 h 162"/>
                <a:gd name="T10" fmla="*/ 123 w 163"/>
                <a:gd name="T11" fmla="*/ 98 h 162"/>
                <a:gd name="T12" fmla="*/ 123 w 163"/>
                <a:gd name="T13" fmla="*/ 63 h 162"/>
                <a:gd name="T14" fmla="*/ 100 w 163"/>
                <a:gd name="T15" fmla="*/ 39 h 162"/>
                <a:gd name="T16" fmla="*/ 71 w 163"/>
                <a:gd name="T17" fmla="*/ 0 h 162"/>
                <a:gd name="T18" fmla="*/ 92 w 163"/>
                <a:gd name="T19" fmla="*/ 15 h 162"/>
                <a:gd name="T20" fmla="*/ 105 w 163"/>
                <a:gd name="T21" fmla="*/ 19 h 162"/>
                <a:gd name="T22" fmla="*/ 131 w 163"/>
                <a:gd name="T23" fmla="*/ 15 h 162"/>
                <a:gd name="T24" fmla="*/ 127 w 163"/>
                <a:gd name="T25" fmla="*/ 34 h 162"/>
                <a:gd name="T26" fmla="*/ 147 w 163"/>
                <a:gd name="T27" fmla="*/ 31 h 162"/>
                <a:gd name="T28" fmla="*/ 143 w 163"/>
                <a:gd name="T29" fmla="*/ 57 h 162"/>
                <a:gd name="T30" fmla="*/ 147 w 163"/>
                <a:gd name="T31" fmla="*/ 70 h 162"/>
                <a:gd name="T32" fmla="*/ 163 w 163"/>
                <a:gd name="T33" fmla="*/ 90 h 162"/>
                <a:gd name="T34" fmla="*/ 144 w 163"/>
                <a:gd name="T35" fmla="*/ 98 h 162"/>
                <a:gd name="T36" fmla="*/ 156 w 163"/>
                <a:gd name="T37" fmla="*/ 112 h 162"/>
                <a:gd name="T38" fmla="*/ 132 w 163"/>
                <a:gd name="T39" fmla="*/ 121 h 162"/>
                <a:gd name="T40" fmla="*/ 122 w 163"/>
                <a:gd name="T41" fmla="*/ 132 h 162"/>
                <a:gd name="T42" fmla="*/ 113 w 163"/>
                <a:gd name="T43" fmla="*/ 155 h 162"/>
                <a:gd name="T44" fmla="*/ 98 w 163"/>
                <a:gd name="T45" fmla="*/ 144 h 162"/>
                <a:gd name="T46" fmla="*/ 92 w 163"/>
                <a:gd name="T47" fmla="*/ 162 h 162"/>
                <a:gd name="T48" fmla="*/ 71 w 163"/>
                <a:gd name="T49" fmla="*/ 145 h 162"/>
                <a:gd name="T50" fmla="*/ 58 w 163"/>
                <a:gd name="T51" fmla="*/ 142 h 162"/>
                <a:gd name="T52" fmla="*/ 32 w 163"/>
                <a:gd name="T53" fmla="*/ 145 h 162"/>
                <a:gd name="T54" fmla="*/ 35 w 163"/>
                <a:gd name="T55" fmla="*/ 127 h 162"/>
                <a:gd name="T56" fmla="*/ 16 w 163"/>
                <a:gd name="T57" fmla="*/ 129 h 162"/>
                <a:gd name="T58" fmla="*/ 20 w 163"/>
                <a:gd name="T59" fmla="*/ 104 h 162"/>
                <a:gd name="T60" fmla="*/ 16 w 163"/>
                <a:gd name="T61" fmla="*/ 90 h 162"/>
                <a:gd name="T62" fmla="*/ 0 w 163"/>
                <a:gd name="T63" fmla="*/ 70 h 162"/>
                <a:gd name="T64" fmla="*/ 18 w 163"/>
                <a:gd name="T65" fmla="*/ 64 h 162"/>
                <a:gd name="T66" fmla="*/ 7 w 163"/>
                <a:gd name="T67" fmla="*/ 49 h 162"/>
                <a:gd name="T68" fmla="*/ 30 w 163"/>
                <a:gd name="T69" fmla="*/ 39 h 162"/>
                <a:gd name="T70" fmla="*/ 39 w 163"/>
                <a:gd name="T71" fmla="*/ 30 h 162"/>
                <a:gd name="T72" fmla="*/ 50 w 163"/>
                <a:gd name="T73" fmla="*/ 5 h 162"/>
                <a:gd name="T74" fmla="*/ 64 w 163"/>
                <a:gd name="T75" fmla="*/ 17 h 162"/>
                <a:gd name="T76" fmla="*/ 71 w 163"/>
                <a:gd name="T77"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3" h="162">
                  <a:moveTo>
                    <a:pt x="81" y="35"/>
                  </a:moveTo>
                  <a:lnTo>
                    <a:pt x="63" y="39"/>
                  </a:lnTo>
                  <a:lnTo>
                    <a:pt x="49" y="48"/>
                  </a:lnTo>
                  <a:lnTo>
                    <a:pt x="39" y="63"/>
                  </a:lnTo>
                  <a:lnTo>
                    <a:pt x="35" y="81"/>
                  </a:lnTo>
                  <a:lnTo>
                    <a:pt x="39" y="98"/>
                  </a:lnTo>
                  <a:lnTo>
                    <a:pt x="49" y="112"/>
                  </a:lnTo>
                  <a:lnTo>
                    <a:pt x="63" y="123"/>
                  </a:lnTo>
                  <a:lnTo>
                    <a:pt x="81" y="125"/>
                  </a:lnTo>
                  <a:lnTo>
                    <a:pt x="100" y="123"/>
                  </a:lnTo>
                  <a:lnTo>
                    <a:pt x="114" y="112"/>
                  </a:lnTo>
                  <a:lnTo>
                    <a:pt x="123" y="98"/>
                  </a:lnTo>
                  <a:lnTo>
                    <a:pt x="127" y="81"/>
                  </a:lnTo>
                  <a:lnTo>
                    <a:pt x="123" y="63"/>
                  </a:lnTo>
                  <a:lnTo>
                    <a:pt x="114" y="48"/>
                  </a:lnTo>
                  <a:lnTo>
                    <a:pt x="100" y="39"/>
                  </a:lnTo>
                  <a:lnTo>
                    <a:pt x="81" y="35"/>
                  </a:lnTo>
                  <a:close/>
                  <a:moveTo>
                    <a:pt x="71" y="0"/>
                  </a:moveTo>
                  <a:lnTo>
                    <a:pt x="92" y="0"/>
                  </a:lnTo>
                  <a:lnTo>
                    <a:pt x="92" y="15"/>
                  </a:lnTo>
                  <a:lnTo>
                    <a:pt x="98" y="17"/>
                  </a:lnTo>
                  <a:lnTo>
                    <a:pt x="105" y="19"/>
                  </a:lnTo>
                  <a:lnTo>
                    <a:pt x="113" y="5"/>
                  </a:lnTo>
                  <a:lnTo>
                    <a:pt x="131" y="15"/>
                  </a:lnTo>
                  <a:lnTo>
                    <a:pt x="122" y="30"/>
                  </a:lnTo>
                  <a:lnTo>
                    <a:pt x="127" y="34"/>
                  </a:lnTo>
                  <a:lnTo>
                    <a:pt x="132" y="39"/>
                  </a:lnTo>
                  <a:lnTo>
                    <a:pt x="147" y="31"/>
                  </a:lnTo>
                  <a:lnTo>
                    <a:pt x="156" y="49"/>
                  </a:lnTo>
                  <a:lnTo>
                    <a:pt x="143" y="57"/>
                  </a:lnTo>
                  <a:lnTo>
                    <a:pt x="144" y="64"/>
                  </a:lnTo>
                  <a:lnTo>
                    <a:pt x="147" y="70"/>
                  </a:lnTo>
                  <a:lnTo>
                    <a:pt x="163" y="70"/>
                  </a:lnTo>
                  <a:lnTo>
                    <a:pt x="163" y="90"/>
                  </a:lnTo>
                  <a:lnTo>
                    <a:pt x="147" y="90"/>
                  </a:lnTo>
                  <a:lnTo>
                    <a:pt x="144" y="98"/>
                  </a:lnTo>
                  <a:lnTo>
                    <a:pt x="143" y="104"/>
                  </a:lnTo>
                  <a:lnTo>
                    <a:pt x="156" y="112"/>
                  </a:lnTo>
                  <a:lnTo>
                    <a:pt x="147" y="129"/>
                  </a:lnTo>
                  <a:lnTo>
                    <a:pt x="132" y="121"/>
                  </a:lnTo>
                  <a:lnTo>
                    <a:pt x="127" y="127"/>
                  </a:lnTo>
                  <a:lnTo>
                    <a:pt x="122" y="132"/>
                  </a:lnTo>
                  <a:lnTo>
                    <a:pt x="131" y="145"/>
                  </a:lnTo>
                  <a:lnTo>
                    <a:pt x="113" y="155"/>
                  </a:lnTo>
                  <a:lnTo>
                    <a:pt x="105" y="142"/>
                  </a:lnTo>
                  <a:lnTo>
                    <a:pt x="98" y="144"/>
                  </a:lnTo>
                  <a:lnTo>
                    <a:pt x="92" y="145"/>
                  </a:lnTo>
                  <a:lnTo>
                    <a:pt x="92" y="162"/>
                  </a:lnTo>
                  <a:lnTo>
                    <a:pt x="71" y="162"/>
                  </a:lnTo>
                  <a:lnTo>
                    <a:pt x="71" y="145"/>
                  </a:lnTo>
                  <a:lnTo>
                    <a:pt x="64" y="144"/>
                  </a:lnTo>
                  <a:lnTo>
                    <a:pt x="58" y="142"/>
                  </a:lnTo>
                  <a:lnTo>
                    <a:pt x="50" y="155"/>
                  </a:lnTo>
                  <a:lnTo>
                    <a:pt x="32" y="145"/>
                  </a:lnTo>
                  <a:lnTo>
                    <a:pt x="39" y="132"/>
                  </a:lnTo>
                  <a:lnTo>
                    <a:pt x="35" y="127"/>
                  </a:lnTo>
                  <a:lnTo>
                    <a:pt x="30" y="121"/>
                  </a:lnTo>
                  <a:lnTo>
                    <a:pt x="16" y="129"/>
                  </a:lnTo>
                  <a:lnTo>
                    <a:pt x="7" y="112"/>
                  </a:lnTo>
                  <a:lnTo>
                    <a:pt x="20" y="104"/>
                  </a:lnTo>
                  <a:lnTo>
                    <a:pt x="18" y="98"/>
                  </a:lnTo>
                  <a:lnTo>
                    <a:pt x="16" y="90"/>
                  </a:lnTo>
                  <a:lnTo>
                    <a:pt x="0" y="90"/>
                  </a:lnTo>
                  <a:lnTo>
                    <a:pt x="0" y="70"/>
                  </a:lnTo>
                  <a:lnTo>
                    <a:pt x="16" y="70"/>
                  </a:lnTo>
                  <a:lnTo>
                    <a:pt x="18" y="64"/>
                  </a:lnTo>
                  <a:lnTo>
                    <a:pt x="20" y="57"/>
                  </a:lnTo>
                  <a:lnTo>
                    <a:pt x="7" y="49"/>
                  </a:lnTo>
                  <a:lnTo>
                    <a:pt x="16" y="31"/>
                  </a:lnTo>
                  <a:lnTo>
                    <a:pt x="30" y="39"/>
                  </a:lnTo>
                  <a:lnTo>
                    <a:pt x="35" y="34"/>
                  </a:lnTo>
                  <a:lnTo>
                    <a:pt x="39" y="30"/>
                  </a:lnTo>
                  <a:lnTo>
                    <a:pt x="32" y="15"/>
                  </a:lnTo>
                  <a:lnTo>
                    <a:pt x="50" y="5"/>
                  </a:lnTo>
                  <a:lnTo>
                    <a:pt x="58" y="19"/>
                  </a:lnTo>
                  <a:lnTo>
                    <a:pt x="64" y="17"/>
                  </a:lnTo>
                  <a:lnTo>
                    <a:pt x="71" y="15"/>
                  </a:lnTo>
                  <a:lnTo>
                    <a:pt x="71"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193">
              <a:extLst>
                <a:ext uri="{FF2B5EF4-FFF2-40B4-BE49-F238E27FC236}">
                  <a16:creationId xmlns:a16="http://schemas.microsoft.com/office/drawing/2014/main" id="{26E49C12-BB29-42BE-8DA5-8799E04379DD}"/>
                </a:ext>
              </a:extLst>
            </p:cNvPr>
            <p:cNvSpPr>
              <a:spLocks noEditPoints="1"/>
            </p:cNvSpPr>
            <p:nvPr/>
          </p:nvSpPr>
          <p:spPr bwMode="auto">
            <a:xfrm>
              <a:off x="6770758" y="3960716"/>
              <a:ext cx="196227" cy="199352"/>
            </a:xfrm>
            <a:custGeom>
              <a:avLst/>
              <a:gdLst>
                <a:gd name="T0" fmla="*/ 58 w 146"/>
                <a:gd name="T1" fmla="*/ 35 h 145"/>
                <a:gd name="T2" fmla="*/ 36 w 146"/>
                <a:gd name="T3" fmla="*/ 56 h 145"/>
                <a:gd name="T4" fmla="*/ 36 w 146"/>
                <a:gd name="T5" fmla="*/ 89 h 145"/>
                <a:gd name="T6" fmla="*/ 58 w 146"/>
                <a:gd name="T7" fmla="*/ 110 h 145"/>
                <a:gd name="T8" fmla="*/ 89 w 146"/>
                <a:gd name="T9" fmla="*/ 110 h 145"/>
                <a:gd name="T10" fmla="*/ 112 w 146"/>
                <a:gd name="T11" fmla="*/ 89 h 145"/>
                <a:gd name="T12" fmla="*/ 112 w 146"/>
                <a:gd name="T13" fmla="*/ 56 h 145"/>
                <a:gd name="T14" fmla="*/ 89 w 146"/>
                <a:gd name="T15" fmla="*/ 35 h 145"/>
                <a:gd name="T16" fmla="*/ 64 w 146"/>
                <a:gd name="T17" fmla="*/ 0 h 145"/>
                <a:gd name="T18" fmla="*/ 83 w 146"/>
                <a:gd name="T19" fmla="*/ 13 h 145"/>
                <a:gd name="T20" fmla="*/ 95 w 146"/>
                <a:gd name="T21" fmla="*/ 17 h 145"/>
                <a:gd name="T22" fmla="*/ 118 w 146"/>
                <a:gd name="T23" fmla="*/ 13 h 145"/>
                <a:gd name="T24" fmla="*/ 116 w 146"/>
                <a:gd name="T25" fmla="*/ 30 h 145"/>
                <a:gd name="T26" fmla="*/ 131 w 146"/>
                <a:gd name="T27" fmla="*/ 29 h 145"/>
                <a:gd name="T28" fmla="*/ 129 w 146"/>
                <a:gd name="T29" fmla="*/ 51 h 145"/>
                <a:gd name="T30" fmla="*/ 131 w 146"/>
                <a:gd name="T31" fmla="*/ 63 h 145"/>
                <a:gd name="T32" fmla="*/ 146 w 146"/>
                <a:gd name="T33" fmla="*/ 81 h 145"/>
                <a:gd name="T34" fmla="*/ 130 w 146"/>
                <a:gd name="T35" fmla="*/ 88 h 145"/>
                <a:gd name="T36" fmla="*/ 140 w 146"/>
                <a:gd name="T37" fmla="*/ 101 h 145"/>
                <a:gd name="T38" fmla="*/ 119 w 146"/>
                <a:gd name="T39" fmla="*/ 110 h 145"/>
                <a:gd name="T40" fmla="*/ 110 w 146"/>
                <a:gd name="T41" fmla="*/ 119 h 145"/>
                <a:gd name="T42" fmla="*/ 102 w 146"/>
                <a:gd name="T43" fmla="*/ 140 h 145"/>
                <a:gd name="T44" fmla="*/ 88 w 146"/>
                <a:gd name="T45" fmla="*/ 130 h 145"/>
                <a:gd name="T46" fmla="*/ 83 w 146"/>
                <a:gd name="T47" fmla="*/ 145 h 145"/>
                <a:gd name="T48" fmla="*/ 64 w 146"/>
                <a:gd name="T49" fmla="*/ 131 h 145"/>
                <a:gd name="T50" fmla="*/ 53 w 146"/>
                <a:gd name="T51" fmla="*/ 127 h 145"/>
                <a:gd name="T52" fmla="*/ 29 w 146"/>
                <a:gd name="T53" fmla="*/ 131 h 145"/>
                <a:gd name="T54" fmla="*/ 32 w 146"/>
                <a:gd name="T55" fmla="*/ 114 h 145"/>
                <a:gd name="T56" fmla="*/ 15 w 146"/>
                <a:gd name="T57" fmla="*/ 116 h 145"/>
                <a:gd name="T58" fmla="*/ 19 w 146"/>
                <a:gd name="T59" fmla="*/ 94 h 145"/>
                <a:gd name="T60" fmla="*/ 15 w 146"/>
                <a:gd name="T61" fmla="*/ 81 h 145"/>
                <a:gd name="T62" fmla="*/ 0 w 146"/>
                <a:gd name="T63" fmla="*/ 63 h 145"/>
                <a:gd name="T64" fmla="*/ 16 w 146"/>
                <a:gd name="T65" fmla="*/ 58 h 145"/>
                <a:gd name="T66" fmla="*/ 5 w 146"/>
                <a:gd name="T67" fmla="*/ 44 h 145"/>
                <a:gd name="T68" fmla="*/ 28 w 146"/>
                <a:gd name="T69" fmla="*/ 35 h 145"/>
                <a:gd name="T70" fmla="*/ 36 w 146"/>
                <a:gd name="T71" fmla="*/ 26 h 145"/>
                <a:gd name="T72" fmla="*/ 45 w 146"/>
                <a:gd name="T73" fmla="*/ 5 h 145"/>
                <a:gd name="T74" fmla="*/ 58 w 146"/>
                <a:gd name="T75" fmla="*/ 16 h 145"/>
                <a:gd name="T76" fmla="*/ 64 w 146"/>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45">
                  <a:moveTo>
                    <a:pt x="74" y="31"/>
                  </a:moveTo>
                  <a:lnTo>
                    <a:pt x="58" y="35"/>
                  </a:lnTo>
                  <a:lnTo>
                    <a:pt x="45" y="43"/>
                  </a:lnTo>
                  <a:lnTo>
                    <a:pt x="36" y="56"/>
                  </a:lnTo>
                  <a:lnTo>
                    <a:pt x="33" y="72"/>
                  </a:lnTo>
                  <a:lnTo>
                    <a:pt x="36" y="89"/>
                  </a:lnTo>
                  <a:lnTo>
                    <a:pt x="45" y="101"/>
                  </a:lnTo>
                  <a:lnTo>
                    <a:pt x="58" y="110"/>
                  </a:lnTo>
                  <a:lnTo>
                    <a:pt x="74" y="114"/>
                  </a:lnTo>
                  <a:lnTo>
                    <a:pt x="89" y="110"/>
                  </a:lnTo>
                  <a:lnTo>
                    <a:pt x="102" y="101"/>
                  </a:lnTo>
                  <a:lnTo>
                    <a:pt x="112" y="89"/>
                  </a:lnTo>
                  <a:lnTo>
                    <a:pt x="114" y="72"/>
                  </a:lnTo>
                  <a:lnTo>
                    <a:pt x="112" y="56"/>
                  </a:lnTo>
                  <a:lnTo>
                    <a:pt x="102" y="43"/>
                  </a:lnTo>
                  <a:lnTo>
                    <a:pt x="89" y="35"/>
                  </a:lnTo>
                  <a:lnTo>
                    <a:pt x="74" y="31"/>
                  </a:lnTo>
                  <a:close/>
                  <a:moveTo>
                    <a:pt x="64" y="0"/>
                  </a:moveTo>
                  <a:lnTo>
                    <a:pt x="83" y="0"/>
                  </a:lnTo>
                  <a:lnTo>
                    <a:pt x="83" y="13"/>
                  </a:lnTo>
                  <a:lnTo>
                    <a:pt x="88" y="16"/>
                  </a:lnTo>
                  <a:lnTo>
                    <a:pt x="95" y="17"/>
                  </a:lnTo>
                  <a:lnTo>
                    <a:pt x="102" y="5"/>
                  </a:lnTo>
                  <a:lnTo>
                    <a:pt x="118" y="13"/>
                  </a:lnTo>
                  <a:lnTo>
                    <a:pt x="110" y="26"/>
                  </a:lnTo>
                  <a:lnTo>
                    <a:pt x="116" y="30"/>
                  </a:lnTo>
                  <a:lnTo>
                    <a:pt x="119" y="35"/>
                  </a:lnTo>
                  <a:lnTo>
                    <a:pt x="131" y="29"/>
                  </a:lnTo>
                  <a:lnTo>
                    <a:pt x="140" y="44"/>
                  </a:lnTo>
                  <a:lnTo>
                    <a:pt x="129" y="51"/>
                  </a:lnTo>
                  <a:lnTo>
                    <a:pt x="130" y="58"/>
                  </a:lnTo>
                  <a:lnTo>
                    <a:pt x="131" y="63"/>
                  </a:lnTo>
                  <a:lnTo>
                    <a:pt x="146" y="63"/>
                  </a:lnTo>
                  <a:lnTo>
                    <a:pt x="146" y="81"/>
                  </a:lnTo>
                  <a:lnTo>
                    <a:pt x="131" y="81"/>
                  </a:lnTo>
                  <a:lnTo>
                    <a:pt x="130" y="88"/>
                  </a:lnTo>
                  <a:lnTo>
                    <a:pt x="129" y="94"/>
                  </a:lnTo>
                  <a:lnTo>
                    <a:pt x="140" y="101"/>
                  </a:lnTo>
                  <a:lnTo>
                    <a:pt x="131" y="116"/>
                  </a:lnTo>
                  <a:lnTo>
                    <a:pt x="119" y="110"/>
                  </a:lnTo>
                  <a:lnTo>
                    <a:pt x="116" y="114"/>
                  </a:lnTo>
                  <a:lnTo>
                    <a:pt x="110" y="119"/>
                  </a:lnTo>
                  <a:lnTo>
                    <a:pt x="118" y="131"/>
                  </a:lnTo>
                  <a:lnTo>
                    <a:pt x="102" y="140"/>
                  </a:lnTo>
                  <a:lnTo>
                    <a:pt x="95" y="127"/>
                  </a:lnTo>
                  <a:lnTo>
                    <a:pt x="88" y="130"/>
                  </a:lnTo>
                  <a:lnTo>
                    <a:pt x="83" y="131"/>
                  </a:lnTo>
                  <a:lnTo>
                    <a:pt x="83" y="145"/>
                  </a:lnTo>
                  <a:lnTo>
                    <a:pt x="64" y="145"/>
                  </a:lnTo>
                  <a:lnTo>
                    <a:pt x="64" y="131"/>
                  </a:lnTo>
                  <a:lnTo>
                    <a:pt x="58" y="130"/>
                  </a:lnTo>
                  <a:lnTo>
                    <a:pt x="53" y="127"/>
                  </a:lnTo>
                  <a:lnTo>
                    <a:pt x="45" y="140"/>
                  </a:lnTo>
                  <a:lnTo>
                    <a:pt x="29" y="131"/>
                  </a:lnTo>
                  <a:lnTo>
                    <a:pt x="36" y="119"/>
                  </a:lnTo>
                  <a:lnTo>
                    <a:pt x="32" y="114"/>
                  </a:lnTo>
                  <a:lnTo>
                    <a:pt x="28" y="110"/>
                  </a:lnTo>
                  <a:lnTo>
                    <a:pt x="15" y="116"/>
                  </a:lnTo>
                  <a:lnTo>
                    <a:pt x="5" y="101"/>
                  </a:lnTo>
                  <a:lnTo>
                    <a:pt x="19" y="94"/>
                  </a:lnTo>
                  <a:lnTo>
                    <a:pt x="16" y="88"/>
                  </a:lnTo>
                  <a:lnTo>
                    <a:pt x="15" y="81"/>
                  </a:lnTo>
                  <a:lnTo>
                    <a:pt x="0" y="81"/>
                  </a:lnTo>
                  <a:lnTo>
                    <a:pt x="0" y="63"/>
                  </a:lnTo>
                  <a:lnTo>
                    <a:pt x="15" y="63"/>
                  </a:lnTo>
                  <a:lnTo>
                    <a:pt x="16" y="58"/>
                  </a:lnTo>
                  <a:lnTo>
                    <a:pt x="19" y="51"/>
                  </a:lnTo>
                  <a:lnTo>
                    <a:pt x="5" y="44"/>
                  </a:lnTo>
                  <a:lnTo>
                    <a:pt x="15" y="29"/>
                  </a:lnTo>
                  <a:lnTo>
                    <a:pt x="28" y="35"/>
                  </a:lnTo>
                  <a:lnTo>
                    <a:pt x="32" y="30"/>
                  </a:lnTo>
                  <a:lnTo>
                    <a:pt x="36" y="26"/>
                  </a:lnTo>
                  <a:lnTo>
                    <a:pt x="29" y="13"/>
                  </a:lnTo>
                  <a:lnTo>
                    <a:pt x="45" y="5"/>
                  </a:lnTo>
                  <a:lnTo>
                    <a:pt x="53" y="17"/>
                  </a:lnTo>
                  <a:lnTo>
                    <a:pt x="58" y="16"/>
                  </a:lnTo>
                  <a:lnTo>
                    <a:pt x="64" y="13"/>
                  </a:lnTo>
                  <a:lnTo>
                    <a:pt x="64"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194">
              <a:extLst>
                <a:ext uri="{FF2B5EF4-FFF2-40B4-BE49-F238E27FC236}">
                  <a16:creationId xmlns:a16="http://schemas.microsoft.com/office/drawing/2014/main" id="{66B7DF59-7B51-409F-9E19-EDEDE439EE58}"/>
                </a:ext>
              </a:extLst>
            </p:cNvPr>
            <p:cNvSpPr>
              <a:spLocks noEditPoints="1"/>
            </p:cNvSpPr>
            <p:nvPr/>
          </p:nvSpPr>
          <p:spPr bwMode="auto">
            <a:xfrm>
              <a:off x="5912263" y="4151397"/>
              <a:ext cx="204406" cy="199352"/>
            </a:xfrm>
            <a:custGeom>
              <a:avLst/>
              <a:gdLst>
                <a:gd name="T0" fmla="*/ 56 w 145"/>
                <a:gd name="T1" fmla="*/ 35 h 145"/>
                <a:gd name="T2" fmla="*/ 34 w 145"/>
                <a:gd name="T3" fmla="*/ 56 h 145"/>
                <a:gd name="T4" fmla="*/ 34 w 145"/>
                <a:gd name="T5" fmla="*/ 89 h 145"/>
                <a:gd name="T6" fmla="*/ 56 w 145"/>
                <a:gd name="T7" fmla="*/ 110 h 145"/>
                <a:gd name="T8" fmla="*/ 87 w 145"/>
                <a:gd name="T9" fmla="*/ 110 h 145"/>
                <a:gd name="T10" fmla="*/ 110 w 145"/>
                <a:gd name="T11" fmla="*/ 89 h 145"/>
                <a:gd name="T12" fmla="*/ 110 w 145"/>
                <a:gd name="T13" fmla="*/ 56 h 145"/>
                <a:gd name="T14" fmla="*/ 87 w 145"/>
                <a:gd name="T15" fmla="*/ 35 h 145"/>
                <a:gd name="T16" fmla="*/ 62 w 145"/>
                <a:gd name="T17" fmla="*/ 0 h 145"/>
                <a:gd name="T18" fmla="*/ 81 w 145"/>
                <a:gd name="T19" fmla="*/ 14 h 145"/>
                <a:gd name="T20" fmla="*/ 93 w 145"/>
                <a:gd name="T21" fmla="*/ 17 h 145"/>
                <a:gd name="T22" fmla="*/ 116 w 145"/>
                <a:gd name="T23" fmla="*/ 14 h 145"/>
                <a:gd name="T24" fmla="*/ 114 w 145"/>
                <a:gd name="T25" fmla="*/ 30 h 145"/>
                <a:gd name="T26" fmla="*/ 131 w 145"/>
                <a:gd name="T27" fmla="*/ 29 h 145"/>
                <a:gd name="T28" fmla="*/ 127 w 145"/>
                <a:gd name="T29" fmla="*/ 51 h 145"/>
                <a:gd name="T30" fmla="*/ 131 w 145"/>
                <a:gd name="T31" fmla="*/ 63 h 145"/>
                <a:gd name="T32" fmla="*/ 145 w 145"/>
                <a:gd name="T33" fmla="*/ 81 h 145"/>
                <a:gd name="T34" fmla="*/ 129 w 145"/>
                <a:gd name="T35" fmla="*/ 88 h 145"/>
                <a:gd name="T36" fmla="*/ 140 w 145"/>
                <a:gd name="T37" fmla="*/ 101 h 145"/>
                <a:gd name="T38" fmla="*/ 118 w 145"/>
                <a:gd name="T39" fmla="*/ 110 h 145"/>
                <a:gd name="T40" fmla="*/ 108 w 145"/>
                <a:gd name="T41" fmla="*/ 119 h 145"/>
                <a:gd name="T42" fmla="*/ 100 w 145"/>
                <a:gd name="T43" fmla="*/ 140 h 145"/>
                <a:gd name="T44" fmla="*/ 87 w 145"/>
                <a:gd name="T45" fmla="*/ 130 h 145"/>
                <a:gd name="T46" fmla="*/ 81 w 145"/>
                <a:gd name="T47" fmla="*/ 145 h 145"/>
                <a:gd name="T48" fmla="*/ 62 w 145"/>
                <a:gd name="T49" fmla="*/ 131 h 145"/>
                <a:gd name="T50" fmla="*/ 51 w 145"/>
                <a:gd name="T51" fmla="*/ 127 h 145"/>
                <a:gd name="T52" fmla="*/ 27 w 145"/>
                <a:gd name="T53" fmla="*/ 131 h 145"/>
                <a:gd name="T54" fmla="*/ 30 w 145"/>
                <a:gd name="T55" fmla="*/ 114 h 145"/>
                <a:gd name="T56" fmla="*/ 13 w 145"/>
                <a:gd name="T57" fmla="*/ 117 h 145"/>
                <a:gd name="T58" fmla="*/ 17 w 145"/>
                <a:gd name="T59" fmla="*/ 94 h 145"/>
                <a:gd name="T60" fmla="*/ 14 w 145"/>
                <a:gd name="T61" fmla="*/ 81 h 145"/>
                <a:gd name="T62" fmla="*/ 0 w 145"/>
                <a:gd name="T63" fmla="*/ 63 h 145"/>
                <a:gd name="T64" fmla="*/ 15 w 145"/>
                <a:gd name="T65" fmla="*/ 58 h 145"/>
                <a:gd name="T66" fmla="*/ 4 w 145"/>
                <a:gd name="T67" fmla="*/ 45 h 145"/>
                <a:gd name="T68" fmla="*/ 26 w 145"/>
                <a:gd name="T69" fmla="*/ 35 h 145"/>
                <a:gd name="T70" fmla="*/ 35 w 145"/>
                <a:gd name="T71" fmla="*/ 26 h 145"/>
                <a:gd name="T72" fmla="*/ 43 w 145"/>
                <a:gd name="T73" fmla="*/ 5 h 145"/>
                <a:gd name="T74" fmla="*/ 56 w 145"/>
                <a:gd name="T75" fmla="*/ 16 h 145"/>
                <a:gd name="T76" fmla="*/ 62 w 145"/>
                <a:gd name="T7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5" h="145">
                  <a:moveTo>
                    <a:pt x="72" y="31"/>
                  </a:moveTo>
                  <a:lnTo>
                    <a:pt x="56" y="35"/>
                  </a:lnTo>
                  <a:lnTo>
                    <a:pt x="43" y="43"/>
                  </a:lnTo>
                  <a:lnTo>
                    <a:pt x="34" y="56"/>
                  </a:lnTo>
                  <a:lnTo>
                    <a:pt x="31" y="72"/>
                  </a:lnTo>
                  <a:lnTo>
                    <a:pt x="34" y="89"/>
                  </a:lnTo>
                  <a:lnTo>
                    <a:pt x="43" y="101"/>
                  </a:lnTo>
                  <a:lnTo>
                    <a:pt x="56" y="110"/>
                  </a:lnTo>
                  <a:lnTo>
                    <a:pt x="72" y="114"/>
                  </a:lnTo>
                  <a:lnTo>
                    <a:pt x="87" y="110"/>
                  </a:lnTo>
                  <a:lnTo>
                    <a:pt x="100" y="101"/>
                  </a:lnTo>
                  <a:lnTo>
                    <a:pt x="110" y="89"/>
                  </a:lnTo>
                  <a:lnTo>
                    <a:pt x="112" y="72"/>
                  </a:lnTo>
                  <a:lnTo>
                    <a:pt x="110" y="56"/>
                  </a:lnTo>
                  <a:lnTo>
                    <a:pt x="100" y="43"/>
                  </a:lnTo>
                  <a:lnTo>
                    <a:pt x="87" y="35"/>
                  </a:lnTo>
                  <a:lnTo>
                    <a:pt x="72" y="31"/>
                  </a:lnTo>
                  <a:close/>
                  <a:moveTo>
                    <a:pt x="62" y="0"/>
                  </a:moveTo>
                  <a:lnTo>
                    <a:pt x="81" y="0"/>
                  </a:lnTo>
                  <a:lnTo>
                    <a:pt x="81" y="14"/>
                  </a:lnTo>
                  <a:lnTo>
                    <a:pt x="87" y="16"/>
                  </a:lnTo>
                  <a:lnTo>
                    <a:pt x="93" y="17"/>
                  </a:lnTo>
                  <a:lnTo>
                    <a:pt x="100" y="5"/>
                  </a:lnTo>
                  <a:lnTo>
                    <a:pt x="116" y="14"/>
                  </a:lnTo>
                  <a:lnTo>
                    <a:pt x="108" y="26"/>
                  </a:lnTo>
                  <a:lnTo>
                    <a:pt x="114" y="30"/>
                  </a:lnTo>
                  <a:lnTo>
                    <a:pt x="118" y="35"/>
                  </a:lnTo>
                  <a:lnTo>
                    <a:pt x="131" y="29"/>
                  </a:lnTo>
                  <a:lnTo>
                    <a:pt x="140" y="45"/>
                  </a:lnTo>
                  <a:lnTo>
                    <a:pt x="127" y="51"/>
                  </a:lnTo>
                  <a:lnTo>
                    <a:pt x="129" y="58"/>
                  </a:lnTo>
                  <a:lnTo>
                    <a:pt x="131" y="63"/>
                  </a:lnTo>
                  <a:lnTo>
                    <a:pt x="145" y="63"/>
                  </a:lnTo>
                  <a:lnTo>
                    <a:pt x="145" y="81"/>
                  </a:lnTo>
                  <a:lnTo>
                    <a:pt x="131" y="81"/>
                  </a:lnTo>
                  <a:lnTo>
                    <a:pt x="129" y="88"/>
                  </a:lnTo>
                  <a:lnTo>
                    <a:pt x="127" y="94"/>
                  </a:lnTo>
                  <a:lnTo>
                    <a:pt x="140" y="101"/>
                  </a:lnTo>
                  <a:lnTo>
                    <a:pt x="131" y="117"/>
                  </a:lnTo>
                  <a:lnTo>
                    <a:pt x="118" y="110"/>
                  </a:lnTo>
                  <a:lnTo>
                    <a:pt x="114" y="114"/>
                  </a:lnTo>
                  <a:lnTo>
                    <a:pt x="108" y="119"/>
                  </a:lnTo>
                  <a:lnTo>
                    <a:pt x="116" y="131"/>
                  </a:lnTo>
                  <a:lnTo>
                    <a:pt x="100" y="140"/>
                  </a:lnTo>
                  <a:lnTo>
                    <a:pt x="93" y="127"/>
                  </a:lnTo>
                  <a:lnTo>
                    <a:pt x="87" y="130"/>
                  </a:lnTo>
                  <a:lnTo>
                    <a:pt x="81" y="131"/>
                  </a:lnTo>
                  <a:lnTo>
                    <a:pt x="81" y="145"/>
                  </a:lnTo>
                  <a:lnTo>
                    <a:pt x="62" y="145"/>
                  </a:lnTo>
                  <a:lnTo>
                    <a:pt x="62" y="131"/>
                  </a:lnTo>
                  <a:lnTo>
                    <a:pt x="56" y="130"/>
                  </a:lnTo>
                  <a:lnTo>
                    <a:pt x="51" y="127"/>
                  </a:lnTo>
                  <a:lnTo>
                    <a:pt x="43" y="140"/>
                  </a:lnTo>
                  <a:lnTo>
                    <a:pt x="27" y="131"/>
                  </a:lnTo>
                  <a:lnTo>
                    <a:pt x="35" y="119"/>
                  </a:lnTo>
                  <a:lnTo>
                    <a:pt x="30" y="114"/>
                  </a:lnTo>
                  <a:lnTo>
                    <a:pt x="26" y="110"/>
                  </a:lnTo>
                  <a:lnTo>
                    <a:pt x="13" y="117"/>
                  </a:lnTo>
                  <a:lnTo>
                    <a:pt x="4" y="101"/>
                  </a:lnTo>
                  <a:lnTo>
                    <a:pt x="17" y="94"/>
                  </a:lnTo>
                  <a:lnTo>
                    <a:pt x="15" y="88"/>
                  </a:lnTo>
                  <a:lnTo>
                    <a:pt x="14" y="81"/>
                  </a:lnTo>
                  <a:lnTo>
                    <a:pt x="0" y="81"/>
                  </a:lnTo>
                  <a:lnTo>
                    <a:pt x="0" y="63"/>
                  </a:lnTo>
                  <a:lnTo>
                    <a:pt x="14" y="63"/>
                  </a:lnTo>
                  <a:lnTo>
                    <a:pt x="15" y="58"/>
                  </a:lnTo>
                  <a:lnTo>
                    <a:pt x="17" y="51"/>
                  </a:lnTo>
                  <a:lnTo>
                    <a:pt x="4" y="45"/>
                  </a:lnTo>
                  <a:lnTo>
                    <a:pt x="13" y="29"/>
                  </a:lnTo>
                  <a:lnTo>
                    <a:pt x="26" y="35"/>
                  </a:lnTo>
                  <a:lnTo>
                    <a:pt x="30" y="30"/>
                  </a:lnTo>
                  <a:lnTo>
                    <a:pt x="35" y="26"/>
                  </a:lnTo>
                  <a:lnTo>
                    <a:pt x="27" y="14"/>
                  </a:lnTo>
                  <a:lnTo>
                    <a:pt x="43" y="5"/>
                  </a:lnTo>
                  <a:lnTo>
                    <a:pt x="51" y="17"/>
                  </a:lnTo>
                  <a:lnTo>
                    <a:pt x="56" y="16"/>
                  </a:lnTo>
                  <a:lnTo>
                    <a:pt x="62" y="14"/>
                  </a:lnTo>
                  <a:lnTo>
                    <a:pt x="62"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195">
              <a:extLst>
                <a:ext uri="{FF2B5EF4-FFF2-40B4-BE49-F238E27FC236}">
                  <a16:creationId xmlns:a16="http://schemas.microsoft.com/office/drawing/2014/main" id="{9D594D85-2393-4C36-9331-EA89E135DDFC}"/>
                </a:ext>
              </a:extLst>
            </p:cNvPr>
            <p:cNvSpPr>
              <a:spLocks noEditPoints="1"/>
            </p:cNvSpPr>
            <p:nvPr/>
          </p:nvSpPr>
          <p:spPr bwMode="auto">
            <a:xfrm>
              <a:off x="6492770" y="1897887"/>
              <a:ext cx="425159" cy="424703"/>
            </a:xfrm>
            <a:custGeom>
              <a:avLst/>
              <a:gdLst>
                <a:gd name="T0" fmla="*/ 130 w 305"/>
                <a:gd name="T1" fmla="*/ 71 h 306"/>
                <a:gd name="T2" fmla="*/ 92 w 305"/>
                <a:gd name="T3" fmla="*/ 92 h 306"/>
                <a:gd name="T4" fmla="*/ 70 w 305"/>
                <a:gd name="T5" fmla="*/ 130 h 306"/>
                <a:gd name="T6" fmla="*/ 70 w 305"/>
                <a:gd name="T7" fmla="*/ 175 h 306"/>
                <a:gd name="T8" fmla="*/ 92 w 305"/>
                <a:gd name="T9" fmla="*/ 213 h 306"/>
                <a:gd name="T10" fmla="*/ 130 w 305"/>
                <a:gd name="T11" fmla="*/ 236 h 306"/>
                <a:gd name="T12" fmla="*/ 176 w 305"/>
                <a:gd name="T13" fmla="*/ 236 h 306"/>
                <a:gd name="T14" fmla="*/ 214 w 305"/>
                <a:gd name="T15" fmla="*/ 213 h 306"/>
                <a:gd name="T16" fmla="*/ 236 w 305"/>
                <a:gd name="T17" fmla="*/ 175 h 306"/>
                <a:gd name="T18" fmla="*/ 236 w 305"/>
                <a:gd name="T19" fmla="*/ 130 h 306"/>
                <a:gd name="T20" fmla="*/ 214 w 305"/>
                <a:gd name="T21" fmla="*/ 92 h 306"/>
                <a:gd name="T22" fmla="*/ 176 w 305"/>
                <a:gd name="T23" fmla="*/ 71 h 306"/>
                <a:gd name="T24" fmla="*/ 134 w 305"/>
                <a:gd name="T25" fmla="*/ 0 h 306"/>
                <a:gd name="T26" fmla="*/ 172 w 305"/>
                <a:gd name="T27" fmla="*/ 30 h 306"/>
                <a:gd name="T28" fmla="*/ 212 w 305"/>
                <a:gd name="T29" fmla="*/ 12 h 306"/>
                <a:gd name="T30" fmla="*/ 231 w 305"/>
                <a:gd name="T31" fmla="*/ 56 h 306"/>
                <a:gd name="T32" fmla="*/ 249 w 305"/>
                <a:gd name="T33" fmla="*/ 75 h 306"/>
                <a:gd name="T34" fmla="*/ 295 w 305"/>
                <a:gd name="T35" fmla="*/ 93 h 306"/>
                <a:gd name="T36" fmla="*/ 275 w 305"/>
                <a:gd name="T37" fmla="*/ 133 h 306"/>
                <a:gd name="T38" fmla="*/ 305 w 305"/>
                <a:gd name="T39" fmla="*/ 171 h 306"/>
                <a:gd name="T40" fmla="*/ 269 w 305"/>
                <a:gd name="T41" fmla="*/ 198 h 306"/>
                <a:gd name="T42" fmla="*/ 275 w 305"/>
                <a:gd name="T43" fmla="*/ 246 h 306"/>
                <a:gd name="T44" fmla="*/ 240 w 305"/>
                <a:gd name="T45" fmla="*/ 241 h 306"/>
                <a:gd name="T46" fmla="*/ 245 w 305"/>
                <a:gd name="T47" fmla="*/ 276 h 306"/>
                <a:gd name="T48" fmla="*/ 198 w 305"/>
                <a:gd name="T49" fmla="*/ 268 h 306"/>
                <a:gd name="T50" fmla="*/ 172 w 305"/>
                <a:gd name="T51" fmla="*/ 306 h 306"/>
                <a:gd name="T52" fmla="*/ 134 w 305"/>
                <a:gd name="T53" fmla="*/ 275 h 306"/>
                <a:gd name="T54" fmla="*/ 93 w 305"/>
                <a:gd name="T55" fmla="*/ 295 h 306"/>
                <a:gd name="T56" fmla="*/ 75 w 305"/>
                <a:gd name="T57" fmla="*/ 250 h 306"/>
                <a:gd name="T58" fmla="*/ 56 w 305"/>
                <a:gd name="T59" fmla="*/ 230 h 306"/>
                <a:gd name="T60" fmla="*/ 11 w 305"/>
                <a:gd name="T61" fmla="*/ 213 h 306"/>
                <a:gd name="T62" fmla="*/ 30 w 305"/>
                <a:gd name="T63" fmla="*/ 171 h 306"/>
                <a:gd name="T64" fmla="*/ 0 w 305"/>
                <a:gd name="T65" fmla="*/ 133 h 306"/>
                <a:gd name="T66" fmla="*/ 37 w 305"/>
                <a:gd name="T67" fmla="*/ 109 h 306"/>
                <a:gd name="T68" fmla="*/ 30 w 305"/>
                <a:gd name="T69" fmla="*/ 60 h 306"/>
                <a:gd name="T70" fmla="*/ 64 w 305"/>
                <a:gd name="T71" fmla="*/ 65 h 306"/>
                <a:gd name="T72" fmla="*/ 59 w 305"/>
                <a:gd name="T73" fmla="*/ 30 h 306"/>
                <a:gd name="T74" fmla="*/ 107 w 305"/>
                <a:gd name="T75" fmla="*/ 38 h 306"/>
                <a:gd name="T76" fmla="*/ 134 w 305"/>
                <a:gd name="T77"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5" h="306">
                  <a:moveTo>
                    <a:pt x="152" y="67"/>
                  </a:moveTo>
                  <a:lnTo>
                    <a:pt x="130" y="71"/>
                  </a:lnTo>
                  <a:lnTo>
                    <a:pt x="109" y="78"/>
                  </a:lnTo>
                  <a:lnTo>
                    <a:pt x="92" y="92"/>
                  </a:lnTo>
                  <a:lnTo>
                    <a:pt x="79" y="110"/>
                  </a:lnTo>
                  <a:lnTo>
                    <a:pt x="70" y="130"/>
                  </a:lnTo>
                  <a:lnTo>
                    <a:pt x="67" y="153"/>
                  </a:lnTo>
                  <a:lnTo>
                    <a:pt x="70" y="175"/>
                  </a:lnTo>
                  <a:lnTo>
                    <a:pt x="79" y="196"/>
                  </a:lnTo>
                  <a:lnTo>
                    <a:pt x="92" y="213"/>
                  </a:lnTo>
                  <a:lnTo>
                    <a:pt x="109" y="228"/>
                  </a:lnTo>
                  <a:lnTo>
                    <a:pt x="130" y="236"/>
                  </a:lnTo>
                  <a:lnTo>
                    <a:pt x="152" y="240"/>
                  </a:lnTo>
                  <a:lnTo>
                    <a:pt x="176" y="236"/>
                  </a:lnTo>
                  <a:lnTo>
                    <a:pt x="197" y="228"/>
                  </a:lnTo>
                  <a:lnTo>
                    <a:pt x="214" y="213"/>
                  </a:lnTo>
                  <a:lnTo>
                    <a:pt x="227" y="196"/>
                  </a:lnTo>
                  <a:lnTo>
                    <a:pt x="236" y="175"/>
                  </a:lnTo>
                  <a:lnTo>
                    <a:pt x="238" y="153"/>
                  </a:lnTo>
                  <a:lnTo>
                    <a:pt x="236" y="130"/>
                  </a:lnTo>
                  <a:lnTo>
                    <a:pt x="227" y="110"/>
                  </a:lnTo>
                  <a:lnTo>
                    <a:pt x="214" y="92"/>
                  </a:lnTo>
                  <a:lnTo>
                    <a:pt x="197" y="78"/>
                  </a:lnTo>
                  <a:lnTo>
                    <a:pt x="176" y="71"/>
                  </a:lnTo>
                  <a:lnTo>
                    <a:pt x="152" y="67"/>
                  </a:lnTo>
                  <a:close/>
                  <a:moveTo>
                    <a:pt x="134" y="0"/>
                  </a:moveTo>
                  <a:lnTo>
                    <a:pt x="172" y="0"/>
                  </a:lnTo>
                  <a:lnTo>
                    <a:pt x="172" y="30"/>
                  </a:lnTo>
                  <a:lnTo>
                    <a:pt x="198" y="38"/>
                  </a:lnTo>
                  <a:lnTo>
                    <a:pt x="212" y="12"/>
                  </a:lnTo>
                  <a:lnTo>
                    <a:pt x="245" y="30"/>
                  </a:lnTo>
                  <a:lnTo>
                    <a:pt x="231" y="56"/>
                  </a:lnTo>
                  <a:lnTo>
                    <a:pt x="240" y="65"/>
                  </a:lnTo>
                  <a:lnTo>
                    <a:pt x="249" y="75"/>
                  </a:lnTo>
                  <a:lnTo>
                    <a:pt x="275" y="60"/>
                  </a:lnTo>
                  <a:lnTo>
                    <a:pt x="295" y="93"/>
                  </a:lnTo>
                  <a:lnTo>
                    <a:pt x="269" y="109"/>
                  </a:lnTo>
                  <a:lnTo>
                    <a:pt x="275" y="133"/>
                  </a:lnTo>
                  <a:lnTo>
                    <a:pt x="305" y="133"/>
                  </a:lnTo>
                  <a:lnTo>
                    <a:pt x="305" y="171"/>
                  </a:lnTo>
                  <a:lnTo>
                    <a:pt x="275" y="171"/>
                  </a:lnTo>
                  <a:lnTo>
                    <a:pt x="269" y="198"/>
                  </a:lnTo>
                  <a:lnTo>
                    <a:pt x="295" y="213"/>
                  </a:lnTo>
                  <a:lnTo>
                    <a:pt x="275" y="246"/>
                  </a:lnTo>
                  <a:lnTo>
                    <a:pt x="249" y="230"/>
                  </a:lnTo>
                  <a:lnTo>
                    <a:pt x="240" y="241"/>
                  </a:lnTo>
                  <a:lnTo>
                    <a:pt x="231" y="250"/>
                  </a:lnTo>
                  <a:lnTo>
                    <a:pt x="245" y="276"/>
                  </a:lnTo>
                  <a:lnTo>
                    <a:pt x="212" y="295"/>
                  </a:lnTo>
                  <a:lnTo>
                    <a:pt x="198" y="268"/>
                  </a:lnTo>
                  <a:lnTo>
                    <a:pt x="172" y="275"/>
                  </a:lnTo>
                  <a:lnTo>
                    <a:pt x="172" y="306"/>
                  </a:lnTo>
                  <a:lnTo>
                    <a:pt x="134" y="306"/>
                  </a:lnTo>
                  <a:lnTo>
                    <a:pt x="134" y="275"/>
                  </a:lnTo>
                  <a:lnTo>
                    <a:pt x="107" y="268"/>
                  </a:lnTo>
                  <a:lnTo>
                    <a:pt x="93" y="295"/>
                  </a:lnTo>
                  <a:lnTo>
                    <a:pt x="59" y="276"/>
                  </a:lnTo>
                  <a:lnTo>
                    <a:pt x="75" y="250"/>
                  </a:lnTo>
                  <a:lnTo>
                    <a:pt x="64" y="241"/>
                  </a:lnTo>
                  <a:lnTo>
                    <a:pt x="56" y="230"/>
                  </a:lnTo>
                  <a:lnTo>
                    <a:pt x="30" y="246"/>
                  </a:lnTo>
                  <a:lnTo>
                    <a:pt x="11" y="213"/>
                  </a:lnTo>
                  <a:lnTo>
                    <a:pt x="37" y="198"/>
                  </a:lnTo>
                  <a:lnTo>
                    <a:pt x="30" y="171"/>
                  </a:lnTo>
                  <a:lnTo>
                    <a:pt x="0" y="171"/>
                  </a:lnTo>
                  <a:lnTo>
                    <a:pt x="0" y="133"/>
                  </a:lnTo>
                  <a:lnTo>
                    <a:pt x="30" y="133"/>
                  </a:lnTo>
                  <a:lnTo>
                    <a:pt x="37" y="109"/>
                  </a:lnTo>
                  <a:lnTo>
                    <a:pt x="11" y="93"/>
                  </a:lnTo>
                  <a:lnTo>
                    <a:pt x="30" y="60"/>
                  </a:lnTo>
                  <a:lnTo>
                    <a:pt x="56" y="75"/>
                  </a:lnTo>
                  <a:lnTo>
                    <a:pt x="64" y="65"/>
                  </a:lnTo>
                  <a:lnTo>
                    <a:pt x="75" y="56"/>
                  </a:lnTo>
                  <a:lnTo>
                    <a:pt x="59" y="30"/>
                  </a:lnTo>
                  <a:lnTo>
                    <a:pt x="93" y="12"/>
                  </a:lnTo>
                  <a:lnTo>
                    <a:pt x="107" y="38"/>
                  </a:lnTo>
                  <a:lnTo>
                    <a:pt x="134" y="30"/>
                  </a:lnTo>
                  <a:lnTo>
                    <a:pt x="134" y="0"/>
                  </a:lnTo>
                  <a:close/>
                </a:path>
              </a:pathLst>
            </a:custGeom>
            <a:solidFill>
              <a:schemeClr val="accent1"/>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196">
              <a:extLst>
                <a:ext uri="{FF2B5EF4-FFF2-40B4-BE49-F238E27FC236}">
                  <a16:creationId xmlns:a16="http://schemas.microsoft.com/office/drawing/2014/main" id="{9AC9F9E8-0256-4CBB-881C-547FAC66FC9F}"/>
                </a:ext>
              </a:extLst>
            </p:cNvPr>
            <p:cNvSpPr>
              <a:spLocks noEditPoints="1"/>
            </p:cNvSpPr>
            <p:nvPr/>
          </p:nvSpPr>
          <p:spPr bwMode="auto">
            <a:xfrm>
              <a:off x="4375151" y="2348589"/>
              <a:ext cx="915726" cy="918739"/>
            </a:xfrm>
            <a:custGeom>
              <a:avLst/>
              <a:gdLst>
                <a:gd name="T0" fmla="*/ 300 w 660"/>
                <a:gd name="T1" fmla="*/ 228 h 662"/>
                <a:gd name="T2" fmla="*/ 258 w 660"/>
                <a:gd name="T3" fmla="*/ 252 h 662"/>
                <a:gd name="T4" fmla="*/ 231 w 660"/>
                <a:gd name="T5" fmla="*/ 291 h 662"/>
                <a:gd name="T6" fmla="*/ 223 w 660"/>
                <a:gd name="T7" fmla="*/ 337 h 662"/>
                <a:gd name="T8" fmla="*/ 236 w 660"/>
                <a:gd name="T9" fmla="*/ 383 h 662"/>
                <a:gd name="T10" fmla="*/ 269 w 660"/>
                <a:gd name="T11" fmla="*/ 419 h 662"/>
                <a:gd name="T12" fmla="*/ 313 w 660"/>
                <a:gd name="T13" fmla="*/ 436 h 662"/>
                <a:gd name="T14" fmla="*/ 359 w 660"/>
                <a:gd name="T15" fmla="*/ 434 h 662"/>
                <a:gd name="T16" fmla="*/ 402 w 660"/>
                <a:gd name="T17" fmla="*/ 410 h 662"/>
                <a:gd name="T18" fmla="*/ 430 w 660"/>
                <a:gd name="T19" fmla="*/ 371 h 662"/>
                <a:gd name="T20" fmla="*/ 438 w 660"/>
                <a:gd name="T21" fmla="*/ 325 h 662"/>
                <a:gd name="T22" fmla="*/ 424 w 660"/>
                <a:gd name="T23" fmla="*/ 279 h 662"/>
                <a:gd name="T24" fmla="*/ 392 w 660"/>
                <a:gd name="T25" fmla="*/ 243 h 662"/>
                <a:gd name="T26" fmla="*/ 347 w 660"/>
                <a:gd name="T27" fmla="*/ 226 h 662"/>
                <a:gd name="T28" fmla="*/ 311 w 660"/>
                <a:gd name="T29" fmla="*/ 0 h 662"/>
                <a:gd name="T30" fmla="*/ 324 w 660"/>
                <a:gd name="T31" fmla="*/ 63 h 662"/>
                <a:gd name="T32" fmla="*/ 380 w 660"/>
                <a:gd name="T33" fmla="*/ 15 h 662"/>
                <a:gd name="T34" fmla="*/ 393 w 660"/>
                <a:gd name="T35" fmla="*/ 8 h 662"/>
                <a:gd name="T36" fmla="*/ 478 w 660"/>
                <a:gd name="T37" fmla="*/ 36 h 662"/>
                <a:gd name="T38" fmla="*/ 459 w 660"/>
                <a:gd name="T39" fmla="*/ 96 h 662"/>
                <a:gd name="T40" fmla="*/ 532 w 660"/>
                <a:gd name="T41" fmla="*/ 82 h 662"/>
                <a:gd name="T42" fmla="*/ 546 w 660"/>
                <a:gd name="T43" fmla="*/ 83 h 662"/>
                <a:gd name="T44" fmla="*/ 607 w 660"/>
                <a:gd name="T45" fmla="*/ 150 h 662"/>
                <a:gd name="T46" fmla="*/ 558 w 660"/>
                <a:gd name="T47" fmla="*/ 192 h 662"/>
                <a:gd name="T48" fmla="*/ 629 w 660"/>
                <a:gd name="T49" fmla="*/ 216 h 662"/>
                <a:gd name="T50" fmla="*/ 642 w 660"/>
                <a:gd name="T51" fmla="*/ 224 h 662"/>
                <a:gd name="T52" fmla="*/ 660 w 660"/>
                <a:gd name="T53" fmla="*/ 312 h 662"/>
                <a:gd name="T54" fmla="*/ 597 w 660"/>
                <a:gd name="T55" fmla="*/ 325 h 662"/>
                <a:gd name="T56" fmla="*/ 647 w 660"/>
                <a:gd name="T57" fmla="*/ 381 h 662"/>
                <a:gd name="T58" fmla="*/ 654 w 660"/>
                <a:gd name="T59" fmla="*/ 395 h 662"/>
                <a:gd name="T60" fmla="*/ 626 w 660"/>
                <a:gd name="T61" fmla="*/ 480 h 662"/>
                <a:gd name="T62" fmla="*/ 565 w 660"/>
                <a:gd name="T63" fmla="*/ 459 h 662"/>
                <a:gd name="T64" fmla="*/ 579 w 660"/>
                <a:gd name="T65" fmla="*/ 533 h 662"/>
                <a:gd name="T66" fmla="*/ 578 w 660"/>
                <a:gd name="T67" fmla="*/ 548 h 662"/>
                <a:gd name="T68" fmla="*/ 512 w 660"/>
                <a:gd name="T69" fmla="*/ 607 h 662"/>
                <a:gd name="T70" fmla="*/ 469 w 660"/>
                <a:gd name="T71" fmla="*/ 560 h 662"/>
                <a:gd name="T72" fmla="*/ 444 w 660"/>
                <a:gd name="T73" fmla="*/ 630 h 662"/>
                <a:gd name="T74" fmla="*/ 436 w 660"/>
                <a:gd name="T75" fmla="*/ 642 h 662"/>
                <a:gd name="T76" fmla="*/ 350 w 660"/>
                <a:gd name="T77" fmla="*/ 662 h 662"/>
                <a:gd name="T78" fmla="*/ 335 w 660"/>
                <a:gd name="T79" fmla="*/ 599 h 662"/>
                <a:gd name="T80" fmla="*/ 279 w 660"/>
                <a:gd name="T81" fmla="*/ 647 h 662"/>
                <a:gd name="T82" fmla="*/ 267 w 660"/>
                <a:gd name="T83" fmla="*/ 654 h 662"/>
                <a:gd name="T84" fmla="*/ 182 w 660"/>
                <a:gd name="T85" fmla="*/ 626 h 662"/>
                <a:gd name="T86" fmla="*/ 202 w 660"/>
                <a:gd name="T87" fmla="*/ 566 h 662"/>
                <a:gd name="T88" fmla="*/ 128 w 660"/>
                <a:gd name="T89" fmla="*/ 580 h 662"/>
                <a:gd name="T90" fmla="*/ 114 w 660"/>
                <a:gd name="T91" fmla="*/ 579 h 662"/>
                <a:gd name="T92" fmla="*/ 54 w 660"/>
                <a:gd name="T93" fmla="*/ 512 h 662"/>
                <a:gd name="T94" fmla="*/ 102 w 660"/>
                <a:gd name="T95" fmla="*/ 470 h 662"/>
                <a:gd name="T96" fmla="*/ 30 w 660"/>
                <a:gd name="T97" fmla="*/ 446 h 662"/>
                <a:gd name="T98" fmla="*/ 18 w 660"/>
                <a:gd name="T99" fmla="*/ 438 h 662"/>
                <a:gd name="T100" fmla="*/ 0 w 660"/>
                <a:gd name="T101" fmla="*/ 350 h 662"/>
                <a:gd name="T102" fmla="*/ 63 w 660"/>
                <a:gd name="T103" fmla="*/ 337 h 662"/>
                <a:gd name="T104" fmla="*/ 13 w 660"/>
                <a:gd name="T105" fmla="*/ 281 h 662"/>
                <a:gd name="T106" fmla="*/ 7 w 660"/>
                <a:gd name="T107" fmla="*/ 267 h 662"/>
                <a:gd name="T108" fmla="*/ 34 w 660"/>
                <a:gd name="T109" fmla="*/ 182 h 662"/>
                <a:gd name="T110" fmla="*/ 96 w 660"/>
                <a:gd name="T111" fmla="*/ 203 h 662"/>
                <a:gd name="T112" fmla="*/ 81 w 660"/>
                <a:gd name="T113" fmla="*/ 129 h 662"/>
                <a:gd name="T114" fmla="*/ 81 w 660"/>
                <a:gd name="T115" fmla="*/ 114 h 662"/>
                <a:gd name="T116" fmla="*/ 148 w 660"/>
                <a:gd name="T117" fmla="*/ 55 h 662"/>
                <a:gd name="T118" fmla="*/ 191 w 660"/>
                <a:gd name="T119" fmla="*/ 102 h 662"/>
                <a:gd name="T120" fmla="*/ 215 w 660"/>
                <a:gd name="T121" fmla="*/ 32 h 662"/>
                <a:gd name="T122" fmla="*/ 223 w 660"/>
                <a:gd name="T123" fmla="*/ 20 h 662"/>
                <a:gd name="T124" fmla="*/ 311 w 660"/>
                <a:gd name="T125"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60" h="662">
                  <a:moveTo>
                    <a:pt x="324" y="224"/>
                  </a:moveTo>
                  <a:lnTo>
                    <a:pt x="300" y="228"/>
                  </a:lnTo>
                  <a:lnTo>
                    <a:pt x="278" y="237"/>
                  </a:lnTo>
                  <a:lnTo>
                    <a:pt x="258" y="252"/>
                  </a:lnTo>
                  <a:lnTo>
                    <a:pt x="241" y="270"/>
                  </a:lnTo>
                  <a:lnTo>
                    <a:pt x="231" y="291"/>
                  </a:lnTo>
                  <a:lnTo>
                    <a:pt x="224" y="313"/>
                  </a:lnTo>
                  <a:lnTo>
                    <a:pt x="223" y="337"/>
                  </a:lnTo>
                  <a:lnTo>
                    <a:pt x="227" y="360"/>
                  </a:lnTo>
                  <a:lnTo>
                    <a:pt x="236" y="383"/>
                  </a:lnTo>
                  <a:lnTo>
                    <a:pt x="250" y="402"/>
                  </a:lnTo>
                  <a:lnTo>
                    <a:pt x="269" y="419"/>
                  </a:lnTo>
                  <a:lnTo>
                    <a:pt x="290" y="431"/>
                  </a:lnTo>
                  <a:lnTo>
                    <a:pt x="313" y="436"/>
                  </a:lnTo>
                  <a:lnTo>
                    <a:pt x="337" y="438"/>
                  </a:lnTo>
                  <a:lnTo>
                    <a:pt x="359" y="434"/>
                  </a:lnTo>
                  <a:lnTo>
                    <a:pt x="381" y="425"/>
                  </a:lnTo>
                  <a:lnTo>
                    <a:pt x="402" y="410"/>
                  </a:lnTo>
                  <a:lnTo>
                    <a:pt x="418" y="392"/>
                  </a:lnTo>
                  <a:lnTo>
                    <a:pt x="430" y="371"/>
                  </a:lnTo>
                  <a:lnTo>
                    <a:pt x="436" y="349"/>
                  </a:lnTo>
                  <a:lnTo>
                    <a:pt x="438" y="325"/>
                  </a:lnTo>
                  <a:lnTo>
                    <a:pt x="434" y="302"/>
                  </a:lnTo>
                  <a:lnTo>
                    <a:pt x="424" y="279"/>
                  </a:lnTo>
                  <a:lnTo>
                    <a:pt x="410" y="260"/>
                  </a:lnTo>
                  <a:lnTo>
                    <a:pt x="392" y="243"/>
                  </a:lnTo>
                  <a:lnTo>
                    <a:pt x="369" y="231"/>
                  </a:lnTo>
                  <a:lnTo>
                    <a:pt x="347" y="226"/>
                  </a:lnTo>
                  <a:lnTo>
                    <a:pt x="324" y="224"/>
                  </a:lnTo>
                  <a:close/>
                  <a:moveTo>
                    <a:pt x="311" y="0"/>
                  </a:moveTo>
                  <a:lnTo>
                    <a:pt x="313" y="11"/>
                  </a:lnTo>
                  <a:lnTo>
                    <a:pt x="324" y="63"/>
                  </a:lnTo>
                  <a:lnTo>
                    <a:pt x="364" y="66"/>
                  </a:lnTo>
                  <a:lnTo>
                    <a:pt x="380" y="15"/>
                  </a:lnTo>
                  <a:lnTo>
                    <a:pt x="384" y="4"/>
                  </a:lnTo>
                  <a:lnTo>
                    <a:pt x="393" y="8"/>
                  </a:lnTo>
                  <a:lnTo>
                    <a:pt x="469" y="32"/>
                  </a:lnTo>
                  <a:lnTo>
                    <a:pt x="478" y="36"/>
                  </a:lnTo>
                  <a:lnTo>
                    <a:pt x="476" y="45"/>
                  </a:lnTo>
                  <a:lnTo>
                    <a:pt x="459" y="96"/>
                  </a:lnTo>
                  <a:lnTo>
                    <a:pt x="491" y="118"/>
                  </a:lnTo>
                  <a:lnTo>
                    <a:pt x="532" y="82"/>
                  </a:lnTo>
                  <a:lnTo>
                    <a:pt x="540" y="75"/>
                  </a:lnTo>
                  <a:lnTo>
                    <a:pt x="546" y="83"/>
                  </a:lnTo>
                  <a:lnTo>
                    <a:pt x="599" y="142"/>
                  </a:lnTo>
                  <a:lnTo>
                    <a:pt x="607" y="150"/>
                  </a:lnTo>
                  <a:lnTo>
                    <a:pt x="599" y="156"/>
                  </a:lnTo>
                  <a:lnTo>
                    <a:pt x="558" y="192"/>
                  </a:lnTo>
                  <a:lnTo>
                    <a:pt x="576" y="227"/>
                  </a:lnTo>
                  <a:lnTo>
                    <a:pt x="629" y="216"/>
                  </a:lnTo>
                  <a:lnTo>
                    <a:pt x="639" y="214"/>
                  </a:lnTo>
                  <a:lnTo>
                    <a:pt x="642" y="224"/>
                  </a:lnTo>
                  <a:lnTo>
                    <a:pt x="658" y="302"/>
                  </a:lnTo>
                  <a:lnTo>
                    <a:pt x="660" y="312"/>
                  </a:lnTo>
                  <a:lnTo>
                    <a:pt x="650" y="313"/>
                  </a:lnTo>
                  <a:lnTo>
                    <a:pt x="597" y="325"/>
                  </a:lnTo>
                  <a:lnTo>
                    <a:pt x="595" y="364"/>
                  </a:lnTo>
                  <a:lnTo>
                    <a:pt x="647" y="381"/>
                  </a:lnTo>
                  <a:lnTo>
                    <a:pt x="656" y="384"/>
                  </a:lnTo>
                  <a:lnTo>
                    <a:pt x="654" y="395"/>
                  </a:lnTo>
                  <a:lnTo>
                    <a:pt x="629" y="469"/>
                  </a:lnTo>
                  <a:lnTo>
                    <a:pt x="626" y="480"/>
                  </a:lnTo>
                  <a:lnTo>
                    <a:pt x="616" y="476"/>
                  </a:lnTo>
                  <a:lnTo>
                    <a:pt x="565" y="459"/>
                  </a:lnTo>
                  <a:lnTo>
                    <a:pt x="542" y="493"/>
                  </a:lnTo>
                  <a:lnTo>
                    <a:pt x="579" y="533"/>
                  </a:lnTo>
                  <a:lnTo>
                    <a:pt x="586" y="540"/>
                  </a:lnTo>
                  <a:lnTo>
                    <a:pt x="578" y="548"/>
                  </a:lnTo>
                  <a:lnTo>
                    <a:pt x="520" y="600"/>
                  </a:lnTo>
                  <a:lnTo>
                    <a:pt x="512" y="607"/>
                  </a:lnTo>
                  <a:lnTo>
                    <a:pt x="506" y="600"/>
                  </a:lnTo>
                  <a:lnTo>
                    <a:pt x="469" y="560"/>
                  </a:lnTo>
                  <a:lnTo>
                    <a:pt x="434" y="578"/>
                  </a:lnTo>
                  <a:lnTo>
                    <a:pt x="444" y="630"/>
                  </a:lnTo>
                  <a:lnTo>
                    <a:pt x="447" y="641"/>
                  </a:lnTo>
                  <a:lnTo>
                    <a:pt x="436" y="642"/>
                  </a:lnTo>
                  <a:lnTo>
                    <a:pt x="359" y="659"/>
                  </a:lnTo>
                  <a:lnTo>
                    <a:pt x="350" y="662"/>
                  </a:lnTo>
                  <a:lnTo>
                    <a:pt x="347" y="651"/>
                  </a:lnTo>
                  <a:lnTo>
                    <a:pt x="335" y="599"/>
                  </a:lnTo>
                  <a:lnTo>
                    <a:pt x="296" y="596"/>
                  </a:lnTo>
                  <a:lnTo>
                    <a:pt x="279" y="647"/>
                  </a:lnTo>
                  <a:lnTo>
                    <a:pt x="276" y="658"/>
                  </a:lnTo>
                  <a:lnTo>
                    <a:pt x="267" y="654"/>
                  </a:lnTo>
                  <a:lnTo>
                    <a:pt x="191" y="630"/>
                  </a:lnTo>
                  <a:lnTo>
                    <a:pt x="182" y="626"/>
                  </a:lnTo>
                  <a:lnTo>
                    <a:pt x="185" y="617"/>
                  </a:lnTo>
                  <a:lnTo>
                    <a:pt x="202" y="566"/>
                  </a:lnTo>
                  <a:lnTo>
                    <a:pt x="168" y="544"/>
                  </a:lnTo>
                  <a:lnTo>
                    <a:pt x="128" y="580"/>
                  </a:lnTo>
                  <a:lnTo>
                    <a:pt x="121" y="587"/>
                  </a:lnTo>
                  <a:lnTo>
                    <a:pt x="114" y="579"/>
                  </a:lnTo>
                  <a:lnTo>
                    <a:pt x="60" y="520"/>
                  </a:lnTo>
                  <a:lnTo>
                    <a:pt x="54" y="512"/>
                  </a:lnTo>
                  <a:lnTo>
                    <a:pt x="62" y="506"/>
                  </a:lnTo>
                  <a:lnTo>
                    <a:pt x="102" y="470"/>
                  </a:lnTo>
                  <a:lnTo>
                    <a:pt x="84" y="434"/>
                  </a:lnTo>
                  <a:lnTo>
                    <a:pt x="30" y="446"/>
                  </a:lnTo>
                  <a:lnTo>
                    <a:pt x="21" y="448"/>
                  </a:lnTo>
                  <a:lnTo>
                    <a:pt x="18" y="438"/>
                  </a:lnTo>
                  <a:lnTo>
                    <a:pt x="1" y="360"/>
                  </a:lnTo>
                  <a:lnTo>
                    <a:pt x="0" y="350"/>
                  </a:lnTo>
                  <a:lnTo>
                    <a:pt x="9" y="349"/>
                  </a:lnTo>
                  <a:lnTo>
                    <a:pt x="63" y="337"/>
                  </a:lnTo>
                  <a:lnTo>
                    <a:pt x="64" y="298"/>
                  </a:lnTo>
                  <a:lnTo>
                    <a:pt x="13" y="281"/>
                  </a:lnTo>
                  <a:lnTo>
                    <a:pt x="4" y="278"/>
                  </a:lnTo>
                  <a:lnTo>
                    <a:pt x="7" y="267"/>
                  </a:lnTo>
                  <a:lnTo>
                    <a:pt x="32" y="193"/>
                  </a:lnTo>
                  <a:lnTo>
                    <a:pt x="34" y="182"/>
                  </a:lnTo>
                  <a:lnTo>
                    <a:pt x="45" y="186"/>
                  </a:lnTo>
                  <a:lnTo>
                    <a:pt x="96" y="203"/>
                  </a:lnTo>
                  <a:lnTo>
                    <a:pt x="117" y="169"/>
                  </a:lnTo>
                  <a:lnTo>
                    <a:pt x="81" y="129"/>
                  </a:lnTo>
                  <a:lnTo>
                    <a:pt x="73" y="122"/>
                  </a:lnTo>
                  <a:lnTo>
                    <a:pt x="81" y="114"/>
                  </a:lnTo>
                  <a:lnTo>
                    <a:pt x="140" y="62"/>
                  </a:lnTo>
                  <a:lnTo>
                    <a:pt x="148" y="55"/>
                  </a:lnTo>
                  <a:lnTo>
                    <a:pt x="155" y="62"/>
                  </a:lnTo>
                  <a:lnTo>
                    <a:pt x="191" y="102"/>
                  </a:lnTo>
                  <a:lnTo>
                    <a:pt x="227" y="84"/>
                  </a:lnTo>
                  <a:lnTo>
                    <a:pt x="215" y="32"/>
                  </a:lnTo>
                  <a:lnTo>
                    <a:pt x="214" y="21"/>
                  </a:lnTo>
                  <a:lnTo>
                    <a:pt x="223" y="20"/>
                  </a:lnTo>
                  <a:lnTo>
                    <a:pt x="300" y="3"/>
                  </a:lnTo>
                  <a:lnTo>
                    <a:pt x="311" y="0"/>
                  </a:lnTo>
                  <a:close/>
                </a:path>
              </a:pathLst>
            </a:custGeom>
            <a:solidFill>
              <a:schemeClr val="accent1"/>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197">
              <a:extLst>
                <a:ext uri="{FF2B5EF4-FFF2-40B4-BE49-F238E27FC236}">
                  <a16:creationId xmlns:a16="http://schemas.microsoft.com/office/drawing/2014/main" id="{1E615642-FADC-4A37-8A44-D40509764944}"/>
                </a:ext>
              </a:extLst>
            </p:cNvPr>
            <p:cNvSpPr>
              <a:spLocks noEditPoints="1"/>
            </p:cNvSpPr>
            <p:nvPr/>
          </p:nvSpPr>
          <p:spPr bwMode="auto">
            <a:xfrm>
              <a:off x="6411009" y="2322590"/>
              <a:ext cx="318866" cy="320689"/>
            </a:xfrm>
            <a:custGeom>
              <a:avLst/>
              <a:gdLst>
                <a:gd name="T0" fmla="*/ 104 w 232"/>
                <a:gd name="T1" fmla="*/ 80 h 232"/>
                <a:gd name="T2" fmla="*/ 83 w 232"/>
                <a:gd name="T3" fmla="*/ 100 h 232"/>
                <a:gd name="T4" fmla="*/ 81 w 232"/>
                <a:gd name="T5" fmla="*/ 129 h 232"/>
                <a:gd name="T6" fmla="*/ 101 w 232"/>
                <a:gd name="T7" fmla="*/ 150 h 232"/>
                <a:gd name="T8" fmla="*/ 129 w 232"/>
                <a:gd name="T9" fmla="*/ 151 h 232"/>
                <a:gd name="T10" fmla="*/ 151 w 232"/>
                <a:gd name="T11" fmla="*/ 131 h 232"/>
                <a:gd name="T12" fmla="*/ 152 w 232"/>
                <a:gd name="T13" fmla="*/ 104 h 232"/>
                <a:gd name="T14" fmla="*/ 133 w 232"/>
                <a:gd name="T15" fmla="*/ 82 h 232"/>
                <a:gd name="T16" fmla="*/ 110 w 232"/>
                <a:gd name="T17" fmla="*/ 0 h 232"/>
                <a:gd name="T18" fmla="*/ 114 w 232"/>
                <a:gd name="T19" fmla="*/ 21 h 232"/>
                <a:gd name="T20" fmla="*/ 134 w 232"/>
                <a:gd name="T21" fmla="*/ 4 h 232"/>
                <a:gd name="T22" fmla="*/ 139 w 232"/>
                <a:gd name="T23" fmla="*/ 2 h 232"/>
                <a:gd name="T24" fmla="*/ 169 w 232"/>
                <a:gd name="T25" fmla="*/ 12 h 232"/>
                <a:gd name="T26" fmla="*/ 161 w 232"/>
                <a:gd name="T27" fmla="*/ 33 h 232"/>
                <a:gd name="T28" fmla="*/ 173 w 232"/>
                <a:gd name="T29" fmla="*/ 41 h 232"/>
                <a:gd name="T30" fmla="*/ 190 w 232"/>
                <a:gd name="T31" fmla="*/ 25 h 232"/>
                <a:gd name="T32" fmla="*/ 211 w 232"/>
                <a:gd name="T33" fmla="*/ 49 h 232"/>
                <a:gd name="T34" fmla="*/ 211 w 232"/>
                <a:gd name="T35" fmla="*/ 54 h 232"/>
                <a:gd name="T36" fmla="*/ 201 w 232"/>
                <a:gd name="T37" fmla="*/ 74 h 232"/>
                <a:gd name="T38" fmla="*/ 222 w 232"/>
                <a:gd name="T39" fmla="*/ 75 h 232"/>
                <a:gd name="T40" fmla="*/ 226 w 232"/>
                <a:gd name="T41" fmla="*/ 78 h 232"/>
                <a:gd name="T42" fmla="*/ 232 w 232"/>
                <a:gd name="T43" fmla="*/ 109 h 232"/>
                <a:gd name="T44" fmla="*/ 211 w 232"/>
                <a:gd name="T45" fmla="*/ 113 h 232"/>
                <a:gd name="T46" fmla="*/ 228 w 232"/>
                <a:gd name="T47" fmla="*/ 134 h 232"/>
                <a:gd name="T48" fmla="*/ 231 w 232"/>
                <a:gd name="T49" fmla="*/ 138 h 232"/>
                <a:gd name="T50" fmla="*/ 220 w 232"/>
                <a:gd name="T51" fmla="*/ 168 h 232"/>
                <a:gd name="T52" fmla="*/ 199 w 232"/>
                <a:gd name="T53" fmla="*/ 160 h 232"/>
                <a:gd name="T54" fmla="*/ 191 w 232"/>
                <a:gd name="T55" fmla="*/ 172 h 232"/>
                <a:gd name="T56" fmla="*/ 206 w 232"/>
                <a:gd name="T57" fmla="*/ 189 h 232"/>
                <a:gd name="T58" fmla="*/ 184 w 232"/>
                <a:gd name="T59" fmla="*/ 210 h 232"/>
                <a:gd name="T60" fmla="*/ 178 w 232"/>
                <a:gd name="T61" fmla="*/ 210 h 232"/>
                <a:gd name="T62" fmla="*/ 159 w 232"/>
                <a:gd name="T63" fmla="*/ 199 h 232"/>
                <a:gd name="T64" fmla="*/ 157 w 232"/>
                <a:gd name="T65" fmla="*/ 220 h 232"/>
                <a:gd name="T66" fmla="*/ 155 w 232"/>
                <a:gd name="T67" fmla="*/ 226 h 232"/>
                <a:gd name="T68" fmla="*/ 123 w 232"/>
                <a:gd name="T69" fmla="*/ 232 h 232"/>
                <a:gd name="T70" fmla="*/ 119 w 232"/>
                <a:gd name="T71" fmla="*/ 210 h 232"/>
                <a:gd name="T72" fmla="*/ 98 w 232"/>
                <a:gd name="T73" fmla="*/ 227 h 232"/>
                <a:gd name="T74" fmla="*/ 95 w 232"/>
                <a:gd name="T75" fmla="*/ 229 h 232"/>
                <a:gd name="T76" fmla="*/ 64 w 232"/>
                <a:gd name="T77" fmla="*/ 219 h 232"/>
                <a:gd name="T78" fmla="*/ 72 w 232"/>
                <a:gd name="T79" fmla="*/ 198 h 232"/>
                <a:gd name="T80" fmla="*/ 60 w 232"/>
                <a:gd name="T81" fmla="*/ 190 h 232"/>
                <a:gd name="T82" fmla="*/ 43 w 232"/>
                <a:gd name="T83" fmla="*/ 206 h 232"/>
                <a:gd name="T84" fmla="*/ 22 w 232"/>
                <a:gd name="T85" fmla="*/ 182 h 232"/>
                <a:gd name="T86" fmla="*/ 22 w 232"/>
                <a:gd name="T87" fmla="*/ 177 h 232"/>
                <a:gd name="T88" fmla="*/ 33 w 232"/>
                <a:gd name="T89" fmla="*/ 159 h 232"/>
                <a:gd name="T90" fmla="*/ 12 w 232"/>
                <a:gd name="T91" fmla="*/ 156 h 232"/>
                <a:gd name="T92" fmla="*/ 7 w 232"/>
                <a:gd name="T93" fmla="*/ 154 h 232"/>
                <a:gd name="T94" fmla="*/ 0 w 232"/>
                <a:gd name="T95" fmla="*/ 122 h 232"/>
                <a:gd name="T96" fmla="*/ 22 w 232"/>
                <a:gd name="T97" fmla="*/ 118 h 232"/>
                <a:gd name="T98" fmla="*/ 5 w 232"/>
                <a:gd name="T99" fmla="*/ 99 h 232"/>
                <a:gd name="T100" fmla="*/ 3 w 232"/>
                <a:gd name="T101" fmla="*/ 93 h 232"/>
                <a:gd name="T102" fmla="*/ 13 w 232"/>
                <a:gd name="T103" fmla="*/ 63 h 232"/>
                <a:gd name="T104" fmla="*/ 34 w 232"/>
                <a:gd name="T105" fmla="*/ 71 h 232"/>
                <a:gd name="T106" fmla="*/ 42 w 232"/>
                <a:gd name="T107" fmla="*/ 59 h 232"/>
                <a:gd name="T108" fmla="*/ 26 w 232"/>
                <a:gd name="T109" fmla="*/ 42 h 232"/>
                <a:gd name="T110" fmla="*/ 50 w 232"/>
                <a:gd name="T111" fmla="*/ 21 h 232"/>
                <a:gd name="T112" fmla="*/ 55 w 232"/>
                <a:gd name="T113" fmla="*/ 21 h 232"/>
                <a:gd name="T114" fmla="*/ 74 w 232"/>
                <a:gd name="T115" fmla="*/ 32 h 232"/>
                <a:gd name="T116" fmla="*/ 76 w 232"/>
                <a:gd name="T117" fmla="*/ 11 h 232"/>
                <a:gd name="T118" fmla="*/ 79 w 232"/>
                <a:gd name="T119" fmla="*/ 7 h 232"/>
                <a:gd name="T120" fmla="*/ 110 w 232"/>
                <a:gd name="T121"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2" h="232">
                  <a:moveTo>
                    <a:pt x="118" y="78"/>
                  </a:moveTo>
                  <a:lnTo>
                    <a:pt x="104" y="80"/>
                  </a:lnTo>
                  <a:lnTo>
                    <a:pt x="92" y="88"/>
                  </a:lnTo>
                  <a:lnTo>
                    <a:pt x="83" y="100"/>
                  </a:lnTo>
                  <a:lnTo>
                    <a:pt x="79" y="114"/>
                  </a:lnTo>
                  <a:lnTo>
                    <a:pt x="81" y="129"/>
                  </a:lnTo>
                  <a:lnTo>
                    <a:pt x="89" y="140"/>
                  </a:lnTo>
                  <a:lnTo>
                    <a:pt x="101" y="150"/>
                  </a:lnTo>
                  <a:lnTo>
                    <a:pt x="114" y="154"/>
                  </a:lnTo>
                  <a:lnTo>
                    <a:pt x="129" y="151"/>
                  </a:lnTo>
                  <a:lnTo>
                    <a:pt x="142" y="143"/>
                  </a:lnTo>
                  <a:lnTo>
                    <a:pt x="151" y="131"/>
                  </a:lnTo>
                  <a:lnTo>
                    <a:pt x="155" y="118"/>
                  </a:lnTo>
                  <a:lnTo>
                    <a:pt x="152" y="104"/>
                  </a:lnTo>
                  <a:lnTo>
                    <a:pt x="144" y="91"/>
                  </a:lnTo>
                  <a:lnTo>
                    <a:pt x="133" y="82"/>
                  </a:lnTo>
                  <a:lnTo>
                    <a:pt x="118" y="78"/>
                  </a:lnTo>
                  <a:close/>
                  <a:moveTo>
                    <a:pt x="110" y="0"/>
                  </a:moveTo>
                  <a:lnTo>
                    <a:pt x="110" y="3"/>
                  </a:lnTo>
                  <a:lnTo>
                    <a:pt x="114" y="21"/>
                  </a:lnTo>
                  <a:lnTo>
                    <a:pt x="129" y="23"/>
                  </a:lnTo>
                  <a:lnTo>
                    <a:pt x="134" y="4"/>
                  </a:lnTo>
                  <a:lnTo>
                    <a:pt x="135" y="2"/>
                  </a:lnTo>
                  <a:lnTo>
                    <a:pt x="139" y="2"/>
                  </a:lnTo>
                  <a:lnTo>
                    <a:pt x="165" y="11"/>
                  </a:lnTo>
                  <a:lnTo>
                    <a:pt x="169" y="12"/>
                  </a:lnTo>
                  <a:lnTo>
                    <a:pt x="168" y="15"/>
                  </a:lnTo>
                  <a:lnTo>
                    <a:pt x="161" y="33"/>
                  </a:lnTo>
                  <a:lnTo>
                    <a:pt x="168" y="37"/>
                  </a:lnTo>
                  <a:lnTo>
                    <a:pt x="173" y="41"/>
                  </a:lnTo>
                  <a:lnTo>
                    <a:pt x="188" y="28"/>
                  </a:lnTo>
                  <a:lnTo>
                    <a:pt x="190" y="25"/>
                  </a:lnTo>
                  <a:lnTo>
                    <a:pt x="193" y="29"/>
                  </a:lnTo>
                  <a:lnTo>
                    <a:pt x="211" y="49"/>
                  </a:lnTo>
                  <a:lnTo>
                    <a:pt x="214" y="51"/>
                  </a:lnTo>
                  <a:lnTo>
                    <a:pt x="211" y="54"/>
                  </a:lnTo>
                  <a:lnTo>
                    <a:pt x="197" y="67"/>
                  </a:lnTo>
                  <a:lnTo>
                    <a:pt x="201" y="74"/>
                  </a:lnTo>
                  <a:lnTo>
                    <a:pt x="203" y="79"/>
                  </a:lnTo>
                  <a:lnTo>
                    <a:pt x="222" y="75"/>
                  </a:lnTo>
                  <a:lnTo>
                    <a:pt x="226" y="75"/>
                  </a:lnTo>
                  <a:lnTo>
                    <a:pt x="226" y="78"/>
                  </a:lnTo>
                  <a:lnTo>
                    <a:pt x="232" y="105"/>
                  </a:lnTo>
                  <a:lnTo>
                    <a:pt x="232" y="109"/>
                  </a:lnTo>
                  <a:lnTo>
                    <a:pt x="229" y="109"/>
                  </a:lnTo>
                  <a:lnTo>
                    <a:pt x="211" y="113"/>
                  </a:lnTo>
                  <a:lnTo>
                    <a:pt x="210" y="127"/>
                  </a:lnTo>
                  <a:lnTo>
                    <a:pt x="228" y="134"/>
                  </a:lnTo>
                  <a:lnTo>
                    <a:pt x="231" y="134"/>
                  </a:lnTo>
                  <a:lnTo>
                    <a:pt x="231" y="138"/>
                  </a:lnTo>
                  <a:lnTo>
                    <a:pt x="222" y="164"/>
                  </a:lnTo>
                  <a:lnTo>
                    <a:pt x="220" y="168"/>
                  </a:lnTo>
                  <a:lnTo>
                    <a:pt x="218" y="167"/>
                  </a:lnTo>
                  <a:lnTo>
                    <a:pt x="199" y="160"/>
                  </a:lnTo>
                  <a:lnTo>
                    <a:pt x="195" y="167"/>
                  </a:lnTo>
                  <a:lnTo>
                    <a:pt x="191" y="172"/>
                  </a:lnTo>
                  <a:lnTo>
                    <a:pt x="205" y="186"/>
                  </a:lnTo>
                  <a:lnTo>
                    <a:pt x="206" y="189"/>
                  </a:lnTo>
                  <a:lnTo>
                    <a:pt x="203" y="192"/>
                  </a:lnTo>
                  <a:lnTo>
                    <a:pt x="184" y="210"/>
                  </a:lnTo>
                  <a:lnTo>
                    <a:pt x="181" y="212"/>
                  </a:lnTo>
                  <a:lnTo>
                    <a:pt x="178" y="210"/>
                  </a:lnTo>
                  <a:lnTo>
                    <a:pt x="165" y="195"/>
                  </a:lnTo>
                  <a:lnTo>
                    <a:pt x="159" y="199"/>
                  </a:lnTo>
                  <a:lnTo>
                    <a:pt x="153" y="202"/>
                  </a:lnTo>
                  <a:lnTo>
                    <a:pt x="157" y="220"/>
                  </a:lnTo>
                  <a:lnTo>
                    <a:pt x="157" y="224"/>
                  </a:lnTo>
                  <a:lnTo>
                    <a:pt x="155" y="226"/>
                  </a:lnTo>
                  <a:lnTo>
                    <a:pt x="127" y="231"/>
                  </a:lnTo>
                  <a:lnTo>
                    <a:pt x="123" y="232"/>
                  </a:lnTo>
                  <a:lnTo>
                    <a:pt x="123" y="228"/>
                  </a:lnTo>
                  <a:lnTo>
                    <a:pt x="119" y="210"/>
                  </a:lnTo>
                  <a:lnTo>
                    <a:pt x="105" y="209"/>
                  </a:lnTo>
                  <a:lnTo>
                    <a:pt x="98" y="227"/>
                  </a:lnTo>
                  <a:lnTo>
                    <a:pt x="98" y="231"/>
                  </a:lnTo>
                  <a:lnTo>
                    <a:pt x="95" y="229"/>
                  </a:lnTo>
                  <a:lnTo>
                    <a:pt x="68" y="220"/>
                  </a:lnTo>
                  <a:lnTo>
                    <a:pt x="64" y="219"/>
                  </a:lnTo>
                  <a:lnTo>
                    <a:pt x="66" y="216"/>
                  </a:lnTo>
                  <a:lnTo>
                    <a:pt x="72" y="198"/>
                  </a:lnTo>
                  <a:lnTo>
                    <a:pt x="66" y="194"/>
                  </a:lnTo>
                  <a:lnTo>
                    <a:pt x="60" y="190"/>
                  </a:lnTo>
                  <a:lnTo>
                    <a:pt x="46" y="203"/>
                  </a:lnTo>
                  <a:lnTo>
                    <a:pt x="43" y="206"/>
                  </a:lnTo>
                  <a:lnTo>
                    <a:pt x="41" y="203"/>
                  </a:lnTo>
                  <a:lnTo>
                    <a:pt x="22" y="182"/>
                  </a:lnTo>
                  <a:lnTo>
                    <a:pt x="20" y="180"/>
                  </a:lnTo>
                  <a:lnTo>
                    <a:pt x="22" y="177"/>
                  </a:lnTo>
                  <a:lnTo>
                    <a:pt x="37" y="164"/>
                  </a:lnTo>
                  <a:lnTo>
                    <a:pt x="33" y="159"/>
                  </a:lnTo>
                  <a:lnTo>
                    <a:pt x="30" y="152"/>
                  </a:lnTo>
                  <a:lnTo>
                    <a:pt x="12" y="156"/>
                  </a:lnTo>
                  <a:lnTo>
                    <a:pt x="8" y="156"/>
                  </a:lnTo>
                  <a:lnTo>
                    <a:pt x="7" y="154"/>
                  </a:lnTo>
                  <a:lnTo>
                    <a:pt x="2" y="126"/>
                  </a:lnTo>
                  <a:lnTo>
                    <a:pt x="0" y="122"/>
                  </a:lnTo>
                  <a:lnTo>
                    <a:pt x="4" y="122"/>
                  </a:lnTo>
                  <a:lnTo>
                    <a:pt x="22" y="118"/>
                  </a:lnTo>
                  <a:lnTo>
                    <a:pt x="24" y="104"/>
                  </a:lnTo>
                  <a:lnTo>
                    <a:pt x="5" y="99"/>
                  </a:lnTo>
                  <a:lnTo>
                    <a:pt x="2" y="97"/>
                  </a:lnTo>
                  <a:lnTo>
                    <a:pt x="3" y="93"/>
                  </a:lnTo>
                  <a:lnTo>
                    <a:pt x="12" y="67"/>
                  </a:lnTo>
                  <a:lnTo>
                    <a:pt x="13" y="63"/>
                  </a:lnTo>
                  <a:lnTo>
                    <a:pt x="16" y="64"/>
                  </a:lnTo>
                  <a:lnTo>
                    <a:pt x="34" y="71"/>
                  </a:lnTo>
                  <a:lnTo>
                    <a:pt x="38" y="64"/>
                  </a:lnTo>
                  <a:lnTo>
                    <a:pt x="42" y="59"/>
                  </a:lnTo>
                  <a:lnTo>
                    <a:pt x="29" y="45"/>
                  </a:lnTo>
                  <a:lnTo>
                    <a:pt x="26" y="42"/>
                  </a:lnTo>
                  <a:lnTo>
                    <a:pt x="29" y="40"/>
                  </a:lnTo>
                  <a:lnTo>
                    <a:pt x="50" y="21"/>
                  </a:lnTo>
                  <a:lnTo>
                    <a:pt x="53" y="19"/>
                  </a:lnTo>
                  <a:lnTo>
                    <a:pt x="55" y="21"/>
                  </a:lnTo>
                  <a:lnTo>
                    <a:pt x="68" y="36"/>
                  </a:lnTo>
                  <a:lnTo>
                    <a:pt x="74" y="32"/>
                  </a:lnTo>
                  <a:lnTo>
                    <a:pt x="80" y="29"/>
                  </a:lnTo>
                  <a:lnTo>
                    <a:pt x="76" y="11"/>
                  </a:lnTo>
                  <a:lnTo>
                    <a:pt x="76" y="7"/>
                  </a:lnTo>
                  <a:lnTo>
                    <a:pt x="79" y="7"/>
                  </a:lnTo>
                  <a:lnTo>
                    <a:pt x="106" y="0"/>
                  </a:lnTo>
                  <a:lnTo>
                    <a:pt x="110"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198">
              <a:extLst>
                <a:ext uri="{FF2B5EF4-FFF2-40B4-BE49-F238E27FC236}">
                  <a16:creationId xmlns:a16="http://schemas.microsoft.com/office/drawing/2014/main" id="{63F4607D-8A69-4505-89C3-8E65739BB44D}"/>
                </a:ext>
              </a:extLst>
            </p:cNvPr>
            <p:cNvSpPr>
              <a:spLocks noEditPoints="1"/>
            </p:cNvSpPr>
            <p:nvPr/>
          </p:nvSpPr>
          <p:spPr bwMode="auto">
            <a:xfrm>
              <a:off x="5192764" y="1629202"/>
              <a:ext cx="253462" cy="251350"/>
            </a:xfrm>
            <a:custGeom>
              <a:avLst/>
              <a:gdLst>
                <a:gd name="T0" fmla="*/ 81 w 182"/>
                <a:gd name="T1" fmla="*/ 63 h 181"/>
                <a:gd name="T2" fmla="*/ 64 w 182"/>
                <a:gd name="T3" fmla="*/ 77 h 181"/>
                <a:gd name="T4" fmla="*/ 63 w 182"/>
                <a:gd name="T5" fmla="*/ 100 h 181"/>
                <a:gd name="T6" fmla="*/ 78 w 182"/>
                <a:gd name="T7" fmla="*/ 117 h 181"/>
                <a:gd name="T8" fmla="*/ 101 w 182"/>
                <a:gd name="T9" fmla="*/ 118 h 181"/>
                <a:gd name="T10" fmla="*/ 118 w 182"/>
                <a:gd name="T11" fmla="*/ 102 h 181"/>
                <a:gd name="T12" fmla="*/ 119 w 182"/>
                <a:gd name="T13" fmla="*/ 80 h 181"/>
                <a:gd name="T14" fmla="*/ 103 w 182"/>
                <a:gd name="T15" fmla="*/ 63 h 181"/>
                <a:gd name="T16" fmla="*/ 85 w 182"/>
                <a:gd name="T17" fmla="*/ 0 h 181"/>
                <a:gd name="T18" fmla="*/ 89 w 182"/>
                <a:gd name="T19" fmla="*/ 17 h 181"/>
                <a:gd name="T20" fmla="*/ 105 w 182"/>
                <a:gd name="T21" fmla="*/ 3 h 181"/>
                <a:gd name="T22" fmla="*/ 109 w 182"/>
                <a:gd name="T23" fmla="*/ 1 h 181"/>
                <a:gd name="T24" fmla="*/ 132 w 182"/>
                <a:gd name="T25" fmla="*/ 9 h 181"/>
                <a:gd name="T26" fmla="*/ 126 w 182"/>
                <a:gd name="T27" fmla="*/ 26 h 181"/>
                <a:gd name="T28" fmla="*/ 147 w 182"/>
                <a:gd name="T29" fmla="*/ 22 h 181"/>
                <a:gd name="T30" fmla="*/ 151 w 182"/>
                <a:gd name="T31" fmla="*/ 22 h 181"/>
                <a:gd name="T32" fmla="*/ 168 w 182"/>
                <a:gd name="T33" fmla="*/ 41 h 181"/>
                <a:gd name="T34" fmla="*/ 153 w 182"/>
                <a:gd name="T35" fmla="*/ 52 h 181"/>
                <a:gd name="T36" fmla="*/ 173 w 182"/>
                <a:gd name="T37" fmla="*/ 59 h 181"/>
                <a:gd name="T38" fmla="*/ 177 w 182"/>
                <a:gd name="T39" fmla="*/ 60 h 181"/>
                <a:gd name="T40" fmla="*/ 182 w 182"/>
                <a:gd name="T41" fmla="*/ 85 h 181"/>
                <a:gd name="T42" fmla="*/ 165 w 182"/>
                <a:gd name="T43" fmla="*/ 89 h 181"/>
                <a:gd name="T44" fmla="*/ 178 w 182"/>
                <a:gd name="T45" fmla="*/ 104 h 181"/>
                <a:gd name="T46" fmla="*/ 179 w 182"/>
                <a:gd name="T47" fmla="*/ 107 h 181"/>
                <a:gd name="T48" fmla="*/ 173 w 182"/>
                <a:gd name="T49" fmla="*/ 131 h 181"/>
                <a:gd name="T50" fmla="*/ 156 w 182"/>
                <a:gd name="T51" fmla="*/ 126 h 181"/>
                <a:gd name="T52" fmla="*/ 160 w 182"/>
                <a:gd name="T53" fmla="*/ 145 h 181"/>
                <a:gd name="T54" fmla="*/ 160 w 182"/>
                <a:gd name="T55" fmla="*/ 149 h 181"/>
                <a:gd name="T56" fmla="*/ 141 w 182"/>
                <a:gd name="T57" fmla="*/ 166 h 181"/>
                <a:gd name="T58" fmla="*/ 130 w 182"/>
                <a:gd name="T59" fmla="*/ 153 h 181"/>
                <a:gd name="T60" fmla="*/ 123 w 182"/>
                <a:gd name="T61" fmla="*/ 173 h 181"/>
                <a:gd name="T62" fmla="*/ 120 w 182"/>
                <a:gd name="T63" fmla="*/ 176 h 181"/>
                <a:gd name="T64" fmla="*/ 97 w 182"/>
                <a:gd name="T65" fmla="*/ 181 h 181"/>
                <a:gd name="T66" fmla="*/ 93 w 182"/>
                <a:gd name="T67" fmla="*/ 164 h 181"/>
                <a:gd name="T68" fmla="*/ 77 w 182"/>
                <a:gd name="T69" fmla="*/ 177 h 181"/>
                <a:gd name="T70" fmla="*/ 73 w 182"/>
                <a:gd name="T71" fmla="*/ 180 h 181"/>
                <a:gd name="T72" fmla="*/ 50 w 182"/>
                <a:gd name="T73" fmla="*/ 172 h 181"/>
                <a:gd name="T74" fmla="*/ 56 w 182"/>
                <a:gd name="T75" fmla="*/ 155 h 181"/>
                <a:gd name="T76" fmla="*/ 35 w 182"/>
                <a:gd name="T77" fmla="*/ 159 h 181"/>
                <a:gd name="T78" fmla="*/ 31 w 182"/>
                <a:gd name="T79" fmla="*/ 159 h 181"/>
                <a:gd name="T80" fmla="*/ 16 w 182"/>
                <a:gd name="T81" fmla="*/ 140 h 181"/>
                <a:gd name="T82" fmla="*/ 29 w 182"/>
                <a:gd name="T83" fmla="*/ 128 h 181"/>
                <a:gd name="T84" fmla="*/ 9 w 182"/>
                <a:gd name="T85" fmla="*/ 122 h 181"/>
                <a:gd name="T86" fmla="*/ 5 w 182"/>
                <a:gd name="T87" fmla="*/ 119 h 181"/>
                <a:gd name="T88" fmla="*/ 0 w 182"/>
                <a:gd name="T89" fmla="*/ 96 h 181"/>
                <a:gd name="T90" fmla="*/ 17 w 182"/>
                <a:gd name="T91" fmla="*/ 92 h 181"/>
                <a:gd name="T92" fmla="*/ 4 w 182"/>
                <a:gd name="T93" fmla="*/ 76 h 181"/>
                <a:gd name="T94" fmla="*/ 3 w 182"/>
                <a:gd name="T95" fmla="*/ 73 h 181"/>
                <a:gd name="T96" fmla="*/ 9 w 182"/>
                <a:gd name="T97" fmla="*/ 50 h 181"/>
                <a:gd name="T98" fmla="*/ 26 w 182"/>
                <a:gd name="T99" fmla="*/ 55 h 181"/>
                <a:gd name="T100" fmla="*/ 22 w 182"/>
                <a:gd name="T101" fmla="*/ 34 h 181"/>
                <a:gd name="T102" fmla="*/ 22 w 182"/>
                <a:gd name="T103" fmla="*/ 30 h 181"/>
                <a:gd name="T104" fmla="*/ 41 w 182"/>
                <a:gd name="T105" fmla="*/ 15 h 181"/>
                <a:gd name="T106" fmla="*/ 52 w 182"/>
                <a:gd name="T107" fmla="*/ 28 h 181"/>
                <a:gd name="T108" fmla="*/ 59 w 182"/>
                <a:gd name="T109" fmla="*/ 8 h 181"/>
                <a:gd name="T110" fmla="*/ 61 w 182"/>
                <a:gd name="T111" fmla="*/ 4 h 181"/>
                <a:gd name="T112" fmla="*/ 85 w 182"/>
                <a:gd name="T113" fmla="*/ 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2" h="181">
                  <a:moveTo>
                    <a:pt x="93" y="60"/>
                  </a:moveTo>
                  <a:lnTo>
                    <a:pt x="81" y="63"/>
                  </a:lnTo>
                  <a:lnTo>
                    <a:pt x="71" y="68"/>
                  </a:lnTo>
                  <a:lnTo>
                    <a:pt x="64" y="77"/>
                  </a:lnTo>
                  <a:lnTo>
                    <a:pt x="61" y="89"/>
                  </a:lnTo>
                  <a:lnTo>
                    <a:pt x="63" y="100"/>
                  </a:lnTo>
                  <a:lnTo>
                    <a:pt x="69" y="110"/>
                  </a:lnTo>
                  <a:lnTo>
                    <a:pt x="78" y="117"/>
                  </a:lnTo>
                  <a:lnTo>
                    <a:pt x="89" y="119"/>
                  </a:lnTo>
                  <a:lnTo>
                    <a:pt x="101" y="118"/>
                  </a:lnTo>
                  <a:lnTo>
                    <a:pt x="111" y="113"/>
                  </a:lnTo>
                  <a:lnTo>
                    <a:pt x="118" y="102"/>
                  </a:lnTo>
                  <a:lnTo>
                    <a:pt x="120" y="92"/>
                  </a:lnTo>
                  <a:lnTo>
                    <a:pt x="119" y="80"/>
                  </a:lnTo>
                  <a:lnTo>
                    <a:pt x="113" y="71"/>
                  </a:lnTo>
                  <a:lnTo>
                    <a:pt x="103" y="63"/>
                  </a:lnTo>
                  <a:lnTo>
                    <a:pt x="93" y="60"/>
                  </a:lnTo>
                  <a:close/>
                  <a:moveTo>
                    <a:pt x="85" y="0"/>
                  </a:moveTo>
                  <a:lnTo>
                    <a:pt x="86" y="3"/>
                  </a:lnTo>
                  <a:lnTo>
                    <a:pt x="89" y="17"/>
                  </a:lnTo>
                  <a:lnTo>
                    <a:pt x="101" y="17"/>
                  </a:lnTo>
                  <a:lnTo>
                    <a:pt x="105" y="3"/>
                  </a:lnTo>
                  <a:lnTo>
                    <a:pt x="106" y="0"/>
                  </a:lnTo>
                  <a:lnTo>
                    <a:pt x="109" y="1"/>
                  </a:lnTo>
                  <a:lnTo>
                    <a:pt x="130" y="8"/>
                  </a:lnTo>
                  <a:lnTo>
                    <a:pt x="132" y="9"/>
                  </a:lnTo>
                  <a:lnTo>
                    <a:pt x="131" y="12"/>
                  </a:lnTo>
                  <a:lnTo>
                    <a:pt x="126" y="26"/>
                  </a:lnTo>
                  <a:lnTo>
                    <a:pt x="135" y="32"/>
                  </a:lnTo>
                  <a:lnTo>
                    <a:pt x="147" y="22"/>
                  </a:lnTo>
                  <a:lnTo>
                    <a:pt x="149" y="20"/>
                  </a:lnTo>
                  <a:lnTo>
                    <a:pt x="151" y="22"/>
                  </a:lnTo>
                  <a:lnTo>
                    <a:pt x="165" y="38"/>
                  </a:lnTo>
                  <a:lnTo>
                    <a:pt x="168" y="41"/>
                  </a:lnTo>
                  <a:lnTo>
                    <a:pt x="165" y="42"/>
                  </a:lnTo>
                  <a:lnTo>
                    <a:pt x="153" y="52"/>
                  </a:lnTo>
                  <a:lnTo>
                    <a:pt x="158" y="62"/>
                  </a:lnTo>
                  <a:lnTo>
                    <a:pt x="173" y="59"/>
                  </a:lnTo>
                  <a:lnTo>
                    <a:pt x="175" y="58"/>
                  </a:lnTo>
                  <a:lnTo>
                    <a:pt x="177" y="60"/>
                  </a:lnTo>
                  <a:lnTo>
                    <a:pt x="181" y="83"/>
                  </a:lnTo>
                  <a:lnTo>
                    <a:pt x="182" y="85"/>
                  </a:lnTo>
                  <a:lnTo>
                    <a:pt x="179" y="85"/>
                  </a:lnTo>
                  <a:lnTo>
                    <a:pt x="165" y="89"/>
                  </a:lnTo>
                  <a:lnTo>
                    <a:pt x="164" y="100"/>
                  </a:lnTo>
                  <a:lnTo>
                    <a:pt x="178" y="104"/>
                  </a:lnTo>
                  <a:lnTo>
                    <a:pt x="181" y="105"/>
                  </a:lnTo>
                  <a:lnTo>
                    <a:pt x="179" y="107"/>
                  </a:lnTo>
                  <a:lnTo>
                    <a:pt x="173" y="128"/>
                  </a:lnTo>
                  <a:lnTo>
                    <a:pt x="173" y="131"/>
                  </a:lnTo>
                  <a:lnTo>
                    <a:pt x="170" y="130"/>
                  </a:lnTo>
                  <a:lnTo>
                    <a:pt x="156" y="126"/>
                  </a:lnTo>
                  <a:lnTo>
                    <a:pt x="149" y="135"/>
                  </a:lnTo>
                  <a:lnTo>
                    <a:pt x="160" y="145"/>
                  </a:lnTo>
                  <a:lnTo>
                    <a:pt x="161" y="148"/>
                  </a:lnTo>
                  <a:lnTo>
                    <a:pt x="160" y="149"/>
                  </a:lnTo>
                  <a:lnTo>
                    <a:pt x="143" y="164"/>
                  </a:lnTo>
                  <a:lnTo>
                    <a:pt x="141" y="166"/>
                  </a:lnTo>
                  <a:lnTo>
                    <a:pt x="139" y="164"/>
                  </a:lnTo>
                  <a:lnTo>
                    <a:pt x="130" y="153"/>
                  </a:lnTo>
                  <a:lnTo>
                    <a:pt x="119" y="159"/>
                  </a:lnTo>
                  <a:lnTo>
                    <a:pt x="123" y="173"/>
                  </a:lnTo>
                  <a:lnTo>
                    <a:pt x="123" y="176"/>
                  </a:lnTo>
                  <a:lnTo>
                    <a:pt x="120" y="176"/>
                  </a:lnTo>
                  <a:lnTo>
                    <a:pt x="99" y="181"/>
                  </a:lnTo>
                  <a:lnTo>
                    <a:pt x="97" y="181"/>
                  </a:lnTo>
                  <a:lnTo>
                    <a:pt x="96" y="178"/>
                  </a:lnTo>
                  <a:lnTo>
                    <a:pt x="93" y="164"/>
                  </a:lnTo>
                  <a:lnTo>
                    <a:pt x="81" y="164"/>
                  </a:lnTo>
                  <a:lnTo>
                    <a:pt x="77" y="177"/>
                  </a:lnTo>
                  <a:lnTo>
                    <a:pt x="76" y="180"/>
                  </a:lnTo>
                  <a:lnTo>
                    <a:pt x="73" y="180"/>
                  </a:lnTo>
                  <a:lnTo>
                    <a:pt x="52" y="173"/>
                  </a:lnTo>
                  <a:lnTo>
                    <a:pt x="50" y="172"/>
                  </a:lnTo>
                  <a:lnTo>
                    <a:pt x="51" y="169"/>
                  </a:lnTo>
                  <a:lnTo>
                    <a:pt x="56" y="155"/>
                  </a:lnTo>
                  <a:lnTo>
                    <a:pt x="47" y="149"/>
                  </a:lnTo>
                  <a:lnTo>
                    <a:pt x="35" y="159"/>
                  </a:lnTo>
                  <a:lnTo>
                    <a:pt x="34" y="161"/>
                  </a:lnTo>
                  <a:lnTo>
                    <a:pt x="31" y="159"/>
                  </a:lnTo>
                  <a:lnTo>
                    <a:pt x="17" y="143"/>
                  </a:lnTo>
                  <a:lnTo>
                    <a:pt x="16" y="140"/>
                  </a:lnTo>
                  <a:lnTo>
                    <a:pt x="17" y="139"/>
                  </a:lnTo>
                  <a:lnTo>
                    <a:pt x="29" y="128"/>
                  </a:lnTo>
                  <a:lnTo>
                    <a:pt x="23" y="119"/>
                  </a:lnTo>
                  <a:lnTo>
                    <a:pt x="9" y="122"/>
                  </a:lnTo>
                  <a:lnTo>
                    <a:pt x="6" y="122"/>
                  </a:lnTo>
                  <a:lnTo>
                    <a:pt x="5" y="119"/>
                  </a:lnTo>
                  <a:lnTo>
                    <a:pt x="1" y="98"/>
                  </a:lnTo>
                  <a:lnTo>
                    <a:pt x="0" y="96"/>
                  </a:lnTo>
                  <a:lnTo>
                    <a:pt x="3" y="96"/>
                  </a:lnTo>
                  <a:lnTo>
                    <a:pt x="17" y="92"/>
                  </a:lnTo>
                  <a:lnTo>
                    <a:pt x="18" y="81"/>
                  </a:lnTo>
                  <a:lnTo>
                    <a:pt x="4" y="76"/>
                  </a:lnTo>
                  <a:lnTo>
                    <a:pt x="1" y="76"/>
                  </a:lnTo>
                  <a:lnTo>
                    <a:pt x="3" y="73"/>
                  </a:lnTo>
                  <a:lnTo>
                    <a:pt x="9" y="52"/>
                  </a:lnTo>
                  <a:lnTo>
                    <a:pt x="9" y="50"/>
                  </a:lnTo>
                  <a:lnTo>
                    <a:pt x="13" y="50"/>
                  </a:lnTo>
                  <a:lnTo>
                    <a:pt x="26" y="55"/>
                  </a:lnTo>
                  <a:lnTo>
                    <a:pt x="33" y="46"/>
                  </a:lnTo>
                  <a:lnTo>
                    <a:pt x="22" y="34"/>
                  </a:lnTo>
                  <a:lnTo>
                    <a:pt x="21" y="33"/>
                  </a:lnTo>
                  <a:lnTo>
                    <a:pt x="22" y="30"/>
                  </a:lnTo>
                  <a:lnTo>
                    <a:pt x="39" y="16"/>
                  </a:lnTo>
                  <a:lnTo>
                    <a:pt x="41" y="15"/>
                  </a:lnTo>
                  <a:lnTo>
                    <a:pt x="43" y="16"/>
                  </a:lnTo>
                  <a:lnTo>
                    <a:pt x="52" y="28"/>
                  </a:lnTo>
                  <a:lnTo>
                    <a:pt x="63" y="22"/>
                  </a:lnTo>
                  <a:lnTo>
                    <a:pt x="59" y="8"/>
                  </a:lnTo>
                  <a:lnTo>
                    <a:pt x="59" y="5"/>
                  </a:lnTo>
                  <a:lnTo>
                    <a:pt x="61" y="4"/>
                  </a:lnTo>
                  <a:lnTo>
                    <a:pt x="82" y="0"/>
                  </a:lnTo>
                  <a:lnTo>
                    <a:pt x="85"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Freeform 199">
              <a:extLst>
                <a:ext uri="{FF2B5EF4-FFF2-40B4-BE49-F238E27FC236}">
                  <a16:creationId xmlns:a16="http://schemas.microsoft.com/office/drawing/2014/main" id="{EB125359-89A1-43CB-9E76-86FD2A01EC9A}"/>
                </a:ext>
              </a:extLst>
            </p:cNvPr>
            <p:cNvSpPr>
              <a:spLocks noEditPoints="1"/>
            </p:cNvSpPr>
            <p:nvPr/>
          </p:nvSpPr>
          <p:spPr bwMode="auto">
            <a:xfrm>
              <a:off x="5151886" y="4402753"/>
              <a:ext cx="376102" cy="372693"/>
            </a:xfrm>
            <a:custGeom>
              <a:avLst/>
              <a:gdLst>
                <a:gd name="T0" fmla="*/ 119 w 267"/>
                <a:gd name="T1" fmla="*/ 91 h 266"/>
                <a:gd name="T2" fmla="*/ 94 w 267"/>
                <a:gd name="T3" fmla="*/ 114 h 266"/>
                <a:gd name="T4" fmla="*/ 93 w 267"/>
                <a:gd name="T5" fmla="*/ 146 h 266"/>
                <a:gd name="T6" fmla="*/ 115 w 267"/>
                <a:gd name="T7" fmla="*/ 171 h 266"/>
                <a:gd name="T8" fmla="*/ 148 w 267"/>
                <a:gd name="T9" fmla="*/ 174 h 266"/>
                <a:gd name="T10" fmla="*/ 173 w 267"/>
                <a:gd name="T11" fmla="*/ 150 h 266"/>
                <a:gd name="T12" fmla="*/ 175 w 267"/>
                <a:gd name="T13" fmla="*/ 118 h 266"/>
                <a:gd name="T14" fmla="*/ 152 w 267"/>
                <a:gd name="T15" fmla="*/ 93 h 266"/>
                <a:gd name="T16" fmla="*/ 125 w 267"/>
                <a:gd name="T17" fmla="*/ 0 h 266"/>
                <a:gd name="T18" fmla="*/ 131 w 267"/>
                <a:gd name="T19" fmla="*/ 25 h 266"/>
                <a:gd name="T20" fmla="*/ 148 w 267"/>
                <a:gd name="T21" fmla="*/ 25 h 266"/>
                <a:gd name="T22" fmla="*/ 156 w 267"/>
                <a:gd name="T23" fmla="*/ 1 h 266"/>
                <a:gd name="T24" fmla="*/ 190 w 267"/>
                <a:gd name="T25" fmla="*/ 12 h 266"/>
                <a:gd name="T26" fmla="*/ 192 w 267"/>
                <a:gd name="T27" fmla="*/ 17 h 266"/>
                <a:gd name="T28" fmla="*/ 192 w 267"/>
                <a:gd name="T29" fmla="*/ 42 h 266"/>
                <a:gd name="T30" fmla="*/ 215 w 267"/>
                <a:gd name="T31" fmla="*/ 33 h 266"/>
                <a:gd name="T32" fmla="*/ 221 w 267"/>
                <a:gd name="T33" fmla="*/ 33 h 266"/>
                <a:gd name="T34" fmla="*/ 245 w 267"/>
                <a:gd name="T35" fmla="*/ 59 h 266"/>
                <a:gd name="T36" fmla="*/ 226 w 267"/>
                <a:gd name="T37" fmla="*/ 76 h 266"/>
                <a:gd name="T38" fmla="*/ 233 w 267"/>
                <a:gd name="T39" fmla="*/ 90 h 266"/>
                <a:gd name="T40" fmla="*/ 259 w 267"/>
                <a:gd name="T41" fmla="*/ 85 h 266"/>
                <a:gd name="T42" fmla="*/ 266 w 267"/>
                <a:gd name="T43" fmla="*/ 120 h 266"/>
                <a:gd name="T44" fmla="*/ 263 w 267"/>
                <a:gd name="T45" fmla="*/ 125 h 266"/>
                <a:gd name="T46" fmla="*/ 242 w 267"/>
                <a:gd name="T47" fmla="*/ 139 h 266"/>
                <a:gd name="T48" fmla="*/ 262 w 267"/>
                <a:gd name="T49" fmla="*/ 153 h 266"/>
                <a:gd name="T50" fmla="*/ 264 w 267"/>
                <a:gd name="T51" fmla="*/ 158 h 266"/>
                <a:gd name="T52" fmla="*/ 253 w 267"/>
                <a:gd name="T53" fmla="*/ 192 h 266"/>
                <a:gd name="T54" fmla="*/ 229 w 267"/>
                <a:gd name="T55" fmla="*/ 184 h 266"/>
                <a:gd name="T56" fmla="*/ 220 w 267"/>
                <a:gd name="T57" fmla="*/ 197 h 266"/>
                <a:gd name="T58" fmla="*/ 237 w 267"/>
                <a:gd name="T59" fmla="*/ 217 h 266"/>
                <a:gd name="T60" fmla="*/ 211 w 267"/>
                <a:gd name="T61" fmla="*/ 241 h 266"/>
                <a:gd name="T62" fmla="*/ 204 w 267"/>
                <a:gd name="T63" fmla="*/ 241 h 266"/>
                <a:gd name="T64" fmla="*/ 183 w 267"/>
                <a:gd name="T65" fmla="*/ 229 h 266"/>
                <a:gd name="T66" fmla="*/ 180 w 267"/>
                <a:gd name="T67" fmla="*/ 254 h 266"/>
                <a:gd name="T68" fmla="*/ 177 w 267"/>
                <a:gd name="T69" fmla="*/ 258 h 266"/>
                <a:gd name="T70" fmla="*/ 141 w 267"/>
                <a:gd name="T71" fmla="*/ 266 h 266"/>
                <a:gd name="T72" fmla="*/ 136 w 267"/>
                <a:gd name="T73" fmla="*/ 241 h 266"/>
                <a:gd name="T74" fmla="*/ 120 w 267"/>
                <a:gd name="T75" fmla="*/ 239 h 266"/>
                <a:gd name="T76" fmla="*/ 112 w 267"/>
                <a:gd name="T77" fmla="*/ 264 h 266"/>
                <a:gd name="T78" fmla="*/ 78 w 267"/>
                <a:gd name="T79" fmla="*/ 252 h 266"/>
                <a:gd name="T80" fmla="*/ 76 w 267"/>
                <a:gd name="T81" fmla="*/ 247 h 266"/>
                <a:gd name="T82" fmla="*/ 74 w 267"/>
                <a:gd name="T83" fmla="*/ 222 h 266"/>
                <a:gd name="T84" fmla="*/ 52 w 267"/>
                <a:gd name="T85" fmla="*/ 233 h 266"/>
                <a:gd name="T86" fmla="*/ 47 w 267"/>
                <a:gd name="T87" fmla="*/ 233 h 266"/>
                <a:gd name="T88" fmla="*/ 22 w 267"/>
                <a:gd name="T89" fmla="*/ 205 h 266"/>
                <a:gd name="T90" fmla="*/ 42 w 267"/>
                <a:gd name="T91" fmla="*/ 188 h 266"/>
                <a:gd name="T92" fmla="*/ 34 w 267"/>
                <a:gd name="T93" fmla="*/ 174 h 266"/>
                <a:gd name="T94" fmla="*/ 9 w 267"/>
                <a:gd name="T95" fmla="*/ 179 h 266"/>
                <a:gd name="T96" fmla="*/ 1 w 267"/>
                <a:gd name="T97" fmla="*/ 144 h 266"/>
                <a:gd name="T98" fmla="*/ 5 w 267"/>
                <a:gd name="T99" fmla="*/ 140 h 266"/>
                <a:gd name="T100" fmla="*/ 26 w 267"/>
                <a:gd name="T101" fmla="*/ 127 h 266"/>
                <a:gd name="T102" fmla="*/ 6 w 267"/>
                <a:gd name="T103" fmla="*/ 112 h 266"/>
                <a:gd name="T104" fmla="*/ 4 w 267"/>
                <a:gd name="T105" fmla="*/ 107 h 266"/>
                <a:gd name="T106" fmla="*/ 14 w 267"/>
                <a:gd name="T107" fmla="*/ 73 h 266"/>
                <a:gd name="T108" fmla="*/ 39 w 267"/>
                <a:gd name="T109" fmla="*/ 81 h 266"/>
                <a:gd name="T110" fmla="*/ 48 w 267"/>
                <a:gd name="T111" fmla="*/ 67 h 266"/>
                <a:gd name="T112" fmla="*/ 30 w 267"/>
                <a:gd name="T113" fmla="*/ 48 h 266"/>
                <a:gd name="T114" fmla="*/ 57 w 267"/>
                <a:gd name="T115" fmla="*/ 23 h 266"/>
                <a:gd name="T116" fmla="*/ 63 w 267"/>
                <a:gd name="T117" fmla="*/ 23 h 266"/>
                <a:gd name="T118" fmla="*/ 85 w 267"/>
                <a:gd name="T119" fmla="*/ 36 h 266"/>
                <a:gd name="T120" fmla="*/ 87 w 267"/>
                <a:gd name="T121" fmla="*/ 12 h 266"/>
                <a:gd name="T122" fmla="*/ 90 w 267"/>
                <a:gd name="T123" fmla="*/ 6 h 266"/>
                <a:gd name="T124" fmla="*/ 125 w 267"/>
                <a:gd name="T125"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7" h="266">
                  <a:moveTo>
                    <a:pt x="136" y="89"/>
                  </a:moveTo>
                  <a:lnTo>
                    <a:pt x="119" y="91"/>
                  </a:lnTo>
                  <a:lnTo>
                    <a:pt x="104" y="101"/>
                  </a:lnTo>
                  <a:lnTo>
                    <a:pt x="94" y="114"/>
                  </a:lnTo>
                  <a:lnTo>
                    <a:pt x="90" y="131"/>
                  </a:lnTo>
                  <a:lnTo>
                    <a:pt x="93" y="146"/>
                  </a:lnTo>
                  <a:lnTo>
                    <a:pt x="102" y="161"/>
                  </a:lnTo>
                  <a:lnTo>
                    <a:pt x="115" y="171"/>
                  </a:lnTo>
                  <a:lnTo>
                    <a:pt x="132" y="175"/>
                  </a:lnTo>
                  <a:lnTo>
                    <a:pt x="148" y="174"/>
                  </a:lnTo>
                  <a:lnTo>
                    <a:pt x="162" y="165"/>
                  </a:lnTo>
                  <a:lnTo>
                    <a:pt x="173" y="150"/>
                  </a:lnTo>
                  <a:lnTo>
                    <a:pt x="177" y="135"/>
                  </a:lnTo>
                  <a:lnTo>
                    <a:pt x="175" y="118"/>
                  </a:lnTo>
                  <a:lnTo>
                    <a:pt x="166" y="103"/>
                  </a:lnTo>
                  <a:lnTo>
                    <a:pt x="152" y="93"/>
                  </a:lnTo>
                  <a:lnTo>
                    <a:pt x="136" y="89"/>
                  </a:lnTo>
                  <a:close/>
                  <a:moveTo>
                    <a:pt x="125" y="0"/>
                  </a:moveTo>
                  <a:lnTo>
                    <a:pt x="127" y="4"/>
                  </a:lnTo>
                  <a:lnTo>
                    <a:pt x="131" y="25"/>
                  </a:lnTo>
                  <a:lnTo>
                    <a:pt x="140" y="25"/>
                  </a:lnTo>
                  <a:lnTo>
                    <a:pt x="148" y="25"/>
                  </a:lnTo>
                  <a:lnTo>
                    <a:pt x="154" y="5"/>
                  </a:lnTo>
                  <a:lnTo>
                    <a:pt x="156" y="1"/>
                  </a:lnTo>
                  <a:lnTo>
                    <a:pt x="160" y="2"/>
                  </a:lnTo>
                  <a:lnTo>
                    <a:pt x="190" y="12"/>
                  </a:lnTo>
                  <a:lnTo>
                    <a:pt x="194" y="13"/>
                  </a:lnTo>
                  <a:lnTo>
                    <a:pt x="192" y="17"/>
                  </a:lnTo>
                  <a:lnTo>
                    <a:pt x="186" y="38"/>
                  </a:lnTo>
                  <a:lnTo>
                    <a:pt x="192" y="42"/>
                  </a:lnTo>
                  <a:lnTo>
                    <a:pt x="199" y="47"/>
                  </a:lnTo>
                  <a:lnTo>
                    <a:pt x="215" y="33"/>
                  </a:lnTo>
                  <a:lnTo>
                    <a:pt x="218" y="29"/>
                  </a:lnTo>
                  <a:lnTo>
                    <a:pt x="221" y="33"/>
                  </a:lnTo>
                  <a:lnTo>
                    <a:pt x="242" y="56"/>
                  </a:lnTo>
                  <a:lnTo>
                    <a:pt x="245" y="59"/>
                  </a:lnTo>
                  <a:lnTo>
                    <a:pt x="242" y="61"/>
                  </a:lnTo>
                  <a:lnTo>
                    <a:pt x="226" y="76"/>
                  </a:lnTo>
                  <a:lnTo>
                    <a:pt x="230" y="84"/>
                  </a:lnTo>
                  <a:lnTo>
                    <a:pt x="233" y="90"/>
                  </a:lnTo>
                  <a:lnTo>
                    <a:pt x="255" y="86"/>
                  </a:lnTo>
                  <a:lnTo>
                    <a:pt x="259" y="85"/>
                  </a:lnTo>
                  <a:lnTo>
                    <a:pt x="259" y="89"/>
                  </a:lnTo>
                  <a:lnTo>
                    <a:pt x="266" y="120"/>
                  </a:lnTo>
                  <a:lnTo>
                    <a:pt x="267" y="124"/>
                  </a:lnTo>
                  <a:lnTo>
                    <a:pt x="263" y="125"/>
                  </a:lnTo>
                  <a:lnTo>
                    <a:pt x="242" y="129"/>
                  </a:lnTo>
                  <a:lnTo>
                    <a:pt x="242" y="139"/>
                  </a:lnTo>
                  <a:lnTo>
                    <a:pt x="241" y="146"/>
                  </a:lnTo>
                  <a:lnTo>
                    <a:pt x="262" y="153"/>
                  </a:lnTo>
                  <a:lnTo>
                    <a:pt x="266" y="154"/>
                  </a:lnTo>
                  <a:lnTo>
                    <a:pt x="264" y="158"/>
                  </a:lnTo>
                  <a:lnTo>
                    <a:pt x="254" y="188"/>
                  </a:lnTo>
                  <a:lnTo>
                    <a:pt x="253" y="192"/>
                  </a:lnTo>
                  <a:lnTo>
                    <a:pt x="249" y="191"/>
                  </a:lnTo>
                  <a:lnTo>
                    <a:pt x="229" y="184"/>
                  </a:lnTo>
                  <a:lnTo>
                    <a:pt x="224" y="191"/>
                  </a:lnTo>
                  <a:lnTo>
                    <a:pt x="220" y="197"/>
                  </a:lnTo>
                  <a:lnTo>
                    <a:pt x="234" y="215"/>
                  </a:lnTo>
                  <a:lnTo>
                    <a:pt x="237" y="217"/>
                  </a:lnTo>
                  <a:lnTo>
                    <a:pt x="234" y="220"/>
                  </a:lnTo>
                  <a:lnTo>
                    <a:pt x="211" y="241"/>
                  </a:lnTo>
                  <a:lnTo>
                    <a:pt x="207" y="243"/>
                  </a:lnTo>
                  <a:lnTo>
                    <a:pt x="204" y="241"/>
                  </a:lnTo>
                  <a:lnTo>
                    <a:pt x="190" y="225"/>
                  </a:lnTo>
                  <a:lnTo>
                    <a:pt x="183" y="229"/>
                  </a:lnTo>
                  <a:lnTo>
                    <a:pt x="175" y="232"/>
                  </a:lnTo>
                  <a:lnTo>
                    <a:pt x="180" y="254"/>
                  </a:lnTo>
                  <a:lnTo>
                    <a:pt x="180" y="258"/>
                  </a:lnTo>
                  <a:lnTo>
                    <a:pt x="177" y="258"/>
                  </a:lnTo>
                  <a:lnTo>
                    <a:pt x="145" y="264"/>
                  </a:lnTo>
                  <a:lnTo>
                    <a:pt x="141" y="266"/>
                  </a:lnTo>
                  <a:lnTo>
                    <a:pt x="141" y="262"/>
                  </a:lnTo>
                  <a:lnTo>
                    <a:pt x="136" y="241"/>
                  </a:lnTo>
                  <a:lnTo>
                    <a:pt x="128" y="241"/>
                  </a:lnTo>
                  <a:lnTo>
                    <a:pt x="120" y="239"/>
                  </a:lnTo>
                  <a:lnTo>
                    <a:pt x="114" y="260"/>
                  </a:lnTo>
                  <a:lnTo>
                    <a:pt x="112" y="264"/>
                  </a:lnTo>
                  <a:lnTo>
                    <a:pt x="108" y="263"/>
                  </a:lnTo>
                  <a:lnTo>
                    <a:pt x="78" y="252"/>
                  </a:lnTo>
                  <a:lnTo>
                    <a:pt x="74" y="251"/>
                  </a:lnTo>
                  <a:lnTo>
                    <a:pt x="76" y="247"/>
                  </a:lnTo>
                  <a:lnTo>
                    <a:pt x="82" y="228"/>
                  </a:lnTo>
                  <a:lnTo>
                    <a:pt x="74" y="222"/>
                  </a:lnTo>
                  <a:lnTo>
                    <a:pt x="68" y="218"/>
                  </a:lnTo>
                  <a:lnTo>
                    <a:pt x="52" y="233"/>
                  </a:lnTo>
                  <a:lnTo>
                    <a:pt x="49" y="235"/>
                  </a:lnTo>
                  <a:lnTo>
                    <a:pt x="47" y="233"/>
                  </a:lnTo>
                  <a:lnTo>
                    <a:pt x="25" y="209"/>
                  </a:lnTo>
                  <a:lnTo>
                    <a:pt x="22" y="205"/>
                  </a:lnTo>
                  <a:lnTo>
                    <a:pt x="25" y="203"/>
                  </a:lnTo>
                  <a:lnTo>
                    <a:pt x="42" y="188"/>
                  </a:lnTo>
                  <a:lnTo>
                    <a:pt x="38" y="182"/>
                  </a:lnTo>
                  <a:lnTo>
                    <a:pt x="34" y="174"/>
                  </a:lnTo>
                  <a:lnTo>
                    <a:pt x="13" y="179"/>
                  </a:lnTo>
                  <a:lnTo>
                    <a:pt x="9" y="179"/>
                  </a:lnTo>
                  <a:lnTo>
                    <a:pt x="8" y="175"/>
                  </a:lnTo>
                  <a:lnTo>
                    <a:pt x="1" y="144"/>
                  </a:lnTo>
                  <a:lnTo>
                    <a:pt x="0" y="140"/>
                  </a:lnTo>
                  <a:lnTo>
                    <a:pt x="5" y="140"/>
                  </a:lnTo>
                  <a:lnTo>
                    <a:pt x="26" y="135"/>
                  </a:lnTo>
                  <a:lnTo>
                    <a:pt x="26" y="127"/>
                  </a:lnTo>
                  <a:lnTo>
                    <a:pt x="26" y="119"/>
                  </a:lnTo>
                  <a:lnTo>
                    <a:pt x="6" y="112"/>
                  </a:lnTo>
                  <a:lnTo>
                    <a:pt x="2" y="111"/>
                  </a:lnTo>
                  <a:lnTo>
                    <a:pt x="4" y="107"/>
                  </a:lnTo>
                  <a:lnTo>
                    <a:pt x="13" y="77"/>
                  </a:lnTo>
                  <a:lnTo>
                    <a:pt x="14" y="73"/>
                  </a:lnTo>
                  <a:lnTo>
                    <a:pt x="18" y="74"/>
                  </a:lnTo>
                  <a:lnTo>
                    <a:pt x="39" y="81"/>
                  </a:lnTo>
                  <a:lnTo>
                    <a:pt x="43" y="73"/>
                  </a:lnTo>
                  <a:lnTo>
                    <a:pt x="48" y="67"/>
                  </a:lnTo>
                  <a:lnTo>
                    <a:pt x="32" y="51"/>
                  </a:lnTo>
                  <a:lnTo>
                    <a:pt x="30" y="48"/>
                  </a:lnTo>
                  <a:lnTo>
                    <a:pt x="34" y="46"/>
                  </a:lnTo>
                  <a:lnTo>
                    <a:pt x="57" y="23"/>
                  </a:lnTo>
                  <a:lnTo>
                    <a:pt x="60" y="21"/>
                  </a:lnTo>
                  <a:lnTo>
                    <a:pt x="63" y="23"/>
                  </a:lnTo>
                  <a:lnTo>
                    <a:pt x="77" y="40"/>
                  </a:lnTo>
                  <a:lnTo>
                    <a:pt x="85" y="36"/>
                  </a:lnTo>
                  <a:lnTo>
                    <a:pt x="91" y="33"/>
                  </a:lnTo>
                  <a:lnTo>
                    <a:pt x="87" y="12"/>
                  </a:lnTo>
                  <a:lnTo>
                    <a:pt x="86" y="8"/>
                  </a:lnTo>
                  <a:lnTo>
                    <a:pt x="90" y="6"/>
                  </a:lnTo>
                  <a:lnTo>
                    <a:pt x="122" y="0"/>
                  </a:lnTo>
                  <a:lnTo>
                    <a:pt x="125"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200">
              <a:extLst>
                <a:ext uri="{FF2B5EF4-FFF2-40B4-BE49-F238E27FC236}">
                  <a16:creationId xmlns:a16="http://schemas.microsoft.com/office/drawing/2014/main" id="{547A446F-A723-47E7-8139-2301BAAA669A}"/>
                </a:ext>
              </a:extLst>
            </p:cNvPr>
            <p:cNvSpPr>
              <a:spLocks noEditPoints="1"/>
            </p:cNvSpPr>
            <p:nvPr/>
          </p:nvSpPr>
          <p:spPr bwMode="auto">
            <a:xfrm>
              <a:off x="4702196" y="3752699"/>
              <a:ext cx="367928" cy="372699"/>
            </a:xfrm>
            <a:custGeom>
              <a:avLst/>
              <a:gdLst>
                <a:gd name="T0" fmla="*/ 119 w 265"/>
                <a:gd name="T1" fmla="*/ 93 h 267"/>
                <a:gd name="T2" fmla="*/ 94 w 265"/>
                <a:gd name="T3" fmla="*/ 115 h 267"/>
                <a:gd name="T4" fmla="*/ 91 w 265"/>
                <a:gd name="T5" fmla="*/ 148 h 267"/>
                <a:gd name="T6" fmla="*/ 115 w 265"/>
                <a:gd name="T7" fmla="*/ 173 h 267"/>
                <a:gd name="T8" fmla="*/ 148 w 265"/>
                <a:gd name="T9" fmla="*/ 174 h 267"/>
                <a:gd name="T10" fmla="*/ 172 w 265"/>
                <a:gd name="T11" fmla="*/ 152 h 267"/>
                <a:gd name="T12" fmla="*/ 174 w 265"/>
                <a:gd name="T13" fmla="*/ 119 h 267"/>
                <a:gd name="T14" fmla="*/ 151 w 265"/>
                <a:gd name="T15" fmla="*/ 94 h 267"/>
                <a:gd name="T16" fmla="*/ 125 w 265"/>
                <a:gd name="T17" fmla="*/ 0 h 267"/>
                <a:gd name="T18" fmla="*/ 131 w 265"/>
                <a:gd name="T19" fmla="*/ 26 h 267"/>
                <a:gd name="T20" fmla="*/ 146 w 265"/>
                <a:gd name="T21" fmla="*/ 26 h 267"/>
                <a:gd name="T22" fmla="*/ 154 w 265"/>
                <a:gd name="T23" fmla="*/ 1 h 267"/>
                <a:gd name="T24" fmla="*/ 188 w 265"/>
                <a:gd name="T25" fmla="*/ 13 h 267"/>
                <a:gd name="T26" fmla="*/ 191 w 265"/>
                <a:gd name="T27" fmla="*/ 18 h 267"/>
                <a:gd name="T28" fmla="*/ 191 w 265"/>
                <a:gd name="T29" fmla="*/ 43 h 267"/>
                <a:gd name="T30" fmla="*/ 214 w 265"/>
                <a:gd name="T31" fmla="*/ 33 h 267"/>
                <a:gd name="T32" fmla="*/ 220 w 265"/>
                <a:gd name="T33" fmla="*/ 33 h 267"/>
                <a:gd name="T34" fmla="*/ 244 w 265"/>
                <a:gd name="T35" fmla="*/ 60 h 267"/>
                <a:gd name="T36" fmla="*/ 225 w 265"/>
                <a:gd name="T37" fmla="*/ 77 h 267"/>
                <a:gd name="T38" fmla="*/ 233 w 265"/>
                <a:gd name="T39" fmla="*/ 92 h 267"/>
                <a:gd name="T40" fmla="*/ 258 w 265"/>
                <a:gd name="T41" fmla="*/ 86 h 267"/>
                <a:gd name="T42" fmla="*/ 265 w 265"/>
                <a:gd name="T43" fmla="*/ 122 h 267"/>
                <a:gd name="T44" fmla="*/ 262 w 265"/>
                <a:gd name="T45" fmla="*/ 127 h 267"/>
                <a:gd name="T46" fmla="*/ 241 w 265"/>
                <a:gd name="T47" fmla="*/ 139 h 267"/>
                <a:gd name="T48" fmla="*/ 260 w 265"/>
                <a:gd name="T49" fmla="*/ 154 h 267"/>
                <a:gd name="T50" fmla="*/ 263 w 265"/>
                <a:gd name="T51" fmla="*/ 158 h 267"/>
                <a:gd name="T52" fmla="*/ 252 w 265"/>
                <a:gd name="T53" fmla="*/ 194 h 267"/>
                <a:gd name="T54" fmla="*/ 227 w 265"/>
                <a:gd name="T55" fmla="*/ 186 h 267"/>
                <a:gd name="T56" fmla="*/ 218 w 265"/>
                <a:gd name="T57" fmla="*/ 199 h 267"/>
                <a:gd name="T58" fmla="*/ 237 w 265"/>
                <a:gd name="T59" fmla="*/ 219 h 267"/>
                <a:gd name="T60" fmla="*/ 209 w 265"/>
                <a:gd name="T61" fmla="*/ 242 h 267"/>
                <a:gd name="T62" fmla="*/ 204 w 265"/>
                <a:gd name="T63" fmla="*/ 242 h 267"/>
                <a:gd name="T64" fmla="*/ 182 w 265"/>
                <a:gd name="T65" fmla="*/ 229 h 267"/>
                <a:gd name="T66" fmla="*/ 179 w 265"/>
                <a:gd name="T67" fmla="*/ 254 h 267"/>
                <a:gd name="T68" fmla="*/ 176 w 265"/>
                <a:gd name="T69" fmla="*/ 259 h 267"/>
                <a:gd name="T70" fmla="*/ 141 w 265"/>
                <a:gd name="T71" fmla="*/ 267 h 267"/>
                <a:gd name="T72" fmla="*/ 136 w 265"/>
                <a:gd name="T73" fmla="*/ 241 h 267"/>
                <a:gd name="T74" fmla="*/ 119 w 265"/>
                <a:gd name="T75" fmla="*/ 241 h 267"/>
                <a:gd name="T76" fmla="*/ 111 w 265"/>
                <a:gd name="T77" fmla="*/ 266 h 267"/>
                <a:gd name="T78" fmla="*/ 77 w 265"/>
                <a:gd name="T79" fmla="*/ 254 h 267"/>
                <a:gd name="T80" fmla="*/ 74 w 265"/>
                <a:gd name="T81" fmla="*/ 249 h 267"/>
                <a:gd name="T82" fmla="*/ 74 w 265"/>
                <a:gd name="T83" fmla="*/ 224 h 267"/>
                <a:gd name="T84" fmla="*/ 51 w 265"/>
                <a:gd name="T85" fmla="*/ 234 h 267"/>
                <a:gd name="T86" fmla="*/ 45 w 265"/>
                <a:gd name="T87" fmla="*/ 234 h 267"/>
                <a:gd name="T88" fmla="*/ 22 w 265"/>
                <a:gd name="T89" fmla="*/ 207 h 267"/>
                <a:gd name="T90" fmla="*/ 40 w 265"/>
                <a:gd name="T91" fmla="*/ 190 h 267"/>
                <a:gd name="T92" fmla="*/ 34 w 265"/>
                <a:gd name="T93" fmla="*/ 175 h 267"/>
                <a:gd name="T94" fmla="*/ 7 w 265"/>
                <a:gd name="T95" fmla="*/ 181 h 267"/>
                <a:gd name="T96" fmla="*/ 1 w 265"/>
                <a:gd name="T97" fmla="*/ 145 h 267"/>
                <a:gd name="T98" fmla="*/ 3 w 265"/>
                <a:gd name="T99" fmla="*/ 140 h 267"/>
                <a:gd name="T100" fmla="*/ 24 w 265"/>
                <a:gd name="T101" fmla="*/ 128 h 267"/>
                <a:gd name="T102" fmla="*/ 5 w 265"/>
                <a:gd name="T103" fmla="*/ 114 h 267"/>
                <a:gd name="T104" fmla="*/ 2 w 265"/>
                <a:gd name="T105" fmla="*/ 109 h 267"/>
                <a:gd name="T106" fmla="*/ 14 w 265"/>
                <a:gd name="T107" fmla="*/ 73 h 267"/>
                <a:gd name="T108" fmla="*/ 38 w 265"/>
                <a:gd name="T109" fmla="*/ 81 h 267"/>
                <a:gd name="T110" fmla="*/ 47 w 265"/>
                <a:gd name="T111" fmla="*/ 68 h 267"/>
                <a:gd name="T112" fmla="*/ 30 w 265"/>
                <a:gd name="T113" fmla="*/ 48 h 267"/>
                <a:gd name="T114" fmla="*/ 56 w 265"/>
                <a:gd name="T115" fmla="*/ 25 h 267"/>
                <a:gd name="T116" fmla="*/ 62 w 265"/>
                <a:gd name="T117" fmla="*/ 25 h 267"/>
                <a:gd name="T118" fmla="*/ 83 w 265"/>
                <a:gd name="T119" fmla="*/ 38 h 267"/>
                <a:gd name="T120" fmla="*/ 86 w 265"/>
                <a:gd name="T121" fmla="*/ 13 h 267"/>
                <a:gd name="T122" fmla="*/ 90 w 265"/>
                <a:gd name="T123" fmla="*/ 8 h 267"/>
                <a:gd name="T124" fmla="*/ 125 w 265"/>
                <a:gd name="T125"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5" h="267">
                  <a:moveTo>
                    <a:pt x="134" y="90"/>
                  </a:moveTo>
                  <a:lnTo>
                    <a:pt x="119" y="93"/>
                  </a:lnTo>
                  <a:lnTo>
                    <a:pt x="104" y="101"/>
                  </a:lnTo>
                  <a:lnTo>
                    <a:pt x="94" y="115"/>
                  </a:lnTo>
                  <a:lnTo>
                    <a:pt x="90" y="131"/>
                  </a:lnTo>
                  <a:lnTo>
                    <a:pt x="91" y="148"/>
                  </a:lnTo>
                  <a:lnTo>
                    <a:pt x="100" y="162"/>
                  </a:lnTo>
                  <a:lnTo>
                    <a:pt x="115" y="173"/>
                  </a:lnTo>
                  <a:lnTo>
                    <a:pt x="131" y="177"/>
                  </a:lnTo>
                  <a:lnTo>
                    <a:pt x="148" y="174"/>
                  </a:lnTo>
                  <a:lnTo>
                    <a:pt x="162" y="166"/>
                  </a:lnTo>
                  <a:lnTo>
                    <a:pt x="172" y="152"/>
                  </a:lnTo>
                  <a:lnTo>
                    <a:pt x="176" y="136"/>
                  </a:lnTo>
                  <a:lnTo>
                    <a:pt x="174" y="119"/>
                  </a:lnTo>
                  <a:lnTo>
                    <a:pt x="165" y="105"/>
                  </a:lnTo>
                  <a:lnTo>
                    <a:pt x="151" y="94"/>
                  </a:lnTo>
                  <a:lnTo>
                    <a:pt x="134" y="90"/>
                  </a:lnTo>
                  <a:close/>
                  <a:moveTo>
                    <a:pt x="125" y="0"/>
                  </a:moveTo>
                  <a:lnTo>
                    <a:pt x="125" y="4"/>
                  </a:lnTo>
                  <a:lnTo>
                    <a:pt x="131" y="26"/>
                  </a:lnTo>
                  <a:lnTo>
                    <a:pt x="138" y="26"/>
                  </a:lnTo>
                  <a:lnTo>
                    <a:pt x="146" y="26"/>
                  </a:lnTo>
                  <a:lnTo>
                    <a:pt x="153" y="5"/>
                  </a:lnTo>
                  <a:lnTo>
                    <a:pt x="154" y="1"/>
                  </a:lnTo>
                  <a:lnTo>
                    <a:pt x="158" y="3"/>
                  </a:lnTo>
                  <a:lnTo>
                    <a:pt x="188" y="13"/>
                  </a:lnTo>
                  <a:lnTo>
                    <a:pt x="192" y="14"/>
                  </a:lnTo>
                  <a:lnTo>
                    <a:pt x="191" y="18"/>
                  </a:lnTo>
                  <a:lnTo>
                    <a:pt x="184" y="39"/>
                  </a:lnTo>
                  <a:lnTo>
                    <a:pt x="191" y="43"/>
                  </a:lnTo>
                  <a:lnTo>
                    <a:pt x="199" y="47"/>
                  </a:lnTo>
                  <a:lnTo>
                    <a:pt x="214" y="33"/>
                  </a:lnTo>
                  <a:lnTo>
                    <a:pt x="217" y="30"/>
                  </a:lnTo>
                  <a:lnTo>
                    <a:pt x="220" y="33"/>
                  </a:lnTo>
                  <a:lnTo>
                    <a:pt x="242" y="58"/>
                  </a:lnTo>
                  <a:lnTo>
                    <a:pt x="244" y="60"/>
                  </a:lnTo>
                  <a:lnTo>
                    <a:pt x="241" y="63"/>
                  </a:lnTo>
                  <a:lnTo>
                    <a:pt x="225" y="77"/>
                  </a:lnTo>
                  <a:lnTo>
                    <a:pt x="229" y="85"/>
                  </a:lnTo>
                  <a:lnTo>
                    <a:pt x="233" y="92"/>
                  </a:lnTo>
                  <a:lnTo>
                    <a:pt x="254" y="88"/>
                  </a:lnTo>
                  <a:lnTo>
                    <a:pt x="258" y="86"/>
                  </a:lnTo>
                  <a:lnTo>
                    <a:pt x="259" y="90"/>
                  </a:lnTo>
                  <a:lnTo>
                    <a:pt x="265" y="122"/>
                  </a:lnTo>
                  <a:lnTo>
                    <a:pt x="265" y="126"/>
                  </a:lnTo>
                  <a:lnTo>
                    <a:pt x="262" y="127"/>
                  </a:lnTo>
                  <a:lnTo>
                    <a:pt x="241" y="131"/>
                  </a:lnTo>
                  <a:lnTo>
                    <a:pt x="241" y="139"/>
                  </a:lnTo>
                  <a:lnTo>
                    <a:pt x="239" y="147"/>
                  </a:lnTo>
                  <a:lnTo>
                    <a:pt x="260" y="154"/>
                  </a:lnTo>
                  <a:lnTo>
                    <a:pt x="264" y="156"/>
                  </a:lnTo>
                  <a:lnTo>
                    <a:pt x="263" y="158"/>
                  </a:lnTo>
                  <a:lnTo>
                    <a:pt x="254" y="190"/>
                  </a:lnTo>
                  <a:lnTo>
                    <a:pt x="252" y="194"/>
                  </a:lnTo>
                  <a:lnTo>
                    <a:pt x="248" y="192"/>
                  </a:lnTo>
                  <a:lnTo>
                    <a:pt x="227" y="186"/>
                  </a:lnTo>
                  <a:lnTo>
                    <a:pt x="224" y="192"/>
                  </a:lnTo>
                  <a:lnTo>
                    <a:pt x="218" y="199"/>
                  </a:lnTo>
                  <a:lnTo>
                    <a:pt x="233" y="215"/>
                  </a:lnTo>
                  <a:lnTo>
                    <a:pt x="237" y="219"/>
                  </a:lnTo>
                  <a:lnTo>
                    <a:pt x="233" y="221"/>
                  </a:lnTo>
                  <a:lnTo>
                    <a:pt x="209" y="242"/>
                  </a:lnTo>
                  <a:lnTo>
                    <a:pt x="207" y="245"/>
                  </a:lnTo>
                  <a:lnTo>
                    <a:pt x="204" y="242"/>
                  </a:lnTo>
                  <a:lnTo>
                    <a:pt x="189" y="225"/>
                  </a:lnTo>
                  <a:lnTo>
                    <a:pt x="182" y="229"/>
                  </a:lnTo>
                  <a:lnTo>
                    <a:pt x="175" y="233"/>
                  </a:lnTo>
                  <a:lnTo>
                    <a:pt x="179" y="254"/>
                  </a:lnTo>
                  <a:lnTo>
                    <a:pt x="180" y="258"/>
                  </a:lnTo>
                  <a:lnTo>
                    <a:pt x="176" y="259"/>
                  </a:lnTo>
                  <a:lnTo>
                    <a:pt x="145" y="266"/>
                  </a:lnTo>
                  <a:lnTo>
                    <a:pt x="141" y="267"/>
                  </a:lnTo>
                  <a:lnTo>
                    <a:pt x="140" y="263"/>
                  </a:lnTo>
                  <a:lnTo>
                    <a:pt x="136" y="241"/>
                  </a:lnTo>
                  <a:lnTo>
                    <a:pt x="127" y="241"/>
                  </a:lnTo>
                  <a:lnTo>
                    <a:pt x="119" y="241"/>
                  </a:lnTo>
                  <a:lnTo>
                    <a:pt x="112" y="262"/>
                  </a:lnTo>
                  <a:lnTo>
                    <a:pt x="111" y="266"/>
                  </a:lnTo>
                  <a:lnTo>
                    <a:pt x="107" y="264"/>
                  </a:lnTo>
                  <a:lnTo>
                    <a:pt x="77" y="254"/>
                  </a:lnTo>
                  <a:lnTo>
                    <a:pt x="73" y="253"/>
                  </a:lnTo>
                  <a:lnTo>
                    <a:pt x="74" y="249"/>
                  </a:lnTo>
                  <a:lnTo>
                    <a:pt x="81" y="228"/>
                  </a:lnTo>
                  <a:lnTo>
                    <a:pt x="74" y="224"/>
                  </a:lnTo>
                  <a:lnTo>
                    <a:pt x="68" y="220"/>
                  </a:lnTo>
                  <a:lnTo>
                    <a:pt x="51" y="234"/>
                  </a:lnTo>
                  <a:lnTo>
                    <a:pt x="48" y="237"/>
                  </a:lnTo>
                  <a:lnTo>
                    <a:pt x="45" y="234"/>
                  </a:lnTo>
                  <a:lnTo>
                    <a:pt x="24" y="209"/>
                  </a:lnTo>
                  <a:lnTo>
                    <a:pt x="22" y="207"/>
                  </a:lnTo>
                  <a:lnTo>
                    <a:pt x="24" y="204"/>
                  </a:lnTo>
                  <a:lnTo>
                    <a:pt x="40" y="190"/>
                  </a:lnTo>
                  <a:lnTo>
                    <a:pt x="36" y="182"/>
                  </a:lnTo>
                  <a:lnTo>
                    <a:pt x="34" y="175"/>
                  </a:lnTo>
                  <a:lnTo>
                    <a:pt x="11" y="179"/>
                  </a:lnTo>
                  <a:lnTo>
                    <a:pt x="7" y="181"/>
                  </a:lnTo>
                  <a:lnTo>
                    <a:pt x="7" y="177"/>
                  </a:lnTo>
                  <a:lnTo>
                    <a:pt x="1" y="145"/>
                  </a:lnTo>
                  <a:lnTo>
                    <a:pt x="0" y="141"/>
                  </a:lnTo>
                  <a:lnTo>
                    <a:pt x="3" y="140"/>
                  </a:lnTo>
                  <a:lnTo>
                    <a:pt x="24" y="136"/>
                  </a:lnTo>
                  <a:lnTo>
                    <a:pt x="24" y="128"/>
                  </a:lnTo>
                  <a:lnTo>
                    <a:pt x="26" y="120"/>
                  </a:lnTo>
                  <a:lnTo>
                    <a:pt x="5" y="114"/>
                  </a:lnTo>
                  <a:lnTo>
                    <a:pt x="1" y="113"/>
                  </a:lnTo>
                  <a:lnTo>
                    <a:pt x="2" y="109"/>
                  </a:lnTo>
                  <a:lnTo>
                    <a:pt x="13" y="77"/>
                  </a:lnTo>
                  <a:lnTo>
                    <a:pt x="14" y="73"/>
                  </a:lnTo>
                  <a:lnTo>
                    <a:pt x="18" y="75"/>
                  </a:lnTo>
                  <a:lnTo>
                    <a:pt x="38" y="81"/>
                  </a:lnTo>
                  <a:lnTo>
                    <a:pt x="43" y="75"/>
                  </a:lnTo>
                  <a:lnTo>
                    <a:pt x="47" y="68"/>
                  </a:lnTo>
                  <a:lnTo>
                    <a:pt x="32" y="52"/>
                  </a:lnTo>
                  <a:lnTo>
                    <a:pt x="30" y="48"/>
                  </a:lnTo>
                  <a:lnTo>
                    <a:pt x="32" y="46"/>
                  </a:lnTo>
                  <a:lnTo>
                    <a:pt x="56" y="25"/>
                  </a:lnTo>
                  <a:lnTo>
                    <a:pt x="60" y="22"/>
                  </a:lnTo>
                  <a:lnTo>
                    <a:pt x="62" y="25"/>
                  </a:lnTo>
                  <a:lnTo>
                    <a:pt x="77" y="42"/>
                  </a:lnTo>
                  <a:lnTo>
                    <a:pt x="83" y="38"/>
                  </a:lnTo>
                  <a:lnTo>
                    <a:pt x="91" y="34"/>
                  </a:lnTo>
                  <a:lnTo>
                    <a:pt x="86" y="13"/>
                  </a:lnTo>
                  <a:lnTo>
                    <a:pt x="86" y="9"/>
                  </a:lnTo>
                  <a:lnTo>
                    <a:pt x="90" y="8"/>
                  </a:lnTo>
                  <a:lnTo>
                    <a:pt x="121" y="1"/>
                  </a:lnTo>
                  <a:lnTo>
                    <a:pt x="125"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Freeform 201">
              <a:extLst>
                <a:ext uri="{FF2B5EF4-FFF2-40B4-BE49-F238E27FC236}">
                  <a16:creationId xmlns:a16="http://schemas.microsoft.com/office/drawing/2014/main" id="{D8579AC9-F07D-45D1-BB65-AC85D363964A}"/>
                </a:ext>
              </a:extLst>
            </p:cNvPr>
            <p:cNvSpPr>
              <a:spLocks noEditPoints="1"/>
            </p:cNvSpPr>
            <p:nvPr/>
          </p:nvSpPr>
          <p:spPr bwMode="auto">
            <a:xfrm>
              <a:off x="4947480" y="3267328"/>
              <a:ext cx="367928" cy="372699"/>
            </a:xfrm>
            <a:custGeom>
              <a:avLst/>
              <a:gdLst>
                <a:gd name="T0" fmla="*/ 118 w 266"/>
                <a:gd name="T1" fmla="*/ 91 h 265"/>
                <a:gd name="T2" fmla="*/ 93 w 266"/>
                <a:gd name="T3" fmla="*/ 114 h 265"/>
                <a:gd name="T4" fmla="*/ 92 w 266"/>
                <a:gd name="T5" fmla="*/ 146 h 265"/>
                <a:gd name="T6" fmla="*/ 114 w 266"/>
                <a:gd name="T7" fmla="*/ 171 h 265"/>
                <a:gd name="T8" fmla="*/ 147 w 266"/>
                <a:gd name="T9" fmla="*/ 174 h 265"/>
                <a:gd name="T10" fmla="*/ 172 w 266"/>
                <a:gd name="T11" fmla="*/ 150 h 265"/>
                <a:gd name="T12" fmla="*/ 174 w 266"/>
                <a:gd name="T13" fmla="*/ 117 h 265"/>
                <a:gd name="T14" fmla="*/ 151 w 266"/>
                <a:gd name="T15" fmla="*/ 93 h 265"/>
                <a:gd name="T16" fmla="*/ 125 w 266"/>
                <a:gd name="T17" fmla="*/ 0 h 265"/>
                <a:gd name="T18" fmla="*/ 130 w 266"/>
                <a:gd name="T19" fmla="*/ 25 h 265"/>
                <a:gd name="T20" fmla="*/ 147 w 266"/>
                <a:gd name="T21" fmla="*/ 25 h 265"/>
                <a:gd name="T22" fmla="*/ 155 w 266"/>
                <a:gd name="T23" fmla="*/ 1 h 265"/>
                <a:gd name="T24" fmla="*/ 189 w 266"/>
                <a:gd name="T25" fmla="*/ 11 h 265"/>
                <a:gd name="T26" fmla="*/ 191 w 266"/>
                <a:gd name="T27" fmla="*/ 17 h 265"/>
                <a:gd name="T28" fmla="*/ 191 w 266"/>
                <a:gd name="T29" fmla="*/ 42 h 265"/>
                <a:gd name="T30" fmla="*/ 215 w 266"/>
                <a:gd name="T31" fmla="*/ 31 h 265"/>
                <a:gd name="T32" fmla="*/ 220 w 266"/>
                <a:gd name="T33" fmla="*/ 32 h 265"/>
                <a:gd name="T34" fmla="*/ 244 w 266"/>
                <a:gd name="T35" fmla="*/ 59 h 265"/>
                <a:gd name="T36" fmla="*/ 225 w 266"/>
                <a:gd name="T37" fmla="*/ 76 h 265"/>
                <a:gd name="T38" fmla="*/ 232 w 266"/>
                <a:gd name="T39" fmla="*/ 90 h 265"/>
                <a:gd name="T40" fmla="*/ 258 w 266"/>
                <a:gd name="T41" fmla="*/ 85 h 265"/>
                <a:gd name="T42" fmla="*/ 265 w 266"/>
                <a:gd name="T43" fmla="*/ 120 h 265"/>
                <a:gd name="T44" fmla="*/ 262 w 266"/>
                <a:gd name="T45" fmla="*/ 125 h 265"/>
                <a:gd name="T46" fmla="*/ 241 w 266"/>
                <a:gd name="T47" fmla="*/ 138 h 265"/>
                <a:gd name="T48" fmla="*/ 261 w 266"/>
                <a:gd name="T49" fmla="*/ 153 h 265"/>
                <a:gd name="T50" fmla="*/ 263 w 266"/>
                <a:gd name="T51" fmla="*/ 158 h 265"/>
                <a:gd name="T52" fmla="*/ 252 w 266"/>
                <a:gd name="T53" fmla="*/ 192 h 265"/>
                <a:gd name="T54" fmla="*/ 228 w 266"/>
                <a:gd name="T55" fmla="*/ 184 h 265"/>
                <a:gd name="T56" fmla="*/ 219 w 266"/>
                <a:gd name="T57" fmla="*/ 197 h 265"/>
                <a:gd name="T58" fmla="*/ 236 w 266"/>
                <a:gd name="T59" fmla="*/ 217 h 265"/>
                <a:gd name="T60" fmla="*/ 210 w 266"/>
                <a:gd name="T61" fmla="*/ 241 h 265"/>
                <a:gd name="T62" fmla="*/ 203 w 266"/>
                <a:gd name="T63" fmla="*/ 241 h 265"/>
                <a:gd name="T64" fmla="*/ 182 w 266"/>
                <a:gd name="T65" fmla="*/ 229 h 265"/>
                <a:gd name="T66" fmla="*/ 180 w 266"/>
                <a:gd name="T67" fmla="*/ 254 h 265"/>
                <a:gd name="T68" fmla="*/ 176 w 266"/>
                <a:gd name="T69" fmla="*/ 258 h 265"/>
                <a:gd name="T70" fmla="*/ 140 w 266"/>
                <a:gd name="T71" fmla="*/ 265 h 265"/>
                <a:gd name="T72" fmla="*/ 135 w 266"/>
                <a:gd name="T73" fmla="*/ 241 h 265"/>
                <a:gd name="T74" fmla="*/ 119 w 266"/>
                <a:gd name="T75" fmla="*/ 239 h 265"/>
                <a:gd name="T76" fmla="*/ 111 w 266"/>
                <a:gd name="T77" fmla="*/ 264 h 265"/>
                <a:gd name="T78" fmla="*/ 77 w 266"/>
                <a:gd name="T79" fmla="*/ 252 h 265"/>
                <a:gd name="T80" fmla="*/ 75 w 266"/>
                <a:gd name="T81" fmla="*/ 247 h 265"/>
                <a:gd name="T82" fmla="*/ 75 w 266"/>
                <a:gd name="T83" fmla="*/ 222 h 265"/>
                <a:gd name="T84" fmla="*/ 51 w 266"/>
                <a:gd name="T85" fmla="*/ 233 h 265"/>
                <a:gd name="T86" fmla="*/ 46 w 266"/>
                <a:gd name="T87" fmla="*/ 233 h 265"/>
                <a:gd name="T88" fmla="*/ 21 w 266"/>
                <a:gd name="T89" fmla="*/ 205 h 265"/>
                <a:gd name="T90" fmla="*/ 41 w 266"/>
                <a:gd name="T91" fmla="*/ 188 h 265"/>
                <a:gd name="T92" fmla="*/ 33 w 266"/>
                <a:gd name="T93" fmla="*/ 174 h 265"/>
                <a:gd name="T94" fmla="*/ 8 w 266"/>
                <a:gd name="T95" fmla="*/ 179 h 265"/>
                <a:gd name="T96" fmla="*/ 0 w 266"/>
                <a:gd name="T97" fmla="*/ 144 h 265"/>
                <a:gd name="T98" fmla="*/ 4 w 266"/>
                <a:gd name="T99" fmla="*/ 140 h 265"/>
                <a:gd name="T100" fmla="*/ 25 w 266"/>
                <a:gd name="T101" fmla="*/ 127 h 265"/>
                <a:gd name="T102" fmla="*/ 5 w 266"/>
                <a:gd name="T103" fmla="*/ 112 h 265"/>
                <a:gd name="T104" fmla="*/ 3 w 266"/>
                <a:gd name="T105" fmla="*/ 107 h 265"/>
                <a:gd name="T106" fmla="*/ 13 w 266"/>
                <a:gd name="T107" fmla="*/ 73 h 265"/>
                <a:gd name="T108" fmla="*/ 38 w 266"/>
                <a:gd name="T109" fmla="*/ 81 h 265"/>
                <a:gd name="T110" fmla="*/ 47 w 266"/>
                <a:gd name="T111" fmla="*/ 66 h 265"/>
                <a:gd name="T112" fmla="*/ 29 w 266"/>
                <a:gd name="T113" fmla="*/ 48 h 265"/>
                <a:gd name="T114" fmla="*/ 56 w 266"/>
                <a:gd name="T115" fmla="*/ 23 h 265"/>
                <a:gd name="T116" fmla="*/ 62 w 266"/>
                <a:gd name="T117" fmla="*/ 23 h 265"/>
                <a:gd name="T118" fmla="*/ 84 w 266"/>
                <a:gd name="T119" fmla="*/ 36 h 265"/>
                <a:gd name="T120" fmla="*/ 87 w 266"/>
                <a:gd name="T121" fmla="*/ 11 h 265"/>
                <a:gd name="T122" fmla="*/ 89 w 266"/>
                <a:gd name="T123" fmla="*/ 6 h 265"/>
                <a:gd name="T124" fmla="*/ 125 w 266"/>
                <a:gd name="T1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6" h="265">
                  <a:moveTo>
                    <a:pt x="135" y="89"/>
                  </a:moveTo>
                  <a:lnTo>
                    <a:pt x="118" y="91"/>
                  </a:lnTo>
                  <a:lnTo>
                    <a:pt x="104" y="100"/>
                  </a:lnTo>
                  <a:lnTo>
                    <a:pt x="93" y="114"/>
                  </a:lnTo>
                  <a:lnTo>
                    <a:pt x="89" y="131"/>
                  </a:lnTo>
                  <a:lnTo>
                    <a:pt x="92" y="146"/>
                  </a:lnTo>
                  <a:lnTo>
                    <a:pt x="101" y="161"/>
                  </a:lnTo>
                  <a:lnTo>
                    <a:pt x="114" y="171"/>
                  </a:lnTo>
                  <a:lnTo>
                    <a:pt x="131" y="175"/>
                  </a:lnTo>
                  <a:lnTo>
                    <a:pt x="147" y="174"/>
                  </a:lnTo>
                  <a:lnTo>
                    <a:pt x="162" y="165"/>
                  </a:lnTo>
                  <a:lnTo>
                    <a:pt x="172" y="150"/>
                  </a:lnTo>
                  <a:lnTo>
                    <a:pt x="176" y="135"/>
                  </a:lnTo>
                  <a:lnTo>
                    <a:pt x="174" y="117"/>
                  </a:lnTo>
                  <a:lnTo>
                    <a:pt x="165" y="103"/>
                  </a:lnTo>
                  <a:lnTo>
                    <a:pt x="151" y="93"/>
                  </a:lnTo>
                  <a:lnTo>
                    <a:pt x="135" y="89"/>
                  </a:lnTo>
                  <a:close/>
                  <a:moveTo>
                    <a:pt x="125" y="0"/>
                  </a:moveTo>
                  <a:lnTo>
                    <a:pt x="126" y="4"/>
                  </a:lnTo>
                  <a:lnTo>
                    <a:pt x="130" y="25"/>
                  </a:lnTo>
                  <a:lnTo>
                    <a:pt x="139" y="25"/>
                  </a:lnTo>
                  <a:lnTo>
                    <a:pt x="147" y="25"/>
                  </a:lnTo>
                  <a:lnTo>
                    <a:pt x="153" y="5"/>
                  </a:lnTo>
                  <a:lnTo>
                    <a:pt x="155" y="1"/>
                  </a:lnTo>
                  <a:lnTo>
                    <a:pt x="159" y="2"/>
                  </a:lnTo>
                  <a:lnTo>
                    <a:pt x="189" y="11"/>
                  </a:lnTo>
                  <a:lnTo>
                    <a:pt x="193" y="13"/>
                  </a:lnTo>
                  <a:lnTo>
                    <a:pt x="191" y="17"/>
                  </a:lnTo>
                  <a:lnTo>
                    <a:pt x="185" y="38"/>
                  </a:lnTo>
                  <a:lnTo>
                    <a:pt x="191" y="42"/>
                  </a:lnTo>
                  <a:lnTo>
                    <a:pt x="198" y="47"/>
                  </a:lnTo>
                  <a:lnTo>
                    <a:pt x="215" y="31"/>
                  </a:lnTo>
                  <a:lnTo>
                    <a:pt x="218" y="28"/>
                  </a:lnTo>
                  <a:lnTo>
                    <a:pt x="220" y="32"/>
                  </a:lnTo>
                  <a:lnTo>
                    <a:pt x="241" y="56"/>
                  </a:lnTo>
                  <a:lnTo>
                    <a:pt x="244" y="59"/>
                  </a:lnTo>
                  <a:lnTo>
                    <a:pt x="241" y="61"/>
                  </a:lnTo>
                  <a:lnTo>
                    <a:pt x="225" y="76"/>
                  </a:lnTo>
                  <a:lnTo>
                    <a:pt x="229" y="83"/>
                  </a:lnTo>
                  <a:lnTo>
                    <a:pt x="232" y="90"/>
                  </a:lnTo>
                  <a:lnTo>
                    <a:pt x="254" y="86"/>
                  </a:lnTo>
                  <a:lnTo>
                    <a:pt x="258" y="85"/>
                  </a:lnTo>
                  <a:lnTo>
                    <a:pt x="258" y="89"/>
                  </a:lnTo>
                  <a:lnTo>
                    <a:pt x="265" y="120"/>
                  </a:lnTo>
                  <a:lnTo>
                    <a:pt x="266" y="124"/>
                  </a:lnTo>
                  <a:lnTo>
                    <a:pt x="262" y="125"/>
                  </a:lnTo>
                  <a:lnTo>
                    <a:pt x="241" y="129"/>
                  </a:lnTo>
                  <a:lnTo>
                    <a:pt x="241" y="138"/>
                  </a:lnTo>
                  <a:lnTo>
                    <a:pt x="240" y="146"/>
                  </a:lnTo>
                  <a:lnTo>
                    <a:pt x="261" y="153"/>
                  </a:lnTo>
                  <a:lnTo>
                    <a:pt x="265" y="154"/>
                  </a:lnTo>
                  <a:lnTo>
                    <a:pt x="263" y="158"/>
                  </a:lnTo>
                  <a:lnTo>
                    <a:pt x="253" y="188"/>
                  </a:lnTo>
                  <a:lnTo>
                    <a:pt x="252" y="192"/>
                  </a:lnTo>
                  <a:lnTo>
                    <a:pt x="248" y="191"/>
                  </a:lnTo>
                  <a:lnTo>
                    <a:pt x="228" y="184"/>
                  </a:lnTo>
                  <a:lnTo>
                    <a:pt x="223" y="191"/>
                  </a:lnTo>
                  <a:lnTo>
                    <a:pt x="219" y="197"/>
                  </a:lnTo>
                  <a:lnTo>
                    <a:pt x="233" y="214"/>
                  </a:lnTo>
                  <a:lnTo>
                    <a:pt x="236" y="217"/>
                  </a:lnTo>
                  <a:lnTo>
                    <a:pt x="233" y="220"/>
                  </a:lnTo>
                  <a:lnTo>
                    <a:pt x="210" y="241"/>
                  </a:lnTo>
                  <a:lnTo>
                    <a:pt x="206" y="243"/>
                  </a:lnTo>
                  <a:lnTo>
                    <a:pt x="203" y="241"/>
                  </a:lnTo>
                  <a:lnTo>
                    <a:pt x="189" y="225"/>
                  </a:lnTo>
                  <a:lnTo>
                    <a:pt x="182" y="229"/>
                  </a:lnTo>
                  <a:lnTo>
                    <a:pt x="174" y="231"/>
                  </a:lnTo>
                  <a:lnTo>
                    <a:pt x="180" y="254"/>
                  </a:lnTo>
                  <a:lnTo>
                    <a:pt x="180" y="258"/>
                  </a:lnTo>
                  <a:lnTo>
                    <a:pt x="176" y="258"/>
                  </a:lnTo>
                  <a:lnTo>
                    <a:pt x="144" y="264"/>
                  </a:lnTo>
                  <a:lnTo>
                    <a:pt x="140" y="265"/>
                  </a:lnTo>
                  <a:lnTo>
                    <a:pt x="140" y="262"/>
                  </a:lnTo>
                  <a:lnTo>
                    <a:pt x="135" y="241"/>
                  </a:lnTo>
                  <a:lnTo>
                    <a:pt x="127" y="241"/>
                  </a:lnTo>
                  <a:lnTo>
                    <a:pt x="119" y="239"/>
                  </a:lnTo>
                  <a:lnTo>
                    <a:pt x="113" y="260"/>
                  </a:lnTo>
                  <a:lnTo>
                    <a:pt x="111" y="264"/>
                  </a:lnTo>
                  <a:lnTo>
                    <a:pt x="107" y="263"/>
                  </a:lnTo>
                  <a:lnTo>
                    <a:pt x="77" y="252"/>
                  </a:lnTo>
                  <a:lnTo>
                    <a:pt x="73" y="251"/>
                  </a:lnTo>
                  <a:lnTo>
                    <a:pt x="75" y="247"/>
                  </a:lnTo>
                  <a:lnTo>
                    <a:pt x="81" y="227"/>
                  </a:lnTo>
                  <a:lnTo>
                    <a:pt x="75" y="222"/>
                  </a:lnTo>
                  <a:lnTo>
                    <a:pt x="67" y="218"/>
                  </a:lnTo>
                  <a:lnTo>
                    <a:pt x="51" y="233"/>
                  </a:lnTo>
                  <a:lnTo>
                    <a:pt x="49" y="235"/>
                  </a:lnTo>
                  <a:lnTo>
                    <a:pt x="46" y="233"/>
                  </a:lnTo>
                  <a:lnTo>
                    <a:pt x="24" y="209"/>
                  </a:lnTo>
                  <a:lnTo>
                    <a:pt x="21" y="205"/>
                  </a:lnTo>
                  <a:lnTo>
                    <a:pt x="25" y="203"/>
                  </a:lnTo>
                  <a:lnTo>
                    <a:pt x="41" y="188"/>
                  </a:lnTo>
                  <a:lnTo>
                    <a:pt x="37" y="182"/>
                  </a:lnTo>
                  <a:lnTo>
                    <a:pt x="33" y="174"/>
                  </a:lnTo>
                  <a:lnTo>
                    <a:pt x="12" y="179"/>
                  </a:lnTo>
                  <a:lnTo>
                    <a:pt x="8" y="179"/>
                  </a:lnTo>
                  <a:lnTo>
                    <a:pt x="7" y="175"/>
                  </a:lnTo>
                  <a:lnTo>
                    <a:pt x="0" y="144"/>
                  </a:lnTo>
                  <a:lnTo>
                    <a:pt x="0" y="140"/>
                  </a:lnTo>
                  <a:lnTo>
                    <a:pt x="4" y="140"/>
                  </a:lnTo>
                  <a:lnTo>
                    <a:pt x="25" y="135"/>
                  </a:lnTo>
                  <a:lnTo>
                    <a:pt x="25" y="127"/>
                  </a:lnTo>
                  <a:lnTo>
                    <a:pt x="26" y="119"/>
                  </a:lnTo>
                  <a:lnTo>
                    <a:pt x="5" y="112"/>
                  </a:lnTo>
                  <a:lnTo>
                    <a:pt x="1" y="111"/>
                  </a:lnTo>
                  <a:lnTo>
                    <a:pt x="3" y="107"/>
                  </a:lnTo>
                  <a:lnTo>
                    <a:pt x="12" y="77"/>
                  </a:lnTo>
                  <a:lnTo>
                    <a:pt x="13" y="73"/>
                  </a:lnTo>
                  <a:lnTo>
                    <a:pt x="17" y="74"/>
                  </a:lnTo>
                  <a:lnTo>
                    <a:pt x="38" y="81"/>
                  </a:lnTo>
                  <a:lnTo>
                    <a:pt x="42" y="73"/>
                  </a:lnTo>
                  <a:lnTo>
                    <a:pt x="47" y="66"/>
                  </a:lnTo>
                  <a:lnTo>
                    <a:pt x="33" y="51"/>
                  </a:lnTo>
                  <a:lnTo>
                    <a:pt x="29" y="48"/>
                  </a:lnTo>
                  <a:lnTo>
                    <a:pt x="33" y="45"/>
                  </a:lnTo>
                  <a:lnTo>
                    <a:pt x="56" y="23"/>
                  </a:lnTo>
                  <a:lnTo>
                    <a:pt x="59" y="21"/>
                  </a:lnTo>
                  <a:lnTo>
                    <a:pt x="62" y="23"/>
                  </a:lnTo>
                  <a:lnTo>
                    <a:pt x="77" y="40"/>
                  </a:lnTo>
                  <a:lnTo>
                    <a:pt x="84" y="36"/>
                  </a:lnTo>
                  <a:lnTo>
                    <a:pt x="90" y="32"/>
                  </a:lnTo>
                  <a:lnTo>
                    <a:pt x="87" y="11"/>
                  </a:lnTo>
                  <a:lnTo>
                    <a:pt x="85" y="8"/>
                  </a:lnTo>
                  <a:lnTo>
                    <a:pt x="89" y="6"/>
                  </a:lnTo>
                  <a:lnTo>
                    <a:pt x="121" y="0"/>
                  </a:lnTo>
                  <a:lnTo>
                    <a:pt x="125"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Freeform 202">
              <a:extLst>
                <a:ext uri="{FF2B5EF4-FFF2-40B4-BE49-F238E27FC236}">
                  <a16:creationId xmlns:a16="http://schemas.microsoft.com/office/drawing/2014/main" id="{DD87BB3C-375A-4BB1-8201-4A28863B8222}"/>
                </a:ext>
              </a:extLst>
            </p:cNvPr>
            <p:cNvSpPr>
              <a:spLocks noEditPoints="1"/>
            </p:cNvSpPr>
            <p:nvPr/>
          </p:nvSpPr>
          <p:spPr bwMode="auto">
            <a:xfrm>
              <a:off x="6157546" y="3145985"/>
              <a:ext cx="237110" cy="242686"/>
            </a:xfrm>
            <a:custGeom>
              <a:avLst/>
              <a:gdLst>
                <a:gd name="T0" fmla="*/ 76 w 171"/>
                <a:gd name="T1" fmla="*/ 59 h 172"/>
                <a:gd name="T2" fmla="*/ 61 w 171"/>
                <a:gd name="T3" fmla="*/ 75 h 172"/>
                <a:gd name="T4" fmla="*/ 59 w 171"/>
                <a:gd name="T5" fmla="*/ 95 h 172"/>
                <a:gd name="T6" fmla="*/ 74 w 171"/>
                <a:gd name="T7" fmla="*/ 112 h 172"/>
                <a:gd name="T8" fmla="*/ 95 w 171"/>
                <a:gd name="T9" fmla="*/ 113 h 172"/>
                <a:gd name="T10" fmla="*/ 110 w 171"/>
                <a:gd name="T11" fmla="*/ 97 h 172"/>
                <a:gd name="T12" fmla="*/ 112 w 171"/>
                <a:gd name="T13" fmla="*/ 77 h 172"/>
                <a:gd name="T14" fmla="*/ 97 w 171"/>
                <a:gd name="T15" fmla="*/ 60 h 172"/>
                <a:gd name="T16" fmla="*/ 80 w 171"/>
                <a:gd name="T17" fmla="*/ 0 h 172"/>
                <a:gd name="T18" fmla="*/ 84 w 171"/>
                <a:gd name="T19" fmla="*/ 17 h 172"/>
                <a:gd name="T20" fmla="*/ 99 w 171"/>
                <a:gd name="T21" fmla="*/ 4 h 172"/>
                <a:gd name="T22" fmla="*/ 101 w 171"/>
                <a:gd name="T23" fmla="*/ 3 h 172"/>
                <a:gd name="T24" fmla="*/ 124 w 171"/>
                <a:gd name="T25" fmla="*/ 9 h 172"/>
                <a:gd name="T26" fmla="*/ 118 w 171"/>
                <a:gd name="T27" fmla="*/ 25 h 172"/>
                <a:gd name="T28" fmla="*/ 138 w 171"/>
                <a:gd name="T29" fmla="*/ 21 h 172"/>
                <a:gd name="T30" fmla="*/ 142 w 171"/>
                <a:gd name="T31" fmla="*/ 22 h 172"/>
                <a:gd name="T32" fmla="*/ 156 w 171"/>
                <a:gd name="T33" fmla="*/ 40 h 172"/>
                <a:gd name="T34" fmla="*/ 145 w 171"/>
                <a:gd name="T35" fmla="*/ 50 h 172"/>
                <a:gd name="T36" fmla="*/ 163 w 171"/>
                <a:gd name="T37" fmla="*/ 57 h 172"/>
                <a:gd name="T38" fmla="*/ 165 w 171"/>
                <a:gd name="T39" fmla="*/ 58 h 172"/>
                <a:gd name="T40" fmla="*/ 171 w 171"/>
                <a:gd name="T41" fmla="*/ 81 h 172"/>
                <a:gd name="T42" fmla="*/ 155 w 171"/>
                <a:gd name="T43" fmla="*/ 84 h 172"/>
                <a:gd name="T44" fmla="*/ 167 w 171"/>
                <a:gd name="T45" fmla="*/ 98 h 172"/>
                <a:gd name="T46" fmla="*/ 169 w 171"/>
                <a:gd name="T47" fmla="*/ 102 h 172"/>
                <a:gd name="T48" fmla="*/ 162 w 171"/>
                <a:gd name="T49" fmla="*/ 125 h 172"/>
                <a:gd name="T50" fmla="*/ 146 w 171"/>
                <a:gd name="T51" fmla="*/ 119 h 172"/>
                <a:gd name="T52" fmla="*/ 150 w 171"/>
                <a:gd name="T53" fmla="*/ 138 h 172"/>
                <a:gd name="T54" fmla="*/ 150 w 171"/>
                <a:gd name="T55" fmla="*/ 142 h 172"/>
                <a:gd name="T56" fmla="*/ 133 w 171"/>
                <a:gd name="T57" fmla="*/ 157 h 172"/>
                <a:gd name="T58" fmla="*/ 121 w 171"/>
                <a:gd name="T59" fmla="*/ 144 h 172"/>
                <a:gd name="T60" fmla="*/ 116 w 171"/>
                <a:gd name="T61" fmla="*/ 164 h 172"/>
                <a:gd name="T62" fmla="*/ 113 w 171"/>
                <a:gd name="T63" fmla="*/ 167 h 172"/>
                <a:gd name="T64" fmla="*/ 91 w 171"/>
                <a:gd name="T65" fmla="*/ 172 h 172"/>
                <a:gd name="T66" fmla="*/ 87 w 171"/>
                <a:gd name="T67" fmla="*/ 155 h 172"/>
                <a:gd name="T68" fmla="*/ 72 w 171"/>
                <a:gd name="T69" fmla="*/ 168 h 172"/>
                <a:gd name="T70" fmla="*/ 70 w 171"/>
                <a:gd name="T71" fmla="*/ 169 h 172"/>
                <a:gd name="T72" fmla="*/ 48 w 171"/>
                <a:gd name="T73" fmla="*/ 163 h 172"/>
                <a:gd name="T74" fmla="*/ 53 w 171"/>
                <a:gd name="T75" fmla="*/ 147 h 172"/>
                <a:gd name="T76" fmla="*/ 33 w 171"/>
                <a:gd name="T77" fmla="*/ 151 h 172"/>
                <a:gd name="T78" fmla="*/ 29 w 171"/>
                <a:gd name="T79" fmla="*/ 150 h 172"/>
                <a:gd name="T80" fmla="*/ 15 w 171"/>
                <a:gd name="T81" fmla="*/ 132 h 172"/>
                <a:gd name="T82" fmla="*/ 27 w 171"/>
                <a:gd name="T83" fmla="*/ 122 h 172"/>
                <a:gd name="T84" fmla="*/ 8 w 171"/>
                <a:gd name="T85" fmla="*/ 115 h 172"/>
                <a:gd name="T86" fmla="*/ 6 w 171"/>
                <a:gd name="T87" fmla="*/ 114 h 172"/>
                <a:gd name="T88" fmla="*/ 0 w 171"/>
                <a:gd name="T89" fmla="*/ 91 h 172"/>
                <a:gd name="T90" fmla="*/ 16 w 171"/>
                <a:gd name="T91" fmla="*/ 88 h 172"/>
                <a:gd name="T92" fmla="*/ 4 w 171"/>
                <a:gd name="T93" fmla="*/ 74 h 172"/>
                <a:gd name="T94" fmla="*/ 2 w 171"/>
                <a:gd name="T95" fmla="*/ 70 h 172"/>
                <a:gd name="T96" fmla="*/ 10 w 171"/>
                <a:gd name="T97" fmla="*/ 47 h 172"/>
                <a:gd name="T98" fmla="*/ 25 w 171"/>
                <a:gd name="T99" fmla="*/ 53 h 172"/>
                <a:gd name="T100" fmla="*/ 21 w 171"/>
                <a:gd name="T101" fmla="*/ 34 h 172"/>
                <a:gd name="T102" fmla="*/ 21 w 171"/>
                <a:gd name="T103" fmla="*/ 30 h 172"/>
                <a:gd name="T104" fmla="*/ 38 w 171"/>
                <a:gd name="T105" fmla="*/ 15 h 172"/>
                <a:gd name="T106" fmla="*/ 50 w 171"/>
                <a:gd name="T107" fmla="*/ 28 h 172"/>
                <a:gd name="T108" fmla="*/ 55 w 171"/>
                <a:gd name="T109" fmla="*/ 9 h 172"/>
                <a:gd name="T110" fmla="*/ 58 w 171"/>
                <a:gd name="T111" fmla="*/ 5 h 172"/>
                <a:gd name="T112" fmla="*/ 80 w 171"/>
                <a:gd name="T11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1" h="172">
                  <a:moveTo>
                    <a:pt x="87" y="58"/>
                  </a:moveTo>
                  <a:lnTo>
                    <a:pt x="76" y="59"/>
                  </a:lnTo>
                  <a:lnTo>
                    <a:pt x="67" y="66"/>
                  </a:lnTo>
                  <a:lnTo>
                    <a:pt x="61" y="75"/>
                  </a:lnTo>
                  <a:lnTo>
                    <a:pt x="58" y="84"/>
                  </a:lnTo>
                  <a:lnTo>
                    <a:pt x="59" y="95"/>
                  </a:lnTo>
                  <a:lnTo>
                    <a:pt x="65" y="105"/>
                  </a:lnTo>
                  <a:lnTo>
                    <a:pt x="74" y="112"/>
                  </a:lnTo>
                  <a:lnTo>
                    <a:pt x="84" y="114"/>
                  </a:lnTo>
                  <a:lnTo>
                    <a:pt x="95" y="113"/>
                  </a:lnTo>
                  <a:lnTo>
                    <a:pt x="104" y="106"/>
                  </a:lnTo>
                  <a:lnTo>
                    <a:pt x="110" y="97"/>
                  </a:lnTo>
                  <a:lnTo>
                    <a:pt x="113" y="88"/>
                  </a:lnTo>
                  <a:lnTo>
                    <a:pt x="112" y="77"/>
                  </a:lnTo>
                  <a:lnTo>
                    <a:pt x="107" y="67"/>
                  </a:lnTo>
                  <a:lnTo>
                    <a:pt x="97" y="60"/>
                  </a:lnTo>
                  <a:lnTo>
                    <a:pt x="87" y="58"/>
                  </a:lnTo>
                  <a:close/>
                  <a:moveTo>
                    <a:pt x="80" y="0"/>
                  </a:moveTo>
                  <a:lnTo>
                    <a:pt x="82" y="3"/>
                  </a:lnTo>
                  <a:lnTo>
                    <a:pt x="84" y="17"/>
                  </a:lnTo>
                  <a:lnTo>
                    <a:pt x="95" y="17"/>
                  </a:lnTo>
                  <a:lnTo>
                    <a:pt x="99" y="4"/>
                  </a:lnTo>
                  <a:lnTo>
                    <a:pt x="100" y="2"/>
                  </a:lnTo>
                  <a:lnTo>
                    <a:pt x="101" y="3"/>
                  </a:lnTo>
                  <a:lnTo>
                    <a:pt x="121" y="9"/>
                  </a:lnTo>
                  <a:lnTo>
                    <a:pt x="124" y="9"/>
                  </a:lnTo>
                  <a:lnTo>
                    <a:pt x="124" y="12"/>
                  </a:lnTo>
                  <a:lnTo>
                    <a:pt x="118" y="25"/>
                  </a:lnTo>
                  <a:lnTo>
                    <a:pt x="128" y="32"/>
                  </a:lnTo>
                  <a:lnTo>
                    <a:pt x="138" y="21"/>
                  </a:lnTo>
                  <a:lnTo>
                    <a:pt x="139" y="20"/>
                  </a:lnTo>
                  <a:lnTo>
                    <a:pt x="142" y="22"/>
                  </a:lnTo>
                  <a:lnTo>
                    <a:pt x="155" y="37"/>
                  </a:lnTo>
                  <a:lnTo>
                    <a:pt x="156" y="40"/>
                  </a:lnTo>
                  <a:lnTo>
                    <a:pt x="155" y="41"/>
                  </a:lnTo>
                  <a:lnTo>
                    <a:pt x="145" y="50"/>
                  </a:lnTo>
                  <a:lnTo>
                    <a:pt x="150" y="59"/>
                  </a:lnTo>
                  <a:lnTo>
                    <a:pt x="163" y="57"/>
                  </a:lnTo>
                  <a:lnTo>
                    <a:pt x="165" y="55"/>
                  </a:lnTo>
                  <a:lnTo>
                    <a:pt x="165" y="58"/>
                  </a:lnTo>
                  <a:lnTo>
                    <a:pt x="171" y="79"/>
                  </a:lnTo>
                  <a:lnTo>
                    <a:pt x="171" y="81"/>
                  </a:lnTo>
                  <a:lnTo>
                    <a:pt x="168" y="81"/>
                  </a:lnTo>
                  <a:lnTo>
                    <a:pt x="155" y="84"/>
                  </a:lnTo>
                  <a:lnTo>
                    <a:pt x="154" y="95"/>
                  </a:lnTo>
                  <a:lnTo>
                    <a:pt x="167" y="98"/>
                  </a:lnTo>
                  <a:lnTo>
                    <a:pt x="169" y="100"/>
                  </a:lnTo>
                  <a:lnTo>
                    <a:pt x="169" y="102"/>
                  </a:lnTo>
                  <a:lnTo>
                    <a:pt x="163" y="122"/>
                  </a:lnTo>
                  <a:lnTo>
                    <a:pt x="162" y="125"/>
                  </a:lnTo>
                  <a:lnTo>
                    <a:pt x="159" y="123"/>
                  </a:lnTo>
                  <a:lnTo>
                    <a:pt x="146" y="119"/>
                  </a:lnTo>
                  <a:lnTo>
                    <a:pt x="141" y="127"/>
                  </a:lnTo>
                  <a:lnTo>
                    <a:pt x="150" y="138"/>
                  </a:lnTo>
                  <a:lnTo>
                    <a:pt x="151" y="140"/>
                  </a:lnTo>
                  <a:lnTo>
                    <a:pt x="150" y="142"/>
                  </a:lnTo>
                  <a:lnTo>
                    <a:pt x="134" y="156"/>
                  </a:lnTo>
                  <a:lnTo>
                    <a:pt x="133" y="157"/>
                  </a:lnTo>
                  <a:lnTo>
                    <a:pt x="131" y="155"/>
                  </a:lnTo>
                  <a:lnTo>
                    <a:pt x="121" y="144"/>
                  </a:lnTo>
                  <a:lnTo>
                    <a:pt x="112" y="150"/>
                  </a:lnTo>
                  <a:lnTo>
                    <a:pt x="116" y="164"/>
                  </a:lnTo>
                  <a:lnTo>
                    <a:pt x="116" y="165"/>
                  </a:lnTo>
                  <a:lnTo>
                    <a:pt x="113" y="167"/>
                  </a:lnTo>
                  <a:lnTo>
                    <a:pt x="93" y="170"/>
                  </a:lnTo>
                  <a:lnTo>
                    <a:pt x="91" y="172"/>
                  </a:lnTo>
                  <a:lnTo>
                    <a:pt x="90" y="169"/>
                  </a:lnTo>
                  <a:lnTo>
                    <a:pt x="87" y="155"/>
                  </a:lnTo>
                  <a:lnTo>
                    <a:pt x="76" y="155"/>
                  </a:lnTo>
                  <a:lnTo>
                    <a:pt x="72" y="168"/>
                  </a:lnTo>
                  <a:lnTo>
                    <a:pt x="71" y="170"/>
                  </a:lnTo>
                  <a:lnTo>
                    <a:pt x="70" y="169"/>
                  </a:lnTo>
                  <a:lnTo>
                    <a:pt x="50" y="163"/>
                  </a:lnTo>
                  <a:lnTo>
                    <a:pt x="48" y="163"/>
                  </a:lnTo>
                  <a:lnTo>
                    <a:pt x="48" y="160"/>
                  </a:lnTo>
                  <a:lnTo>
                    <a:pt x="53" y="147"/>
                  </a:lnTo>
                  <a:lnTo>
                    <a:pt x="44" y="140"/>
                  </a:lnTo>
                  <a:lnTo>
                    <a:pt x="33" y="151"/>
                  </a:lnTo>
                  <a:lnTo>
                    <a:pt x="32" y="152"/>
                  </a:lnTo>
                  <a:lnTo>
                    <a:pt x="29" y="150"/>
                  </a:lnTo>
                  <a:lnTo>
                    <a:pt x="16" y="135"/>
                  </a:lnTo>
                  <a:lnTo>
                    <a:pt x="15" y="132"/>
                  </a:lnTo>
                  <a:lnTo>
                    <a:pt x="16" y="131"/>
                  </a:lnTo>
                  <a:lnTo>
                    <a:pt x="27" y="122"/>
                  </a:lnTo>
                  <a:lnTo>
                    <a:pt x="21" y="113"/>
                  </a:lnTo>
                  <a:lnTo>
                    <a:pt x="8" y="115"/>
                  </a:lnTo>
                  <a:lnTo>
                    <a:pt x="6" y="117"/>
                  </a:lnTo>
                  <a:lnTo>
                    <a:pt x="6" y="114"/>
                  </a:lnTo>
                  <a:lnTo>
                    <a:pt x="0" y="93"/>
                  </a:lnTo>
                  <a:lnTo>
                    <a:pt x="0" y="91"/>
                  </a:lnTo>
                  <a:lnTo>
                    <a:pt x="3" y="91"/>
                  </a:lnTo>
                  <a:lnTo>
                    <a:pt x="16" y="88"/>
                  </a:lnTo>
                  <a:lnTo>
                    <a:pt x="17" y="77"/>
                  </a:lnTo>
                  <a:lnTo>
                    <a:pt x="4" y="74"/>
                  </a:lnTo>
                  <a:lnTo>
                    <a:pt x="2" y="72"/>
                  </a:lnTo>
                  <a:lnTo>
                    <a:pt x="2" y="70"/>
                  </a:lnTo>
                  <a:lnTo>
                    <a:pt x="8" y="50"/>
                  </a:lnTo>
                  <a:lnTo>
                    <a:pt x="10" y="47"/>
                  </a:lnTo>
                  <a:lnTo>
                    <a:pt x="12" y="49"/>
                  </a:lnTo>
                  <a:lnTo>
                    <a:pt x="25" y="53"/>
                  </a:lnTo>
                  <a:lnTo>
                    <a:pt x="31" y="45"/>
                  </a:lnTo>
                  <a:lnTo>
                    <a:pt x="21" y="34"/>
                  </a:lnTo>
                  <a:lnTo>
                    <a:pt x="20" y="32"/>
                  </a:lnTo>
                  <a:lnTo>
                    <a:pt x="21" y="30"/>
                  </a:lnTo>
                  <a:lnTo>
                    <a:pt x="37" y="16"/>
                  </a:lnTo>
                  <a:lnTo>
                    <a:pt x="38" y="15"/>
                  </a:lnTo>
                  <a:lnTo>
                    <a:pt x="40" y="17"/>
                  </a:lnTo>
                  <a:lnTo>
                    <a:pt x="50" y="28"/>
                  </a:lnTo>
                  <a:lnTo>
                    <a:pt x="59" y="22"/>
                  </a:lnTo>
                  <a:lnTo>
                    <a:pt x="55" y="9"/>
                  </a:lnTo>
                  <a:lnTo>
                    <a:pt x="55" y="7"/>
                  </a:lnTo>
                  <a:lnTo>
                    <a:pt x="58" y="5"/>
                  </a:lnTo>
                  <a:lnTo>
                    <a:pt x="78" y="2"/>
                  </a:lnTo>
                  <a:lnTo>
                    <a:pt x="80"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Freeform 203">
              <a:extLst>
                <a:ext uri="{FF2B5EF4-FFF2-40B4-BE49-F238E27FC236}">
                  <a16:creationId xmlns:a16="http://schemas.microsoft.com/office/drawing/2014/main" id="{2660C554-DE8B-4429-AECA-FF1748DA1040}"/>
                </a:ext>
              </a:extLst>
            </p:cNvPr>
            <p:cNvSpPr>
              <a:spLocks noEditPoints="1"/>
            </p:cNvSpPr>
            <p:nvPr/>
          </p:nvSpPr>
          <p:spPr bwMode="auto">
            <a:xfrm>
              <a:off x="5258173" y="2790627"/>
              <a:ext cx="858496" cy="849400"/>
            </a:xfrm>
            <a:custGeom>
              <a:avLst/>
              <a:gdLst>
                <a:gd name="T0" fmla="*/ 276 w 613"/>
                <a:gd name="T1" fmla="*/ 180 h 613"/>
                <a:gd name="T2" fmla="*/ 224 w 613"/>
                <a:gd name="T3" fmla="*/ 205 h 613"/>
                <a:gd name="T4" fmla="*/ 189 w 613"/>
                <a:gd name="T5" fmla="*/ 249 h 613"/>
                <a:gd name="T6" fmla="*/ 174 w 613"/>
                <a:gd name="T7" fmla="*/ 307 h 613"/>
                <a:gd name="T8" fmla="*/ 187 w 613"/>
                <a:gd name="T9" fmla="*/ 364 h 613"/>
                <a:gd name="T10" fmla="*/ 224 w 613"/>
                <a:gd name="T11" fmla="*/ 409 h 613"/>
                <a:gd name="T12" fmla="*/ 276 w 613"/>
                <a:gd name="T13" fmla="*/ 435 h 613"/>
                <a:gd name="T14" fmla="*/ 337 w 613"/>
                <a:gd name="T15" fmla="*/ 435 h 613"/>
                <a:gd name="T16" fmla="*/ 388 w 613"/>
                <a:gd name="T17" fmla="*/ 409 h 613"/>
                <a:gd name="T18" fmla="*/ 424 w 613"/>
                <a:gd name="T19" fmla="*/ 364 h 613"/>
                <a:gd name="T20" fmla="*/ 437 w 613"/>
                <a:gd name="T21" fmla="*/ 307 h 613"/>
                <a:gd name="T22" fmla="*/ 424 w 613"/>
                <a:gd name="T23" fmla="*/ 249 h 613"/>
                <a:gd name="T24" fmla="*/ 388 w 613"/>
                <a:gd name="T25" fmla="*/ 205 h 613"/>
                <a:gd name="T26" fmla="*/ 337 w 613"/>
                <a:gd name="T27" fmla="*/ 180 h 613"/>
                <a:gd name="T28" fmla="*/ 262 w 613"/>
                <a:gd name="T29" fmla="*/ 0 h 613"/>
                <a:gd name="T30" fmla="*/ 350 w 613"/>
                <a:gd name="T31" fmla="*/ 92 h 613"/>
                <a:gd name="T32" fmla="*/ 405 w 613"/>
                <a:gd name="T33" fmla="*/ 112 h 613"/>
                <a:gd name="T34" fmla="*/ 494 w 613"/>
                <a:gd name="T35" fmla="*/ 62 h 613"/>
                <a:gd name="T36" fmla="*/ 490 w 613"/>
                <a:gd name="T37" fmla="*/ 189 h 613"/>
                <a:gd name="T38" fmla="*/ 520 w 613"/>
                <a:gd name="T39" fmla="*/ 263 h 613"/>
                <a:gd name="T40" fmla="*/ 613 w 613"/>
                <a:gd name="T41" fmla="*/ 351 h 613"/>
                <a:gd name="T42" fmla="*/ 513 w 613"/>
                <a:gd name="T43" fmla="*/ 377 h 613"/>
                <a:gd name="T44" fmla="*/ 489 w 613"/>
                <a:gd name="T45" fmla="*/ 427 h 613"/>
                <a:gd name="T46" fmla="*/ 494 w 613"/>
                <a:gd name="T47" fmla="*/ 557 h 613"/>
                <a:gd name="T48" fmla="*/ 402 w 613"/>
                <a:gd name="T49" fmla="*/ 503 h 613"/>
                <a:gd name="T50" fmla="*/ 350 w 613"/>
                <a:gd name="T51" fmla="*/ 521 h 613"/>
                <a:gd name="T52" fmla="*/ 262 w 613"/>
                <a:gd name="T53" fmla="*/ 613 h 613"/>
                <a:gd name="T54" fmla="*/ 224 w 613"/>
                <a:gd name="T55" fmla="*/ 510 h 613"/>
                <a:gd name="T56" fmla="*/ 122 w 613"/>
                <a:gd name="T57" fmla="*/ 557 h 613"/>
                <a:gd name="T58" fmla="*/ 124 w 613"/>
                <a:gd name="T59" fmla="*/ 430 h 613"/>
                <a:gd name="T60" fmla="*/ 100 w 613"/>
                <a:gd name="T61" fmla="*/ 379 h 613"/>
                <a:gd name="T62" fmla="*/ 0 w 613"/>
                <a:gd name="T63" fmla="*/ 351 h 613"/>
                <a:gd name="T64" fmla="*/ 92 w 613"/>
                <a:gd name="T65" fmla="*/ 263 h 613"/>
                <a:gd name="T66" fmla="*/ 110 w 613"/>
                <a:gd name="T67" fmla="*/ 210 h 613"/>
                <a:gd name="T68" fmla="*/ 60 w 613"/>
                <a:gd name="T69" fmla="*/ 123 h 613"/>
                <a:gd name="T70" fmla="*/ 185 w 613"/>
                <a:gd name="T71" fmla="*/ 125 h 613"/>
                <a:gd name="T72" fmla="*/ 234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6" y="176"/>
                  </a:moveTo>
                  <a:lnTo>
                    <a:pt x="276" y="180"/>
                  </a:lnTo>
                  <a:lnTo>
                    <a:pt x="248" y="189"/>
                  </a:lnTo>
                  <a:lnTo>
                    <a:pt x="224" y="205"/>
                  </a:lnTo>
                  <a:lnTo>
                    <a:pt x="203" y="225"/>
                  </a:lnTo>
                  <a:lnTo>
                    <a:pt x="189" y="249"/>
                  </a:lnTo>
                  <a:lnTo>
                    <a:pt x="178" y="277"/>
                  </a:lnTo>
                  <a:lnTo>
                    <a:pt x="174" y="307"/>
                  </a:lnTo>
                  <a:lnTo>
                    <a:pt x="178" y="337"/>
                  </a:lnTo>
                  <a:lnTo>
                    <a:pt x="187" y="364"/>
                  </a:lnTo>
                  <a:lnTo>
                    <a:pt x="203" y="389"/>
                  </a:lnTo>
                  <a:lnTo>
                    <a:pt x="224" y="409"/>
                  </a:lnTo>
                  <a:lnTo>
                    <a:pt x="248" y="425"/>
                  </a:lnTo>
                  <a:lnTo>
                    <a:pt x="276" y="435"/>
                  </a:lnTo>
                  <a:lnTo>
                    <a:pt x="306" y="439"/>
                  </a:lnTo>
                  <a:lnTo>
                    <a:pt x="337" y="435"/>
                  </a:lnTo>
                  <a:lnTo>
                    <a:pt x="364" y="425"/>
                  </a:lnTo>
                  <a:lnTo>
                    <a:pt x="388" y="409"/>
                  </a:lnTo>
                  <a:lnTo>
                    <a:pt x="409" y="389"/>
                  </a:lnTo>
                  <a:lnTo>
                    <a:pt x="424" y="364"/>
                  </a:lnTo>
                  <a:lnTo>
                    <a:pt x="434" y="337"/>
                  </a:lnTo>
                  <a:lnTo>
                    <a:pt x="437" y="307"/>
                  </a:lnTo>
                  <a:lnTo>
                    <a:pt x="434" y="277"/>
                  </a:lnTo>
                  <a:lnTo>
                    <a:pt x="424" y="249"/>
                  </a:lnTo>
                  <a:lnTo>
                    <a:pt x="409" y="225"/>
                  </a:lnTo>
                  <a:lnTo>
                    <a:pt x="388" y="205"/>
                  </a:lnTo>
                  <a:lnTo>
                    <a:pt x="364" y="189"/>
                  </a:lnTo>
                  <a:lnTo>
                    <a:pt x="337" y="180"/>
                  </a:lnTo>
                  <a:lnTo>
                    <a:pt x="306" y="176"/>
                  </a:lnTo>
                  <a:close/>
                  <a:moveTo>
                    <a:pt x="262" y="0"/>
                  </a:moveTo>
                  <a:lnTo>
                    <a:pt x="350" y="0"/>
                  </a:lnTo>
                  <a:lnTo>
                    <a:pt x="350" y="92"/>
                  </a:lnTo>
                  <a:lnTo>
                    <a:pt x="379" y="100"/>
                  </a:lnTo>
                  <a:lnTo>
                    <a:pt x="405" y="112"/>
                  </a:lnTo>
                  <a:lnTo>
                    <a:pt x="430" y="126"/>
                  </a:lnTo>
                  <a:lnTo>
                    <a:pt x="494" y="62"/>
                  </a:lnTo>
                  <a:lnTo>
                    <a:pt x="555" y="123"/>
                  </a:lnTo>
                  <a:lnTo>
                    <a:pt x="490" y="189"/>
                  </a:lnTo>
                  <a:lnTo>
                    <a:pt x="508" y="224"/>
                  </a:lnTo>
                  <a:lnTo>
                    <a:pt x="520" y="263"/>
                  </a:lnTo>
                  <a:lnTo>
                    <a:pt x="613" y="263"/>
                  </a:lnTo>
                  <a:lnTo>
                    <a:pt x="613" y="351"/>
                  </a:lnTo>
                  <a:lnTo>
                    <a:pt x="520" y="351"/>
                  </a:lnTo>
                  <a:lnTo>
                    <a:pt x="513" y="377"/>
                  </a:lnTo>
                  <a:lnTo>
                    <a:pt x="503" y="404"/>
                  </a:lnTo>
                  <a:lnTo>
                    <a:pt x="489" y="427"/>
                  </a:lnTo>
                  <a:lnTo>
                    <a:pt x="555" y="495"/>
                  </a:lnTo>
                  <a:lnTo>
                    <a:pt x="494" y="557"/>
                  </a:lnTo>
                  <a:lnTo>
                    <a:pt x="427" y="490"/>
                  </a:lnTo>
                  <a:lnTo>
                    <a:pt x="402" y="503"/>
                  </a:lnTo>
                  <a:lnTo>
                    <a:pt x="377" y="514"/>
                  </a:lnTo>
                  <a:lnTo>
                    <a:pt x="350" y="521"/>
                  </a:lnTo>
                  <a:lnTo>
                    <a:pt x="350" y="613"/>
                  </a:lnTo>
                  <a:lnTo>
                    <a:pt x="262" y="613"/>
                  </a:lnTo>
                  <a:lnTo>
                    <a:pt x="262" y="521"/>
                  </a:lnTo>
                  <a:lnTo>
                    <a:pt x="224" y="510"/>
                  </a:lnTo>
                  <a:lnTo>
                    <a:pt x="189" y="491"/>
                  </a:lnTo>
                  <a:lnTo>
                    <a:pt x="122" y="557"/>
                  </a:lnTo>
                  <a:lnTo>
                    <a:pt x="60" y="495"/>
                  </a:lnTo>
                  <a:lnTo>
                    <a:pt x="124" y="430"/>
                  </a:lnTo>
                  <a:lnTo>
                    <a:pt x="110" y="406"/>
                  </a:lnTo>
                  <a:lnTo>
                    <a:pt x="100" y="379"/>
                  </a:lnTo>
                  <a:lnTo>
                    <a:pt x="92" y="351"/>
                  </a:lnTo>
                  <a:lnTo>
                    <a:pt x="0" y="351"/>
                  </a:lnTo>
                  <a:lnTo>
                    <a:pt x="0" y="263"/>
                  </a:lnTo>
                  <a:lnTo>
                    <a:pt x="92" y="263"/>
                  </a:lnTo>
                  <a:lnTo>
                    <a:pt x="98" y="236"/>
                  </a:lnTo>
                  <a:lnTo>
                    <a:pt x="110" y="210"/>
                  </a:lnTo>
                  <a:lnTo>
                    <a:pt x="123" y="186"/>
                  </a:lnTo>
                  <a:lnTo>
                    <a:pt x="60" y="123"/>
                  </a:lnTo>
                  <a:lnTo>
                    <a:pt x="122" y="62"/>
                  </a:lnTo>
                  <a:lnTo>
                    <a:pt x="185" y="125"/>
                  </a:lnTo>
                  <a:lnTo>
                    <a:pt x="210" y="110"/>
                  </a:lnTo>
                  <a:lnTo>
                    <a:pt x="234" y="100"/>
                  </a:lnTo>
                  <a:lnTo>
                    <a:pt x="262" y="92"/>
                  </a:lnTo>
                  <a:lnTo>
                    <a:pt x="262" y="0"/>
                  </a:lnTo>
                  <a:close/>
                </a:path>
              </a:pathLst>
            </a:custGeom>
            <a:solidFill>
              <a:srgbClr val="FDA600"/>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Freeform 204">
              <a:extLst>
                <a:ext uri="{FF2B5EF4-FFF2-40B4-BE49-F238E27FC236}">
                  <a16:creationId xmlns:a16="http://schemas.microsoft.com/office/drawing/2014/main" id="{5B677BB3-F18B-4ECB-BDC8-2B2A704AAC2E}"/>
                </a:ext>
              </a:extLst>
            </p:cNvPr>
            <p:cNvSpPr>
              <a:spLocks noEditPoints="1"/>
            </p:cNvSpPr>
            <p:nvPr/>
          </p:nvSpPr>
          <p:spPr bwMode="auto">
            <a:xfrm>
              <a:off x="5094650" y="3579352"/>
              <a:ext cx="850317" cy="858070"/>
            </a:xfrm>
            <a:custGeom>
              <a:avLst/>
              <a:gdLst>
                <a:gd name="T0" fmla="*/ 277 w 613"/>
                <a:gd name="T1" fmla="*/ 178 h 613"/>
                <a:gd name="T2" fmla="*/ 224 w 613"/>
                <a:gd name="T3" fmla="*/ 204 h 613"/>
                <a:gd name="T4" fmla="*/ 189 w 613"/>
                <a:gd name="T5" fmla="*/ 249 h 613"/>
                <a:gd name="T6" fmla="*/ 176 w 613"/>
                <a:gd name="T7" fmla="*/ 307 h 613"/>
                <a:gd name="T8" fmla="*/ 189 w 613"/>
                <a:gd name="T9" fmla="*/ 364 h 613"/>
                <a:gd name="T10" fmla="*/ 224 w 613"/>
                <a:gd name="T11" fmla="*/ 409 h 613"/>
                <a:gd name="T12" fmla="*/ 277 w 613"/>
                <a:gd name="T13" fmla="*/ 434 h 613"/>
                <a:gd name="T14" fmla="*/ 337 w 613"/>
                <a:gd name="T15" fmla="*/ 434 h 613"/>
                <a:gd name="T16" fmla="*/ 389 w 613"/>
                <a:gd name="T17" fmla="*/ 409 h 613"/>
                <a:gd name="T18" fmla="*/ 425 w 613"/>
                <a:gd name="T19" fmla="*/ 364 h 613"/>
                <a:gd name="T20" fmla="*/ 438 w 613"/>
                <a:gd name="T21" fmla="*/ 307 h 613"/>
                <a:gd name="T22" fmla="*/ 425 w 613"/>
                <a:gd name="T23" fmla="*/ 249 h 613"/>
                <a:gd name="T24" fmla="*/ 389 w 613"/>
                <a:gd name="T25" fmla="*/ 204 h 613"/>
                <a:gd name="T26" fmla="*/ 337 w 613"/>
                <a:gd name="T27" fmla="*/ 178 h 613"/>
                <a:gd name="T28" fmla="*/ 262 w 613"/>
                <a:gd name="T29" fmla="*/ 0 h 613"/>
                <a:gd name="T30" fmla="*/ 350 w 613"/>
                <a:gd name="T31" fmla="*/ 92 h 613"/>
                <a:gd name="T32" fmla="*/ 405 w 613"/>
                <a:gd name="T33" fmla="*/ 111 h 613"/>
                <a:gd name="T34" fmla="*/ 494 w 613"/>
                <a:gd name="T35" fmla="*/ 60 h 613"/>
                <a:gd name="T36" fmla="*/ 491 w 613"/>
                <a:gd name="T37" fmla="*/ 189 h 613"/>
                <a:gd name="T38" fmla="*/ 521 w 613"/>
                <a:gd name="T39" fmla="*/ 262 h 613"/>
                <a:gd name="T40" fmla="*/ 613 w 613"/>
                <a:gd name="T41" fmla="*/ 350 h 613"/>
                <a:gd name="T42" fmla="*/ 514 w 613"/>
                <a:gd name="T43" fmla="*/ 377 h 613"/>
                <a:gd name="T44" fmla="*/ 489 w 613"/>
                <a:gd name="T45" fmla="*/ 427 h 613"/>
                <a:gd name="T46" fmla="*/ 494 w 613"/>
                <a:gd name="T47" fmla="*/ 557 h 613"/>
                <a:gd name="T48" fmla="*/ 404 w 613"/>
                <a:gd name="T49" fmla="*/ 503 h 613"/>
                <a:gd name="T50" fmla="*/ 350 w 613"/>
                <a:gd name="T51" fmla="*/ 521 h 613"/>
                <a:gd name="T52" fmla="*/ 262 w 613"/>
                <a:gd name="T53" fmla="*/ 613 h 613"/>
                <a:gd name="T54" fmla="*/ 224 w 613"/>
                <a:gd name="T55" fmla="*/ 510 h 613"/>
                <a:gd name="T56" fmla="*/ 123 w 613"/>
                <a:gd name="T57" fmla="*/ 557 h 613"/>
                <a:gd name="T58" fmla="*/ 126 w 613"/>
                <a:gd name="T59" fmla="*/ 430 h 613"/>
                <a:gd name="T60" fmla="*/ 100 w 613"/>
                <a:gd name="T61" fmla="*/ 379 h 613"/>
                <a:gd name="T62" fmla="*/ 0 w 613"/>
                <a:gd name="T63" fmla="*/ 350 h 613"/>
                <a:gd name="T64" fmla="*/ 92 w 613"/>
                <a:gd name="T65" fmla="*/ 262 h 613"/>
                <a:gd name="T66" fmla="*/ 110 w 613"/>
                <a:gd name="T67" fmla="*/ 210 h 613"/>
                <a:gd name="T68" fmla="*/ 60 w 613"/>
                <a:gd name="T69" fmla="*/ 123 h 613"/>
                <a:gd name="T70" fmla="*/ 186 w 613"/>
                <a:gd name="T71" fmla="*/ 123 h 613"/>
                <a:gd name="T72" fmla="*/ 236 w 613"/>
                <a:gd name="T73" fmla="*/ 100 h 613"/>
                <a:gd name="T74" fmla="*/ 262 w 613"/>
                <a:gd name="T75"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13" h="613">
                  <a:moveTo>
                    <a:pt x="307" y="174"/>
                  </a:moveTo>
                  <a:lnTo>
                    <a:pt x="277" y="178"/>
                  </a:lnTo>
                  <a:lnTo>
                    <a:pt x="249" y="189"/>
                  </a:lnTo>
                  <a:lnTo>
                    <a:pt x="224" y="204"/>
                  </a:lnTo>
                  <a:lnTo>
                    <a:pt x="205" y="224"/>
                  </a:lnTo>
                  <a:lnTo>
                    <a:pt x="189" y="249"/>
                  </a:lnTo>
                  <a:lnTo>
                    <a:pt x="178" y="276"/>
                  </a:lnTo>
                  <a:lnTo>
                    <a:pt x="176" y="307"/>
                  </a:lnTo>
                  <a:lnTo>
                    <a:pt x="178" y="337"/>
                  </a:lnTo>
                  <a:lnTo>
                    <a:pt x="189" y="364"/>
                  </a:lnTo>
                  <a:lnTo>
                    <a:pt x="205" y="389"/>
                  </a:lnTo>
                  <a:lnTo>
                    <a:pt x="224" y="409"/>
                  </a:lnTo>
                  <a:lnTo>
                    <a:pt x="249" y="424"/>
                  </a:lnTo>
                  <a:lnTo>
                    <a:pt x="277" y="434"/>
                  </a:lnTo>
                  <a:lnTo>
                    <a:pt x="307" y="438"/>
                  </a:lnTo>
                  <a:lnTo>
                    <a:pt x="337" y="434"/>
                  </a:lnTo>
                  <a:lnTo>
                    <a:pt x="364" y="424"/>
                  </a:lnTo>
                  <a:lnTo>
                    <a:pt x="389" y="409"/>
                  </a:lnTo>
                  <a:lnTo>
                    <a:pt x="409" y="389"/>
                  </a:lnTo>
                  <a:lnTo>
                    <a:pt x="425" y="364"/>
                  </a:lnTo>
                  <a:lnTo>
                    <a:pt x="435" y="337"/>
                  </a:lnTo>
                  <a:lnTo>
                    <a:pt x="438" y="307"/>
                  </a:lnTo>
                  <a:lnTo>
                    <a:pt x="435" y="276"/>
                  </a:lnTo>
                  <a:lnTo>
                    <a:pt x="425" y="249"/>
                  </a:lnTo>
                  <a:lnTo>
                    <a:pt x="409" y="224"/>
                  </a:lnTo>
                  <a:lnTo>
                    <a:pt x="389" y="204"/>
                  </a:lnTo>
                  <a:lnTo>
                    <a:pt x="364" y="189"/>
                  </a:lnTo>
                  <a:lnTo>
                    <a:pt x="337" y="178"/>
                  </a:lnTo>
                  <a:lnTo>
                    <a:pt x="307" y="174"/>
                  </a:lnTo>
                  <a:close/>
                  <a:moveTo>
                    <a:pt x="262" y="0"/>
                  </a:moveTo>
                  <a:lnTo>
                    <a:pt x="350" y="0"/>
                  </a:lnTo>
                  <a:lnTo>
                    <a:pt x="350" y="92"/>
                  </a:lnTo>
                  <a:lnTo>
                    <a:pt x="379" y="100"/>
                  </a:lnTo>
                  <a:lnTo>
                    <a:pt x="405" y="111"/>
                  </a:lnTo>
                  <a:lnTo>
                    <a:pt x="430" y="126"/>
                  </a:lnTo>
                  <a:lnTo>
                    <a:pt x="494" y="60"/>
                  </a:lnTo>
                  <a:lnTo>
                    <a:pt x="557" y="123"/>
                  </a:lnTo>
                  <a:lnTo>
                    <a:pt x="491" y="189"/>
                  </a:lnTo>
                  <a:lnTo>
                    <a:pt x="510" y="224"/>
                  </a:lnTo>
                  <a:lnTo>
                    <a:pt x="521" y="262"/>
                  </a:lnTo>
                  <a:lnTo>
                    <a:pt x="613" y="262"/>
                  </a:lnTo>
                  <a:lnTo>
                    <a:pt x="613" y="350"/>
                  </a:lnTo>
                  <a:lnTo>
                    <a:pt x="521" y="350"/>
                  </a:lnTo>
                  <a:lnTo>
                    <a:pt x="514" y="377"/>
                  </a:lnTo>
                  <a:lnTo>
                    <a:pt x="503" y="404"/>
                  </a:lnTo>
                  <a:lnTo>
                    <a:pt x="489" y="427"/>
                  </a:lnTo>
                  <a:lnTo>
                    <a:pt x="557" y="494"/>
                  </a:lnTo>
                  <a:lnTo>
                    <a:pt x="494" y="557"/>
                  </a:lnTo>
                  <a:lnTo>
                    <a:pt x="427" y="489"/>
                  </a:lnTo>
                  <a:lnTo>
                    <a:pt x="404" y="503"/>
                  </a:lnTo>
                  <a:lnTo>
                    <a:pt x="377" y="514"/>
                  </a:lnTo>
                  <a:lnTo>
                    <a:pt x="350" y="521"/>
                  </a:lnTo>
                  <a:lnTo>
                    <a:pt x="350" y="613"/>
                  </a:lnTo>
                  <a:lnTo>
                    <a:pt x="262" y="613"/>
                  </a:lnTo>
                  <a:lnTo>
                    <a:pt x="262" y="521"/>
                  </a:lnTo>
                  <a:lnTo>
                    <a:pt x="224" y="510"/>
                  </a:lnTo>
                  <a:lnTo>
                    <a:pt x="189" y="491"/>
                  </a:lnTo>
                  <a:lnTo>
                    <a:pt x="123" y="557"/>
                  </a:lnTo>
                  <a:lnTo>
                    <a:pt x="60" y="494"/>
                  </a:lnTo>
                  <a:lnTo>
                    <a:pt x="126" y="430"/>
                  </a:lnTo>
                  <a:lnTo>
                    <a:pt x="112" y="405"/>
                  </a:lnTo>
                  <a:lnTo>
                    <a:pt x="100" y="379"/>
                  </a:lnTo>
                  <a:lnTo>
                    <a:pt x="92" y="350"/>
                  </a:lnTo>
                  <a:lnTo>
                    <a:pt x="0" y="350"/>
                  </a:lnTo>
                  <a:lnTo>
                    <a:pt x="0" y="262"/>
                  </a:lnTo>
                  <a:lnTo>
                    <a:pt x="92" y="262"/>
                  </a:lnTo>
                  <a:lnTo>
                    <a:pt x="100" y="236"/>
                  </a:lnTo>
                  <a:lnTo>
                    <a:pt x="110" y="210"/>
                  </a:lnTo>
                  <a:lnTo>
                    <a:pt x="123" y="186"/>
                  </a:lnTo>
                  <a:lnTo>
                    <a:pt x="60" y="123"/>
                  </a:lnTo>
                  <a:lnTo>
                    <a:pt x="123" y="60"/>
                  </a:lnTo>
                  <a:lnTo>
                    <a:pt x="186" y="123"/>
                  </a:lnTo>
                  <a:lnTo>
                    <a:pt x="210" y="110"/>
                  </a:lnTo>
                  <a:lnTo>
                    <a:pt x="236" y="100"/>
                  </a:lnTo>
                  <a:lnTo>
                    <a:pt x="262" y="92"/>
                  </a:lnTo>
                  <a:lnTo>
                    <a:pt x="262" y="0"/>
                  </a:lnTo>
                  <a:close/>
                </a:path>
              </a:pathLst>
            </a:custGeom>
            <a:solidFill>
              <a:schemeClr val="accent3"/>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206">
              <a:extLst>
                <a:ext uri="{FF2B5EF4-FFF2-40B4-BE49-F238E27FC236}">
                  <a16:creationId xmlns:a16="http://schemas.microsoft.com/office/drawing/2014/main" id="{4A4D7EB6-1A86-4863-B9BC-3FBF60A97DF4}"/>
                </a:ext>
              </a:extLst>
            </p:cNvPr>
            <p:cNvSpPr>
              <a:spLocks noEditPoints="1"/>
            </p:cNvSpPr>
            <p:nvPr/>
          </p:nvSpPr>
          <p:spPr bwMode="auto">
            <a:xfrm>
              <a:off x="6811636" y="2218582"/>
              <a:ext cx="392454" cy="390028"/>
            </a:xfrm>
            <a:custGeom>
              <a:avLst/>
              <a:gdLst>
                <a:gd name="T0" fmla="*/ 140 w 281"/>
                <a:gd name="T1" fmla="*/ 80 h 280"/>
                <a:gd name="T2" fmla="*/ 121 w 281"/>
                <a:gd name="T3" fmla="*/ 83 h 280"/>
                <a:gd name="T4" fmla="*/ 105 w 281"/>
                <a:gd name="T5" fmla="*/ 91 h 280"/>
                <a:gd name="T6" fmla="*/ 92 w 281"/>
                <a:gd name="T7" fmla="*/ 104 h 280"/>
                <a:gd name="T8" fmla="*/ 83 w 281"/>
                <a:gd name="T9" fmla="*/ 121 h 280"/>
                <a:gd name="T10" fmla="*/ 80 w 281"/>
                <a:gd name="T11" fmla="*/ 140 h 280"/>
                <a:gd name="T12" fmla="*/ 83 w 281"/>
                <a:gd name="T13" fmla="*/ 159 h 280"/>
                <a:gd name="T14" fmla="*/ 92 w 281"/>
                <a:gd name="T15" fmla="*/ 175 h 280"/>
                <a:gd name="T16" fmla="*/ 105 w 281"/>
                <a:gd name="T17" fmla="*/ 188 h 280"/>
                <a:gd name="T18" fmla="*/ 121 w 281"/>
                <a:gd name="T19" fmla="*/ 197 h 280"/>
                <a:gd name="T20" fmla="*/ 140 w 281"/>
                <a:gd name="T21" fmla="*/ 200 h 280"/>
                <a:gd name="T22" fmla="*/ 159 w 281"/>
                <a:gd name="T23" fmla="*/ 197 h 280"/>
                <a:gd name="T24" fmla="*/ 176 w 281"/>
                <a:gd name="T25" fmla="*/ 188 h 280"/>
                <a:gd name="T26" fmla="*/ 189 w 281"/>
                <a:gd name="T27" fmla="*/ 175 h 280"/>
                <a:gd name="T28" fmla="*/ 197 w 281"/>
                <a:gd name="T29" fmla="*/ 159 h 280"/>
                <a:gd name="T30" fmla="*/ 201 w 281"/>
                <a:gd name="T31" fmla="*/ 140 h 280"/>
                <a:gd name="T32" fmla="*/ 197 w 281"/>
                <a:gd name="T33" fmla="*/ 121 h 280"/>
                <a:gd name="T34" fmla="*/ 189 w 281"/>
                <a:gd name="T35" fmla="*/ 104 h 280"/>
                <a:gd name="T36" fmla="*/ 176 w 281"/>
                <a:gd name="T37" fmla="*/ 91 h 280"/>
                <a:gd name="T38" fmla="*/ 159 w 281"/>
                <a:gd name="T39" fmla="*/ 83 h 280"/>
                <a:gd name="T40" fmla="*/ 140 w 281"/>
                <a:gd name="T41" fmla="*/ 80 h 280"/>
                <a:gd name="T42" fmla="*/ 121 w 281"/>
                <a:gd name="T43" fmla="*/ 0 h 280"/>
                <a:gd name="T44" fmla="*/ 160 w 281"/>
                <a:gd name="T45" fmla="*/ 0 h 280"/>
                <a:gd name="T46" fmla="*/ 160 w 281"/>
                <a:gd name="T47" fmla="*/ 42 h 280"/>
                <a:gd name="T48" fmla="*/ 180 w 281"/>
                <a:gd name="T49" fmla="*/ 48 h 280"/>
                <a:gd name="T50" fmla="*/ 197 w 281"/>
                <a:gd name="T51" fmla="*/ 57 h 280"/>
                <a:gd name="T52" fmla="*/ 227 w 281"/>
                <a:gd name="T53" fmla="*/ 27 h 280"/>
                <a:gd name="T54" fmla="*/ 254 w 281"/>
                <a:gd name="T55" fmla="*/ 56 h 280"/>
                <a:gd name="T56" fmla="*/ 224 w 281"/>
                <a:gd name="T57" fmla="*/ 86 h 280"/>
                <a:gd name="T58" fmla="*/ 233 w 281"/>
                <a:gd name="T59" fmla="*/ 102 h 280"/>
                <a:gd name="T60" fmla="*/ 239 w 281"/>
                <a:gd name="T61" fmla="*/ 120 h 280"/>
                <a:gd name="T62" fmla="*/ 281 w 281"/>
                <a:gd name="T63" fmla="*/ 120 h 280"/>
                <a:gd name="T64" fmla="*/ 281 w 281"/>
                <a:gd name="T65" fmla="*/ 159 h 280"/>
                <a:gd name="T66" fmla="*/ 239 w 281"/>
                <a:gd name="T67" fmla="*/ 159 h 280"/>
                <a:gd name="T68" fmla="*/ 233 w 281"/>
                <a:gd name="T69" fmla="*/ 179 h 280"/>
                <a:gd name="T70" fmla="*/ 224 w 281"/>
                <a:gd name="T71" fmla="*/ 195 h 280"/>
                <a:gd name="T72" fmla="*/ 254 w 281"/>
                <a:gd name="T73" fmla="*/ 226 h 280"/>
                <a:gd name="T74" fmla="*/ 227 w 281"/>
                <a:gd name="T75" fmla="*/ 254 h 280"/>
                <a:gd name="T76" fmla="*/ 195 w 281"/>
                <a:gd name="T77" fmla="*/ 224 h 280"/>
                <a:gd name="T78" fmla="*/ 178 w 281"/>
                <a:gd name="T79" fmla="*/ 233 h 280"/>
                <a:gd name="T80" fmla="*/ 160 w 281"/>
                <a:gd name="T81" fmla="*/ 238 h 280"/>
                <a:gd name="T82" fmla="*/ 160 w 281"/>
                <a:gd name="T83" fmla="*/ 280 h 280"/>
                <a:gd name="T84" fmla="*/ 121 w 281"/>
                <a:gd name="T85" fmla="*/ 280 h 280"/>
                <a:gd name="T86" fmla="*/ 121 w 281"/>
                <a:gd name="T87" fmla="*/ 238 h 280"/>
                <a:gd name="T88" fmla="*/ 102 w 281"/>
                <a:gd name="T89" fmla="*/ 233 h 280"/>
                <a:gd name="T90" fmla="*/ 87 w 281"/>
                <a:gd name="T91" fmla="*/ 225 h 280"/>
                <a:gd name="T92" fmla="*/ 57 w 281"/>
                <a:gd name="T93" fmla="*/ 254 h 280"/>
                <a:gd name="T94" fmla="*/ 28 w 281"/>
                <a:gd name="T95" fmla="*/ 226 h 280"/>
                <a:gd name="T96" fmla="*/ 58 w 281"/>
                <a:gd name="T97" fmla="*/ 196 h 280"/>
                <a:gd name="T98" fmla="*/ 49 w 281"/>
                <a:gd name="T99" fmla="*/ 179 h 280"/>
                <a:gd name="T100" fmla="*/ 42 w 281"/>
                <a:gd name="T101" fmla="*/ 159 h 280"/>
                <a:gd name="T102" fmla="*/ 0 w 281"/>
                <a:gd name="T103" fmla="*/ 159 h 280"/>
                <a:gd name="T104" fmla="*/ 0 w 281"/>
                <a:gd name="T105" fmla="*/ 120 h 280"/>
                <a:gd name="T106" fmla="*/ 42 w 281"/>
                <a:gd name="T107" fmla="*/ 120 h 280"/>
                <a:gd name="T108" fmla="*/ 47 w 281"/>
                <a:gd name="T109" fmla="*/ 102 h 280"/>
                <a:gd name="T110" fmla="*/ 57 w 281"/>
                <a:gd name="T111" fmla="*/ 85 h 280"/>
                <a:gd name="T112" fmla="*/ 28 w 281"/>
                <a:gd name="T113" fmla="*/ 56 h 280"/>
                <a:gd name="T114" fmla="*/ 57 w 281"/>
                <a:gd name="T115" fmla="*/ 27 h 280"/>
                <a:gd name="T116" fmla="*/ 85 w 281"/>
                <a:gd name="T117" fmla="*/ 56 h 280"/>
                <a:gd name="T118" fmla="*/ 102 w 281"/>
                <a:gd name="T119" fmla="*/ 48 h 280"/>
                <a:gd name="T120" fmla="*/ 121 w 281"/>
                <a:gd name="T121" fmla="*/ 42 h 280"/>
                <a:gd name="T122" fmla="*/ 121 w 281"/>
                <a:gd name="T123"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1" h="280">
                  <a:moveTo>
                    <a:pt x="140" y="80"/>
                  </a:moveTo>
                  <a:lnTo>
                    <a:pt x="121" y="83"/>
                  </a:lnTo>
                  <a:lnTo>
                    <a:pt x="105" y="91"/>
                  </a:lnTo>
                  <a:lnTo>
                    <a:pt x="92" y="104"/>
                  </a:lnTo>
                  <a:lnTo>
                    <a:pt x="83" y="121"/>
                  </a:lnTo>
                  <a:lnTo>
                    <a:pt x="80" y="140"/>
                  </a:lnTo>
                  <a:lnTo>
                    <a:pt x="83" y="159"/>
                  </a:lnTo>
                  <a:lnTo>
                    <a:pt x="92" y="175"/>
                  </a:lnTo>
                  <a:lnTo>
                    <a:pt x="105" y="188"/>
                  </a:lnTo>
                  <a:lnTo>
                    <a:pt x="121" y="197"/>
                  </a:lnTo>
                  <a:lnTo>
                    <a:pt x="140" y="200"/>
                  </a:lnTo>
                  <a:lnTo>
                    <a:pt x="159" y="197"/>
                  </a:lnTo>
                  <a:lnTo>
                    <a:pt x="176" y="188"/>
                  </a:lnTo>
                  <a:lnTo>
                    <a:pt x="189" y="175"/>
                  </a:lnTo>
                  <a:lnTo>
                    <a:pt x="197" y="159"/>
                  </a:lnTo>
                  <a:lnTo>
                    <a:pt x="201" y="140"/>
                  </a:lnTo>
                  <a:lnTo>
                    <a:pt x="197" y="121"/>
                  </a:lnTo>
                  <a:lnTo>
                    <a:pt x="189" y="104"/>
                  </a:lnTo>
                  <a:lnTo>
                    <a:pt x="176" y="91"/>
                  </a:lnTo>
                  <a:lnTo>
                    <a:pt x="159" y="83"/>
                  </a:lnTo>
                  <a:lnTo>
                    <a:pt x="140" y="80"/>
                  </a:lnTo>
                  <a:close/>
                  <a:moveTo>
                    <a:pt x="121" y="0"/>
                  </a:moveTo>
                  <a:lnTo>
                    <a:pt x="160" y="0"/>
                  </a:lnTo>
                  <a:lnTo>
                    <a:pt x="160" y="42"/>
                  </a:lnTo>
                  <a:lnTo>
                    <a:pt x="180" y="48"/>
                  </a:lnTo>
                  <a:lnTo>
                    <a:pt x="197" y="57"/>
                  </a:lnTo>
                  <a:lnTo>
                    <a:pt x="227" y="27"/>
                  </a:lnTo>
                  <a:lnTo>
                    <a:pt x="254" y="56"/>
                  </a:lnTo>
                  <a:lnTo>
                    <a:pt x="224" y="86"/>
                  </a:lnTo>
                  <a:lnTo>
                    <a:pt x="233" y="102"/>
                  </a:lnTo>
                  <a:lnTo>
                    <a:pt x="239" y="120"/>
                  </a:lnTo>
                  <a:lnTo>
                    <a:pt x="281" y="120"/>
                  </a:lnTo>
                  <a:lnTo>
                    <a:pt x="281" y="159"/>
                  </a:lnTo>
                  <a:lnTo>
                    <a:pt x="239" y="159"/>
                  </a:lnTo>
                  <a:lnTo>
                    <a:pt x="233" y="179"/>
                  </a:lnTo>
                  <a:lnTo>
                    <a:pt x="224" y="195"/>
                  </a:lnTo>
                  <a:lnTo>
                    <a:pt x="254" y="226"/>
                  </a:lnTo>
                  <a:lnTo>
                    <a:pt x="227" y="254"/>
                  </a:lnTo>
                  <a:lnTo>
                    <a:pt x="195" y="224"/>
                  </a:lnTo>
                  <a:lnTo>
                    <a:pt x="178" y="233"/>
                  </a:lnTo>
                  <a:lnTo>
                    <a:pt x="160" y="238"/>
                  </a:lnTo>
                  <a:lnTo>
                    <a:pt x="160" y="280"/>
                  </a:lnTo>
                  <a:lnTo>
                    <a:pt x="121" y="280"/>
                  </a:lnTo>
                  <a:lnTo>
                    <a:pt x="121" y="238"/>
                  </a:lnTo>
                  <a:lnTo>
                    <a:pt x="102" y="233"/>
                  </a:lnTo>
                  <a:lnTo>
                    <a:pt x="87" y="225"/>
                  </a:lnTo>
                  <a:lnTo>
                    <a:pt x="57" y="254"/>
                  </a:lnTo>
                  <a:lnTo>
                    <a:pt x="28" y="226"/>
                  </a:lnTo>
                  <a:lnTo>
                    <a:pt x="58" y="196"/>
                  </a:lnTo>
                  <a:lnTo>
                    <a:pt x="49" y="179"/>
                  </a:lnTo>
                  <a:lnTo>
                    <a:pt x="42" y="159"/>
                  </a:lnTo>
                  <a:lnTo>
                    <a:pt x="0" y="159"/>
                  </a:lnTo>
                  <a:lnTo>
                    <a:pt x="0" y="120"/>
                  </a:lnTo>
                  <a:lnTo>
                    <a:pt x="42" y="120"/>
                  </a:lnTo>
                  <a:lnTo>
                    <a:pt x="47" y="102"/>
                  </a:lnTo>
                  <a:lnTo>
                    <a:pt x="57" y="85"/>
                  </a:lnTo>
                  <a:lnTo>
                    <a:pt x="28" y="56"/>
                  </a:lnTo>
                  <a:lnTo>
                    <a:pt x="57" y="27"/>
                  </a:lnTo>
                  <a:lnTo>
                    <a:pt x="85" y="56"/>
                  </a:lnTo>
                  <a:lnTo>
                    <a:pt x="102" y="48"/>
                  </a:lnTo>
                  <a:lnTo>
                    <a:pt x="121" y="42"/>
                  </a:lnTo>
                  <a:lnTo>
                    <a:pt x="121" y="0"/>
                  </a:lnTo>
                  <a:close/>
                </a:path>
              </a:pathLst>
            </a:custGeom>
            <a:solidFill>
              <a:srgbClr val="FDA600"/>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207">
              <a:extLst>
                <a:ext uri="{FF2B5EF4-FFF2-40B4-BE49-F238E27FC236}">
                  <a16:creationId xmlns:a16="http://schemas.microsoft.com/office/drawing/2014/main" id="{0B822D67-1A80-4502-8451-C32389CC8346}"/>
                </a:ext>
              </a:extLst>
            </p:cNvPr>
            <p:cNvSpPr>
              <a:spLocks noEditPoints="1"/>
            </p:cNvSpPr>
            <p:nvPr/>
          </p:nvSpPr>
          <p:spPr bwMode="auto">
            <a:xfrm>
              <a:off x="4800310" y="1828548"/>
              <a:ext cx="490568" cy="494042"/>
            </a:xfrm>
            <a:custGeom>
              <a:avLst/>
              <a:gdLst>
                <a:gd name="T0" fmla="*/ 156 w 357"/>
                <a:gd name="T1" fmla="*/ 101 h 357"/>
                <a:gd name="T2" fmla="*/ 120 w 357"/>
                <a:gd name="T3" fmla="*/ 122 h 357"/>
                <a:gd name="T4" fmla="*/ 101 w 357"/>
                <a:gd name="T5" fmla="*/ 157 h 357"/>
                <a:gd name="T6" fmla="*/ 101 w 357"/>
                <a:gd name="T7" fmla="*/ 199 h 357"/>
                <a:gd name="T8" fmla="*/ 120 w 357"/>
                <a:gd name="T9" fmla="*/ 234 h 357"/>
                <a:gd name="T10" fmla="*/ 156 w 357"/>
                <a:gd name="T11" fmla="*/ 255 h 357"/>
                <a:gd name="T12" fmla="*/ 199 w 357"/>
                <a:gd name="T13" fmla="*/ 255 h 357"/>
                <a:gd name="T14" fmla="*/ 234 w 357"/>
                <a:gd name="T15" fmla="*/ 234 h 357"/>
                <a:gd name="T16" fmla="*/ 255 w 357"/>
                <a:gd name="T17" fmla="*/ 199 h 357"/>
                <a:gd name="T18" fmla="*/ 255 w 357"/>
                <a:gd name="T19" fmla="*/ 157 h 357"/>
                <a:gd name="T20" fmla="*/ 234 w 357"/>
                <a:gd name="T21" fmla="*/ 122 h 357"/>
                <a:gd name="T22" fmla="*/ 199 w 357"/>
                <a:gd name="T23" fmla="*/ 101 h 357"/>
                <a:gd name="T24" fmla="*/ 139 w 357"/>
                <a:gd name="T25" fmla="*/ 0 h 357"/>
                <a:gd name="T26" fmla="*/ 216 w 357"/>
                <a:gd name="T27" fmla="*/ 50 h 357"/>
                <a:gd name="T28" fmla="*/ 272 w 357"/>
                <a:gd name="T29" fmla="*/ 27 h 357"/>
                <a:gd name="T30" fmla="*/ 281 w 357"/>
                <a:gd name="T31" fmla="*/ 27 h 357"/>
                <a:gd name="T32" fmla="*/ 331 w 357"/>
                <a:gd name="T33" fmla="*/ 78 h 357"/>
                <a:gd name="T34" fmla="*/ 296 w 357"/>
                <a:gd name="T35" fmla="*/ 114 h 357"/>
                <a:gd name="T36" fmla="*/ 357 w 357"/>
                <a:gd name="T37" fmla="*/ 140 h 357"/>
                <a:gd name="T38" fmla="*/ 352 w 357"/>
                <a:gd name="T39" fmla="*/ 217 h 357"/>
                <a:gd name="T40" fmla="*/ 306 w 357"/>
                <a:gd name="T41" fmla="*/ 217 h 357"/>
                <a:gd name="T42" fmla="*/ 327 w 357"/>
                <a:gd name="T43" fmla="*/ 274 h 357"/>
                <a:gd name="T44" fmla="*/ 327 w 357"/>
                <a:gd name="T45" fmla="*/ 281 h 357"/>
                <a:gd name="T46" fmla="*/ 276 w 357"/>
                <a:gd name="T47" fmla="*/ 332 h 357"/>
                <a:gd name="T48" fmla="*/ 241 w 357"/>
                <a:gd name="T49" fmla="*/ 297 h 357"/>
                <a:gd name="T50" fmla="*/ 218 w 357"/>
                <a:gd name="T51" fmla="*/ 357 h 357"/>
                <a:gd name="T52" fmla="*/ 141 w 357"/>
                <a:gd name="T53" fmla="*/ 308 h 357"/>
                <a:gd name="T54" fmla="*/ 83 w 357"/>
                <a:gd name="T55" fmla="*/ 329 h 357"/>
                <a:gd name="T56" fmla="*/ 76 w 357"/>
                <a:gd name="T57" fmla="*/ 329 h 357"/>
                <a:gd name="T58" fmla="*/ 26 w 357"/>
                <a:gd name="T59" fmla="*/ 277 h 357"/>
                <a:gd name="T60" fmla="*/ 48 w 357"/>
                <a:gd name="T61" fmla="*/ 216 h 357"/>
                <a:gd name="T62" fmla="*/ 0 w 357"/>
                <a:gd name="T63" fmla="*/ 139 h 357"/>
                <a:gd name="T64" fmla="*/ 60 w 357"/>
                <a:gd name="T65" fmla="*/ 112 h 357"/>
                <a:gd name="T66" fmla="*/ 26 w 357"/>
                <a:gd name="T67" fmla="*/ 78 h 357"/>
                <a:gd name="T68" fmla="*/ 76 w 357"/>
                <a:gd name="T69" fmla="*/ 27 h 357"/>
                <a:gd name="T70" fmla="*/ 83 w 357"/>
                <a:gd name="T71" fmla="*/ 27 h 357"/>
                <a:gd name="T72" fmla="*/ 139 w 357"/>
                <a:gd name="T73" fmla="*/ 5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7" h="357">
                  <a:moveTo>
                    <a:pt x="178" y="98"/>
                  </a:moveTo>
                  <a:lnTo>
                    <a:pt x="156" y="101"/>
                  </a:lnTo>
                  <a:lnTo>
                    <a:pt x="137" y="109"/>
                  </a:lnTo>
                  <a:lnTo>
                    <a:pt x="120" y="122"/>
                  </a:lnTo>
                  <a:lnTo>
                    <a:pt x="108" y="137"/>
                  </a:lnTo>
                  <a:lnTo>
                    <a:pt x="101" y="157"/>
                  </a:lnTo>
                  <a:lnTo>
                    <a:pt x="97" y="178"/>
                  </a:lnTo>
                  <a:lnTo>
                    <a:pt x="101" y="199"/>
                  </a:lnTo>
                  <a:lnTo>
                    <a:pt x="108" y="219"/>
                  </a:lnTo>
                  <a:lnTo>
                    <a:pt x="120" y="234"/>
                  </a:lnTo>
                  <a:lnTo>
                    <a:pt x="137" y="247"/>
                  </a:lnTo>
                  <a:lnTo>
                    <a:pt x="156" y="255"/>
                  </a:lnTo>
                  <a:lnTo>
                    <a:pt x="178" y="258"/>
                  </a:lnTo>
                  <a:lnTo>
                    <a:pt x="199" y="255"/>
                  </a:lnTo>
                  <a:lnTo>
                    <a:pt x="218" y="247"/>
                  </a:lnTo>
                  <a:lnTo>
                    <a:pt x="234" y="234"/>
                  </a:lnTo>
                  <a:lnTo>
                    <a:pt x="247" y="219"/>
                  </a:lnTo>
                  <a:lnTo>
                    <a:pt x="255" y="199"/>
                  </a:lnTo>
                  <a:lnTo>
                    <a:pt x="258" y="178"/>
                  </a:lnTo>
                  <a:lnTo>
                    <a:pt x="255" y="157"/>
                  </a:lnTo>
                  <a:lnTo>
                    <a:pt x="247" y="137"/>
                  </a:lnTo>
                  <a:lnTo>
                    <a:pt x="234" y="122"/>
                  </a:lnTo>
                  <a:lnTo>
                    <a:pt x="218" y="109"/>
                  </a:lnTo>
                  <a:lnTo>
                    <a:pt x="199" y="101"/>
                  </a:lnTo>
                  <a:lnTo>
                    <a:pt x="178" y="98"/>
                  </a:lnTo>
                  <a:close/>
                  <a:moveTo>
                    <a:pt x="139" y="0"/>
                  </a:moveTo>
                  <a:lnTo>
                    <a:pt x="216" y="0"/>
                  </a:lnTo>
                  <a:lnTo>
                    <a:pt x="216" y="50"/>
                  </a:lnTo>
                  <a:lnTo>
                    <a:pt x="241" y="60"/>
                  </a:lnTo>
                  <a:lnTo>
                    <a:pt x="272" y="27"/>
                  </a:lnTo>
                  <a:lnTo>
                    <a:pt x="276" y="23"/>
                  </a:lnTo>
                  <a:lnTo>
                    <a:pt x="281" y="27"/>
                  </a:lnTo>
                  <a:lnTo>
                    <a:pt x="327" y="74"/>
                  </a:lnTo>
                  <a:lnTo>
                    <a:pt x="331" y="78"/>
                  </a:lnTo>
                  <a:lnTo>
                    <a:pt x="327" y="82"/>
                  </a:lnTo>
                  <a:lnTo>
                    <a:pt x="296" y="114"/>
                  </a:lnTo>
                  <a:lnTo>
                    <a:pt x="306" y="140"/>
                  </a:lnTo>
                  <a:lnTo>
                    <a:pt x="357" y="140"/>
                  </a:lnTo>
                  <a:lnTo>
                    <a:pt x="357" y="217"/>
                  </a:lnTo>
                  <a:lnTo>
                    <a:pt x="352" y="217"/>
                  </a:lnTo>
                  <a:lnTo>
                    <a:pt x="352" y="217"/>
                  </a:lnTo>
                  <a:lnTo>
                    <a:pt x="306" y="217"/>
                  </a:lnTo>
                  <a:lnTo>
                    <a:pt x="296" y="242"/>
                  </a:lnTo>
                  <a:lnTo>
                    <a:pt x="327" y="274"/>
                  </a:lnTo>
                  <a:lnTo>
                    <a:pt x="331" y="277"/>
                  </a:lnTo>
                  <a:lnTo>
                    <a:pt x="327" y="281"/>
                  </a:lnTo>
                  <a:lnTo>
                    <a:pt x="281" y="329"/>
                  </a:lnTo>
                  <a:lnTo>
                    <a:pt x="276" y="332"/>
                  </a:lnTo>
                  <a:lnTo>
                    <a:pt x="272" y="329"/>
                  </a:lnTo>
                  <a:lnTo>
                    <a:pt x="241" y="297"/>
                  </a:lnTo>
                  <a:lnTo>
                    <a:pt x="218" y="306"/>
                  </a:lnTo>
                  <a:lnTo>
                    <a:pt x="218" y="357"/>
                  </a:lnTo>
                  <a:lnTo>
                    <a:pt x="141" y="357"/>
                  </a:lnTo>
                  <a:lnTo>
                    <a:pt x="141" y="308"/>
                  </a:lnTo>
                  <a:lnTo>
                    <a:pt x="115" y="297"/>
                  </a:lnTo>
                  <a:lnTo>
                    <a:pt x="83" y="329"/>
                  </a:lnTo>
                  <a:lnTo>
                    <a:pt x="80" y="332"/>
                  </a:lnTo>
                  <a:lnTo>
                    <a:pt x="76" y="329"/>
                  </a:lnTo>
                  <a:lnTo>
                    <a:pt x="30" y="281"/>
                  </a:lnTo>
                  <a:lnTo>
                    <a:pt x="26" y="277"/>
                  </a:lnTo>
                  <a:lnTo>
                    <a:pt x="60" y="243"/>
                  </a:lnTo>
                  <a:lnTo>
                    <a:pt x="48" y="216"/>
                  </a:lnTo>
                  <a:lnTo>
                    <a:pt x="0" y="216"/>
                  </a:lnTo>
                  <a:lnTo>
                    <a:pt x="0" y="139"/>
                  </a:lnTo>
                  <a:lnTo>
                    <a:pt x="49" y="139"/>
                  </a:lnTo>
                  <a:lnTo>
                    <a:pt x="60" y="112"/>
                  </a:lnTo>
                  <a:lnTo>
                    <a:pt x="30" y="82"/>
                  </a:lnTo>
                  <a:lnTo>
                    <a:pt x="26" y="78"/>
                  </a:lnTo>
                  <a:lnTo>
                    <a:pt x="30" y="74"/>
                  </a:lnTo>
                  <a:lnTo>
                    <a:pt x="76" y="27"/>
                  </a:lnTo>
                  <a:lnTo>
                    <a:pt x="80" y="23"/>
                  </a:lnTo>
                  <a:lnTo>
                    <a:pt x="83" y="27"/>
                  </a:lnTo>
                  <a:lnTo>
                    <a:pt x="115" y="59"/>
                  </a:lnTo>
                  <a:lnTo>
                    <a:pt x="139" y="50"/>
                  </a:lnTo>
                  <a:lnTo>
                    <a:pt x="139" y="0"/>
                  </a:lnTo>
                  <a:close/>
                </a:path>
              </a:pathLst>
            </a:custGeom>
            <a:solidFill>
              <a:schemeClr val="accent3"/>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208">
              <a:extLst>
                <a:ext uri="{FF2B5EF4-FFF2-40B4-BE49-F238E27FC236}">
                  <a16:creationId xmlns:a16="http://schemas.microsoft.com/office/drawing/2014/main" id="{A16C13A9-0F51-4D59-B813-8FBCC4147EE8}"/>
                </a:ext>
              </a:extLst>
            </p:cNvPr>
            <p:cNvSpPr>
              <a:spLocks noEditPoints="1"/>
            </p:cNvSpPr>
            <p:nvPr/>
          </p:nvSpPr>
          <p:spPr bwMode="auto">
            <a:xfrm>
              <a:off x="6067612" y="2816626"/>
              <a:ext cx="294341" cy="286025"/>
            </a:xfrm>
            <a:custGeom>
              <a:avLst/>
              <a:gdLst>
                <a:gd name="T0" fmla="*/ 85 w 209"/>
                <a:gd name="T1" fmla="*/ 60 h 208"/>
                <a:gd name="T2" fmla="*/ 61 w 209"/>
                <a:gd name="T3" fmla="*/ 85 h 208"/>
                <a:gd name="T4" fmla="*/ 61 w 209"/>
                <a:gd name="T5" fmla="*/ 121 h 208"/>
                <a:gd name="T6" fmla="*/ 85 w 209"/>
                <a:gd name="T7" fmla="*/ 146 h 208"/>
                <a:gd name="T8" fmla="*/ 122 w 209"/>
                <a:gd name="T9" fmla="*/ 146 h 208"/>
                <a:gd name="T10" fmla="*/ 147 w 209"/>
                <a:gd name="T11" fmla="*/ 121 h 208"/>
                <a:gd name="T12" fmla="*/ 147 w 209"/>
                <a:gd name="T13" fmla="*/ 85 h 208"/>
                <a:gd name="T14" fmla="*/ 122 w 209"/>
                <a:gd name="T15" fmla="*/ 60 h 208"/>
                <a:gd name="T16" fmla="*/ 81 w 209"/>
                <a:gd name="T17" fmla="*/ 0 h 208"/>
                <a:gd name="T18" fmla="*/ 126 w 209"/>
                <a:gd name="T19" fmla="*/ 28 h 208"/>
                <a:gd name="T20" fmla="*/ 140 w 209"/>
                <a:gd name="T21" fmla="*/ 34 h 208"/>
                <a:gd name="T22" fmla="*/ 161 w 209"/>
                <a:gd name="T23" fmla="*/ 13 h 208"/>
                <a:gd name="T24" fmla="*/ 192 w 209"/>
                <a:gd name="T25" fmla="*/ 43 h 208"/>
                <a:gd name="T26" fmla="*/ 192 w 209"/>
                <a:gd name="T27" fmla="*/ 48 h 208"/>
                <a:gd name="T28" fmla="*/ 176 w 209"/>
                <a:gd name="T29" fmla="*/ 73 h 208"/>
                <a:gd name="T30" fmla="*/ 209 w 209"/>
                <a:gd name="T31" fmla="*/ 81 h 208"/>
                <a:gd name="T32" fmla="*/ 205 w 209"/>
                <a:gd name="T33" fmla="*/ 127 h 208"/>
                <a:gd name="T34" fmla="*/ 178 w 209"/>
                <a:gd name="T35" fmla="*/ 127 h 208"/>
                <a:gd name="T36" fmla="*/ 173 w 209"/>
                <a:gd name="T37" fmla="*/ 141 h 208"/>
                <a:gd name="T38" fmla="*/ 194 w 209"/>
                <a:gd name="T39" fmla="*/ 162 h 208"/>
                <a:gd name="T40" fmla="*/ 164 w 209"/>
                <a:gd name="T41" fmla="*/ 191 h 208"/>
                <a:gd name="T42" fmla="*/ 140 w 209"/>
                <a:gd name="T43" fmla="*/ 172 h 208"/>
                <a:gd name="T44" fmla="*/ 127 w 209"/>
                <a:gd name="T45" fmla="*/ 178 h 208"/>
                <a:gd name="T46" fmla="*/ 81 w 209"/>
                <a:gd name="T47" fmla="*/ 208 h 208"/>
                <a:gd name="T48" fmla="*/ 75 w 209"/>
                <a:gd name="T49" fmla="*/ 176 h 208"/>
                <a:gd name="T50" fmla="*/ 49 w 209"/>
                <a:gd name="T51" fmla="*/ 191 h 208"/>
                <a:gd name="T52" fmla="*/ 17 w 209"/>
                <a:gd name="T53" fmla="*/ 163 h 208"/>
                <a:gd name="T54" fmla="*/ 17 w 209"/>
                <a:gd name="T55" fmla="*/ 159 h 208"/>
                <a:gd name="T56" fmla="*/ 32 w 209"/>
                <a:gd name="T57" fmla="*/ 133 h 208"/>
                <a:gd name="T58" fmla="*/ 0 w 209"/>
                <a:gd name="T59" fmla="*/ 125 h 208"/>
                <a:gd name="T60" fmla="*/ 29 w 209"/>
                <a:gd name="T61" fmla="*/ 81 h 208"/>
                <a:gd name="T62" fmla="*/ 34 w 209"/>
                <a:gd name="T63" fmla="*/ 65 h 208"/>
                <a:gd name="T64" fmla="*/ 15 w 209"/>
                <a:gd name="T65" fmla="*/ 45 h 208"/>
                <a:gd name="T66" fmla="*/ 45 w 209"/>
                <a:gd name="T67" fmla="*/ 15 h 208"/>
                <a:gd name="T68" fmla="*/ 49 w 209"/>
                <a:gd name="T69" fmla="*/ 15 h 208"/>
                <a:gd name="T70" fmla="*/ 74 w 209"/>
                <a:gd name="T71" fmla="*/ 31 h 208"/>
                <a:gd name="T72" fmla="*/ 81 w 209"/>
                <a:gd name="T7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9" h="208">
                  <a:moveTo>
                    <a:pt x="104" y="56"/>
                  </a:moveTo>
                  <a:lnTo>
                    <a:pt x="85" y="60"/>
                  </a:lnTo>
                  <a:lnTo>
                    <a:pt x="71" y="70"/>
                  </a:lnTo>
                  <a:lnTo>
                    <a:pt x="61" y="85"/>
                  </a:lnTo>
                  <a:lnTo>
                    <a:pt x="57" y="103"/>
                  </a:lnTo>
                  <a:lnTo>
                    <a:pt x="61" y="121"/>
                  </a:lnTo>
                  <a:lnTo>
                    <a:pt x="71" y="137"/>
                  </a:lnTo>
                  <a:lnTo>
                    <a:pt x="85" y="146"/>
                  </a:lnTo>
                  <a:lnTo>
                    <a:pt x="104" y="150"/>
                  </a:lnTo>
                  <a:lnTo>
                    <a:pt x="122" y="146"/>
                  </a:lnTo>
                  <a:lnTo>
                    <a:pt x="136" y="137"/>
                  </a:lnTo>
                  <a:lnTo>
                    <a:pt x="147" y="121"/>
                  </a:lnTo>
                  <a:lnTo>
                    <a:pt x="151" y="103"/>
                  </a:lnTo>
                  <a:lnTo>
                    <a:pt x="147" y="85"/>
                  </a:lnTo>
                  <a:lnTo>
                    <a:pt x="136" y="70"/>
                  </a:lnTo>
                  <a:lnTo>
                    <a:pt x="122" y="60"/>
                  </a:lnTo>
                  <a:lnTo>
                    <a:pt x="104" y="56"/>
                  </a:lnTo>
                  <a:close/>
                  <a:moveTo>
                    <a:pt x="81" y="0"/>
                  </a:moveTo>
                  <a:lnTo>
                    <a:pt x="126" y="0"/>
                  </a:lnTo>
                  <a:lnTo>
                    <a:pt x="126" y="28"/>
                  </a:lnTo>
                  <a:lnTo>
                    <a:pt x="134" y="31"/>
                  </a:lnTo>
                  <a:lnTo>
                    <a:pt x="140" y="34"/>
                  </a:lnTo>
                  <a:lnTo>
                    <a:pt x="159" y="15"/>
                  </a:lnTo>
                  <a:lnTo>
                    <a:pt x="161" y="13"/>
                  </a:lnTo>
                  <a:lnTo>
                    <a:pt x="164" y="15"/>
                  </a:lnTo>
                  <a:lnTo>
                    <a:pt x="192" y="43"/>
                  </a:lnTo>
                  <a:lnTo>
                    <a:pt x="194" y="45"/>
                  </a:lnTo>
                  <a:lnTo>
                    <a:pt x="192" y="48"/>
                  </a:lnTo>
                  <a:lnTo>
                    <a:pt x="173" y="66"/>
                  </a:lnTo>
                  <a:lnTo>
                    <a:pt x="176" y="73"/>
                  </a:lnTo>
                  <a:lnTo>
                    <a:pt x="178" y="81"/>
                  </a:lnTo>
                  <a:lnTo>
                    <a:pt x="209" y="81"/>
                  </a:lnTo>
                  <a:lnTo>
                    <a:pt x="209" y="127"/>
                  </a:lnTo>
                  <a:lnTo>
                    <a:pt x="205" y="127"/>
                  </a:lnTo>
                  <a:lnTo>
                    <a:pt x="205" y="127"/>
                  </a:lnTo>
                  <a:lnTo>
                    <a:pt x="178" y="127"/>
                  </a:lnTo>
                  <a:lnTo>
                    <a:pt x="176" y="133"/>
                  </a:lnTo>
                  <a:lnTo>
                    <a:pt x="173" y="141"/>
                  </a:lnTo>
                  <a:lnTo>
                    <a:pt x="192" y="159"/>
                  </a:lnTo>
                  <a:lnTo>
                    <a:pt x="194" y="162"/>
                  </a:lnTo>
                  <a:lnTo>
                    <a:pt x="192" y="163"/>
                  </a:lnTo>
                  <a:lnTo>
                    <a:pt x="164" y="191"/>
                  </a:lnTo>
                  <a:lnTo>
                    <a:pt x="161" y="193"/>
                  </a:lnTo>
                  <a:lnTo>
                    <a:pt x="140" y="172"/>
                  </a:lnTo>
                  <a:lnTo>
                    <a:pt x="134" y="175"/>
                  </a:lnTo>
                  <a:lnTo>
                    <a:pt x="127" y="178"/>
                  </a:lnTo>
                  <a:lnTo>
                    <a:pt x="127" y="208"/>
                  </a:lnTo>
                  <a:lnTo>
                    <a:pt x="81" y="208"/>
                  </a:lnTo>
                  <a:lnTo>
                    <a:pt x="81" y="179"/>
                  </a:lnTo>
                  <a:lnTo>
                    <a:pt x="75" y="176"/>
                  </a:lnTo>
                  <a:lnTo>
                    <a:pt x="67" y="172"/>
                  </a:lnTo>
                  <a:lnTo>
                    <a:pt x="49" y="191"/>
                  </a:lnTo>
                  <a:lnTo>
                    <a:pt x="46" y="193"/>
                  </a:lnTo>
                  <a:lnTo>
                    <a:pt x="17" y="163"/>
                  </a:lnTo>
                  <a:lnTo>
                    <a:pt x="15" y="162"/>
                  </a:lnTo>
                  <a:lnTo>
                    <a:pt x="17" y="159"/>
                  </a:lnTo>
                  <a:lnTo>
                    <a:pt x="34" y="141"/>
                  </a:lnTo>
                  <a:lnTo>
                    <a:pt x="32" y="133"/>
                  </a:lnTo>
                  <a:lnTo>
                    <a:pt x="28" y="125"/>
                  </a:lnTo>
                  <a:lnTo>
                    <a:pt x="0" y="125"/>
                  </a:lnTo>
                  <a:lnTo>
                    <a:pt x="0" y="81"/>
                  </a:lnTo>
                  <a:lnTo>
                    <a:pt x="29" y="81"/>
                  </a:lnTo>
                  <a:lnTo>
                    <a:pt x="32" y="73"/>
                  </a:lnTo>
                  <a:lnTo>
                    <a:pt x="34" y="65"/>
                  </a:lnTo>
                  <a:lnTo>
                    <a:pt x="17" y="48"/>
                  </a:lnTo>
                  <a:lnTo>
                    <a:pt x="15" y="45"/>
                  </a:lnTo>
                  <a:lnTo>
                    <a:pt x="17" y="43"/>
                  </a:lnTo>
                  <a:lnTo>
                    <a:pt x="45" y="15"/>
                  </a:lnTo>
                  <a:lnTo>
                    <a:pt x="46" y="13"/>
                  </a:lnTo>
                  <a:lnTo>
                    <a:pt x="49" y="15"/>
                  </a:lnTo>
                  <a:lnTo>
                    <a:pt x="67" y="34"/>
                  </a:lnTo>
                  <a:lnTo>
                    <a:pt x="74" y="31"/>
                  </a:lnTo>
                  <a:lnTo>
                    <a:pt x="81" y="28"/>
                  </a:lnTo>
                  <a:lnTo>
                    <a:pt x="81"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209">
              <a:extLst>
                <a:ext uri="{FF2B5EF4-FFF2-40B4-BE49-F238E27FC236}">
                  <a16:creationId xmlns:a16="http://schemas.microsoft.com/office/drawing/2014/main" id="{F43E6273-107C-43FD-A8A0-78F7626C5A72}"/>
                </a:ext>
              </a:extLst>
            </p:cNvPr>
            <p:cNvSpPr>
              <a:spLocks noEditPoints="1"/>
            </p:cNvSpPr>
            <p:nvPr/>
          </p:nvSpPr>
          <p:spPr bwMode="auto">
            <a:xfrm>
              <a:off x="6329248" y="1663871"/>
              <a:ext cx="286162" cy="286020"/>
            </a:xfrm>
            <a:custGeom>
              <a:avLst/>
              <a:gdLst>
                <a:gd name="T0" fmla="*/ 85 w 208"/>
                <a:gd name="T1" fmla="*/ 61 h 209"/>
                <a:gd name="T2" fmla="*/ 60 w 208"/>
                <a:gd name="T3" fmla="*/ 85 h 209"/>
                <a:gd name="T4" fmla="*/ 60 w 208"/>
                <a:gd name="T5" fmla="*/ 122 h 209"/>
                <a:gd name="T6" fmla="*/ 85 w 208"/>
                <a:gd name="T7" fmla="*/ 147 h 209"/>
                <a:gd name="T8" fmla="*/ 121 w 208"/>
                <a:gd name="T9" fmla="*/ 147 h 209"/>
                <a:gd name="T10" fmla="*/ 146 w 208"/>
                <a:gd name="T11" fmla="*/ 122 h 209"/>
                <a:gd name="T12" fmla="*/ 146 w 208"/>
                <a:gd name="T13" fmla="*/ 85 h 209"/>
                <a:gd name="T14" fmla="*/ 121 w 208"/>
                <a:gd name="T15" fmla="*/ 61 h 209"/>
                <a:gd name="T16" fmla="*/ 81 w 208"/>
                <a:gd name="T17" fmla="*/ 0 h 209"/>
                <a:gd name="T18" fmla="*/ 125 w 208"/>
                <a:gd name="T19" fmla="*/ 29 h 209"/>
                <a:gd name="T20" fmla="*/ 140 w 208"/>
                <a:gd name="T21" fmla="*/ 34 h 209"/>
                <a:gd name="T22" fmla="*/ 161 w 208"/>
                <a:gd name="T23" fmla="*/ 13 h 209"/>
                <a:gd name="T24" fmla="*/ 191 w 208"/>
                <a:gd name="T25" fmla="*/ 44 h 209"/>
                <a:gd name="T26" fmla="*/ 191 w 208"/>
                <a:gd name="T27" fmla="*/ 49 h 209"/>
                <a:gd name="T28" fmla="*/ 175 w 208"/>
                <a:gd name="T29" fmla="*/ 75 h 209"/>
                <a:gd name="T30" fmla="*/ 208 w 208"/>
                <a:gd name="T31" fmla="*/ 82 h 209"/>
                <a:gd name="T32" fmla="*/ 178 w 208"/>
                <a:gd name="T33" fmla="*/ 127 h 209"/>
                <a:gd name="T34" fmla="*/ 172 w 208"/>
                <a:gd name="T35" fmla="*/ 142 h 209"/>
                <a:gd name="T36" fmla="*/ 192 w 208"/>
                <a:gd name="T37" fmla="*/ 163 h 209"/>
                <a:gd name="T38" fmla="*/ 161 w 208"/>
                <a:gd name="T39" fmla="*/ 194 h 209"/>
                <a:gd name="T40" fmla="*/ 140 w 208"/>
                <a:gd name="T41" fmla="*/ 173 h 209"/>
                <a:gd name="T42" fmla="*/ 127 w 208"/>
                <a:gd name="T43" fmla="*/ 178 h 209"/>
                <a:gd name="T44" fmla="*/ 81 w 208"/>
                <a:gd name="T45" fmla="*/ 209 h 209"/>
                <a:gd name="T46" fmla="*/ 74 w 208"/>
                <a:gd name="T47" fmla="*/ 177 h 209"/>
                <a:gd name="T48" fmla="*/ 48 w 208"/>
                <a:gd name="T49" fmla="*/ 192 h 209"/>
                <a:gd name="T50" fmla="*/ 44 w 208"/>
                <a:gd name="T51" fmla="*/ 192 h 209"/>
                <a:gd name="T52" fmla="*/ 14 w 208"/>
                <a:gd name="T53" fmla="*/ 163 h 209"/>
                <a:gd name="T54" fmla="*/ 34 w 208"/>
                <a:gd name="T55" fmla="*/ 142 h 209"/>
                <a:gd name="T56" fmla="*/ 27 w 208"/>
                <a:gd name="T57" fmla="*/ 126 h 209"/>
                <a:gd name="T58" fmla="*/ 0 w 208"/>
                <a:gd name="T59" fmla="*/ 82 h 209"/>
                <a:gd name="T60" fmla="*/ 31 w 208"/>
                <a:gd name="T61" fmla="*/ 74 h 209"/>
                <a:gd name="T62" fmla="*/ 14 w 208"/>
                <a:gd name="T63" fmla="*/ 46 h 209"/>
                <a:gd name="T64" fmla="*/ 44 w 208"/>
                <a:gd name="T65" fmla="*/ 16 h 209"/>
                <a:gd name="T66" fmla="*/ 48 w 208"/>
                <a:gd name="T67" fmla="*/ 16 h 209"/>
                <a:gd name="T68" fmla="*/ 73 w 208"/>
                <a:gd name="T69" fmla="*/ 32 h 209"/>
                <a:gd name="T70" fmla="*/ 81 w 208"/>
                <a:gd name="T7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209">
                  <a:moveTo>
                    <a:pt x="103" y="57"/>
                  </a:moveTo>
                  <a:lnTo>
                    <a:pt x="85" y="61"/>
                  </a:lnTo>
                  <a:lnTo>
                    <a:pt x="70" y="71"/>
                  </a:lnTo>
                  <a:lnTo>
                    <a:pt x="60" y="85"/>
                  </a:lnTo>
                  <a:lnTo>
                    <a:pt x="56" y="104"/>
                  </a:lnTo>
                  <a:lnTo>
                    <a:pt x="60" y="122"/>
                  </a:lnTo>
                  <a:lnTo>
                    <a:pt x="70" y="138"/>
                  </a:lnTo>
                  <a:lnTo>
                    <a:pt x="85" y="147"/>
                  </a:lnTo>
                  <a:lnTo>
                    <a:pt x="103" y="151"/>
                  </a:lnTo>
                  <a:lnTo>
                    <a:pt x="121" y="147"/>
                  </a:lnTo>
                  <a:lnTo>
                    <a:pt x="136" y="138"/>
                  </a:lnTo>
                  <a:lnTo>
                    <a:pt x="146" y="122"/>
                  </a:lnTo>
                  <a:lnTo>
                    <a:pt x="150" y="104"/>
                  </a:lnTo>
                  <a:lnTo>
                    <a:pt x="146" y="85"/>
                  </a:lnTo>
                  <a:lnTo>
                    <a:pt x="136" y="71"/>
                  </a:lnTo>
                  <a:lnTo>
                    <a:pt x="121" y="61"/>
                  </a:lnTo>
                  <a:lnTo>
                    <a:pt x="103" y="57"/>
                  </a:lnTo>
                  <a:close/>
                  <a:moveTo>
                    <a:pt x="81" y="0"/>
                  </a:moveTo>
                  <a:lnTo>
                    <a:pt x="125" y="0"/>
                  </a:lnTo>
                  <a:lnTo>
                    <a:pt x="125" y="29"/>
                  </a:lnTo>
                  <a:lnTo>
                    <a:pt x="133" y="32"/>
                  </a:lnTo>
                  <a:lnTo>
                    <a:pt x="140" y="34"/>
                  </a:lnTo>
                  <a:lnTo>
                    <a:pt x="158" y="16"/>
                  </a:lnTo>
                  <a:lnTo>
                    <a:pt x="161" y="13"/>
                  </a:lnTo>
                  <a:lnTo>
                    <a:pt x="163" y="16"/>
                  </a:lnTo>
                  <a:lnTo>
                    <a:pt x="191" y="44"/>
                  </a:lnTo>
                  <a:lnTo>
                    <a:pt x="192" y="46"/>
                  </a:lnTo>
                  <a:lnTo>
                    <a:pt x="191" y="49"/>
                  </a:lnTo>
                  <a:lnTo>
                    <a:pt x="172" y="67"/>
                  </a:lnTo>
                  <a:lnTo>
                    <a:pt x="175" y="75"/>
                  </a:lnTo>
                  <a:lnTo>
                    <a:pt x="178" y="82"/>
                  </a:lnTo>
                  <a:lnTo>
                    <a:pt x="208" y="82"/>
                  </a:lnTo>
                  <a:lnTo>
                    <a:pt x="208" y="127"/>
                  </a:lnTo>
                  <a:lnTo>
                    <a:pt x="178" y="127"/>
                  </a:lnTo>
                  <a:lnTo>
                    <a:pt x="175" y="134"/>
                  </a:lnTo>
                  <a:lnTo>
                    <a:pt x="172" y="142"/>
                  </a:lnTo>
                  <a:lnTo>
                    <a:pt x="191" y="160"/>
                  </a:lnTo>
                  <a:lnTo>
                    <a:pt x="192" y="163"/>
                  </a:lnTo>
                  <a:lnTo>
                    <a:pt x="163" y="192"/>
                  </a:lnTo>
                  <a:lnTo>
                    <a:pt x="161" y="194"/>
                  </a:lnTo>
                  <a:lnTo>
                    <a:pt x="158" y="192"/>
                  </a:lnTo>
                  <a:lnTo>
                    <a:pt x="140" y="173"/>
                  </a:lnTo>
                  <a:lnTo>
                    <a:pt x="133" y="177"/>
                  </a:lnTo>
                  <a:lnTo>
                    <a:pt x="127" y="178"/>
                  </a:lnTo>
                  <a:lnTo>
                    <a:pt x="127" y="209"/>
                  </a:lnTo>
                  <a:lnTo>
                    <a:pt x="81" y="209"/>
                  </a:lnTo>
                  <a:lnTo>
                    <a:pt x="81" y="180"/>
                  </a:lnTo>
                  <a:lnTo>
                    <a:pt x="74" y="177"/>
                  </a:lnTo>
                  <a:lnTo>
                    <a:pt x="66" y="173"/>
                  </a:lnTo>
                  <a:lnTo>
                    <a:pt x="48" y="192"/>
                  </a:lnTo>
                  <a:lnTo>
                    <a:pt x="45" y="194"/>
                  </a:lnTo>
                  <a:lnTo>
                    <a:pt x="44" y="192"/>
                  </a:lnTo>
                  <a:lnTo>
                    <a:pt x="17" y="165"/>
                  </a:lnTo>
                  <a:lnTo>
                    <a:pt x="14" y="163"/>
                  </a:lnTo>
                  <a:lnTo>
                    <a:pt x="17" y="160"/>
                  </a:lnTo>
                  <a:lnTo>
                    <a:pt x="34" y="142"/>
                  </a:lnTo>
                  <a:lnTo>
                    <a:pt x="30" y="134"/>
                  </a:lnTo>
                  <a:lnTo>
                    <a:pt x="27" y="126"/>
                  </a:lnTo>
                  <a:lnTo>
                    <a:pt x="0" y="126"/>
                  </a:lnTo>
                  <a:lnTo>
                    <a:pt x="0" y="82"/>
                  </a:lnTo>
                  <a:lnTo>
                    <a:pt x="28" y="82"/>
                  </a:lnTo>
                  <a:lnTo>
                    <a:pt x="31" y="74"/>
                  </a:lnTo>
                  <a:lnTo>
                    <a:pt x="34" y="66"/>
                  </a:lnTo>
                  <a:lnTo>
                    <a:pt x="14" y="46"/>
                  </a:lnTo>
                  <a:lnTo>
                    <a:pt x="17" y="44"/>
                  </a:lnTo>
                  <a:lnTo>
                    <a:pt x="44" y="16"/>
                  </a:lnTo>
                  <a:lnTo>
                    <a:pt x="45" y="13"/>
                  </a:lnTo>
                  <a:lnTo>
                    <a:pt x="48" y="16"/>
                  </a:lnTo>
                  <a:lnTo>
                    <a:pt x="66" y="34"/>
                  </a:lnTo>
                  <a:lnTo>
                    <a:pt x="73" y="32"/>
                  </a:lnTo>
                  <a:lnTo>
                    <a:pt x="81" y="29"/>
                  </a:lnTo>
                  <a:lnTo>
                    <a:pt x="81" y="0"/>
                  </a:lnTo>
                  <a:close/>
                </a:path>
              </a:pathLst>
            </a:custGeom>
            <a:solidFill>
              <a:schemeClr val="accent3"/>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210">
              <a:extLst>
                <a:ext uri="{FF2B5EF4-FFF2-40B4-BE49-F238E27FC236}">
                  <a16:creationId xmlns:a16="http://schemas.microsoft.com/office/drawing/2014/main" id="{9073FCE8-E66A-4E92-9310-E39F51240126}"/>
                </a:ext>
              </a:extLst>
            </p:cNvPr>
            <p:cNvSpPr>
              <a:spLocks noEditPoints="1"/>
            </p:cNvSpPr>
            <p:nvPr/>
          </p:nvSpPr>
          <p:spPr bwMode="auto">
            <a:xfrm>
              <a:off x="6255660" y="2608609"/>
              <a:ext cx="212579" cy="216686"/>
            </a:xfrm>
            <a:custGeom>
              <a:avLst/>
              <a:gdLst>
                <a:gd name="T0" fmla="*/ 63 w 155"/>
                <a:gd name="T1" fmla="*/ 46 h 156"/>
                <a:gd name="T2" fmla="*/ 45 w 155"/>
                <a:gd name="T3" fmla="*/ 64 h 156"/>
                <a:gd name="T4" fmla="*/ 45 w 155"/>
                <a:gd name="T5" fmla="*/ 92 h 156"/>
                <a:gd name="T6" fmla="*/ 63 w 155"/>
                <a:gd name="T7" fmla="*/ 110 h 156"/>
                <a:gd name="T8" fmla="*/ 91 w 155"/>
                <a:gd name="T9" fmla="*/ 110 h 156"/>
                <a:gd name="T10" fmla="*/ 109 w 155"/>
                <a:gd name="T11" fmla="*/ 92 h 156"/>
                <a:gd name="T12" fmla="*/ 109 w 155"/>
                <a:gd name="T13" fmla="*/ 64 h 156"/>
                <a:gd name="T14" fmla="*/ 91 w 155"/>
                <a:gd name="T15" fmla="*/ 46 h 156"/>
                <a:gd name="T16" fmla="*/ 61 w 155"/>
                <a:gd name="T17" fmla="*/ 0 h 156"/>
                <a:gd name="T18" fmla="*/ 95 w 155"/>
                <a:gd name="T19" fmla="*/ 22 h 156"/>
                <a:gd name="T20" fmla="*/ 105 w 155"/>
                <a:gd name="T21" fmla="*/ 26 h 156"/>
                <a:gd name="T22" fmla="*/ 121 w 155"/>
                <a:gd name="T23" fmla="*/ 10 h 156"/>
                <a:gd name="T24" fmla="*/ 142 w 155"/>
                <a:gd name="T25" fmla="*/ 33 h 156"/>
                <a:gd name="T26" fmla="*/ 142 w 155"/>
                <a:gd name="T27" fmla="*/ 37 h 156"/>
                <a:gd name="T28" fmla="*/ 131 w 155"/>
                <a:gd name="T29" fmla="*/ 56 h 156"/>
                <a:gd name="T30" fmla="*/ 155 w 155"/>
                <a:gd name="T31" fmla="*/ 61 h 156"/>
                <a:gd name="T32" fmla="*/ 152 w 155"/>
                <a:gd name="T33" fmla="*/ 96 h 156"/>
                <a:gd name="T34" fmla="*/ 133 w 155"/>
                <a:gd name="T35" fmla="*/ 96 h 156"/>
                <a:gd name="T36" fmla="*/ 129 w 155"/>
                <a:gd name="T37" fmla="*/ 106 h 156"/>
                <a:gd name="T38" fmla="*/ 145 w 155"/>
                <a:gd name="T39" fmla="*/ 120 h 156"/>
                <a:gd name="T40" fmla="*/ 122 w 155"/>
                <a:gd name="T41" fmla="*/ 143 h 156"/>
                <a:gd name="T42" fmla="*/ 118 w 155"/>
                <a:gd name="T43" fmla="*/ 143 h 156"/>
                <a:gd name="T44" fmla="*/ 95 w 155"/>
                <a:gd name="T45" fmla="*/ 133 h 156"/>
                <a:gd name="T46" fmla="*/ 62 w 155"/>
                <a:gd name="T47" fmla="*/ 156 h 156"/>
                <a:gd name="T48" fmla="*/ 56 w 155"/>
                <a:gd name="T49" fmla="*/ 132 h 156"/>
                <a:gd name="T50" fmla="*/ 37 w 155"/>
                <a:gd name="T51" fmla="*/ 143 h 156"/>
                <a:gd name="T52" fmla="*/ 33 w 155"/>
                <a:gd name="T53" fmla="*/ 143 h 156"/>
                <a:gd name="T54" fmla="*/ 11 w 155"/>
                <a:gd name="T55" fmla="*/ 120 h 156"/>
                <a:gd name="T56" fmla="*/ 27 w 155"/>
                <a:gd name="T57" fmla="*/ 106 h 156"/>
                <a:gd name="T58" fmla="*/ 21 w 155"/>
                <a:gd name="T59" fmla="*/ 94 h 156"/>
                <a:gd name="T60" fmla="*/ 0 w 155"/>
                <a:gd name="T61" fmla="*/ 60 h 156"/>
                <a:gd name="T62" fmla="*/ 24 w 155"/>
                <a:gd name="T63" fmla="*/ 55 h 156"/>
                <a:gd name="T64" fmla="*/ 14 w 155"/>
                <a:gd name="T65" fmla="*/ 37 h 156"/>
                <a:gd name="T66" fmla="*/ 14 w 155"/>
                <a:gd name="T67" fmla="*/ 33 h 156"/>
                <a:gd name="T68" fmla="*/ 35 w 155"/>
                <a:gd name="T69" fmla="*/ 10 h 156"/>
                <a:gd name="T70" fmla="*/ 50 w 155"/>
                <a:gd name="T71" fmla="*/ 26 h 156"/>
                <a:gd name="T72" fmla="*/ 61 w 155"/>
                <a:gd name="T73" fmla="*/ 2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5" h="156">
                  <a:moveTo>
                    <a:pt x="78" y="43"/>
                  </a:moveTo>
                  <a:lnTo>
                    <a:pt x="63" y="46"/>
                  </a:lnTo>
                  <a:lnTo>
                    <a:pt x="53" y="54"/>
                  </a:lnTo>
                  <a:lnTo>
                    <a:pt x="45" y="64"/>
                  </a:lnTo>
                  <a:lnTo>
                    <a:pt x="42" y="77"/>
                  </a:lnTo>
                  <a:lnTo>
                    <a:pt x="45" y="92"/>
                  </a:lnTo>
                  <a:lnTo>
                    <a:pt x="53" y="102"/>
                  </a:lnTo>
                  <a:lnTo>
                    <a:pt x="63" y="110"/>
                  </a:lnTo>
                  <a:lnTo>
                    <a:pt x="78" y="113"/>
                  </a:lnTo>
                  <a:lnTo>
                    <a:pt x="91" y="110"/>
                  </a:lnTo>
                  <a:lnTo>
                    <a:pt x="103" y="102"/>
                  </a:lnTo>
                  <a:lnTo>
                    <a:pt x="109" y="92"/>
                  </a:lnTo>
                  <a:lnTo>
                    <a:pt x="112" y="77"/>
                  </a:lnTo>
                  <a:lnTo>
                    <a:pt x="109" y="64"/>
                  </a:lnTo>
                  <a:lnTo>
                    <a:pt x="103" y="54"/>
                  </a:lnTo>
                  <a:lnTo>
                    <a:pt x="91" y="46"/>
                  </a:lnTo>
                  <a:lnTo>
                    <a:pt x="78" y="43"/>
                  </a:lnTo>
                  <a:close/>
                  <a:moveTo>
                    <a:pt x="61" y="0"/>
                  </a:moveTo>
                  <a:lnTo>
                    <a:pt x="95" y="0"/>
                  </a:lnTo>
                  <a:lnTo>
                    <a:pt x="95" y="22"/>
                  </a:lnTo>
                  <a:lnTo>
                    <a:pt x="100" y="23"/>
                  </a:lnTo>
                  <a:lnTo>
                    <a:pt x="105" y="26"/>
                  </a:lnTo>
                  <a:lnTo>
                    <a:pt x="118" y="13"/>
                  </a:lnTo>
                  <a:lnTo>
                    <a:pt x="121" y="10"/>
                  </a:lnTo>
                  <a:lnTo>
                    <a:pt x="122" y="13"/>
                  </a:lnTo>
                  <a:lnTo>
                    <a:pt x="142" y="33"/>
                  </a:lnTo>
                  <a:lnTo>
                    <a:pt x="145" y="34"/>
                  </a:lnTo>
                  <a:lnTo>
                    <a:pt x="142" y="37"/>
                  </a:lnTo>
                  <a:lnTo>
                    <a:pt x="129" y="50"/>
                  </a:lnTo>
                  <a:lnTo>
                    <a:pt x="131" y="56"/>
                  </a:lnTo>
                  <a:lnTo>
                    <a:pt x="133" y="61"/>
                  </a:lnTo>
                  <a:lnTo>
                    <a:pt x="155" y="61"/>
                  </a:lnTo>
                  <a:lnTo>
                    <a:pt x="155" y="96"/>
                  </a:lnTo>
                  <a:lnTo>
                    <a:pt x="152" y="96"/>
                  </a:lnTo>
                  <a:lnTo>
                    <a:pt x="152" y="96"/>
                  </a:lnTo>
                  <a:lnTo>
                    <a:pt x="133" y="96"/>
                  </a:lnTo>
                  <a:lnTo>
                    <a:pt x="131" y="101"/>
                  </a:lnTo>
                  <a:lnTo>
                    <a:pt x="129" y="106"/>
                  </a:lnTo>
                  <a:lnTo>
                    <a:pt x="142" y="119"/>
                  </a:lnTo>
                  <a:lnTo>
                    <a:pt x="145" y="120"/>
                  </a:lnTo>
                  <a:lnTo>
                    <a:pt x="142" y="123"/>
                  </a:lnTo>
                  <a:lnTo>
                    <a:pt x="122" y="143"/>
                  </a:lnTo>
                  <a:lnTo>
                    <a:pt x="121" y="145"/>
                  </a:lnTo>
                  <a:lnTo>
                    <a:pt x="118" y="143"/>
                  </a:lnTo>
                  <a:lnTo>
                    <a:pt x="105" y="130"/>
                  </a:lnTo>
                  <a:lnTo>
                    <a:pt x="95" y="133"/>
                  </a:lnTo>
                  <a:lnTo>
                    <a:pt x="95" y="156"/>
                  </a:lnTo>
                  <a:lnTo>
                    <a:pt x="62" y="156"/>
                  </a:lnTo>
                  <a:lnTo>
                    <a:pt x="62" y="133"/>
                  </a:lnTo>
                  <a:lnTo>
                    <a:pt x="56" y="132"/>
                  </a:lnTo>
                  <a:lnTo>
                    <a:pt x="50" y="130"/>
                  </a:lnTo>
                  <a:lnTo>
                    <a:pt x="37" y="143"/>
                  </a:lnTo>
                  <a:lnTo>
                    <a:pt x="35" y="145"/>
                  </a:lnTo>
                  <a:lnTo>
                    <a:pt x="33" y="143"/>
                  </a:lnTo>
                  <a:lnTo>
                    <a:pt x="14" y="123"/>
                  </a:lnTo>
                  <a:lnTo>
                    <a:pt x="11" y="120"/>
                  </a:lnTo>
                  <a:lnTo>
                    <a:pt x="14" y="119"/>
                  </a:lnTo>
                  <a:lnTo>
                    <a:pt x="27" y="106"/>
                  </a:lnTo>
                  <a:lnTo>
                    <a:pt x="24" y="101"/>
                  </a:lnTo>
                  <a:lnTo>
                    <a:pt x="21" y="94"/>
                  </a:lnTo>
                  <a:lnTo>
                    <a:pt x="0" y="94"/>
                  </a:lnTo>
                  <a:lnTo>
                    <a:pt x="0" y="60"/>
                  </a:lnTo>
                  <a:lnTo>
                    <a:pt x="21" y="60"/>
                  </a:lnTo>
                  <a:lnTo>
                    <a:pt x="24" y="55"/>
                  </a:lnTo>
                  <a:lnTo>
                    <a:pt x="27" y="50"/>
                  </a:lnTo>
                  <a:lnTo>
                    <a:pt x="14" y="37"/>
                  </a:lnTo>
                  <a:lnTo>
                    <a:pt x="11" y="34"/>
                  </a:lnTo>
                  <a:lnTo>
                    <a:pt x="14" y="33"/>
                  </a:lnTo>
                  <a:lnTo>
                    <a:pt x="33" y="13"/>
                  </a:lnTo>
                  <a:lnTo>
                    <a:pt x="35" y="10"/>
                  </a:lnTo>
                  <a:lnTo>
                    <a:pt x="37" y="13"/>
                  </a:lnTo>
                  <a:lnTo>
                    <a:pt x="50" y="26"/>
                  </a:lnTo>
                  <a:lnTo>
                    <a:pt x="56" y="23"/>
                  </a:lnTo>
                  <a:lnTo>
                    <a:pt x="61" y="22"/>
                  </a:lnTo>
                  <a:lnTo>
                    <a:pt x="61"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211">
              <a:extLst>
                <a:ext uri="{FF2B5EF4-FFF2-40B4-BE49-F238E27FC236}">
                  <a16:creationId xmlns:a16="http://schemas.microsoft.com/office/drawing/2014/main" id="{32840F8F-92A0-46D3-9B37-B0565F4E014B}"/>
                </a:ext>
              </a:extLst>
            </p:cNvPr>
            <p:cNvSpPr>
              <a:spLocks noEditPoints="1"/>
            </p:cNvSpPr>
            <p:nvPr/>
          </p:nvSpPr>
          <p:spPr bwMode="auto">
            <a:xfrm>
              <a:off x="4391503" y="3215324"/>
              <a:ext cx="163523" cy="173347"/>
            </a:xfrm>
            <a:custGeom>
              <a:avLst/>
              <a:gdLst>
                <a:gd name="T0" fmla="*/ 45 w 121"/>
                <a:gd name="T1" fmla="*/ 37 h 122"/>
                <a:gd name="T2" fmla="*/ 32 w 121"/>
                <a:gd name="T3" fmla="*/ 61 h 122"/>
                <a:gd name="T4" fmla="*/ 45 w 121"/>
                <a:gd name="T5" fmla="*/ 84 h 122"/>
                <a:gd name="T6" fmla="*/ 74 w 121"/>
                <a:gd name="T7" fmla="*/ 84 h 122"/>
                <a:gd name="T8" fmla="*/ 87 w 121"/>
                <a:gd name="T9" fmla="*/ 61 h 122"/>
                <a:gd name="T10" fmla="*/ 74 w 121"/>
                <a:gd name="T11" fmla="*/ 37 h 122"/>
                <a:gd name="T12" fmla="*/ 47 w 121"/>
                <a:gd name="T13" fmla="*/ 0 h 122"/>
                <a:gd name="T14" fmla="*/ 73 w 121"/>
                <a:gd name="T15" fmla="*/ 17 h 122"/>
                <a:gd name="T16" fmla="*/ 93 w 121"/>
                <a:gd name="T17" fmla="*/ 9 h 122"/>
                <a:gd name="T18" fmla="*/ 95 w 121"/>
                <a:gd name="T19" fmla="*/ 9 h 122"/>
                <a:gd name="T20" fmla="*/ 112 w 121"/>
                <a:gd name="T21" fmla="*/ 26 h 122"/>
                <a:gd name="T22" fmla="*/ 100 w 121"/>
                <a:gd name="T23" fmla="*/ 40 h 122"/>
                <a:gd name="T24" fmla="*/ 104 w 121"/>
                <a:gd name="T25" fmla="*/ 47 h 122"/>
                <a:gd name="T26" fmla="*/ 121 w 121"/>
                <a:gd name="T27" fmla="*/ 75 h 122"/>
                <a:gd name="T28" fmla="*/ 119 w 121"/>
                <a:gd name="T29" fmla="*/ 75 h 122"/>
                <a:gd name="T30" fmla="*/ 100 w 121"/>
                <a:gd name="T31" fmla="*/ 83 h 122"/>
                <a:gd name="T32" fmla="*/ 112 w 121"/>
                <a:gd name="T33" fmla="*/ 95 h 122"/>
                <a:gd name="T34" fmla="*/ 95 w 121"/>
                <a:gd name="T35" fmla="*/ 113 h 122"/>
                <a:gd name="T36" fmla="*/ 93 w 121"/>
                <a:gd name="T37" fmla="*/ 113 h 122"/>
                <a:gd name="T38" fmla="*/ 74 w 121"/>
                <a:gd name="T39" fmla="*/ 105 h 122"/>
                <a:gd name="T40" fmla="*/ 47 w 121"/>
                <a:gd name="T41" fmla="*/ 122 h 122"/>
                <a:gd name="T42" fmla="*/ 39 w 121"/>
                <a:gd name="T43" fmla="*/ 101 h 122"/>
                <a:gd name="T44" fmla="*/ 27 w 121"/>
                <a:gd name="T45" fmla="*/ 114 h 122"/>
                <a:gd name="T46" fmla="*/ 9 w 121"/>
                <a:gd name="T47" fmla="*/ 96 h 122"/>
                <a:gd name="T48" fmla="*/ 9 w 121"/>
                <a:gd name="T49" fmla="*/ 93 h 122"/>
                <a:gd name="T50" fmla="*/ 18 w 121"/>
                <a:gd name="T51" fmla="*/ 79 h 122"/>
                <a:gd name="T52" fmla="*/ 0 w 121"/>
                <a:gd name="T53" fmla="*/ 74 h 122"/>
                <a:gd name="T54" fmla="*/ 15 w 121"/>
                <a:gd name="T55" fmla="*/ 47 h 122"/>
                <a:gd name="T56" fmla="*/ 19 w 121"/>
                <a:gd name="T57" fmla="*/ 38 h 122"/>
                <a:gd name="T58" fmla="*/ 7 w 121"/>
                <a:gd name="T59" fmla="*/ 26 h 122"/>
                <a:gd name="T60" fmla="*/ 24 w 121"/>
                <a:gd name="T61" fmla="*/ 9 h 122"/>
                <a:gd name="T62" fmla="*/ 28 w 121"/>
                <a:gd name="T63" fmla="*/ 9 h 122"/>
                <a:gd name="T64" fmla="*/ 47 w 121"/>
                <a:gd name="T65" fmla="*/ 17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22">
                  <a:moveTo>
                    <a:pt x="60" y="33"/>
                  </a:moveTo>
                  <a:lnTo>
                    <a:pt x="45" y="37"/>
                  </a:lnTo>
                  <a:lnTo>
                    <a:pt x="36" y="47"/>
                  </a:lnTo>
                  <a:lnTo>
                    <a:pt x="32" y="61"/>
                  </a:lnTo>
                  <a:lnTo>
                    <a:pt x="36" y="75"/>
                  </a:lnTo>
                  <a:lnTo>
                    <a:pt x="45" y="84"/>
                  </a:lnTo>
                  <a:lnTo>
                    <a:pt x="60" y="88"/>
                  </a:lnTo>
                  <a:lnTo>
                    <a:pt x="74" y="84"/>
                  </a:lnTo>
                  <a:lnTo>
                    <a:pt x="83" y="75"/>
                  </a:lnTo>
                  <a:lnTo>
                    <a:pt x="87" y="61"/>
                  </a:lnTo>
                  <a:lnTo>
                    <a:pt x="83" y="47"/>
                  </a:lnTo>
                  <a:lnTo>
                    <a:pt x="74" y="37"/>
                  </a:lnTo>
                  <a:lnTo>
                    <a:pt x="60" y="33"/>
                  </a:lnTo>
                  <a:close/>
                  <a:moveTo>
                    <a:pt x="47" y="0"/>
                  </a:moveTo>
                  <a:lnTo>
                    <a:pt x="73" y="0"/>
                  </a:lnTo>
                  <a:lnTo>
                    <a:pt x="73" y="17"/>
                  </a:lnTo>
                  <a:lnTo>
                    <a:pt x="81" y="20"/>
                  </a:lnTo>
                  <a:lnTo>
                    <a:pt x="93" y="9"/>
                  </a:lnTo>
                  <a:lnTo>
                    <a:pt x="94" y="8"/>
                  </a:lnTo>
                  <a:lnTo>
                    <a:pt x="95" y="9"/>
                  </a:lnTo>
                  <a:lnTo>
                    <a:pt x="111" y="25"/>
                  </a:lnTo>
                  <a:lnTo>
                    <a:pt x="112" y="26"/>
                  </a:lnTo>
                  <a:lnTo>
                    <a:pt x="111" y="28"/>
                  </a:lnTo>
                  <a:lnTo>
                    <a:pt x="100" y="40"/>
                  </a:lnTo>
                  <a:lnTo>
                    <a:pt x="102" y="44"/>
                  </a:lnTo>
                  <a:lnTo>
                    <a:pt x="104" y="47"/>
                  </a:lnTo>
                  <a:lnTo>
                    <a:pt x="121" y="47"/>
                  </a:lnTo>
                  <a:lnTo>
                    <a:pt x="121" y="75"/>
                  </a:lnTo>
                  <a:lnTo>
                    <a:pt x="119" y="75"/>
                  </a:lnTo>
                  <a:lnTo>
                    <a:pt x="119" y="75"/>
                  </a:lnTo>
                  <a:lnTo>
                    <a:pt x="103" y="75"/>
                  </a:lnTo>
                  <a:lnTo>
                    <a:pt x="100" y="83"/>
                  </a:lnTo>
                  <a:lnTo>
                    <a:pt x="111" y="93"/>
                  </a:lnTo>
                  <a:lnTo>
                    <a:pt x="112" y="95"/>
                  </a:lnTo>
                  <a:lnTo>
                    <a:pt x="111" y="96"/>
                  </a:lnTo>
                  <a:lnTo>
                    <a:pt x="95" y="113"/>
                  </a:lnTo>
                  <a:lnTo>
                    <a:pt x="94" y="114"/>
                  </a:lnTo>
                  <a:lnTo>
                    <a:pt x="93" y="113"/>
                  </a:lnTo>
                  <a:lnTo>
                    <a:pt x="81" y="101"/>
                  </a:lnTo>
                  <a:lnTo>
                    <a:pt x="74" y="105"/>
                  </a:lnTo>
                  <a:lnTo>
                    <a:pt x="74" y="122"/>
                  </a:lnTo>
                  <a:lnTo>
                    <a:pt x="47" y="122"/>
                  </a:lnTo>
                  <a:lnTo>
                    <a:pt x="47" y="105"/>
                  </a:lnTo>
                  <a:lnTo>
                    <a:pt x="39" y="101"/>
                  </a:lnTo>
                  <a:lnTo>
                    <a:pt x="28" y="113"/>
                  </a:lnTo>
                  <a:lnTo>
                    <a:pt x="27" y="114"/>
                  </a:lnTo>
                  <a:lnTo>
                    <a:pt x="24" y="113"/>
                  </a:lnTo>
                  <a:lnTo>
                    <a:pt x="9" y="96"/>
                  </a:lnTo>
                  <a:lnTo>
                    <a:pt x="7" y="95"/>
                  </a:lnTo>
                  <a:lnTo>
                    <a:pt x="9" y="93"/>
                  </a:lnTo>
                  <a:lnTo>
                    <a:pt x="19" y="83"/>
                  </a:lnTo>
                  <a:lnTo>
                    <a:pt x="18" y="79"/>
                  </a:lnTo>
                  <a:lnTo>
                    <a:pt x="15" y="74"/>
                  </a:lnTo>
                  <a:lnTo>
                    <a:pt x="0" y="74"/>
                  </a:lnTo>
                  <a:lnTo>
                    <a:pt x="0" y="47"/>
                  </a:lnTo>
                  <a:lnTo>
                    <a:pt x="15" y="47"/>
                  </a:lnTo>
                  <a:lnTo>
                    <a:pt x="18" y="44"/>
                  </a:lnTo>
                  <a:lnTo>
                    <a:pt x="19" y="38"/>
                  </a:lnTo>
                  <a:lnTo>
                    <a:pt x="9" y="28"/>
                  </a:lnTo>
                  <a:lnTo>
                    <a:pt x="7" y="26"/>
                  </a:lnTo>
                  <a:lnTo>
                    <a:pt x="9" y="25"/>
                  </a:lnTo>
                  <a:lnTo>
                    <a:pt x="24" y="9"/>
                  </a:lnTo>
                  <a:lnTo>
                    <a:pt x="27" y="8"/>
                  </a:lnTo>
                  <a:lnTo>
                    <a:pt x="28" y="9"/>
                  </a:lnTo>
                  <a:lnTo>
                    <a:pt x="39" y="20"/>
                  </a:lnTo>
                  <a:lnTo>
                    <a:pt x="47" y="17"/>
                  </a:lnTo>
                  <a:lnTo>
                    <a:pt x="47"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Freeform 212">
              <a:extLst>
                <a:ext uri="{FF2B5EF4-FFF2-40B4-BE49-F238E27FC236}">
                  <a16:creationId xmlns:a16="http://schemas.microsoft.com/office/drawing/2014/main" id="{FA81D64E-DBA2-43C7-AF01-ED759F346284}"/>
                </a:ext>
              </a:extLst>
            </p:cNvPr>
            <p:cNvSpPr>
              <a:spLocks noEditPoints="1"/>
            </p:cNvSpPr>
            <p:nvPr/>
          </p:nvSpPr>
          <p:spPr bwMode="auto">
            <a:xfrm>
              <a:off x="5904089" y="4870790"/>
              <a:ext cx="212579" cy="208016"/>
            </a:xfrm>
            <a:custGeom>
              <a:avLst/>
              <a:gdLst>
                <a:gd name="T0" fmla="*/ 62 w 151"/>
                <a:gd name="T1" fmla="*/ 44 h 150"/>
                <a:gd name="T2" fmla="*/ 44 w 151"/>
                <a:gd name="T3" fmla="*/ 61 h 150"/>
                <a:gd name="T4" fmla="*/ 44 w 151"/>
                <a:gd name="T5" fmla="*/ 87 h 150"/>
                <a:gd name="T6" fmla="*/ 62 w 151"/>
                <a:gd name="T7" fmla="*/ 106 h 150"/>
                <a:gd name="T8" fmla="*/ 88 w 151"/>
                <a:gd name="T9" fmla="*/ 106 h 150"/>
                <a:gd name="T10" fmla="*/ 106 w 151"/>
                <a:gd name="T11" fmla="*/ 87 h 150"/>
                <a:gd name="T12" fmla="*/ 106 w 151"/>
                <a:gd name="T13" fmla="*/ 61 h 150"/>
                <a:gd name="T14" fmla="*/ 88 w 151"/>
                <a:gd name="T15" fmla="*/ 44 h 150"/>
                <a:gd name="T16" fmla="*/ 58 w 151"/>
                <a:gd name="T17" fmla="*/ 0 h 150"/>
                <a:gd name="T18" fmla="*/ 91 w 151"/>
                <a:gd name="T19" fmla="*/ 21 h 150"/>
                <a:gd name="T20" fmla="*/ 101 w 151"/>
                <a:gd name="T21" fmla="*/ 24 h 150"/>
                <a:gd name="T22" fmla="*/ 117 w 151"/>
                <a:gd name="T23" fmla="*/ 10 h 150"/>
                <a:gd name="T24" fmla="*/ 138 w 151"/>
                <a:gd name="T25" fmla="*/ 31 h 150"/>
                <a:gd name="T26" fmla="*/ 138 w 151"/>
                <a:gd name="T27" fmla="*/ 35 h 150"/>
                <a:gd name="T28" fmla="*/ 127 w 151"/>
                <a:gd name="T29" fmla="*/ 53 h 150"/>
                <a:gd name="T30" fmla="*/ 151 w 151"/>
                <a:gd name="T31" fmla="*/ 59 h 150"/>
                <a:gd name="T32" fmla="*/ 129 w 151"/>
                <a:gd name="T33" fmla="*/ 91 h 150"/>
                <a:gd name="T34" fmla="*/ 125 w 151"/>
                <a:gd name="T35" fmla="*/ 102 h 150"/>
                <a:gd name="T36" fmla="*/ 139 w 151"/>
                <a:gd name="T37" fmla="*/ 117 h 150"/>
                <a:gd name="T38" fmla="*/ 118 w 151"/>
                <a:gd name="T39" fmla="*/ 138 h 150"/>
                <a:gd name="T40" fmla="*/ 114 w 151"/>
                <a:gd name="T41" fmla="*/ 138 h 150"/>
                <a:gd name="T42" fmla="*/ 92 w 151"/>
                <a:gd name="T43" fmla="*/ 129 h 150"/>
                <a:gd name="T44" fmla="*/ 59 w 151"/>
                <a:gd name="T45" fmla="*/ 150 h 150"/>
                <a:gd name="T46" fmla="*/ 54 w 151"/>
                <a:gd name="T47" fmla="*/ 128 h 150"/>
                <a:gd name="T48" fmla="*/ 36 w 151"/>
                <a:gd name="T49" fmla="*/ 138 h 150"/>
                <a:gd name="T50" fmla="*/ 32 w 151"/>
                <a:gd name="T51" fmla="*/ 138 h 150"/>
                <a:gd name="T52" fmla="*/ 11 w 151"/>
                <a:gd name="T53" fmla="*/ 117 h 150"/>
                <a:gd name="T54" fmla="*/ 25 w 151"/>
                <a:gd name="T55" fmla="*/ 102 h 150"/>
                <a:gd name="T56" fmla="*/ 20 w 151"/>
                <a:gd name="T57" fmla="*/ 91 h 150"/>
                <a:gd name="T58" fmla="*/ 0 w 151"/>
                <a:gd name="T59" fmla="*/ 59 h 150"/>
                <a:gd name="T60" fmla="*/ 23 w 151"/>
                <a:gd name="T61" fmla="*/ 52 h 150"/>
                <a:gd name="T62" fmla="*/ 12 w 151"/>
                <a:gd name="T63" fmla="*/ 35 h 150"/>
                <a:gd name="T64" fmla="*/ 12 w 151"/>
                <a:gd name="T65" fmla="*/ 31 h 150"/>
                <a:gd name="T66" fmla="*/ 33 w 151"/>
                <a:gd name="T67" fmla="*/ 10 h 150"/>
                <a:gd name="T68" fmla="*/ 49 w 151"/>
                <a:gd name="T69" fmla="*/ 24 h 150"/>
                <a:gd name="T70" fmla="*/ 58 w 151"/>
                <a:gd name="T71" fmla="*/ 21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1" h="150">
                  <a:moveTo>
                    <a:pt x="75" y="42"/>
                  </a:moveTo>
                  <a:lnTo>
                    <a:pt x="62" y="44"/>
                  </a:lnTo>
                  <a:lnTo>
                    <a:pt x="51" y="51"/>
                  </a:lnTo>
                  <a:lnTo>
                    <a:pt x="44" y="61"/>
                  </a:lnTo>
                  <a:lnTo>
                    <a:pt x="41" y="74"/>
                  </a:lnTo>
                  <a:lnTo>
                    <a:pt x="44" y="87"/>
                  </a:lnTo>
                  <a:lnTo>
                    <a:pt x="51" y="99"/>
                  </a:lnTo>
                  <a:lnTo>
                    <a:pt x="62" y="106"/>
                  </a:lnTo>
                  <a:lnTo>
                    <a:pt x="75" y="108"/>
                  </a:lnTo>
                  <a:lnTo>
                    <a:pt x="88" y="106"/>
                  </a:lnTo>
                  <a:lnTo>
                    <a:pt x="99" y="99"/>
                  </a:lnTo>
                  <a:lnTo>
                    <a:pt x="106" y="87"/>
                  </a:lnTo>
                  <a:lnTo>
                    <a:pt x="109" y="74"/>
                  </a:lnTo>
                  <a:lnTo>
                    <a:pt x="106" y="61"/>
                  </a:lnTo>
                  <a:lnTo>
                    <a:pt x="99" y="51"/>
                  </a:lnTo>
                  <a:lnTo>
                    <a:pt x="88" y="44"/>
                  </a:lnTo>
                  <a:lnTo>
                    <a:pt x="75" y="42"/>
                  </a:lnTo>
                  <a:close/>
                  <a:moveTo>
                    <a:pt x="58" y="0"/>
                  </a:moveTo>
                  <a:lnTo>
                    <a:pt x="91" y="0"/>
                  </a:lnTo>
                  <a:lnTo>
                    <a:pt x="91" y="21"/>
                  </a:lnTo>
                  <a:lnTo>
                    <a:pt x="96" y="22"/>
                  </a:lnTo>
                  <a:lnTo>
                    <a:pt x="101" y="24"/>
                  </a:lnTo>
                  <a:lnTo>
                    <a:pt x="114" y="11"/>
                  </a:lnTo>
                  <a:lnTo>
                    <a:pt x="117" y="10"/>
                  </a:lnTo>
                  <a:lnTo>
                    <a:pt x="118" y="11"/>
                  </a:lnTo>
                  <a:lnTo>
                    <a:pt x="138" y="31"/>
                  </a:lnTo>
                  <a:lnTo>
                    <a:pt x="139" y="32"/>
                  </a:lnTo>
                  <a:lnTo>
                    <a:pt x="138" y="35"/>
                  </a:lnTo>
                  <a:lnTo>
                    <a:pt x="125" y="48"/>
                  </a:lnTo>
                  <a:lnTo>
                    <a:pt x="127" y="53"/>
                  </a:lnTo>
                  <a:lnTo>
                    <a:pt x="129" y="59"/>
                  </a:lnTo>
                  <a:lnTo>
                    <a:pt x="151" y="59"/>
                  </a:lnTo>
                  <a:lnTo>
                    <a:pt x="151" y="91"/>
                  </a:lnTo>
                  <a:lnTo>
                    <a:pt x="129" y="91"/>
                  </a:lnTo>
                  <a:lnTo>
                    <a:pt x="127" y="97"/>
                  </a:lnTo>
                  <a:lnTo>
                    <a:pt x="125" y="102"/>
                  </a:lnTo>
                  <a:lnTo>
                    <a:pt x="138" y="115"/>
                  </a:lnTo>
                  <a:lnTo>
                    <a:pt x="139" y="117"/>
                  </a:lnTo>
                  <a:lnTo>
                    <a:pt x="138" y="119"/>
                  </a:lnTo>
                  <a:lnTo>
                    <a:pt x="118" y="138"/>
                  </a:lnTo>
                  <a:lnTo>
                    <a:pt x="117" y="140"/>
                  </a:lnTo>
                  <a:lnTo>
                    <a:pt x="114" y="138"/>
                  </a:lnTo>
                  <a:lnTo>
                    <a:pt x="101" y="125"/>
                  </a:lnTo>
                  <a:lnTo>
                    <a:pt x="92" y="129"/>
                  </a:lnTo>
                  <a:lnTo>
                    <a:pt x="92" y="150"/>
                  </a:lnTo>
                  <a:lnTo>
                    <a:pt x="59" y="150"/>
                  </a:lnTo>
                  <a:lnTo>
                    <a:pt x="59" y="129"/>
                  </a:lnTo>
                  <a:lnTo>
                    <a:pt x="54" y="128"/>
                  </a:lnTo>
                  <a:lnTo>
                    <a:pt x="49" y="125"/>
                  </a:lnTo>
                  <a:lnTo>
                    <a:pt x="36" y="138"/>
                  </a:lnTo>
                  <a:lnTo>
                    <a:pt x="33" y="140"/>
                  </a:lnTo>
                  <a:lnTo>
                    <a:pt x="32" y="138"/>
                  </a:lnTo>
                  <a:lnTo>
                    <a:pt x="12" y="119"/>
                  </a:lnTo>
                  <a:lnTo>
                    <a:pt x="11" y="117"/>
                  </a:lnTo>
                  <a:lnTo>
                    <a:pt x="12" y="115"/>
                  </a:lnTo>
                  <a:lnTo>
                    <a:pt x="25" y="102"/>
                  </a:lnTo>
                  <a:lnTo>
                    <a:pt x="23" y="97"/>
                  </a:lnTo>
                  <a:lnTo>
                    <a:pt x="20" y="91"/>
                  </a:lnTo>
                  <a:lnTo>
                    <a:pt x="0" y="91"/>
                  </a:lnTo>
                  <a:lnTo>
                    <a:pt x="0" y="59"/>
                  </a:lnTo>
                  <a:lnTo>
                    <a:pt x="20" y="59"/>
                  </a:lnTo>
                  <a:lnTo>
                    <a:pt x="23" y="52"/>
                  </a:lnTo>
                  <a:lnTo>
                    <a:pt x="25" y="47"/>
                  </a:lnTo>
                  <a:lnTo>
                    <a:pt x="12" y="35"/>
                  </a:lnTo>
                  <a:lnTo>
                    <a:pt x="11" y="32"/>
                  </a:lnTo>
                  <a:lnTo>
                    <a:pt x="12" y="31"/>
                  </a:lnTo>
                  <a:lnTo>
                    <a:pt x="32" y="11"/>
                  </a:lnTo>
                  <a:lnTo>
                    <a:pt x="33" y="10"/>
                  </a:lnTo>
                  <a:lnTo>
                    <a:pt x="36" y="11"/>
                  </a:lnTo>
                  <a:lnTo>
                    <a:pt x="49" y="24"/>
                  </a:lnTo>
                  <a:lnTo>
                    <a:pt x="53" y="22"/>
                  </a:lnTo>
                  <a:lnTo>
                    <a:pt x="58" y="21"/>
                  </a:lnTo>
                  <a:lnTo>
                    <a:pt x="58"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Freeform 213">
              <a:extLst>
                <a:ext uri="{FF2B5EF4-FFF2-40B4-BE49-F238E27FC236}">
                  <a16:creationId xmlns:a16="http://schemas.microsoft.com/office/drawing/2014/main" id="{D5A1F30C-9720-484C-8A34-F8D895B25797}"/>
                </a:ext>
              </a:extLst>
            </p:cNvPr>
            <p:cNvSpPr>
              <a:spLocks noEditPoints="1"/>
            </p:cNvSpPr>
            <p:nvPr/>
          </p:nvSpPr>
          <p:spPr bwMode="auto">
            <a:xfrm>
              <a:off x="5642453" y="4350749"/>
              <a:ext cx="474215" cy="476701"/>
            </a:xfrm>
            <a:custGeom>
              <a:avLst/>
              <a:gdLst>
                <a:gd name="T0" fmla="*/ 146 w 343"/>
                <a:gd name="T1" fmla="*/ 99 h 344"/>
                <a:gd name="T2" fmla="*/ 108 w 343"/>
                <a:gd name="T3" fmla="*/ 128 h 344"/>
                <a:gd name="T4" fmla="*/ 94 w 343"/>
                <a:gd name="T5" fmla="*/ 172 h 344"/>
                <a:gd name="T6" fmla="*/ 108 w 343"/>
                <a:gd name="T7" fmla="*/ 218 h 344"/>
                <a:gd name="T8" fmla="*/ 146 w 343"/>
                <a:gd name="T9" fmla="*/ 245 h 344"/>
                <a:gd name="T10" fmla="*/ 195 w 343"/>
                <a:gd name="T11" fmla="*/ 245 h 344"/>
                <a:gd name="T12" fmla="*/ 233 w 343"/>
                <a:gd name="T13" fmla="*/ 218 h 344"/>
                <a:gd name="T14" fmla="*/ 247 w 343"/>
                <a:gd name="T15" fmla="*/ 172 h 344"/>
                <a:gd name="T16" fmla="*/ 233 w 343"/>
                <a:gd name="T17" fmla="*/ 128 h 344"/>
                <a:gd name="T18" fmla="*/ 195 w 343"/>
                <a:gd name="T19" fmla="*/ 99 h 344"/>
                <a:gd name="T20" fmla="*/ 133 w 343"/>
                <a:gd name="T21" fmla="*/ 0 h 344"/>
                <a:gd name="T22" fmla="*/ 208 w 343"/>
                <a:gd name="T23" fmla="*/ 49 h 344"/>
                <a:gd name="T24" fmla="*/ 262 w 343"/>
                <a:gd name="T25" fmla="*/ 28 h 344"/>
                <a:gd name="T26" fmla="*/ 270 w 343"/>
                <a:gd name="T27" fmla="*/ 28 h 344"/>
                <a:gd name="T28" fmla="*/ 319 w 343"/>
                <a:gd name="T29" fmla="*/ 76 h 344"/>
                <a:gd name="T30" fmla="*/ 284 w 343"/>
                <a:gd name="T31" fmla="*/ 110 h 344"/>
                <a:gd name="T32" fmla="*/ 343 w 343"/>
                <a:gd name="T33" fmla="*/ 137 h 344"/>
                <a:gd name="T34" fmla="*/ 294 w 343"/>
                <a:gd name="T35" fmla="*/ 210 h 344"/>
                <a:gd name="T36" fmla="*/ 315 w 343"/>
                <a:gd name="T37" fmla="*/ 264 h 344"/>
                <a:gd name="T38" fmla="*/ 315 w 343"/>
                <a:gd name="T39" fmla="*/ 272 h 344"/>
                <a:gd name="T40" fmla="*/ 266 w 343"/>
                <a:gd name="T41" fmla="*/ 320 h 344"/>
                <a:gd name="T42" fmla="*/ 232 w 343"/>
                <a:gd name="T43" fmla="*/ 286 h 344"/>
                <a:gd name="T44" fmla="*/ 209 w 343"/>
                <a:gd name="T45" fmla="*/ 344 h 344"/>
                <a:gd name="T46" fmla="*/ 136 w 343"/>
                <a:gd name="T47" fmla="*/ 296 h 344"/>
                <a:gd name="T48" fmla="*/ 81 w 343"/>
                <a:gd name="T49" fmla="*/ 316 h 344"/>
                <a:gd name="T50" fmla="*/ 73 w 343"/>
                <a:gd name="T51" fmla="*/ 316 h 344"/>
                <a:gd name="T52" fmla="*/ 25 w 343"/>
                <a:gd name="T53" fmla="*/ 268 h 344"/>
                <a:gd name="T54" fmla="*/ 59 w 343"/>
                <a:gd name="T55" fmla="*/ 235 h 344"/>
                <a:gd name="T56" fmla="*/ 0 w 343"/>
                <a:gd name="T57" fmla="*/ 209 h 344"/>
                <a:gd name="T58" fmla="*/ 48 w 343"/>
                <a:gd name="T59" fmla="*/ 134 h 344"/>
                <a:gd name="T60" fmla="*/ 29 w 343"/>
                <a:gd name="T61" fmla="*/ 80 h 344"/>
                <a:gd name="T62" fmla="*/ 29 w 343"/>
                <a:gd name="T63" fmla="*/ 73 h 344"/>
                <a:gd name="T64" fmla="*/ 81 w 343"/>
                <a:gd name="T65" fmla="*/ 28 h 344"/>
                <a:gd name="T66" fmla="*/ 133 w 343"/>
                <a:gd name="T67" fmla="*/ 49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3" h="344">
                  <a:moveTo>
                    <a:pt x="170" y="95"/>
                  </a:moveTo>
                  <a:lnTo>
                    <a:pt x="146" y="99"/>
                  </a:lnTo>
                  <a:lnTo>
                    <a:pt x="125" y="110"/>
                  </a:lnTo>
                  <a:lnTo>
                    <a:pt x="108" y="128"/>
                  </a:lnTo>
                  <a:lnTo>
                    <a:pt x="98" y="148"/>
                  </a:lnTo>
                  <a:lnTo>
                    <a:pt x="94" y="172"/>
                  </a:lnTo>
                  <a:lnTo>
                    <a:pt x="98" y="197"/>
                  </a:lnTo>
                  <a:lnTo>
                    <a:pt x="108" y="218"/>
                  </a:lnTo>
                  <a:lnTo>
                    <a:pt x="125" y="235"/>
                  </a:lnTo>
                  <a:lnTo>
                    <a:pt x="146" y="245"/>
                  </a:lnTo>
                  <a:lnTo>
                    <a:pt x="170" y="249"/>
                  </a:lnTo>
                  <a:lnTo>
                    <a:pt x="195" y="245"/>
                  </a:lnTo>
                  <a:lnTo>
                    <a:pt x="216" y="235"/>
                  </a:lnTo>
                  <a:lnTo>
                    <a:pt x="233" y="218"/>
                  </a:lnTo>
                  <a:lnTo>
                    <a:pt x="243" y="197"/>
                  </a:lnTo>
                  <a:lnTo>
                    <a:pt x="247" y="172"/>
                  </a:lnTo>
                  <a:lnTo>
                    <a:pt x="243" y="148"/>
                  </a:lnTo>
                  <a:lnTo>
                    <a:pt x="233" y="128"/>
                  </a:lnTo>
                  <a:lnTo>
                    <a:pt x="216" y="110"/>
                  </a:lnTo>
                  <a:lnTo>
                    <a:pt x="195" y="99"/>
                  </a:lnTo>
                  <a:lnTo>
                    <a:pt x="170" y="95"/>
                  </a:lnTo>
                  <a:close/>
                  <a:moveTo>
                    <a:pt x="133" y="0"/>
                  </a:moveTo>
                  <a:lnTo>
                    <a:pt x="208" y="0"/>
                  </a:lnTo>
                  <a:lnTo>
                    <a:pt x="208" y="49"/>
                  </a:lnTo>
                  <a:lnTo>
                    <a:pt x="232" y="58"/>
                  </a:lnTo>
                  <a:lnTo>
                    <a:pt x="262" y="28"/>
                  </a:lnTo>
                  <a:lnTo>
                    <a:pt x="266" y="24"/>
                  </a:lnTo>
                  <a:lnTo>
                    <a:pt x="270" y="28"/>
                  </a:lnTo>
                  <a:lnTo>
                    <a:pt x="315" y="73"/>
                  </a:lnTo>
                  <a:lnTo>
                    <a:pt x="319" y="76"/>
                  </a:lnTo>
                  <a:lnTo>
                    <a:pt x="315" y="80"/>
                  </a:lnTo>
                  <a:lnTo>
                    <a:pt x="284" y="110"/>
                  </a:lnTo>
                  <a:lnTo>
                    <a:pt x="294" y="137"/>
                  </a:lnTo>
                  <a:lnTo>
                    <a:pt x="343" y="137"/>
                  </a:lnTo>
                  <a:lnTo>
                    <a:pt x="343" y="210"/>
                  </a:lnTo>
                  <a:lnTo>
                    <a:pt x="294" y="210"/>
                  </a:lnTo>
                  <a:lnTo>
                    <a:pt x="284" y="234"/>
                  </a:lnTo>
                  <a:lnTo>
                    <a:pt x="315" y="264"/>
                  </a:lnTo>
                  <a:lnTo>
                    <a:pt x="319" y="268"/>
                  </a:lnTo>
                  <a:lnTo>
                    <a:pt x="315" y="272"/>
                  </a:lnTo>
                  <a:lnTo>
                    <a:pt x="270" y="316"/>
                  </a:lnTo>
                  <a:lnTo>
                    <a:pt x="266" y="320"/>
                  </a:lnTo>
                  <a:lnTo>
                    <a:pt x="262" y="316"/>
                  </a:lnTo>
                  <a:lnTo>
                    <a:pt x="232" y="286"/>
                  </a:lnTo>
                  <a:lnTo>
                    <a:pt x="209" y="295"/>
                  </a:lnTo>
                  <a:lnTo>
                    <a:pt x="209" y="344"/>
                  </a:lnTo>
                  <a:lnTo>
                    <a:pt x="136" y="344"/>
                  </a:lnTo>
                  <a:lnTo>
                    <a:pt x="136" y="296"/>
                  </a:lnTo>
                  <a:lnTo>
                    <a:pt x="111" y="287"/>
                  </a:lnTo>
                  <a:lnTo>
                    <a:pt x="81" y="316"/>
                  </a:lnTo>
                  <a:lnTo>
                    <a:pt x="77" y="320"/>
                  </a:lnTo>
                  <a:lnTo>
                    <a:pt x="73" y="316"/>
                  </a:lnTo>
                  <a:lnTo>
                    <a:pt x="29" y="272"/>
                  </a:lnTo>
                  <a:lnTo>
                    <a:pt x="25" y="268"/>
                  </a:lnTo>
                  <a:lnTo>
                    <a:pt x="29" y="264"/>
                  </a:lnTo>
                  <a:lnTo>
                    <a:pt x="59" y="235"/>
                  </a:lnTo>
                  <a:lnTo>
                    <a:pt x="47" y="209"/>
                  </a:lnTo>
                  <a:lnTo>
                    <a:pt x="0" y="209"/>
                  </a:lnTo>
                  <a:lnTo>
                    <a:pt x="0" y="134"/>
                  </a:lnTo>
                  <a:lnTo>
                    <a:pt x="48" y="134"/>
                  </a:lnTo>
                  <a:lnTo>
                    <a:pt x="59" y="110"/>
                  </a:lnTo>
                  <a:lnTo>
                    <a:pt x="29" y="80"/>
                  </a:lnTo>
                  <a:lnTo>
                    <a:pt x="25" y="76"/>
                  </a:lnTo>
                  <a:lnTo>
                    <a:pt x="29" y="73"/>
                  </a:lnTo>
                  <a:lnTo>
                    <a:pt x="77" y="24"/>
                  </a:lnTo>
                  <a:lnTo>
                    <a:pt x="81" y="28"/>
                  </a:lnTo>
                  <a:lnTo>
                    <a:pt x="111" y="58"/>
                  </a:lnTo>
                  <a:lnTo>
                    <a:pt x="133" y="49"/>
                  </a:lnTo>
                  <a:lnTo>
                    <a:pt x="133"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Freeform 214">
              <a:extLst>
                <a:ext uri="{FF2B5EF4-FFF2-40B4-BE49-F238E27FC236}">
                  <a16:creationId xmlns:a16="http://schemas.microsoft.com/office/drawing/2014/main" id="{DBCC7199-2BC2-4EDB-B5DF-72EF1CE253C0}"/>
                </a:ext>
              </a:extLst>
            </p:cNvPr>
            <p:cNvSpPr>
              <a:spLocks noEditPoints="1"/>
            </p:cNvSpPr>
            <p:nvPr/>
          </p:nvSpPr>
          <p:spPr bwMode="auto">
            <a:xfrm>
              <a:off x="6075785" y="4697443"/>
              <a:ext cx="237110" cy="234016"/>
            </a:xfrm>
            <a:custGeom>
              <a:avLst/>
              <a:gdLst>
                <a:gd name="T0" fmla="*/ 70 w 170"/>
                <a:gd name="T1" fmla="*/ 50 h 170"/>
                <a:gd name="T2" fmla="*/ 50 w 170"/>
                <a:gd name="T3" fmla="*/ 71 h 170"/>
                <a:gd name="T4" fmla="*/ 50 w 170"/>
                <a:gd name="T5" fmla="*/ 101 h 170"/>
                <a:gd name="T6" fmla="*/ 70 w 170"/>
                <a:gd name="T7" fmla="*/ 121 h 170"/>
                <a:gd name="T8" fmla="*/ 100 w 170"/>
                <a:gd name="T9" fmla="*/ 121 h 170"/>
                <a:gd name="T10" fmla="*/ 121 w 170"/>
                <a:gd name="T11" fmla="*/ 101 h 170"/>
                <a:gd name="T12" fmla="*/ 121 w 170"/>
                <a:gd name="T13" fmla="*/ 71 h 170"/>
                <a:gd name="T14" fmla="*/ 100 w 170"/>
                <a:gd name="T15" fmla="*/ 50 h 170"/>
                <a:gd name="T16" fmla="*/ 67 w 170"/>
                <a:gd name="T17" fmla="*/ 0 h 170"/>
                <a:gd name="T18" fmla="*/ 104 w 170"/>
                <a:gd name="T19" fmla="*/ 24 h 170"/>
                <a:gd name="T20" fmla="*/ 115 w 170"/>
                <a:gd name="T21" fmla="*/ 29 h 170"/>
                <a:gd name="T22" fmla="*/ 132 w 170"/>
                <a:gd name="T23" fmla="*/ 12 h 170"/>
                <a:gd name="T24" fmla="*/ 157 w 170"/>
                <a:gd name="T25" fmla="*/ 36 h 170"/>
                <a:gd name="T26" fmla="*/ 157 w 170"/>
                <a:gd name="T27" fmla="*/ 39 h 170"/>
                <a:gd name="T28" fmla="*/ 144 w 170"/>
                <a:gd name="T29" fmla="*/ 62 h 170"/>
                <a:gd name="T30" fmla="*/ 170 w 170"/>
                <a:gd name="T31" fmla="*/ 68 h 170"/>
                <a:gd name="T32" fmla="*/ 147 w 170"/>
                <a:gd name="T33" fmla="*/ 105 h 170"/>
                <a:gd name="T34" fmla="*/ 142 w 170"/>
                <a:gd name="T35" fmla="*/ 117 h 170"/>
                <a:gd name="T36" fmla="*/ 159 w 170"/>
                <a:gd name="T37" fmla="*/ 134 h 170"/>
                <a:gd name="T38" fmla="*/ 135 w 170"/>
                <a:gd name="T39" fmla="*/ 157 h 170"/>
                <a:gd name="T40" fmla="*/ 131 w 170"/>
                <a:gd name="T41" fmla="*/ 157 h 170"/>
                <a:gd name="T42" fmla="*/ 110 w 170"/>
                <a:gd name="T43" fmla="*/ 144 h 170"/>
                <a:gd name="T44" fmla="*/ 105 w 170"/>
                <a:gd name="T45" fmla="*/ 170 h 170"/>
                <a:gd name="T46" fmla="*/ 67 w 170"/>
                <a:gd name="T47" fmla="*/ 147 h 170"/>
                <a:gd name="T48" fmla="*/ 55 w 170"/>
                <a:gd name="T49" fmla="*/ 143 h 170"/>
                <a:gd name="T50" fmla="*/ 38 w 170"/>
                <a:gd name="T51" fmla="*/ 160 h 170"/>
                <a:gd name="T52" fmla="*/ 15 w 170"/>
                <a:gd name="T53" fmla="*/ 135 h 170"/>
                <a:gd name="T54" fmla="*/ 15 w 170"/>
                <a:gd name="T55" fmla="*/ 131 h 170"/>
                <a:gd name="T56" fmla="*/ 26 w 170"/>
                <a:gd name="T57" fmla="*/ 110 h 170"/>
                <a:gd name="T58" fmla="*/ 0 w 170"/>
                <a:gd name="T59" fmla="*/ 104 h 170"/>
                <a:gd name="T60" fmla="*/ 24 w 170"/>
                <a:gd name="T61" fmla="*/ 67 h 170"/>
                <a:gd name="T62" fmla="*/ 29 w 170"/>
                <a:gd name="T63" fmla="*/ 55 h 170"/>
                <a:gd name="T64" fmla="*/ 12 w 170"/>
                <a:gd name="T65" fmla="*/ 38 h 170"/>
                <a:gd name="T66" fmla="*/ 37 w 170"/>
                <a:gd name="T67" fmla="*/ 13 h 170"/>
                <a:gd name="T68" fmla="*/ 41 w 170"/>
                <a:gd name="T69" fmla="*/ 13 h 170"/>
                <a:gd name="T70" fmla="*/ 60 w 170"/>
                <a:gd name="T71" fmla="*/ 26 h 170"/>
                <a:gd name="T72" fmla="*/ 67 w 170"/>
                <a:gd name="T7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170">
                  <a:moveTo>
                    <a:pt x="85" y="47"/>
                  </a:moveTo>
                  <a:lnTo>
                    <a:pt x="70" y="50"/>
                  </a:lnTo>
                  <a:lnTo>
                    <a:pt x="58" y="59"/>
                  </a:lnTo>
                  <a:lnTo>
                    <a:pt x="50" y="71"/>
                  </a:lnTo>
                  <a:lnTo>
                    <a:pt x="47" y="85"/>
                  </a:lnTo>
                  <a:lnTo>
                    <a:pt x="50" y="101"/>
                  </a:lnTo>
                  <a:lnTo>
                    <a:pt x="58" y="113"/>
                  </a:lnTo>
                  <a:lnTo>
                    <a:pt x="70" y="121"/>
                  </a:lnTo>
                  <a:lnTo>
                    <a:pt x="85" y="125"/>
                  </a:lnTo>
                  <a:lnTo>
                    <a:pt x="100" y="121"/>
                  </a:lnTo>
                  <a:lnTo>
                    <a:pt x="113" y="113"/>
                  </a:lnTo>
                  <a:lnTo>
                    <a:pt x="121" y="101"/>
                  </a:lnTo>
                  <a:lnTo>
                    <a:pt x="123" y="85"/>
                  </a:lnTo>
                  <a:lnTo>
                    <a:pt x="121" y="71"/>
                  </a:lnTo>
                  <a:lnTo>
                    <a:pt x="113" y="59"/>
                  </a:lnTo>
                  <a:lnTo>
                    <a:pt x="100" y="50"/>
                  </a:lnTo>
                  <a:lnTo>
                    <a:pt x="85" y="47"/>
                  </a:lnTo>
                  <a:close/>
                  <a:moveTo>
                    <a:pt x="67" y="0"/>
                  </a:moveTo>
                  <a:lnTo>
                    <a:pt x="104" y="0"/>
                  </a:lnTo>
                  <a:lnTo>
                    <a:pt x="104" y="24"/>
                  </a:lnTo>
                  <a:lnTo>
                    <a:pt x="110" y="26"/>
                  </a:lnTo>
                  <a:lnTo>
                    <a:pt x="115" y="29"/>
                  </a:lnTo>
                  <a:lnTo>
                    <a:pt x="131" y="13"/>
                  </a:lnTo>
                  <a:lnTo>
                    <a:pt x="132" y="12"/>
                  </a:lnTo>
                  <a:lnTo>
                    <a:pt x="135" y="13"/>
                  </a:lnTo>
                  <a:lnTo>
                    <a:pt x="157" y="36"/>
                  </a:lnTo>
                  <a:lnTo>
                    <a:pt x="159" y="38"/>
                  </a:lnTo>
                  <a:lnTo>
                    <a:pt x="157" y="39"/>
                  </a:lnTo>
                  <a:lnTo>
                    <a:pt x="142" y="55"/>
                  </a:lnTo>
                  <a:lnTo>
                    <a:pt x="144" y="62"/>
                  </a:lnTo>
                  <a:lnTo>
                    <a:pt x="147" y="68"/>
                  </a:lnTo>
                  <a:lnTo>
                    <a:pt x="170" y="68"/>
                  </a:lnTo>
                  <a:lnTo>
                    <a:pt x="170" y="105"/>
                  </a:lnTo>
                  <a:lnTo>
                    <a:pt x="147" y="105"/>
                  </a:lnTo>
                  <a:lnTo>
                    <a:pt x="144" y="110"/>
                  </a:lnTo>
                  <a:lnTo>
                    <a:pt x="142" y="117"/>
                  </a:lnTo>
                  <a:lnTo>
                    <a:pt x="157" y="131"/>
                  </a:lnTo>
                  <a:lnTo>
                    <a:pt x="159" y="134"/>
                  </a:lnTo>
                  <a:lnTo>
                    <a:pt x="157" y="135"/>
                  </a:lnTo>
                  <a:lnTo>
                    <a:pt x="135" y="157"/>
                  </a:lnTo>
                  <a:lnTo>
                    <a:pt x="132" y="160"/>
                  </a:lnTo>
                  <a:lnTo>
                    <a:pt x="131" y="157"/>
                  </a:lnTo>
                  <a:lnTo>
                    <a:pt x="115" y="143"/>
                  </a:lnTo>
                  <a:lnTo>
                    <a:pt x="110" y="144"/>
                  </a:lnTo>
                  <a:lnTo>
                    <a:pt x="105" y="147"/>
                  </a:lnTo>
                  <a:lnTo>
                    <a:pt x="105" y="170"/>
                  </a:lnTo>
                  <a:lnTo>
                    <a:pt x="67" y="170"/>
                  </a:lnTo>
                  <a:lnTo>
                    <a:pt x="67" y="147"/>
                  </a:lnTo>
                  <a:lnTo>
                    <a:pt x="62" y="146"/>
                  </a:lnTo>
                  <a:lnTo>
                    <a:pt x="55" y="143"/>
                  </a:lnTo>
                  <a:lnTo>
                    <a:pt x="41" y="157"/>
                  </a:lnTo>
                  <a:lnTo>
                    <a:pt x="38" y="160"/>
                  </a:lnTo>
                  <a:lnTo>
                    <a:pt x="37" y="157"/>
                  </a:lnTo>
                  <a:lnTo>
                    <a:pt x="15" y="135"/>
                  </a:lnTo>
                  <a:lnTo>
                    <a:pt x="12" y="134"/>
                  </a:lnTo>
                  <a:lnTo>
                    <a:pt x="15" y="131"/>
                  </a:lnTo>
                  <a:lnTo>
                    <a:pt x="29" y="117"/>
                  </a:lnTo>
                  <a:lnTo>
                    <a:pt x="26" y="110"/>
                  </a:lnTo>
                  <a:lnTo>
                    <a:pt x="24" y="104"/>
                  </a:lnTo>
                  <a:lnTo>
                    <a:pt x="0" y="104"/>
                  </a:lnTo>
                  <a:lnTo>
                    <a:pt x="0" y="67"/>
                  </a:lnTo>
                  <a:lnTo>
                    <a:pt x="24" y="67"/>
                  </a:lnTo>
                  <a:lnTo>
                    <a:pt x="26" y="60"/>
                  </a:lnTo>
                  <a:lnTo>
                    <a:pt x="29" y="55"/>
                  </a:lnTo>
                  <a:lnTo>
                    <a:pt x="15" y="39"/>
                  </a:lnTo>
                  <a:lnTo>
                    <a:pt x="12" y="38"/>
                  </a:lnTo>
                  <a:lnTo>
                    <a:pt x="15" y="36"/>
                  </a:lnTo>
                  <a:lnTo>
                    <a:pt x="37" y="13"/>
                  </a:lnTo>
                  <a:lnTo>
                    <a:pt x="38" y="12"/>
                  </a:lnTo>
                  <a:lnTo>
                    <a:pt x="41" y="13"/>
                  </a:lnTo>
                  <a:lnTo>
                    <a:pt x="55" y="29"/>
                  </a:lnTo>
                  <a:lnTo>
                    <a:pt x="60" y="26"/>
                  </a:lnTo>
                  <a:lnTo>
                    <a:pt x="67" y="24"/>
                  </a:lnTo>
                  <a:lnTo>
                    <a:pt x="67" y="0"/>
                  </a:lnTo>
                  <a:close/>
                </a:path>
              </a:pathLst>
            </a:custGeom>
            <a:solidFill>
              <a:schemeClr val="accent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Freeform 215">
              <a:extLst>
                <a:ext uri="{FF2B5EF4-FFF2-40B4-BE49-F238E27FC236}">
                  <a16:creationId xmlns:a16="http://schemas.microsoft.com/office/drawing/2014/main" id="{DFC24496-85CD-4019-BC49-8B3C9D115B0D}"/>
                </a:ext>
              </a:extLst>
            </p:cNvPr>
            <p:cNvSpPr>
              <a:spLocks noEditPoints="1"/>
            </p:cNvSpPr>
            <p:nvPr/>
          </p:nvSpPr>
          <p:spPr bwMode="auto">
            <a:xfrm>
              <a:off x="5331760" y="4853455"/>
              <a:ext cx="253457" cy="251350"/>
            </a:xfrm>
            <a:custGeom>
              <a:avLst/>
              <a:gdLst>
                <a:gd name="T0" fmla="*/ 75 w 182"/>
                <a:gd name="T1" fmla="*/ 54 h 182"/>
                <a:gd name="T2" fmla="*/ 52 w 182"/>
                <a:gd name="T3" fmla="*/ 75 h 182"/>
                <a:gd name="T4" fmla="*/ 52 w 182"/>
                <a:gd name="T5" fmla="*/ 106 h 182"/>
                <a:gd name="T6" fmla="*/ 75 w 182"/>
                <a:gd name="T7" fmla="*/ 128 h 182"/>
                <a:gd name="T8" fmla="*/ 106 w 182"/>
                <a:gd name="T9" fmla="*/ 128 h 182"/>
                <a:gd name="T10" fmla="*/ 128 w 182"/>
                <a:gd name="T11" fmla="*/ 106 h 182"/>
                <a:gd name="T12" fmla="*/ 128 w 182"/>
                <a:gd name="T13" fmla="*/ 75 h 182"/>
                <a:gd name="T14" fmla="*/ 106 w 182"/>
                <a:gd name="T15" fmla="*/ 54 h 182"/>
                <a:gd name="T16" fmla="*/ 71 w 182"/>
                <a:gd name="T17" fmla="*/ 0 h 182"/>
                <a:gd name="T18" fmla="*/ 110 w 182"/>
                <a:gd name="T19" fmla="*/ 26 h 182"/>
                <a:gd name="T20" fmla="*/ 123 w 182"/>
                <a:gd name="T21" fmla="*/ 30 h 182"/>
                <a:gd name="T22" fmla="*/ 140 w 182"/>
                <a:gd name="T23" fmla="*/ 13 h 182"/>
                <a:gd name="T24" fmla="*/ 166 w 182"/>
                <a:gd name="T25" fmla="*/ 38 h 182"/>
                <a:gd name="T26" fmla="*/ 166 w 182"/>
                <a:gd name="T27" fmla="*/ 42 h 182"/>
                <a:gd name="T28" fmla="*/ 153 w 182"/>
                <a:gd name="T29" fmla="*/ 65 h 182"/>
                <a:gd name="T30" fmla="*/ 182 w 182"/>
                <a:gd name="T31" fmla="*/ 72 h 182"/>
                <a:gd name="T32" fmla="*/ 156 w 182"/>
                <a:gd name="T33" fmla="*/ 111 h 182"/>
                <a:gd name="T34" fmla="*/ 151 w 182"/>
                <a:gd name="T35" fmla="*/ 123 h 182"/>
                <a:gd name="T36" fmla="*/ 169 w 182"/>
                <a:gd name="T37" fmla="*/ 141 h 182"/>
                <a:gd name="T38" fmla="*/ 143 w 182"/>
                <a:gd name="T39" fmla="*/ 168 h 182"/>
                <a:gd name="T40" fmla="*/ 139 w 182"/>
                <a:gd name="T41" fmla="*/ 168 h 182"/>
                <a:gd name="T42" fmla="*/ 117 w 182"/>
                <a:gd name="T43" fmla="*/ 153 h 182"/>
                <a:gd name="T44" fmla="*/ 111 w 182"/>
                <a:gd name="T45" fmla="*/ 182 h 182"/>
                <a:gd name="T46" fmla="*/ 72 w 182"/>
                <a:gd name="T47" fmla="*/ 156 h 182"/>
                <a:gd name="T48" fmla="*/ 59 w 182"/>
                <a:gd name="T49" fmla="*/ 152 h 182"/>
                <a:gd name="T50" fmla="*/ 41 w 182"/>
                <a:gd name="T51" fmla="*/ 169 h 182"/>
                <a:gd name="T52" fmla="*/ 16 w 182"/>
                <a:gd name="T53" fmla="*/ 144 h 182"/>
                <a:gd name="T54" fmla="*/ 16 w 182"/>
                <a:gd name="T55" fmla="*/ 139 h 182"/>
                <a:gd name="T56" fmla="*/ 28 w 182"/>
                <a:gd name="T57" fmla="*/ 116 h 182"/>
                <a:gd name="T58" fmla="*/ 0 w 182"/>
                <a:gd name="T59" fmla="*/ 110 h 182"/>
                <a:gd name="T60" fmla="*/ 25 w 182"/>
                <a:gd name="T61" fmla="*/ 71 h 182"/>
                <a:gd name="T62" fmla="*/ 30 w 182"/>
                <a:gd name="T63" fmla="*/ 58 h 182"/>
                <a:gd name="T64" fmla="*/ 13 w 182"/>
                <a:gd name="T65" fmla="*/ 40 h 182"/>
                <a:gd name="T66" fmla="*/ 39 w 182"/>
                <a:gd name="T67" fmla="*/ 14 h 182"/>
                <a:gd name="T68" fmla="*/ 43 w 182"/>
                <a:gd name="T69" fmla="*/ 14 h 182"/>
                <a:gd name="T70" fmla="*/ 64 w 182"/>
                <a:gd name="T71" fmla="*/ 27 h 182"/>
                <a:gd name="T72" fmla="*/ 71 w 182"/>
                <a:gd name="T73" fmla="*/ 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2" h="182">
                  <a:moveTo>
                    <a:pt x="90" y="50"/>
                  </a:moveTo>
                  <a:lnTo>
                    <a:pt x="75" y="54"/>
                  </a:lnTo>
                  <a:lnTo>
                    <a:pt x="62" y="61"/>
                  </a:lnTo>
                  <a:lnTo>
                    <a:pt x="52" y="75"/>
                  </a:lnTo>
                  <a:lnTo>
                    <a:pt x="50" y="90"/>
                  </a:lnTo>
                  <a:lnTo>
                    <a:pt x="52" y="106"/>
                  </a:lnTo>
                  <a:lnTo>
                    <a:pt x="62" y="119"/>
                  </a:lnTo>
                  <a:lnTo>
                    <a:pt x="75" y="128"/>
                  </a:lnTo>
                  <a:lnTo>
                    <a:pt x="90" y="131"/>
                  </a:lnTo>
                  <a:lnTo>
                    <a:pt x="106" y="128"/>
                  </a:lnTo>
                  <a:lnTo>
                    <a:pt x="119" y="119"/>
                  </a:lnTo>
                  <a:lnTo>
                    <a:pt x="128" y="106"/>
                  </a:lnTo>
                  <a:lnTo>
                    <a:pt x="131" y="90"/>
                  </a:lnTo>
                  <a:lnTo>
                    <a:pt x="128" y="75"/>
                  </a:lnTo>
                  <a:lnTo>
                    <a:pt x="119" y="61"/>
                  </a:lnTo>
                  <a:lnTo>
                    <a:pt x="106" y="54"/>
                  </a:lnTo>
                  <a:lnTo>
                    <a:pt x="90" y="50"/>
                  </a:lnTo>
                  <a:close/>
                  <a:moveTo>
                    <a:pt x="71" y="0"/>
                  </a:moveTo>
                  <a:lnTo>
                    <a:pt x="110" y="0"/>
                  </a:lnTo>
                  <a:lnTo>
                    <a:pt x="110" y="26"/>
                  </a:lnTo>
                  <a:lnTo>
                    <a:pt x="117" y="27"/>
                  </a:lnTo>
                  <a:lnTo>
                    <a:pt x="123" y="30"/>
                  </a:lnTo>
                  <a:lnTo>
                    <a:pt x="139" y="14"/>
                  </a:lnTo>
                  <a:lnTo>
                    <a:pt x="140" y="13"/>
                  </a:lnTo>
                  <a:lnTo>
                    <a:pt x="143" y="14"/>
                  </a:lnTo>
                  <a:lnTo>
                    <a:pt x="166" y="38"/>
                  </a:lnTo>
                  <a:lnTo>
                    <a:pt x="169" y="40"/>
                  </a:lnTo>
                  <a:lnTo>
                    <a:pt x="166" y="42"/>
                  </a:lnTo>
                  <a:lnTo>
                    <a:pt x="151" y="59"/>
                  </a:lnTo>
                  <a:lnTo>
                    <a:pt x="153" y="65"/>
                  </a:lnTo>
                  <a:lnTo>
                    <a:pt x="156" y="72"/>
                  </a:lnTo>
                  <a:lnTo>
                    <a:pt x="182" y="72"/>
                  </a:lnTo>
                  <a:lnTo>
                    <a:pt x="182" y="111"/>
                  </a:lnTo>
                  <a:lnTo>
                    <a:pt x="156" y="111"/>
                  </a:lnTo>
                  <a:lnTo>
                    <a:pt x="153" y="118"/>
                  </a:lnTo>
                  <a:lnTo>
                    <a:pt x="151" y="123"/>
                  </a:lnTo>
                  <a:lnTo>
                    <a:pt x="166" y="139"/>
                  </a:lnTo>
                  <a:lnTo>
                    <a:pt x="169" y="141"/>
                  </a:lnTo>
                  <a:lnTo>
                    <a:pt x="166" y="144"/>
                  </a:lnTo>
                  <a:lnTo>
                    <a:pt x="143" y="168"/>
                  </a:lnTo>
                  <a:lnTo>
                    <a:pt x="140" y="169"/>
                  </a:lnTo>
                  <a:lnTo>
                    <a:pt x="139" y="168"/>
                  </a:lnTo>
                  <a:lnTo>
                    <a:pt x="123" y="150"/>
                  </a:lnTo>
                  <a:lnTo>
                    <a:pt x="117" y="153"/>
                  </a:lnTo>
                  <a:lnTo>
                    <a:pt x="111" y="156"/>
                  </a:lnTo>
                  <a:lnTo>
                    <a:pt x="111" y="182"/>
                  </a:lnTo>
                  <a:lnTo>
                    <a:pt x="72" y="182"/>
                  </a:lnTo>
                  <a:lnTo>
                    <a:pt x="72" y="156"/>
                  </a:lnTo>
                  <a:lnTo>
                    <a:pt x="66" y="154"/>
                  </a:lnTo>
                  <a:lnTo>
                    <a:pt x="59" y="152"/>
                  </a:lnTo>
                  <a:lnTo>
                    <a:pt x="43" y="168"/>
                  </a:lnTo>
                  <a:lnTo>
                    <a:pt x="41" y="169"/>
                  </a:lnTo>
                  <a:lnTo>
                    <a:pt x="39" y="168"/>
                  </a:lnTo>
                  <a:lnTo>
                    <a:pt x="16" y="144"/>
                  </a:lnTo>
                  <a:lnTo>
                    <a:pt x="13" y="141"/>
                  </a:lnTo>
                  <a:lnTo>
                    <a:pt x="16" y="139"/>
                  </a:lnTo>
                  <a:lnTo>
                    <a:pt x="30" y="124"/>
                  </a:lnTo>
                  <a:lnTo>
                    <a:pt x="28" y="116"/>
                  </a:lnTo>
                  <a:lnTo>
                    <a:pt x="25" y="110"/>
                  </a:lnTo>
                  <a:lnTo>
                    <a:pt x="0" y="110"/>
                  </a:lnTo>
                  <a:lnTo>
                    <a:pt x="0" y="71"/>
                  </a:lnTo>
                  <a:lnTo>
                    <a:pt x="25" y="71"/>
                  </a:lnTo>
                  <a:lnTo>
                    <a:pt x="28" y="64"/>
                  </a:lnTo>
                  <a:lnTo>
                    <a:pt x="30" y="58"/>
                  </a:lnTo>
                  <a:lnTo>
                    <a:pt x="16" y="42"/>
                  </a:lnTo>
                  <a:lnTo>
                    <a:pt x="13" y="40"/>
                  </a:lnTo>
                  <a:lnTo>
                    <a:pt x="16" y="38"/>
                  </a:lnTo>
                  <a:lnTo>
                    <a:pt x="39" y="14"/>
                  </a:lnTo>
                  <a:lnTo>
                    <a:pt x="41" y="13"/>
                  </a:lnTo>
                  <a:lnTo>
                    <a:pt x="43" y="14"/>
                  </a:lnTo>
                  <a:lnTo>
                    <a:pt x="59" y="30"/>
                  </a:lnTo>
                  <a:lnTo>
                    <a:pt x="64" y="27"/>
                  </a:lnTo>
                  <a:lnTo>
                    <a:pt x="71" y="26"/>
                  </a:lnTo>
                  <a:lnTo>
                    <a:pt x="71" y="0"/>
                  </a:lnTo>
                  <a:close/>
                </a:path>
              </a:pathLst>
            </a:custGeom>
            <a:solidFill>
              <a:schemeClr val="accent3"/>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0" name="Freeform 216">
              <a:extLst>
                <a:ext uri="{FF2B5EF4-FFF2-40B4-BE49-F238E27FC236}">
                  <a16:creationId xmlns:a16="http://schemas.microsoft.com/office/drawing/2014/main" id="{D20552E1-E183-4F7A-82CD-3EC56183DD9F}"/>
                </a:ext>
              </a:extLst>
            </p:cNvPr>
            <p:cNvSpPr>
              <a:spLocks noEditPoints="1"/>
            </p:cNvSpPr>
            <p:nvPr/>
          </p:nvSpPr>
          <p:spPr bwMode="auto">
            <a:xfrm>
              <a:off x="6795284" y="3596687"/>
              <a:ext cx="343397" cy="338029"/>
            </a:xfrm>
            <a:custGeom>
              <a:avLst/>
              <a:gdLst>
                <a:gd name="T0" fmla="*/ 108 w 246"/>
                <a:gd name="T1" fmla="*/ 71 h 247"/>
                <a:gd name="T2" fmla="*/ 80 w 246"/>
                <a:gd name="T3" fmla="*/ 88 h 247"/>
                <a:gd name="T4" fmla="*/ 68 w 246"/>
                <a:gd name="T5" fmla="*/ 121 h 247"/>
                <a:gd name="T6" fmla="*/ 76 w 246"/>
                <a:gd name="T7" fmla="*/ 154 h 247"/>
                <a:gd name="T8" fmla="*/ 102 w 246"/>
                <a:gd name="T9" fmla="*/ 175 h 247"/>
                <a:gd name="T10" fmla="*/ 136 w 246"/>
                <a:gd name="T11" fmla="*/ 176 h 247"/>
                <a:gd name="T12" fmla="*/ 164 w 246"/>
                <a:gd name="T13" fmla="*/ 159 h 247"/>
                <a:gd name="T14" fmla="*/ 177 w 246"/>
                <a:gd name="T15" fmla="*/ 127 h 247"/>
                <a:gd name="T16" fmla="*/ 168 w 246"/>
                <a:gd name="T17" fmla="*/ 95 h 247"/>
                <a:gd name="T18" fmla="*/ 143 w 246"/>
                <a:gd name="T19" fmla="*/ 72 h 247"/>
                <a:gd name="T20" fmla="*/ 104 w 246"/>
                <a:gd name="T21" fmla="*/ 0 h 247"/>
                <a:gd name="T22" fmla="*/ 152 w 246"/>
                <a:gd name="T23" fmla="*/ 3 h 247"/>
                <a:gd name="T24" fmla="*/ 156 w 246"/>
                <a:gd name="T25" fmla="*/ 8 h 247"/>
                <a:gd name="T26" fmla="*/ 163 w 246"/>
                <a:gd name="T27" fmla="*/ 41 h 247"/>
                <a:gd name="T28" fmla="*/ 193 w 246"/>
                <a:gd name="T29" fmla="*/ 25 h 247"/>
                <a:gd name="T30" fmla="*/ 198 w 246"/>
                <a:gd name="T31" fmla="*/ 25 h 247"/>
                <a:gd name="T32" fmla="*/ 231 w 246"/>
                <a:gd name="T33" fmla="*/ 62 h 247"/>
                <a:gd name="T34" fmla="*/ 206 w 246"/>
                <a:gd name="T35" fmla="*/ 85 h 247"/>
                <a:gd name="T36" fmla="*/ 211 w 246"/>
                <a:gd name="T37" fmla="*/ 102 h 247"/>
                <a:gd name="T38" fmla="*/ 246 w 246"/>
                <a:gd name="T39" fmla="*/ 105 h 247"/>
                <a:gd name="T40" fmla="*/ 243 w 246"/>
                <a:gd name="T41" fmla="*/ 154 h 247"/>
                <a:gd name="T42" fmla="*/ 239 w 246"/>
                <a:gd name="T43" fmla="*/ 157 h 247"/>
                <a:gd name="T44" fmla="*/ 205 w 246"/>
                <a:gd name="T45" fmla="*/ 164 h 247"/>
                <a:gd name="T46" fmla="*/ 220 w 246"/>
                <a:gd name="T47" fmla="*/ 194 h 247"/>
                <a:gd name="T48" fmla="*/ 220 w 246"/>
                <a:gd name="T49" fmla="*/ 199 h 247"/>
                <a:gd name="T50" fmla="*/ 184 w 246"/>
                <a:gd name="T51" fmla="*/ 232 h 247"/>
                <a:gd name="T52" fmla="*/ 160 w 246"/>
                <a:gd name="T53" fmla="*/ 207 h 247"/>
                <a:gd name="T54" fmla="*/ 144 w 246"/>
                <a:gd name="T55" fmla="*/ 212 h 247"/>
                <a:gd name="T56" fmla="*/ 143 w 246"/>
                <a:gd name="T57" fmla="*/ 247 h 247"/>
                <a:gd name="T58" fmla="*/ 95 w 246"/>
                <a:gd name="T59" fmla="*/ 244 h 247"/>
                <a:gd name="T60" fmla="*/ 91 w 246"/>
                <a:gd name="T61" fmla="*/ 240 h 247"/>
                <a:gd name="T62" fmla="*/ 84 w 246"/>
                <a:gd name="T63" fmla="*/ 206 h 247"/>
                <a:gd name="T64" fmla="*/ 53 w 246"/>
                <a:gd name="T65" fmla="*/ 222 h 247"/>
                <a:gd name="T66" fmla="*/ 47 w 246"/>
                <a:gd name="T67" fmla="*/ 222 h 247"/>
                <a:gd name="T68" fmla="*/ 15 w 246"/>
                <a:gd name="T69" fmla="*/ 185 h 247"/>
                <a:gd name="T70" fmla="*/ 40 w 246"/>
                <a:gd name="T71" fmla="*/ 163 h 247"/>
                <a:gd name="T72" fmla="*/ 33 w 246"/>
                <a:gd name="T73" fmla="*/ 144 h 247"/>
                <a:gd name="T74" fmla="*/ 0 w 246"/>
                <a:gd name="T75" fmla="*/ 142 h 247"/>
                <a:gd name="T76" fmla="*/ 3 w 246"/>
                <a:gd name="T77" fmla="*/ 93 h 247"/>
                <a:gd name="T78" fmla="*/ 7 w 246"/>
                <a:gd name="T79" fmla="*/ 89 h 247"/>
                <a:gd name="T80" fmla="*/ 41 w 246"/>
                <a:gd name="T81" fmla="*/ 83 h 247"/>
                <a:gd name="T82" fmla="*/ 25 w 246"/>
                <a:gd name="T83" fmla="*/ 53 h 247"/>
                <a:gd name="T84" fmla="*/ 26 w 246"/>
                <a:gd name="T85" fmla="*/ 47 h 247"/>
                <a:gd name="T86" fmla="*/ 62 w 246"/>
                <a:gd name="T87" fmla="*/ 15 h 247"/>
                <a:gd name="T88" fmla="*/ 85 w 246"/>
                <a:gd name="T89" fmla="*/ 40 h 247"/>
                <a:gd name="T90" fmla="*/ 101 w 246"/>
                <a:gd name="T91" fmla="*/ 34 h 247"/>
                <a:gd name="T92" fmla="*/ 104 w 246"/>
                <a:gd name="T9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6" h="247">
                  <a:moveTo>
                    <a:pt x="126" y="68"/>
                  </a:moveTo>
                  <a:lnTo>
                    <a:pt x="108" y="71"/>
                  </a:lnTo>
                  <a:lnTo>
                    <a:pt x="93" y="78"/>
                  </a:lnTo>
                  <a:lnTo>
                    <a:pt x="80" y="88"/>
                  </a:lnTo>
                  <a:lnTo>
                    <a:pt x="72" y="104"/>
                  </a:lnTo>
                  <a:lnTo>
                    <a:pt x="68" y="121"/>
                  </a:lnTo>
                  <a:lnTo>
                    <a:pt x="70" y="138"/>
                  </a:lnTo>
                  <a:lnTo>
                    <a:pt x="76" y="154"/>
                  </a:lnTo>
                  <a:lnTo>
                    <a:pt x="88" y="165"/>
                  </a:lnTo>
                  <a:lnTo>
                    <a:pt x="102" y="175"/>
                  </a:lnTo>
                  <a:lnTo>
                    <a:pt x="119" y="178"/>
                  </a:lnTo>
                  <a:lnTo>
                    <a:pt x="136" y="176"/>
                  </a:lnTo>
                  <a:lnTo>
                    <a:pt x="152" y="169"/>
                  </a:lnTo>
                  <a:lnTo>
                    <a:pt x="164" y="159"/>
                  </a:lnTo>
                  <a:lnTo>
                    <a:pt x="173" y="144"/>
                  </a:lnTo>
                  <a:lnTo>
                    <a:pt x="177" y="127"/>
                  </a:lnTo>
                  <a:lnTo>
                    <a:pt x="176" y="109"/>
                  </a:lnTo>
                  <a:lnTo>
                    <a:pt x="168" y="95"/>
                  </a:lnTo>
                  <a:lnTo>
                    <a:pt x="157" y="82"/>
                  </a:lnTo>
                  <a:lnTo>
                    <a:pt x="143" y="72"/>
                  </a:lnTo>
                  <a:lnTo>
                    <a:pt x="126" y="68"/>
                  </a:lnTo>
                  <a:close/>
                  <a:moveTo>
                    <a:pt x="104" y="0"/>
                  </a:moveTo>
                  <a:lnTo>
                    <a:pt x="108" y="0"/>
                  </a:lnTo>
                  <a:lnTo>
                    <a:pt x="152" y="3"/>
                  </a:lnTo>
                  <a:lnTo>
                    <a:pt x="156" y="4"/>
                  </a:lnTo>
                  <a:lnTo>
                    <a:pt x="156" y="8"/>
                  </a:lnTo>
                  <a:lnTo>
                    <a:pt x="153" y="37"/>
                  </a:lnTo>
                  <a:lnTo>
                    <a:pt x="163" y="41"/>
                  </a:lnTo>
                  <a:lnTo>
                    <a:pt x="170" y="46"/>
                  </a:lnTo>
                  <a:lnTo>
                    <a:pt x="193" y="25"/>
                  </a:lnTo>
                  <a:lnTo>
                    <a:pt x="197" y="23"/>
                  </a:lnTo>
                  <a:lnTo>
                    <a:pt x="198" y="25"/>
                  </a:lnTo>
                  <a:lnTo>
                    <a:pt x="228" y="59"/>
                  </a:lnTo>
                  <a:lnTo>
                    <a:pt x="231" y="62"/>
                  </a:lnTo>
                  <a:lnTo>
                    <a:pt x="228" y="65"/>
                  </a:lnTo>
                  <a:lnTo>
                    <a:pt x="206" y="85"/>
                  </a:lnTo>
                  <a:lnTo>
                    <a:pt x="208" y="93"/>
                  </a:lnTo>
                  <a:lnTo>
                    <a:pt x="211" y="102"/>
                  </a:lnTo>
                  <a:lnTo>
                    <a:pt x="243" y="105"/>
                  </a:lnTo>
                  <a:lnTo>
                    <a:pt x="246" y="105"/>
                  </a:lnTo>
                  <a:lnTo>
                    <a:pt x="245" y="109"/>
                  </a:lnTo>
                  <a:lnTo>
                    <a:pt x="243" y="154"/>
                  </a:lnTo>
                  <a:lnTo>
                    <a:pt x="243" y="157"/>
                  </a:lnTo>
                  <a:lnTo>
                    <a:pt x="239" y="157"/>
                  </a:lnTo>
                  <a:lnTo>
                    <a:pt x="208" y="156"/>
                  </a:lnTo>
                  <a:lnTo>
                    <a:pt x="205" y="164"/>
                  </a:lnTo>
                  <a:lnTo>
                    <a:pt x="201" y="172"/>
                  </a:lnTo>
                  <a:lnTo>
                    <a:pt x="220" y="194"/>
                  </a:lnTo>
                  <a:lnTo>
                    <a:pt x="223" y="198"/>
                  </a:lnTo>
                  <a:lnTo>
                    <a:pt x="220" y="199"/>
                  </a:lnTo>
                  <a:lnTo>
                    <a:pt x="186" y="230"/>
                  </a:lnTo>
                  <a:lnTo>
                    <a:pt x="184" y="232"/>
                  </a:lnTo>
                  <a:lnTo>
                    <a:pt x="181" y="230"/>
                  </a:lnTo>
                  <a:lnTo>
                    <a:pt x="160" y="207"/>
                  </a:lnTo>
                  <a:lnTo>
                    <a:pt x="152" y="210"/>
                  </a:lnTo>
                  <a:lnTo>
                    <a:pt x="144" y="212"/>
                  </a:lnTo>
                  <a:lnTo>
                    <a:pt x="143" y="243"/>
                  </a:lnTo>
                  <a:lnTo>
                    <a:pt x="143" y="247"/>
                  </a:lnTo>
                  <a:lnTo>
                    <a:pt x="139" y="247"/>
                  </a:lnTo>
                  <a:lnTo>
                    <a:pt x="95" y="244"/>
                  </a:lnTo>
                  <a:lnTo>
                    <a:pt x="91" y="244"/>
                  </a:lnTo>
                  <a:lnTo>
                    <a:pt x="91" y="240"/>
                  </a:lnTo>
                  <a:lnTo>
                    <a:pt x="92" y="210"/>
                  </a:lnTo>
                  <a:lnTo>
                    <a:pt x="84" y="206"/>
                  </a:lnTo>
                  <a:lnTo>
                    <a:pt x="75" y="202"/>
                  </a:lnTo>
                  <a:lnTo>
                    <a:pt x="53" y="222"/>
                  </a:lnTo>
                  <a:lnTo>
                    <a:pt x="50" y="224"/>
                  </a:lnTo>
                  <a:lnTo>
                    <a:pt x="47" y="222"/>
                  </a:lnTo>
                  <a:lnTo>
                    <a:pt x="17" y="188"/>
                  </a:lnTo>
                  <a:lnTo>
                    <a:pt x="15" y="185"/>
                  </a:lnTo>
                  <a:lnTo>
                    <a:pt x="17" y="182"/>
                  </a:lnTo>
                  <a:lnTo>
                    <a:pt x="40" y="163"/>
                  </a:lnTo>
                  <a:lnTo>
                    <a:pt x="36" y="154"/>
                  </a:lnTo>
                  <a:lnTo>
                    <a:pt x="33" y="144"/>
                  </a:lnTo>
                  <a:lnTo>
                    <a:pt x="4" y="142"/>
                  </a:lnTo>
                  <a:lnTo>
                    <a:pt x="0" y="142"/>
                  </a:lnTo>
                  <a:lnTo>
                    <a:pt x="0" y="138"/>
                  </a:lnTo>
                  <a:lnTo>
                    <a:pt x="3" y="93"/>
                  </a:lnTo>
                  <a:lnTo>
                    <a:pt x="3" y="89"/>
                  </a:lnTo>
                  <a:lnTo>
                    <a:pt x="7" y="89"/>
                  </a:lnTo>
                  <a:lnTo>
                    <a:pt x="37" y="92"/>
                  </a:lnTo>
                  <a:lnTo>
                    <a:pt x="41" y="83"/>
                  </a:lnTo>
                  <a:lnTo>
                    <a:pt x="45" y="75"/>
                  </a:lnTo>
                  <a:lnTo>
                    <a:pt x="25" y="53"/>
                  </a:lnTo>
                  <a:lnTo>
                    <a:pt x="22" y="50"/>
                  </a:lnTo>
                  <a:lnTo>
                    <a:pt x="26" y="47"/>
                  </a:lnTo>
                  <a:lnTo>
                    <a:pt x="59" y="17"/>
                  </a:lnTo>
                  <a:lnTo>
                    <a:pt x="62" y="15"/>
                  </a:lnTo>
                  <a:lnTo>
                    <a:pt x="64" y="17"/>
                  </a:lnTo>
                  <a:lnTo>
                    <a:pt x="85" y="40"/>
                  </a:lnTo>
                  <a:lnTo>
                    <a:pt x="93" y="37"/>
                  </a:lnTo>
                  <a:lnTo>
                    <a:pt x="101" y="34"/>
                  </a:lnTo>
                  <a:lnTo>
                    <a:pt x="104" y="4"/>
                  </a:lnTo>
                  <a:lnTo>
                    <a:pt x="104" y="0"/>
                  </a:lnTo>
                  <a:close/>
                </a:path>
              </a:pathLst>
            </a:custGeom>
            <a:solidFill>
              <a:schemeClr val="accent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Freeform 217">
              <a:extLst>
                <a:ext uri="{FF2B5EF4-FFF2-40B4-BE49-F238E27FC236}">
                  <a16:creationId xmlns:a16="http://schemas.microsoft.com/office/drawing/2014/main" id="{15A772D0-F1DD-451C-BD4E-89C656D4AC28}"/>
                </a:ext>
              </a:extLst>
            </p:cNvPr>
            <p:cNvSpPr>
              <a:spLocks noEditPoints="1"/>
            </p:cNvSpPr>
            <p:nvPr/>
          </p:nvSpPr>
          <p:spPr bwMode="auto">
            <a:xfrm>
              <a:off x="5274525" y="1663871"/>
              <a:ext cx="1128305" cy="1126755"/>
            </a:xfrm>
            <a:custGeom>
              <a:avLst/>
              <a:gdLst>
                <a:gd name="T0" fmla="*/ 365 w 813"/>
                <a:gd name="T1" fmla="*/ 181 h 812"/>
                <a:gd name="T2" fmla="*/ 291 w 813"/>
                <a:gd name="T3" fmla="*/ 209 h 812"/>
                <a:gd name="T4" fmla="*/ 232 w 813"/>
                <a:gd name="T5" fmla="*/ 258 h 812"/>
                <a:gd name="T6" fmla="*/ 192 w 813"/>
                <a:gd name="T7" fmla="*/ 326 h 812"/>
                <a:gd name="T8" fmla="*/ 178 w 813"/>
                <a:gd name="T9" fmla="*/ 406 h 812"/>
                <a:gd name="T10" fmla="*/ 192 w 813"/>
                <a:gd name="T11" fmla="*/ 486 h 812"/>
                <a:gd name="T12" fmla="*/ 232 w 813"/>
                <a:gd name="T13" fmla="*/ 553 h 812"/>
                <a:gd name="T14" fmla="*/ 291 w 813"/>
                <a:gd name="T15" fmla="*/ 604 h 812"/>
                <a:gd name="T16" fmla="*/ 365 w 813"/>
                <a:gd name="T17" fmla="*/ 632 h 812"/>
                <a:gd name="T18" fmla="*/ 448 w 813"/>
                <a:gd name="T19" fmla="*/ 632 h 812"/>
                <a:gd name="T20" fmla="*/ 521 w 813"/>
                <a:gd name="T21" fmla="*/ 604 h 812"/>
                <a:gd name="T22" fmla="*/ 581 w 813"/>
                <a:gd name="T23" fmla="*/ 553 h 812"/>
                <a:gd name="T24" fmla="*/ 621 w 813"/>
                <a:gd name="T25" fmla="*/ 486 h 812"/>
                <a:gd name="T26" fmla="*/ 635 w 813"/>
                <a:gd name="T27" fmla="*/ 406 h 812"/>
                <a:gd name="T28" fmla="*/ 621 w 813"/>
                <a:gd name="T29" fmla="*/ 326 h 812"/>
                <a:gd name="T30" fmla="*/ 581 w 813"/>
                <a:gd name="T31" fmla="*/ 258 h 812"/>
                <a:gd name="T32" fmla="*/ 521 w 813"/>
                <a:gd name="T33" fmla="*/ 209 h 812"/>
                <a:gd name="T34" fmla="*/ 448 w 813"/>
                <a:gd name="T35" fmla="*/ 181 h 812"/>
                <a:gd name="T36" fmla="*/ 355 w 813"/>
                <a:gd name="T37" fmla="*/ 0 h 812"/>
                <a:gd name="T38" fmla="*/ 457 w 813"/>
                <a:gd name="T39" fmla="*/ 80 h 812"/>
                <a:gd name="T40" fmla="*/ 525 w 813"/>
                <a:gd name="T41" fmla="*/ 99 h 812"/>
                <a:gd name="T42" fmla="*/ 653 w 813"/>
                <a:gd name="T43" fmla="*/ 80 h 812"/>
                <a:gd name="T44" fmla="*/ 639 w 813"/>
                <a:gd name="T45" fmla="*/ 173 h 812"/>
                <a:gd name="T46" fmla="*/ 733 w 813"/>
                <a:gd name="T47" fmla="*/ 159 h 812"/>
                <a:gd name="T48" fmla="*/ 714 w 813"/>
                <a:gd name="T49" fmla="*/ 287 h 812"/>
                <a:gd name="T50" fmla="*/ 732 w 813"/>
                <a:gd name="T51" fmla="*/ 355 h 812"/>
                <a:gd name="T52" fmla="*/ 813 w 813"/>
                <a:gd name="T53" fmla="*/ 457 h 812"/>
                <a:gd name="T54" fmla="*/ 726 w 813"/>
                <a:gd name="T55" fmla="*/ 491 h 812"/>
                <a:gd name="T56" fmla="*/ 783 w 813"/>
                <a:gd name="T57" fmla="*/ 565 h 812"/>
                <a:gd name="T58" fmla="*/ 664 w 813"/>
                <a:gd name="T59" fmla="*/ 613 h 812"/>
                <a:gd name="T60" fmla="*/ 613 w 813"/>
                <a:gd name="T61" fmla="*/ 663 h 812"/>
                <a:gd name="T62" fmla="*/ 566 w 813"/>
                <a:gd name="T63" fmla="*/ 783 h 812"/>
                <a:gd name="T64" fmla="*/ 492 w 813"/>
                <a:gd name="T65" fmla="*/ 725 h 812"/>
                <a:gd name="T66" fmla="*/ 457 w 813"/>
                <a:gd name="T67" fmla="*/ 812 h 812"/>
                <a:gd name="T68" fmla="*/ 355 w 813"/>
                <a:gd name="T69" fmla="*/ 732 h 812"/>
                <a:gd name="T70" fmla="*/ 287 w 813"/>
                <a:gd name="T71" fmla="*/ 714 h 812"/>
                <a:gd name="T72" fmla="*/ 160 w 813"/>
                <a:gd name="T73" fmla="*/ 732 h 812"/>
                <a:gd name="T74" fmla="*/ 173 w 813"/>
                <a:gd name="T75" fmla="*/ 639 h 812"/>
                <a:gd name="T76" fmla="*/ 80 w 813"/>
                <a:gd name="T77" fmla="*/ 654 h 812"/>
                <a:gd name="T78" fmla="*/ 98 w 813"/>
                <a:gd name="T79" fmla="*/ 525 h 812"/>
                <a:gd name="T80" fmla="*/ 81 w 813"/>
                <a:gd name="T81" fmla="*/ 457 h 812"/>
                <a:gd name="T82" fmla="*/ 0 w 813"/>
                <a:gd name="T83" fmla="*/ 355 h 812"/>
                <a:gd name="T84" fmla="*/ 88 w 813"/>
                <a:gd name="T85" fmla="*/ 320 h 812"/>
                <a:gd name="T86" fmla="*/ 29 w 813"/>
                <a:gd name="T87" fmla="*/ 247 h 812"/>
                <a:gd name="T88" fmla="*/ 149 w 813"/>
                <a:gd name="T89" fmla="*/ 199 h 812"/>
                <a:gd name="T90" fmla="*/ 199 w 813"/>
                <a:gd name="T91" fmla="*/ 150 h 812"/>
                <a:gd name="T92" fmla="*/ 247 w 813"/>
                <a:gd name="T93" fmla="*/ 29 h 812"/>
                <a:gd name="T94" fmla="*/ 321 w 813"/>
                <a:gd name="T95" fmla="*/ 88 h 812"/>
                <a:gd name="T96" fmla="*/ 355 w 813"/>
                <a:gd name="T97" fmla="*/ 0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3" h="812">
                  <a:moveTo>
                    <a:pt x="406" y="177"/>
                  </a:moveTo>
                  <a:lnTo>
                    <a:pt x="365" y="181"/>
                  </a:lnTo>
                  <a:lnTo>
                    <a:pt x="326" y="192"/>
                  </a:lnTo>
                  <a:lnTo>
                    <a:pt x="291" y="209"/>
                  </a:lnTo>
                  <a:lnTo>
                    <a:pt x="259" y="231"/>
                  </a:lnTo>
                  <a:lnTo>
                    <a:pt x="232" y="258"/>
                  </a:lnTo>
                  <a:lnTo>
                    <a:pt x="209" y="291"/>
                  </a:lnTo>
                  <a:lnTo>
                    <a:pt x="192" y="326"/>
                  </a:lnTo>
                  <a:lnTo>
                    <a:pt x="182" y="366"/>
                  </a:lnTo>
                  <a:lnTo>
                    <a:pt x="178" y="406"/>
                  </a:lnTo>
                  <a:lnTo>
                    <a:pt x="182" y="447"/>
                  </a:lnTo>
                  <a:lnTo>
                    <a:pt x="192" y="486"/>
                  </a:lnTo>
                  <a:lnTo>
                    <a:pt x="209" y="522"/>
                  </a:lnTo>
                  <a:lnTo>
                    <a:pt x="232" y="553"/>
                  </a:lnTo>
                  <a:lnTo>
                    <a:pt x="259" y="580"/>
                  </a:lnTo>
                  <a:lnTo>
                    <a:pt x="291" y="604"/>
                  </a:lnTo>
                  <a:lnTo>
                    <a:pt x="326" y="620"/>
                  </a:lnTo>
                  <a:lnTo>
                    <a:pt x="365" y="632"/>
                  </a:lnTo>
                  <a:lnTo>
                    <a:pt x="406" y="634"/>
                  </a:lnTo>
                  <a:lnTo>
                    <a:pt x="448" y="632"/>
                  </a:lnTo>
                  <a:lnTo>
                    <a:pt x="486" y="620"/>
                  </a:lnTo>
                  <a:lnTo>
                    <a:pt x="521" y="604"/>
                  </a:lnTo>
                  <a:lnTo>
                    <a:pt x="554" y="580"/>
                  </a:lnTo>
                  <a:lnTo>
                    <a:pt x="581" y="553"/>
                  </a:lnTo>
                  <a:lnTo>
                    <a:pt x="604" y="522"/>
                  </a:lnTo>
                  <a:lnTo>
                    <a:pt x="621" y="486"/>
                  </a:lnTo>
                  <a:lnTo>
                    <a:pt x="631" y="447"/>
                  </a:lnTo>
                  <a:lnTo>
                    <a:pt x="635" y="406"/>
                  </a:lnTo>
                  <a:lnTo>
                    <a:pt x="631" y="366"/>
                  </a:lnTo>
                  <a:lnTo>
                    <a:pt x="621" y="326"/>
                  </a:lnTo>
                  <a:lnTo>
                    <a:pt x="604" y="291"/>
                  </a:lnTo>
                  <a:lnTo>
                    <a:pt x="581" y="258"/>
                  </a:lnTo>
                  <a:lnTo>
                    <a:pt x="554" y="231"/>
                  </a:lnTo>
                  <a:lnTo>
                    <a:pt x="521" y="209"/>
                  </a:lnTo>
                  <a:lnTo>
                    <a:pt x="486" y="192"/>
                  </a:lnTo>
                  <a:lnTo>
                    <a:pt x="448" y="181"/>
                  </a:lnTo>
                  <a:lnTo>
                    <a:pt x="406" y="177"/>
                  </a:lnTo>
                  <a:close/>
                  <a:moveTo>
                    <a:pt x="355" y="0"/>
                  </a:moveTo>
                  <a:lnTo>
                    <a:pt x="457" y="0"/>
                  </a:lnTo>
                  <a:lnTo>
                    <a:pt x="457" y="80"/>
                  </a:lnTo>
                  <a:lnTo>
                    <a:pt x="492" y="88"/>
                  </a:lnTo>
                  <a:lnTo>
                    <a:pt x="525" y="99"/>
                  </a:lnTo>
                  <a:lnTo>
                    <a:pt x="566" y="29"/>
                  </a:lnTo>
                  <a:lnTo>
                    <a:pt x="653" y="80"/>
                  </a:lnTo>
                  <a:lnTo>
                    <a:pt x="613" y="150"/>
                  </a:lnTo>
                  <a:lnTo>
                    <a:pt x="639" y="173"/>
                  </a:lnTo>
                  <a:lnTo>
                    <a:pt x="664" y="199"/>
                  </a:lnTo>
                  <a:lnTo>
                    <a:pt x="733" y="159"/>
                  </a:lnTo>
                  <a:lnTo>
                    <a:pt x="783" y="247"/>
                  </a:lnTo>
                  <a:lnTo>
                    <a:pt x="714" y="287"/>
                  </a:lnTo>
                  <a:lnTo>
                    <a:pt x="726" y="320"/>
                  </a:lnTo>
                  <a:lnTo>
                    <a:pt x="732" y="355"/>
                  </a:lnTo>
                  <a:lnTo>
                    <a:pt x="813" y="355"/>
                  </a:lnTo>
                  <a:lnTo>
                    <a:pt x="813" y="457"/>
                  </a:lnTo>
                  <a:lnTo>
                    <a:pt x="732" y="457"/>
                  </a:lnTo>
                  <a:lnTo>
                    <a:pt x="726" y="491"/>
                  </a:lnTo>
                  <a:lnTo>
                    <a:pt x="714" y="525"/>
                  </a:lnTo>
                  <a:lnTo>
                    <a:pt x="783" y="565"/>
                  </a:lnTo>
                  <a:lnTo>
                    <a:pt x="733" y="654"/>
                  </a:lnTo>
                  <a:lnTo>
                    <a:pt x="664" y="613"/>
                  </a:lnTo>
                  <a:lnTo>
                    <a:pt x="639" y="639"/>
                  </a:lnTo>
                  <a:lnTo>
                    <a:pt x="613" y="663"/>
                  </a:lnTo>
                  <a:lnTo>
                    <a:pt x="653" y="732"/>
                  </a:lnTo>
                  <a:lnTo>
                    <a:pt x="566" y="783"/>
                  </a:lnTo>
                  <a:lnTo>
                    <a:pt x="525" y="714"/>
                  </a:lnTo>
                  <a:lnTo>
                    <a:pt x="492" y="725"/>
                  </a:lnTo>
                  <a:lnTo>
                    <a:pt x="457" y="732"/>
                  </a:lnTo>
                  <a:lnTo>
                    <a:pt x="457" y="812"/>
                  </a:lnTo>
                  <a:lnTo>
                    <a:pt x="355" y="812"/>
                  </a:lnTo>
                  <a:lnTo>
                    <a:pt x="355" y="732"/>
                  </a:lnTo>
                  <a:lnTo>
                    <a:pt x="321" y="725"/>
                  </a:lnTo>
                  <a:lnTo>
                    <a:pt x="287" y="714"/>
                  </a:lnTo>
                  <a:lnTo>
                    <a:pt x="247" y="783"/>
                  </a:lnTo>
                  <a:lnTo>
                    <a:pt x="160" y="732"/>
                  </a:lnTo>
                  <a:lnTo>
                    <a:pt x="199" y="663"/>
                  </a:lnTo>
                  <a:lnTo>
                    <a:pt x="173" y="639"/>
                  </a:lnTo>
                  <a:lnTo>
                    <a:pt x="149" y="613"/>
                  </a:lnTo>
                  <a:lnTo>
                    <a:pt x="80" y="654"/>
                  </a:lnTo>
                  <a:lnTo>
                    <a:pt x="29" y="565"/>
                  </a:lnTo>
                  <a:lnTo>
                    <a:pt x="98" y="525"/>
                  </a:lnTo>
                  <a:lnTo>
                    <a:pt x="88" y="491"/>
                  </a:lnTo>
                  <a:lnTo>
                    <a:pt x="81" y="457"/>
                  </a:lnTo>
                  <a:lnTo>
                    <a:pt x="0" y="457"/>
                  </a:lnTo>
                  <a:lnTo>
                    <a:pt x="0" y="355"/>
                  </a:lnTo>
                  <a:lnTo>
                    <a:pt x="81" y="355"/>
                  </a:lnTo>
                  <a:lnTo>
                    <a:pt x="88" y="320"/>
                  </a:lnTo>
                  <a:lnTo>
                    <a:pt x="98" y="287"/>
                  </a:lnTo>
                  <a:lnTo>
                    <a:pt x="29" y="247"/>
                  </a:lnTo>
                  <a:lnTo>
                    <a:pt x="80" y="159"/>
                  </a:lnTo>
                  <a:lnTo>
                    <a:pt x="149" y="199"/>
                  </a:lnTo>
                  <a:lnTo>
                    <a:pt x="173" y="173"/>
                  </a:lnTo>
                  <a:lnTo>
                    <a:pt x="199" y="150"/>
                  </a:lnTo>
                  <a:lnTo>
                    <a:pt x="160" y="80"/>
                  </a:lnTo>
                  <a:lnTo>
                    <a:pt x="247" y="29"/>
                  </a:lnTo>
                  <a:lnTo>
                    <a:pt x="287" y="99"/>
                  </a:lnTo>
                  <a:lnTo>
                    <a:pt x="321" y="88"/>
                  </a:lnTo>
                  <a:lnTo>
                    <a:pt x="355" y="80"/>
                  </a:lnTo>
                  <a:lnTo>
                    <a:pt x="355"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2" name="Freeform 218">
              <a:extLst>
                <a:ext uri="{FF2B5EF4-FFF2-40B4-BE49-F238E27FC236}">
                  <a16:creationId xmlns:a16="http://schemas.microsoft.com/office/drawing/2014/main" id="{7B5F3A9D-894D-411D-9D1F-13EBAED6D30A}"/>
                </a:ext>
              </a:extLst>
            </p:cNvPr>
            <p:cNvSpPr>
              <a:spLocks/>
            </p:cNvSpPr>
            <p:nvPr/>
          </p:nvSpPr>
          <p:spPr bwMode="auto">
            <a:xfrm>
              <a:off x="5675158" y="2062569"/>
              <a:ext cx="327045" cy="320689"/>
            </a:xfrm>
            <a:custGeom>
              <a:avLst/>
              <a:gdLst>
                <a:gd name="T0" fmla="*/ 115 w 231"/>
                <a:gd name="T1" fmla="*/ 0 h 233"/>
                <a:gd name="T2" fmla="*/ 142 w 231"/>
                <a:gd name="T3" fmla="*/ 4 h 233"/>
                <a:gd name="T4" fmla="*/ 166 w 231"/>
                <a:gd name="T5" fmla="*/ 12 h 233"/>
                <a:gd name="T6" fmla="*/ 188 w 231"/>
                <a:gd name="T7" fmla="*/ 26 h 233"/>
                <a:gd name="T8" fmla="*/ 205 w 231"/>
                <a:gd name="T9" fmla="*/ 43 h 233"/>
                <a:gd name="T10" fmla="*/ 220 w 231"/>
                <a:gd name="T11" fmla="*/ 65 h 233"/>
                <a:gd name="T12" fmla="*/ 229 w 231"/>
                <a:gd name="T13" fmla="*/ 90 h 233"/>
                <a:gd name="T14" fmla="*/ 231 w 231"/>
                <a:gd name="T15" fmla="*/ 116 h 233"/>
                <a:gd name="T16" fmla="*/ 229 w 231"/>
                <a:gd name="T17" fmla="*/ 142 h 233"/>
                <a:gd name="T18" fmla="*/ 220 w 231"/>
                <a:gd name="T19" fmla="*/ 167 h 233"/>
                <a:gd name="T20" fmla="*/ 205 w 231"/>
                <a:gd name="T21" fmla="*/ 188 h 233"/>
                <a:gd name="T22" fmla="*/ 188 w 231"/>
                <a:gd name="T23" fmla="*/ 207 h 233"/>
                <a:gd name="T24" fmla="*/ 166 w 231"/>
                <a:gd name="T25" fmla="*/ 220 h 233"/>
                <a:gd name="T26" fmla="*/ 142 w 231"/>
                <a:gd name="T27" fmla="*/ 229 h 233"/>
                <a:gd name="T28" fmla="*/ 115 w 231"/>
                <a:gd name="T29" fmla="*/ 233 h 233"/>
                <a:gd name="T30" fmla="*/ 89 w 231"/>
                <a:gd name="T31" fmla="*/ 229 h 233"/>
                <a:gd name="T32" fmla="*/ 64 w 231"/>
                <a:gd name="T33" fmla="*/ 220 h 233"/>
                <a:gd name="T34" fmla="*/ 43 w 231"/>
                <a:gd name="T35" fmla="*/ 207 h 233"/>
                <a:gd name="T36" fmla="*/ 25 w 231"/>
                <a:gd name="T37" fmla="*/ 188 h 233"/>
                <a:gd name="T38" fmla="*/ 11 w 231"/>
                <a:gd name="T39" fmla="*/ 167 h 233"/>
                <a:gd name="T40" fmla="*/ 2 w 231"/>
                <a:gd name="T41" fmla="*/ 142 h 233"/>
                <a:gd name="T42" fmla="*/ 0 w 231"/>
                <a:gd name="T43" fmla="*/ 116 h 233"/>
                <a:gd name="T44" fmla="*/ 2 w 231"/>
                <a:gd name="T45" fmla="*/ 90 h 233"/>
                <a:gd name="T46" fmla="*/ 11 w 231"/>
                <a:gd name="T47" fmla="*/ 65 h 233"/>
                <a:gd name="T48" fmla="*/ 25 w 231"/>
                <a:gd name="T49" fmla="*/ 43 h 233"/>
                <a:gd name="T50" fmla="*/ 43 w 231"/>
                <a:gd name="T51" fmla="*/ 26 h 233"/>
                <a:gd name="T52" fmla="*/ 64 w 231"/>
                <a:gd name="T53" fmla="*/ 12 h 233"/>
                <a:gd name="T54" fmla="*/ 89 w 231"/>
                <a:gd name="T55" fmla="*/ 4 h 233"/>
                <a:gd name="T56" fmla="*/ 115 w 231"/>
                <a:gd name="T5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1" h="233">
                  <a:moveTo>
                    <a:pt x="115" y="0"/>
                  </a:moveTo>
                  <a:lnTo>
                    <a:pt x="142" y="4"/>
                  </a:lnTo>
                  <a:lnTo>
                    <a:pt x="166" y="12"/>
                  </a:lnTo>
                  <a:lnTo>
                    <a:pt x="188" y="26"/>
                  </a:lnTo>
                  <a:lnTo>
                    <a:pt x="205" y="43"/>
                  </a:lnTo>
                  <a:lnTo>
                    <a:pt x="220" y="65"/>
                  </a:lnTo>
                  <a:lnTo>
                    <a:pt x="229" y="90"/>
                  </a:lnTo>
                  <a:lnTo>
                    <a:pt x="231" y="116"/>
                  </a:lnTo>
                  <a:lnTo>
                    <a:pt x="229" y="142"/>
                  </a:lnTo>
                  <a:lnTo>
                    <a:pt x="220" y="167"/>
                  </a:lnTo>
                  <a:lnTo>
                    <a:pt x="205" y="188"/>
                  </a:lnTo>
                  <a:lnTo>
                    <a:pt x="188" y="207"/>
                  </a:lnTo>
                  <a:lnTo>
                    <a:pt x="166" y="220"/>
                  </a:lnTo>
                  <a:lnTo>
                    <a:pt x="142" y="229"/>
                  </a:lnTo>
                  <a:lnTo>
                    <a:pt x="115" y="233"/>
                  </a:lnTo>
                  <a:lnTo>
                    <a:pt x="89" y="229"/>
                  </a:lnTo>
                  <a:lnTo>
                    <a:pt x="64" y="220"/>
                  </a:lnTo>
                  <a:lnTo>
                    <a:pt x="43" y="207"/>
                  </a:lnTo>
                  <a:lnTo>
                    <a:pt x="25" y="188"/>
                  </a:lnTo>
                  <a:lnTo>
                    <a:pt x="11" y="167"/>
                  </a:lnTo>
                  <a:lnTo>
                    <a:pt x="2" y="142"/>
                  </a:lnTo>
                  <a:lnTo>
                    <a:pt x="0" y="116"/>
                  </a:lnTo>
                  <a:lnTo>
                    <a:pt x="2" y="90"/>
                  </a:lnTo>
                  <a:lnTo>
                    <a:pt x="11" y="65"/>
                  </a:lnTo>
                  <a:lnTo>
                    <a:pt x="25" y="43"/>
                  </a:lnTo>
                  <a:lnTo>
                    <a:pt x="43" y="26"/>
                  </a:lnTo>
                  <a:lnTo>
                    <a:pt x="64" y="12"/>
                  </a:lnTo>
                  <a:lnTo>
                    <a:pt x="89" y="4"/>
                  </a:lnTo>
                  <a:lnTo>
                    <a:pt x="115" y="0"/>
                  </a:lnTo>
                  <a:close/>
                </a:path>
              </a:pathLst>
            </a:custGeom>
            <a:solidFill>
              <a:schemeClr val="accent5"/>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219">
              <a:extLst>
                <a:ext uri="{FF2B5EF4-FFF2-40B4-BE49-F238E27FC236}">
                  <a16:creationId xmlns:a16="http://schemas.microsoft.com/office/drawing/2014/main" id="{7AB1F654-BE50-4995-940D-F3F4E8F9B43E}"/>
                </a:ext>
              </a:extLst>
            </p:cNvPr>
            <p:cNvSpPr>
              <a:spLocks noEditPoints="1"/>
            </p:cNvSpPr>
            <p:nvPr/>
          </p:nvSpPr>
          <p:spPr bwMode="auto">
            <a:xfrm>
              <a:off x="6419182" y="2608609"/>
              <a:ext cx="972962" cy="970743"/>
            </a:xfrm>
            <a:custGeom>
              <a:avLst/>
              <a:gdLst>
                <a:gd name="T0" fmla="*/ 300 w 700"/>
                <a:gd name="T1" fmla="*/ 161 h 699"/>
                <a:gd name="T2" fmla="*/ 232 w 700"/>
                <a:gd name="T3" fmla="*/ 194 h 699"/>
                <a:gd name="T4" fmla="*/ 182 w 700"/>
                <a:gd name="T5" fmla="*/ 250 h 699"/>
                <a:gd name="T6" fmla="*/ 156 w 700"/>
                <a:gd name="T7" fmla="*/ 321 h 699"/>
                <a:gd name="T8" fmla="*/ 161 w 700"/>
                <a:gd name="T9" fmla="*/ 399 h 699"/>
                <a:gd name="T10" fmla="*/ 194 w 700"/>
                <a:gd name="T11" fmla="*/ 467 h 699"/>
                <a:gd name="T12" fmla="*/ 250 w 700"/>
                <a:gd name="T13" fmla="*/ 517 h 699"/>
                <a:gd name="T14" fmla="*/ 321 w 700"/>
                <a:gd name="T15" fmla="*/ 543 h 699"/>
                <a:gd name="T16" fmla="*/ 400 w 700"/>
                <a:gd name="T17" fmla="*/ 538 h 699"/>
                <a:gd name="T18" fmla="*/ 468 w 700"/>
                <a:gd name="T19" fmla="*/ 505 h 699"/>
                <a:gd name="T20" fmla="*/ 517 w 700"/>
                <a:gd name="T21" fmla="*/ 449 h 699"/>
                <a:gd name="T22" fmla="*/ 544 w 700"/>
                <a:gd name="T23" fmla="*/ 378 h 699"/>
                <a:gd name="T24" fmla="*/ 538 w 700"/>
                <a:gd name="T25" fmla="*/ 300 h 699"/>
                <a:gd name="T26" fmla="*/ 506 w 700"/>
                <a:gd name="T27" fmla="*/ 232 h 699"/>
                <a:gd name="T28" fmla="*/ 449 w 700"/>
                <a:gd name="T29" fmla="*/ 182 h 699"/>
                <a:gd name="T30" fmla="*/ 379 w 700"/>
                <a:gd name="T31" fmla="*/ 156 h 699"/>
                <a:gd name="T32" fmla="*/ 373 w 700"/>
                <a:gd name="T33" fmla="*/ 0 h 699"/>
                <a:gd name="T34" fmla="*/ 407 w 700"/>
                <a:gd name="T35" fmla="*/ 73 h 699"/>
                <a:gd name="T36" fmla="*/ 468 w 700"/>
                <a:gd name="T37" fmla="*/ 20 h 699"/>
                <a:gd name="T38" fmla="*/ 514 w 700"/>
                <a:gd name="T39" fmla="*/ 120 h 699"/>
                <a:gd name="T40" fmla="*/ 559 w 700"/>
                <a:gd name="T41" fmla="*/ 161 h 699"/>
                <a:gd name="T42" fmla="*/ 664 w 700"/>
                <a:gd name="T43" fmla="*/ 195 h 699"/>
                <a:gd name="T44" fmla="*/ 617 w 700"/>
                <a:gd name="T45" fmla="*/ 261 h 699"/>
                <a:gd name="T46" fmla="*/ 694 w 700"/>
                <a:gd name="T47" fmla="*/ 287 h 699"/>
                <a:gd name="T48" fmla="*/ 630 w 700"/>
                <a:gd name="T49" fmla="*/ 377 h 699"/>
                <a:gd name="T50" fmla="*/ 618 w 700"/>
                <a:gd name="T51" fmla="*/ 436 h 699"/>
                <a:gd name="T52" fmla="*/ 641 w 700"/>
                <a:gd name="T53" fmla="*/ 545 h 699"/>
                <a:gd name="T54" fmla="*/ 561 w 700"/>
                <a:gd name="T55" fmla="*/ 537 h 699"/>
                <a:gd name="T56" fmla="*/ 576 w 700"/>
                <a:gd name="T57" fmla="*/ 617 h 699"/>
                <a:gd name="T58" fmla="*/ 466 w 700"/>
                <a:gd name="T59" fmla="*/ 606 h 699"/>
                <a:gd name="T60" fmla="*/ 409 w 700"/>
                <a:gd name="T61" fmla="*/ 626 h 699"/>
                <a:gd name="T62" fmla="*/ 326 w 700"/>
                <a:gd name="T63" fmla="*/ 699 h 699"/>
                <a:gd name="T64" fmla="*/ 292 w 700"/>
                <a:gd name="T65" fmla="*/ 626 h 699"/>
                <a:gd name="T66" fmla="*/ 232 w 700"/>
                <a:gd name="T67" fmla="*/ 680 h 699"/>
                <a:gd name="T68" fmla="*/ 186 w 700"/>
                <a:gd name="T69" fmla="*/ 579 h 699"/>
                <a:gd name="T70" fmla="*/ 140 w 700"/>
                <a:gd name="T71" fmla="*/ 538 h 699"/>
                <a:gd name="T72" fmla="*/ 35 w 700"/>
                <a:gd name="T73" fmla="*/ 504 h 699"/>
                <a:gd name="T74" fmla="*/ 83 w 700"/>
                <a:gd name="T75" fmla="*/ 439 h 699"/>
                <a:gd name="T76" fmla="*/ 5 w 700"/>
                <a:gd name="T77" fmla="*/ 412 h 699"/>
                <a:gd name="T78" fmla="*/ 69 w 700"/>
                <a:gd name="T79" fmla="*/ 322 h 699"/>
                <a:gd name="T80" fmla="*/ 81 w 700"/>
                <a:gd name="T81" fmla="*/ 263 h 699"/>
                <a:gd name="T82" fmla="*/ 59 w 700"/>
                <a:gd name="T83" fmla="*/ 154 h 699"/>
                <a:gd name="T84" fmla="*/ 139 w 700"/>
                <a:gd name="T85" fmla="*/ 162 h 699"/>
                <a:gd name="T86" fmla="*/ 123 w 700"/>
                <a:gd name="T87" fmla="*/ 82 h 699"/>
                <a:gd name="T88" fmla="*/ 233 w 700"/>
                <a:gd name="T89" fmla="*/ 93 h 699"/>
                <a:gd name="T90" fmla="*/ 291 w 700"/>
                <a:gd name="T91" fmla="*/ 73 h 699"/>
                <a:gd name="T92" fmla="*/ 373 w 700"/>
                <a:gd name="T93" fmla="*/ 0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0" h="699">
                  <a:moveTo>
                    <a:pt x="339" y="154"/>
                  </a:moveTo>
                  <a:lnTo>
                    <a:pt x="300" y="161"/>
                  </a:lnTo>
                  <a:lnTo>
                    <a:pt x="263" y="174"/>
                  </a:lnTo>
                  <a:lnTo>
                    <a:pt x="232" y="194"/>
                  </a:lnTo>
                  <a:lnTo>
                    <a:pt x="204" y="220"/>
                  </a:lnTo>
                  <a:lnTo>
                    <a:pt x="182" y="250"/>
                  </a:lnTo>
                  <a:lnTo>
                    <a:pt x="165" y="284"/>
                  </a:lnTo>
                  <a:lnTo>
                    <a:pt x="156" y="321"/>
                  </a:lnTo>
                  <a:lnTo>
                    <a:pt x="155" y="360"/>
                  </a:lnTo>
                  <a:lnTo>
                    <a:pt x="161" y="399"/>
                  </a:lnTo>
                  <a:lnTo>
                    <a:pt x="174" y="436"/>
                  </a:lnTo>
                  <a:lnTo>
                    <a:pt x="194" y="467"/>
                  </a:lnTo>
                  <a:lnTo>
                    <a:pt x="220" y="495"/>
                  </a:lnTo>
                  <a:lnTo>
                    <a:pt x="250" y="517"/>
                  </a:lnTo>
                  <a:lnTo>
                    <a:pt x="284" y="534"/>
                  </a:lnTo>
                  <a:lnTo>
                    <a:pt x="321" y="543"/>
                  </a:lnTo>
                  <a:lnTo>
                    <a:pt x="360" y="545"/>
                  </a:lnTo>
                  <a:lnTo>
                    <a:pt x="400" y="538"/>
                  </a:lnTo>
                  <a:lnTo>
                    <a:pt x="436" y="525"/>
                  </a:lnTo>
                  <a:lnTo>
                    <a:pt x="468" y="505"/>
                  </a:lnTo>
                  <a:lnTo>
                    <a:pt x="495" y="479"/>
                  </a:lnTo>
                  <a:lnTo>
                    <a:pt x="517" y="449"/>
                  </a:lnTo>
                  <a:lnTo>
                    <a:pt x="534" y="415"/>
                  </a:lnTo>
                  <a:lnTo>
                    <a:pt x="544" y="378"/>
                  </a:lnTo>
                  <a:lnTo>
                    <a:pt x="545" y="339"/>
                  </a:lnTo>
                  <a:lnTo>
                    <a:pt x="538" y="300"/>
                  </a:lnTo>
                  <a:lnTo>
                    <a:pt x="525" y="263"/>
                  </a:lnTo>
                  <a:lnTo>
                    <a:pt x="506" y="232"/>
                  </a:lnTo>
                  <a:lnTo>
                    <a:pt x="479" y="204"/>
                  </a:lnTo>
                  <a:lnTo>
                    <a:pt x="449" y="182"/>
                  </a:lnTo>
                  <a:lnTo>
                    <a:pt x="415" y="165"/>
                  </a:lnTo>
                  <a:lnTo>
                    <a:pt x="379" y="156"/>
                  </a:lnTo>
                  <a:lnTo>
                    <a:pt x="339" y="154"/>
                  </a:lnTo>
                  <a:close/>
                  <a:moveTo>
                    <a:pt x="373" y="0"/>
                  </a:moveTo>
                  <a:lnTo>
                    <a:pt x="377" y="69"/>
                  </a:lnTo>
                  <a:lnTo>
                    <a:pt x="407" y="73"/>
                  </a:lnTo>
                  <a:lnTo>
                    <a:pt x="436" y="81"/>
                  </a:lnTo>
                  <a:lnTo>
                    <a:pt x="468" y="20"/>
                  </a:lnTo>
                  <a:lnTo>
                    <a:pt x="545" y="59"/>
                  </a:lnTo>
                  <a:lnTo>
                    <a:pt x="514" y="120"/>
                  </a:lnTo>
                  <a:lnTo>
                    <a:pt x="537" y="139"/>
                  </a:lnTo>
                  <a:lnTo>
                    <a:pt x="559" y="161"/>
                  </a:lnTo>
                  <a:lnTo>
                    <a:pt x="617" y="123"/>
                  </a:lnTo>
                  <a:lnTo>
                    <a:pt x="664" y="195"/>
                  </a:lnTo>
                  <a:lnTo>
                    <a:pt x="607" y="233"/>
                  </a:lnTo>
                  <a:lnTo>
                    <a:pt x="617" y="261"/>
                  </a:lnTo>
                  <a:lnTo>
                    <a:pt x="626" y="291"/>
                  </a:lnTo>
                  <a:lnTo>
                    <a:pt x="694" y="287"/>
                  </a:lnTo>
                  <a:lnTo>
                    <a:pt x="700" y="373"/>
                  </a:lnTo>
                  <a:lnTo>
                    <a:pt x="630" y="377"/>
                  </a:lnTo>
                  <a:lnTo>
                    <a:pt x="626" y="407"/>
                  </a:lnTo>
                  <a:lnTo>
                    <a:pt x="618" y="436"/>
                  </a:lnTo>
                  <a:lnTo>
                    <a:pt x="680" y="467"/>
                  </a:lnTo>
                  <a:lnTo>
                    <a:pt x="641" y="545"/>
                  </a:lnTo>
                  <a:lnTo>
                    <a:pt x="579" y="513"/>
                  </a:lnTo>
                  <a:lnTo>
                    <a:pt x="561" y="537"/>
                  </a:lnTo>
                  <a:lnTo>
                    <a:pt x="538" y="559"/>
                  </a:lnTo>
                  <a:lnTo>
                    <a:pt x="576" y="617"/>
                  </a:lnTo>
                  <a:lnTo>
                    <a:pt x="504" y="664"/>
                  </a:lnTo>
                  <a:lnTo>
                    <a:pt x="466" y="606"/>
                  </a:lnTo>
                  <a:lnTo>
                    <a:pt x="439" y="617"/>
                  </a:lnTo>
                  <a:lnTo>
                    <a:pt x="409" y="626"/>
                  </a:lnTo>
                  <a:lnTo>
                    <a:pt x="413" y="694"/>
                  </a:lnTo>
                  <a:lnTo>
                    <a:pt x="326" y="699"/>
                  </a:lnTo>
                  <a:lnTo>
                    <a:pt x="322" y="630"/>
                  </a:lnTo>
                  <a:lnTo>
                    <a:pt x="292" y="626"/>
                  </a:lnTo>
                  <a:lnTo>
                    <a:pt x="263" y="618"/>
                  </a:lnTo>
                  <a:lnTo>
                    <a:pt x="232" y="680"/>
                  </a:lnTo>
                  <a:lnTo>
                    <a:pt x="155" y="640"/>
                  </a:lnTo>
                  <a:lnTo>
                    <a:pt x="186" y="579"/>
                  </a:lnTo>
                  <a:lnTo>
                    <a:pt x="162" y="560"/>
                  </a:lnTo>
                  <a:lnTo>
                    <a:pt x="140" y="538"/>
                  </a:lnTo>
                  <a:lnTo>
                    <a:pt x="83" y="576"/>
                  </a:lnTo>
                  <a:lnTo>
                    <a:pt x="35" y="504"/>
                  </a:lnTo>
                  <a:lnTo>
                    <a:pt x="93" y="466"/>
                  </a:lnTo>
                  <a:lnTo>
                    <a:pt x="83" y="439"/>
                  </a:lnTo>
                  <a:lnTo>
                    <a:pt x="73" y="408"/>
                  </a:lnTo>
                  <a:lnTo>
                    <a:pt x="5" y="412"/>
                  </a:lnTo>
                  <a:lnTo>
                    <a:pt x="0" y="326"/>
                  </a:lnTo>
                  <a:lnTo>
                    <a:pt x="69" y="322"/>
                  </a:lnTo>
                  <a:lnTo>
                    <a:pt x="73" y="292"/>
                  </a:lnTo>
                  <a:lnTo>
                    <a:pt x="81" y="263"/>
                  </a:lnTo>
                  <a:lnTo>
                    <a:pt x="20" y="232"/>
                  </a:lnTo>
                  <a:lnTo>
                    <a:pt x="59" y="154"/>
                  </a:lnTo>
                  <a:lnTo>
                    <a:pt x="121" y="186"/>
                  </a:lnTo>
                  <a:lnTo>
                    <a:pt x="139" y="162"/>
                  </a:lnTo>
                  <a:lnTo>
                    <a:pt x="161" y="140"/>
                  </a:lnTo>
                  <a:lnTo>
                    <a:pt x="123" y="82"/>
                  </a:lnTo>
                  <a:lnTo>
                    <a:pt x="195" y="35"/>
                  </a:lnTo>
                  <a:lnTo>
                    <a:pt x="233" y="93"/>
                  </a:lnTo>
                  <a:lnTo>
                    <a:pt x="261" y="82"/>
                  </a:lnTo>
                  <a:lnTo>
                    <a:pt x="291" y="73"/>
                  </a:lnTo>
                  <a:lnTo>
                    <a:pt x="287" y="5"/>
                  </a:lnTo>
                  <a:lnTo>
                    <a:pt x="373"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4" name="Freeform 220">
              <a:extLst>
                <a:ext uri="{FF2B5EF4-FFF2-40B4-BE49-F238E27FC236}">
                  <a16:creationId xmlns:a16="http://schemas.microsoft.com/office/drawing/2014/main" id="{CE7C331A-41A9-4757-B339-1A78BDFBAD9B}"/>
                </a:ext>
              </a:extLst>
            </p:cNvPr>
            <p:cNvSpPr>
              <a:spLocks/>
            </p:cNvSpPr>
            <p:nvPr/>
          </p:nvSpPr>
          <p:spPr bwMode="auto">
            <a:xfrm>
              <a:off x="6770758" y="2955303"/>
              <a:ext cx="269810" cy="277355"/>
            </a:xfrm>
            <a:custGeom>
              <a:avLst/>
              <a:gdLst>
                <a:gd name="T0" fmla="*/ 95 w 199"/>
                <a:gd name="T1" fmla="*/ 0 h 199"/>
                <a:gd name="T2" fmla="*/ 121 w 199"/>
                <a:gd name="T3" fmla="*/ 3 h 199"/>
                <a:gd name="T4" fmla="*/ 144 w 199"/>
                <a:gd name="T5" fmla="*/ 12 h 199"/>
                <a:gd name="T6" fmla="*/ 165 w 199"/>
                <a:gd name="T7" fmla="*/ 25 h 199"/>
                <a:gd name="T8" fmla="*/ 182 w 199"/>
                <a:gd name="T9" fmla="*/ 45 h 199"/>
                <a:gd name="T10" fmla="*/ 194 w 199"/>
                <a:gd name="T11" fmla="*/ 68 h 199"/>
                <a:gd name="T12" fmla="*/ 199 w 199"/>
                <a:gd name="T13" fmla="*/ 94 h 199"/>
                <a:gd name="T14" fmla="*/ 197 w 199"/>
                <a:gd name="T15" fmla="*/ 121 h 199"/>
                <a:gd name="T16" fmla="*/ 188 w 199"/>
                <a:gd name="T17" fmla="*/ 144 h 199"/>
                <a:gd name="T18" fmla="*/ 173 w 199"/>
                <a:gd name="T19" fmla="*/ 165 h 199"/>
                <a:gd name="T20" fmla="*/ 155 w 199"/>
                <a:gd name="T21" fmla="*/ 182 h 199"/>
                <a:gd name="T22" fmla="*/ 131 w 199"/>
                <a:gd name="T23" fmla="*/ 194 h 199"/>
                <a:gd name="T24" fmla="*/ 105 w 199"/>
                <a:gd name="T25" fmla="*/ 199 h 199"/>
                <a:gd name="T26" fmla="*/ 79 w 199"/>
                <a:gd name="T27" fmla="*/ 196 h 199"/>
                <a:gd name="T28" fmla="*/ 54 w 199"/>
                <a:gd name="T29" fmla="*/ 187 h 199"/>
                <a:gd name="T30" fmla="*/ 34 w 199"/>
                <a:gd name="T31" fmla="*/ 174 h 199"/>
                <a:gd name="T32" fmla="*/ 17 w 199"/>
                <a:gd name="T33" fmla="*/ 155 h 199"/>
                <a:gd name="T34" fmla="*/ 5 w 199"/>
                <a:gd name="T35" fmla="*/ 131 h 199"/>
                <a:gd name="T36" fmla="*/ 0 w 199"/>
                <a:gd name="T37" fmla="*/ 105 h 199"/>
                <a:gd name="T38" fmla="*/ 3 w 199"/>
                <a:gd name="T39" fmla="*/ 79 h 199"/>
                <a:gd name="T40" fmla="*/ 11 w 199"/>
                <a:gd name="T41" fmla="*/ 55 h 199"/>
                <a:gd name="T42" fmla="*/ 25 w 199"/>
                <a:gd name="T43" fmla="*/ 34 h 199"/>
                <a:gd name="T44" fmla="*/ 45 w 199"/>
                <a:gd name="T45" fmla="*/ 17 h 199"/>
                <a:gd name="T46" fmla="*/ 68 w 199"/>
                <a:gd name="T47" fmla="*/ 5 h 199"/>
                <a:gd name="T48" fmla="*/ 95 w 199"/>
                <a:gd name="T49"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9" h="199">
                  <a:moveTo>
                    <a:pt x="95" y="0"/>
                  </a:moveTo>
                  <a:lnTo>
                    <a:pt x="121" y="3"/>
                  </a:lnTo>
                  <a:lnTo>
                    <a:pt x="144" y="12"/>
                  </a:lnTo>
                  <a:lnTo>
                    <a:pt x="165" y="25"/>
                  </a:lnTo>
                  <a:lnTo>
                    <a:pt x="182" y="45"/>
                  </a:lnTo>
                  <a:lnTo>
                    <a:pt x="194" y="68"/>
                  </a:lnTo>
                  <a:lnTo>
                    <a:pt x="199" y="94"/>
                  </a:lnTo>
                  <a:lnTo>
                    <a:pt x="197" y="121"/>
                  </a:lnTo>
                  <a:lnTo>
                    <a:pt x="188" y="144"/>
                  </a:lnTo>
                  <a:lnTo>
                    <a:pt x="173" y="165"/>
                  </a:lnTo>
                  <a:lnTo>
                    <a:pt x="155" y="182"/>
                  </a:lnTo>
                  <a:lnTo>
                    <a:pt x="131" y="194"/>
                  </a:lnTo>
                  <a:lnTo>
                    <a:pt x="105" y="199"/>
                  </a:lnTo>
                  <a:lnTo>
                    <a:pt x="79" y="196"/>
                  </a:lnTo>
                  <a:lnTo>
                    <a:pt x="54" y="187"/>
                  </a:lnTo>
                  <a:lnTo>
                    <a:pt x="34" y="174"/>
                  </a:lnTo>
                  <a:lnTo>
                    <a:pt x="17" y="155"/>
                  </a:lnTo>
                  <a:lnTo>
                    <a:pt x="5" y="131"/>
                  </a:lnTo>
                  <a:lnTo>
                    <a:pt x="0" y="105"/>
                  </a:lnTo>
                  <a:lnTo>
                    <a:pt x="3" y="79"/>
                  </a:lnTo>
                  <a:lnTo>
                    <a:pt x="11" y="55"/>
                  </a:lnTo>
                  <a:lnTo>
                    <a:pt x="25" y="34"/>
                  </a:lnTo>
                  <a:lnTo>
                    <a:pt x="45" y="17"/>
                  </a:lnTo>
                  <a:lnTo>
                    <a:pt x="68" y="5"/>
                  </a:lnTo>
                  <a:lnTo>
                    <a:pt x="95"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Freeform 221">
              <a:extLst>
                <a:ext uri="{FF2B5EF4-FFF2-40B4-BE49-F238E27FC236}">
                  <a16:creationId xmlns:a16="http://schemas.microsoft.com/office/drawing/2014/main" id="{12843418-2A96-41F3-A369-4684C3A14931}"/>
                </a:ext>
              </a:extLst>
            </p:cNvPr>
            <p:cNvSpPr>
              <a:spLocks noEditPoints="1"/>
            </p:cNvSpPr>
            <p:nvPr/>
          </p:nvSpPr>
          <p:spPr bwMode="auto">
            <a:xfrm>
              <a:off x="4473265" y="3301997"/>
              <a:ext cx="457863" cy="450702"/>
            </a:xfrm>
            <a:custGeom>
              <a:avLst/>
              <a:gdLst>
                <a:gd name="T0" fmla="*/ 135 w 327"/>
                <a:gd name="T1" fmla="*/ 77 h 326"/>
                <a:gd name="T2" fmla="*/ 95 w 327"/>
                <a:gd name="T3" fmla="*/ 102 h 326"/>
                <a:gd name="T4" fmla="*/ 74 w 327"/>
                <a:gd name="T5" fmla="*/ 144 h 326"/>
                <a:gd name="T6" fmla="*/ 77 w 327"/>
                <a:gd name="T7" fmla="*/ 192 h 326"/>
                <a:gd name="T8" fmla="*/ 102 w 327"/>
                <a:gd name="T9" fmla="*/ 232 h 326"/>
                <a:gd name="T10" fmla="*/ 144 w 327"/>
                <a:gd name="T11" fmla="*/ 253 h 326"/>
                <a:gd name="T12" fmla="*/ 192 w 327"/>
                <a:gd name="T13" fmla="*/ 250 h 326"/>
                <a:gd name="T14" fmla="*/ 232 w 327"/>
                <a:gd name="T15" fmla="*/ 224 h 326"/>
                <a:gd name="T16" fmla="*/ 253 w 327"/>
                <a:gd name="T17" fmla="*/ 182 h 326"/>
                <a:gd name="T18" fmla="*/ 250 w 327"/>
                <a:gd name="T19" fmla="*/ 133 h 326"/>
                <a:gd name="T20" fmla="*/ 224 w 327"/>
                <a:gd name="T21" fmla="*/ 95 h 326"/>
                <a:gd name="T22" fmla="*/ 183 w 327"/>
                <a:gd name="T23" fmla="*/ 73 h 326"/>
                <a:gd name="T24" fmla="*/ 174 w 327"/>
                <a:gd name="T25" fmla="*/ 0 h 326"/>
                <a:gd name="T26" fmla="*/ 204 w 327"/>
                <a:gd name="T27" fmla="*/ 38 h 326"/>
                <a:gd name="T28" fmla="*/ 255 w 327"/>
                <a:gd name="T29" fmla="*/ 27 h 326"/>
                <a:gd name="T30" fmla="*/ 262 w 327"/>
                <a:gd name="T31" fmla="*/ 74 h 326"/>
                <a:gd name="T32" fmla="*/ 310 w 327"/>
                <a:gd name="T33" fmla="*/ 91 h 326"/>
                <a:gd name="T34" fmla="*/ 292 w 327"/>
                <a:gd name="T35" fmla="*/ 136 h 326"/>
                <a:gd name="T36" fmla="*/ 327 w 327"/>
                <a:gd name="T37" fmla="*/ 174 h 326"/>
                <a:gd name="T38" fmla="*/ 289 w 327"/>
                <a:gd name="T39" fmla="*/ 204 h 326"/>
                <a:gd name="T40" fmla="*/ 300 w 327"/>
                <a:gd name="T41" fmla="*/ 254 h 326"/>
                <a:gd name="T42" fmla="*/ 253 w 327"/>
                <a:gd name="T43" fmla="*/ 262 h 326"/>
                <a:gd name="T44" fmla="*/ 236 w 327"/>
                <a:gd name="T45" fmla="*/ 310 h 326"/>
                <a:gd name="T46" fmla="*/ 191 w 327"/>
                <a:gd name="T47" fmla="*/ 292 h 326"/>
                <a:gd name="T48" fmla="*/ 152 w 327"/>
                <a:gd name="T49" fmla="*/ 326 h 326"/>
                <a:gd name="T50" fmla="*/ 123 w 327"/>
                <a:gd name="T51" fmla="*/ 289 h 326"/>
                <a:gd name="T52" fmla="*/ 72 w 327"/>
                <a:gd name="T53" fmla="*/ 300 h 326"/>
                <a:gd name="T54" fmla="*/ 65 w 327"/>
                <a:gd name="T55" fmla="*/ 251 h 326"/>
                <a:gd name="T56" fmla="*/ 17 w 327"/>
                <a:gd name="T57" fmla="*/ 236 h 326"/>
                <a:gd name="T58" fmla="*/ 35 w 327"/>
                <a:gd name="T59" fmla="*/ 191 h 326"/>
                <a:gd name="T60" fmla="*/ 0 w 327"/>
                <a:gd name="T61" fmla="*/ 152 h 326"/>
                <a:gd name="T62" fmla="*/ 38 w 327"/>
                <a:gd name="T63" fmla="*/ 123 h 326"/>
                <a:gd name="T64" fmla="*/ 27 w 327"/>
                <a:gd name="T65" fmla="*/ 72 h 326"/>
                <a:gd name="T66" fmla="*/ 74 w 327"/>
                <a:gd name="T67" fmla="*/ 65 h 326"/>
                <a:gd name="T68" fmla="*/ 92 w 327"/>
                <a:gd name="T69" fmla="*/ 16 h 326"/>
                <a:gd name="T70" fmla="*/ 136 w 327"/>
                <a:gd name="T71" fmla="*/ 34 h 326"/>
                <a:gd name="T72" fmla="*/ 174 w 327"/>
                <a:gd name="T7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7" h="326">
                  <a:moveTo>
                    <a:pt x="158" y="72"/>
                  </a:moveTo>
                  <a:lnTo>
                    <a:pt x="135" y="77"/>
                  </a:lnTo>
                  <a:lnTo>
                    <a:pt x="112" y="88"/>
                  </a:lnTo>
                  <a:lnTo>
                    <a:pt x="95" y="102"/>
                  </a:lnTo>
                  <a:lnTo>
                    <a:pt x="82" y="122"/>
                  </a:lnTo>
                  <a:lnTo>
                    <a:pt x="74" y="144"/>
                  </a:lnTo>
                  <a:lnTo>
                    <a:pt x="72" y="169"/>
                  </a:lnTo>
                  <a:lnTo>
                    <a:pt x="77" y="192"/>
                  </a:lnTo>
                  <a:lnTo>
                    <a:pt x="88" y="213"/>
                  </a:lnTo>
                  <a:lnTo>
                    <a:pt x="102" y="232"/>
                  </a:lnTo>
                  <a:lnTo>
                    <a:pt x="122" y="245"/>
                  </a:lnTo>
                  <a:lnTo>
                    <a:pt x="144" y="253"/>
                  </a:lnTo>
                  <a:lnTo>
                    <a:pt x="169" y="254"/>
                  </a:lnTo>
                  <a:lnTo>
                    <a:pt x="192" y="250"/>
                  </a:lnTo>
                  <a:lnTo>
                    <a:pt x="215" y="239"/>
                  </a:lnTo>
                  <a:lnTo>
                    <a:pt x="232" y="224"/>
                  </a:lnTo>
                  <a:lnTo>
                    <a:pt x="245" y="204"/>
                  </a:lnTo>
                  <a:lnTo>
                    <a:pt x="253" y="182"/>
                  </a:lnTo>
                  <a:lnTo>
                    <a:pt x="255" y="158"/>
                  </a:lnTo>
                  <a:lnTo>
                    <a:pt x="250" y="133"/>
                  </a:lnTo>
                  <a:lnTo>
                    <a:pt x="240" y="112"/>
                  </a:lnTo>
                  <a:lnTo>
                    <a:pt x="224" y="95"/>
                  </a:lnTo>
                  <a:lnTo>
                    <a:pt x="205" y="82"/>
                  </a:lnTo>
                  <a:lnTo>
                    <a:pt x="183" y="73"/>
                  </a:lnTo>
                  <a:lnTo>
                    <a:pt x="158" y="72"/>
                  </a:lnTo>
                  <a:close/>
                  <a:moveTo>
                    <a:pt x="174" y="0"/>
                  </a:moveTo>
                  <a:lnTo>
                    <a:pt x="177" y="33"/>
                  </a:lnTo>
                  <a:lnTo>
                    <a:pt x="204" y="38"/>
                  </a:lnTo>
                  <a:lnTo>
                    <a:pt x="219" y="9"/>
                  </a:lnTo>
                  <a:lnTo>
                    <a:pt x="255" y="27"/>
                  </a:lnTo>
                  <a:lnTo>
                    <a:pt x="241" y="56"/>
                  </a:lnTo>
                  <a:lnTo>
                    <a:pt x="262" y="74"/>
                  </a:lnTo>
                  <a:lnTo>
                    <a:pt x="288" y="57"/>
                  </a:lnTo>
                  <a:lnTo>
                    <a:pt x="310" y="91"/>
                  </a:lnTo>
                  <a:lnTo>
                    <a:pt x="284" y="109"/>
                  </a:lnTo>
                  <a:lnTo>
                    <a:pt x="292" y="136"/>
                  </a:lnTo>
                  <a:lnTo>
                    <a:pt x="325" y="133"/>
                  </a:lnTo>
                  <a:lnTo>
                    <a:pt x="327" y="174"/>
                  </a:lnTo>
                  <a:lnTo>
                    <a:pt x="295" y="177"/>
                  </a:lnTo>
                  <a:lnTo>
                    <a:pt x="289" y="204"/>
                  </a:lnTo>
                  <a:lnTo>
                    <a:pt x="318" y="219"/>
                  </a:lnTo>
                  <a:lnTo>
                    <a:pt x="300" y="254"/>
                  </a:lnTo>
                  <a:lnTo>
                    <a:pt x="271" y="239"/>
                  </a:lnTo>
                  <a:lnTo>
                    <a:pt x="253" y="262"/>
                  </a:lnTo>
                  <a:lnTo>
                    <a:pt x="270" y="288"/>
                  </a:lnTo>
                  <a:lnTo>
                    <a:pt x="236" y="310"/>
                  </a:lnTo>
                  <a:lnTo>
                    <a:pt x="219" y="283"/>
                  </a:lnTo>
                  <a:lnTo>
                    <a:pt x="191" y="292"/>
                  </a:lnTo>
                  <a:lnTo>
                    <a:pt x="192" y="325"/>
                  </a:lnTo>
                  <a:lnTo>
                    <a:pt x="152" y="326"/>
                  </a:lnTo>
                  <a:lnTo>
                    <a:pt x="150" y="294"/>
                  </a:lnTo>
                  <a:lnTo>
                    <a:pt x="123" y="289"/>
                  </a:lnTo>
                  <a:lnTo>
                    <a:pt x="109" y="318"/>
                  </a:lnTo>
                  <a:lnTo>
                    <a:pt x="72" y="300"/>
                  </a:lnTo>
                  <a:lnTo>
                    <a:pt x="86" y="271"/>
                  </a:lnTo>
                  <a:lnTo>
                    <a:pt x="65" y="251"/>
                  </a:lnTo>
                  <a:lnTo>
                    <a:pt x="39" y="270"/>
                  </a:lnTo>
                  <a:lnTo>
                    <a:pt x="17" y="236"/>
                  </a:lnTo>
                  <a:lnTo>
                    <a:pt x="43" y="217"/>
                  </a:lnTo>
                  <a:lnTo>
                    <a:pt x="35" y="191"/>
                  </a:lnTo>
                  <a:lnTo>
                    <a:pt x="2" y="192"/>
                  </a:lnTo>
                  <a:lnTo>
                    <a:pt x="0" y="152"/>
                  </a:lnTo>
                  <a:lnTo>
                    <a:pt x="33" y="150"/>
                  </a:lnTo>
                  <a:lnTo>
                    <a:pt x="38" y="123"/>
                  </a:lnTo>
                  <a:lnTo>
                    <a:pt x="9" y="109"/>
                  </a:lnTo>
                  <a:lnTo>
                    <a:pt x="27" y="72"/>
                  </a:lnTo>
                  <a:lnTo>
                    <a:pt x="56" y="86"/>
                  </a:lnTo>
                  <a:lnTo>
                    <a:pt x="74" y="65"/>
                  </a:lnTo>
                  <a:lnTo>
                    <a:pt x="57" y="38"/>
                  </a:lnTo>
                  <a:lnTo>
                    <a:pt x="92" y="16"/>
                  </a:lnTo>
                  <a:lnTo>
                    <a:pt x="109" y="43"/>
                  </a:lnTo>
                  <a:lnTo>
                    <a:pt x="136" y="34"/>
                  </a:lnTo>
                  <a:lnTo>
                    <a:pt x="133" y="2"/>
                  </a:lnTo>
                  <a:lnTo>
                    <a:pt x="174" y="0"/>
                  </a:lnTo>
                  <a:close/>
                </a:path>
              </a:pathLst>
            </a:custGeom>
            <a:solidFill>
              <a:schemeClr val="accent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6" name="Freeform 222">
              <a:extLst>
                <a:ext uri="{FF2B5EF4-FFF2-40B4-BE49-F238E27FC236}">
                  <a16:creationId xmlns:a16="http://schemas.microsoft.com/office/drawing/2014/main" id="{61A3EE83-7F33-44E9-9B8D-A43E8E83ECCA}"/>
                </a:ext>
              </a:extLst>
            </p:cNvPr>
            <p:cNvSpPr>
              <a:spLocks/>
            </p:cNvSpPr>
            <p:nvPr/>
          </p:nvSpPr>
          <p:spPr bwMode="auto">
            <a:xfrm>
              <a:off x="4636787" y="3466680"/>
              <a:ext cx="130818" cy="130007"/>
            </a:xfrm>
            <a:custGeom>
              <a:avLst/>
              <a:gdLst>
                <a:gd name="T0" fmla="*/ 43 w 91"/>
                <a:gd name="T1" fmla="*/ 0 h 93"/>
                <a:gd name="T2" fmla="*/ 61 w 91"/>
                <a:gd name="T3" fmla="*/ 3 h 93"/>
                <a:gd name="T4" fmla="*/ 77 w 91"/>
                <a:gd name="T5" fmla="*/ 12 h 93"/>
                <a:gd name="T6" fmla="*/ 87 w 91"/>
                <a:gd name="T7" fmla="*/ 27 h 93"/>
                <a:gd name="T8" fmla="*/ 91 w 91"/>
                <a:gd name="T9" fmla="*/ 45 h 93"/>
                <a:gd name="T10" fmla="*/ 89 w 91"/>
                <a:gd name="T11" fmla="*/ 63 h 93"/>
                <a:gd name="T12" fmla="*/ 80 w 91"/>
                <a:gd name="T13" fmla="*/ 78 h 93"/>
                <a:gd name="T14" fmla="*/ 67 w 91"/>
                <a:gd name="T15" fmla="*/ 89 h 93"/>
                <a:gd name="T16" fmla="*/ 48 w 91"/>
                <a:gd name="T17" fmla="*/ 93 h 93"/>
                <a:gd name="T18" fmla="*/ 30 w 91"/>
                <a:gd name="T19" fmla="*/ 91 h 93"/>
                <a:gd name="T20" fmla="*/ 14 w 91"/>
                <a:gd name="T21" fmla="*/ 82 h 93"/>
                <a:gd name="T22" fmla="*/ 4 w 91"/>
                <a:gd name="T23" fmla="*/ 67 h 93"/>
                <a:gd name="T24" fmla="*/ 0 w 91"/>
                <a:gd name="T25" fmla="*/ 50 h 93"/>
                <a:gd name="T26" fmla="*/ 2 w 91"/>
                <a:gd name="T27" fmla="*/ 32 h 93"/>
                <a:gd name="T28" fmla="*/ 11 w 91"/>
                <a:gd name="T29" fmla="*/ 16 h 93"/>
                <a:gd name="T30" fmla="*/ 25 w 91"/>
                <a:gd name="T31" fmla="*/ 6 h 93"/>
                <a:gd name="T32" fmla="*/ 43 w 91"/>
                <a:gd name="T33"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93">
                  <a:moveTo>
                    <a:pt x="43" y="0"/>
                  </a:moveTo>
                  <a:lnTo>
                    <a:pt x="61" y="3"/>
                  </a:lnTo>
                  <a:lnTo>
                    <a:pt x="77" y="12"/>
                  </a:lnTo>
                  <a:lnTo>
                    <a:pt x="87" y="27"/>
                  </a:lnTo>
                  <a:lnTo>
                    <a:pt x="91" y="45"/>
                  </a:lnTo>
                  <a:lnTo>
                    <a:pt x="89" y="63"/>
                  </a:lnTo>
                  <a:lnTo>
                    <a:pt x="80" y="78"/>
                  </a:lnTo>
                  <a:lnTo>
                    <a:pt x="67" y="89"/>
                  </a:lnTo>
                  <a:lnTo>
                    <a:pt x="48" y="93"/>
                  </a:lnTo>
                  <a:lnTo>
                    <a:pt x="30" y="91"/>
                  </a:lnTo>
                  <a:lnTo>
                    <a:pt x="14" y="82"/>
                  </a:lnTo>
                  <a:lnTo>
                    <a:pt x="4" y="67"/>
                  </a:lnTo>
                  <a:lnTo>
                    <a:pt x="0" y="50"/>
                  </a:lnTo>
                  <a:lnTo>
                    <a:pt x="2" y="32"/>
                  </a:lnTo>
                  <a:lnTo>
                    <a:pt x="11" y="16"/>
                  </a:lnTo>
                  <a:lnTo>
                    <a:pt x="25" y="6"/>
                  </a:lnTo>
                  <a:lnTo>
                    <a:pt x="43" y="0"/>
                  </a:lnTo>
                  <a:close/>
                </a:path>
              </a:pathLst>
            </a:custGeom>
            <a:solidFill>
              <a:schemeClr val="accent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7" name="Freeform 223">
              <a:extLst>
                <a:ext uri="{FF2B5EF4-FFF2-40B4-BE49-F238E27FC236}">
                  <a16:creationId xmlns:a16="http://schemas.microsoft.com/office/drawing/2014/main" id="{32604311-77DA-424E-9BFB-75F232DB2F12}"/>
                </a:ext>
              </a:extLst>
            </p:cNvPr>
            <p:cNvSpPr>
              <a:spLocks noEditPoints="1"/>
            </p:cNvSpPr>
            <p:nvPr/>
          </p:nvSpPr>
          <p:spPr bwMode="auto">
            <a:xfrm>
              <a:off x="6124842" y="4290075"/>
              <a:ext cx="416985" cy="416033"/>
            </a:xfrm>
            <a:custGeom>
              <a:avLst/>
              <a:gdLst>
                <a:gd name="T0" fmla="*/ 124 w 300"/>
                <a:gd name="T1" fmla="*/ 70 h 299"/>
                <a:gd name="T2" fmla="*/ 88 w 300"/>
                <a:gd name="T3" fmla="*/ 94 h 299"/>
                <a:gd name="T4" fmla="*/ 69 w 300"/>
                <a:gd name="T5" fmla="*/ 132 h 299"/>
                <a:gd name="T6" fmla="*/ 71 w 300"/>
                <a:gd name="T7" fmla="*/ 176 h 299"/>
                <a:gd name="T8" fmla="*/ 95 w 300"/>
                <a:gd name="T9" fmla="*/ 212 h 299"/>
                <a:gd name="T10" fmla="*/ 133 w 300"/>
                <a:gd name="T11" fmla="*/ 231 h 299"/>
                <a:gd name="T12" fmla="*/ 177 w 300"/>
                <a:gd name="T13" fmla="*/ 229 h 299"/>
                <a:gd name="T14" fmla="*/ 214 w 300"/>
                <a:gd name="T15" fmla="*/ 205 h 299"/>
                <a:gd name="T16" fmla="*/ 234 w 300"/>
                <a:gd name="T17" fmla="*/ 167 h 299"/>
                <a:gd name="T18" fmla="*/ 231 w 300"/>
                <a:gd name="T19" fmla="*/ 123 h 299"/>
                <a:gd name="T20" fmla="*/ 207 w 300"/>
                <a:gd name="T21" fmla="*/ 87 h 299"/>
                <a:gd name="T22" fmla="*/ 168 w 300"/>
                <a:gd name="T23" fmla="*/ 68 h 299"/>
                <a:gd name="T24" fmla="*/ 162 w 300"/>
                <a:gd name="T25" fmla="*/ 0 h 299"/>
                <a:gd name="T26" fmla="*/ 188 w 300"/>
                <a:gd name="T27" fmla="*/ 34 h 299"/>
                <a:gd name="T28" fmla="*/ 235 w 300"/>
                <a:gd name="T29" fmla="*/ 24 h 299"/>
                <a:gd name="T30" fmla="*/ 231 w 300"/>
                <a:gd name="T31" fmla="*/ 60 h 299"/>
                <a:gd name="T32" fmla="*/ 265 w 300"/>
                <a:gd name="T33" fmla="*/ 52 h 299"/>
                <a:gd name="T34" fmla="*/ 261 w 300"/>
                <a:gd name="T35" fmla="*/ 99 h 299"/>
                <a:gd name="T36" fmla="*/ 299 w 300"/>
                <a:gd name="T37" fmla="*/ 123 h 299"/>
                <a:gd name="T38" fmla="*/ 272 w 300"/>
                <a:gd name="T39" fmla="*/ 162 h 299"/>
                <a:gd name="T40" fmla="*/ 293 w 300"/>
                <a:gd name="T41" fmla="*/ 200 h 299"/>
                <a:gd name="T42" fmla="*/ 249 w 300"/>
                <a:gd name="T43" fmla="*/ 221 h 299"/>
                <a:gd name="T44" fmla="*/ 232 w 300"/>
                <a:gd name="T45" fmla="*/ 239 h 299"/>
                <a:gd name="T46" fmla="*/ 217 w 300"/>
                <a:gd name="T47" fmla="*/ 285 h 299"/>
                <a:gd name="T48" fmla="*/ 176 w 300"/>
                <a:gd name="T49" fmla="*/ 268 h 299"/>
                <a:gd name="T50" fmla="*/ 141 w 300"/>
                <a:gd name="T51" fmla="*/ 299 h 299"/>
                <a:gd name="T52" fmla="*/ 113 w 300"/>
                <a:gd name="T53" fmla="*/ 265 h 299"/>
                <a:gd name="T54" fmla="*/ 67 w 300"/>
                <a:gd name="T55" fmla="*/ 275 h 299"/>
                <a:gd name="T56" fmla="*/ 70 w 300"/>
                <a:gd name="T57" fmla="*/ 241 h 299"/>
                <a:gd name="T58" fmla="*/ 36 w 300"/>
                <a:gd name="T59" fmla="*/ 247 h 299"/>
                <a:gd name="T60" fmla="*/ 40 w 300"/>
                <a:gd name="T61" fmla="*/ 200 h 299"/>
                <a:gd name="T62" fmla="*/ 3 w 300"/>
                <a:gd name="T63" fmla="*/ 176 h 299"/>
                <a:gd name="T64" fmla="*/ 31 w 300"/>
                <a:gd name="T65" fmla="*/ 138 h 299"/>
                <a:gd name="T66" fmla="*/ 10 w 300"/>
                <a:gd name="T67" fmla="*/ 99 h 299"/>
                <a:gd name="T68" fmla="*/ 53 w 300"/>
                <a:gd name="T69" fmla="*/ 79 h 299"/>
                <a:gd name="T70" fmla="*/ 70 w 300"/>
                <a:gd name="T71" fmla="*/ 60 h 299"/>
                <a:gd name="T72" fmla="*/ 84 w 300"/>
                <a:gd name="T73" fmla="*/ 14 h 299"/>
                <a:gd name="T74" fmla="*/ 125 w 300"/>
                <a:gd name="T75" fmla="*/ 31 h 299"/>
                <a:gd name="T76" fmla="*/ 162 w 300"/>
                <a:gd name="T77" fmla="*/ 0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299">
                  <a:moveTo>
                    <a:pt x="146" y="66"/>
                  </a:moveTo>
                  <a:lnTo>
                    <a:pt x="124" y="70"/>
                  </a:lnTo>
                  <a:lnTo>
                    <a:pt x="104" y="79"/>
                  </a:lnTo>
                  <a:lnTo>
                    <a:pt x="88" y="94"/>
                  </a:lnTo>
                  <a:lnTo>
                    <a:pt x="76" y="111"/>
                  </a:lnTo>
                  <a:lnTo>
                    <a:pt x="69" y="132"/>
                  </a:lnTo>
                  <a:lnTo>
                    <a:pt x="67" y="154"/>
                  </a:lnTo>
                  <a:lnTo>
                    <a:pt x="71" y="176"/>
                  </a:lnTo>
                  <a:lnTo>
                    <a:pt x="80" y="196"/>
                  </a:lnTo>
                  <a:lnTo>
                    <a:pt x="95" y="212"/>
                  </a:lnTo>
                  <a:lnTo>
                    <a:pt x="113" y="225"/>
                  </a:lnTo>
                  <a:lnTo>
                    <a:pt x="133" y="231"/>
                  </a:lnTo>
                  <a:lnTo>
                    <a:pt x="155" y="234"/>
                  </a:lnTo>
                  <a:lnTo>
                    <a:pt x="177" y="229"/>
                  </a:lnTo>
                  <a:lnTo>
                    <a:pt x="197" y="220"/>
                  </a:lnTo>
                  <a:lnTo>
                    <a:pt x="214" y="205"/>
                  </a:lnTo>
                  <a:lnTo>
                    <a:pt x="226" y="188"/>
                  </a:lnTo>
                  <a:lnTo>
                    <a:pt x="234" y="167"/>
                  </a:lnTo>
                  <a:lnTo>
                    <a:pt x="235" y="145"/>
                  </a:lnTo>
                  <a:lnTo>
                    <a:pt x="231" y="123"/>
                  </a:lnTo>
                  <a:lnTo>
                    <a:pt x="221" y="103"/>
                  </a:lnTo>
                  <a:lnTo>
                    <a:pt x="207" y="87"/>
                  </a:lnTo>
                  <a:lnTo>
                    <a:pt x="189" y="74"/>
                  </a:lnTo>
                  <a:lnTo>
                    <a:pt x="168" y="68"/>
                  </a:lnTo>
                  <a:lnTo>
                    <a:pt x="146" y="66"/>
                  </a:lnTo>
                  <a:close/>
                  <a:moveTo>
                    <a:pt x="162" y="0"/>
                  </a:moveTo>
                  <a:lnTo>
                    <a:pt x="163" y="28"/>
                  </a:lnTo>
                  <a:lnTo>
                    <a:pt x="188" y="34"/>
                  </a:lnTo>
                  <a:lnTo>
                    <a:pt x="201" y="7"/>
                  </a:lnTo>
                  <a:lnTo>
                    <a:pt x="235" y="24"/>
                  </a:lnTo>
                  <a:lnTo>
                    <a:pt x="222" y="51"/>
                  </a:lnTo>
                  <a:lnTo>
                    <a:pt x="231" y="60"/>
                  </a:lnTo>
                  <a:lnTo>
                    <a:pt x="242" y="69"/>
                  </a:lnTo>
                  <a:lnTo>
                    <a:pt x="265" y="52"/>
                  </a:lnTo>
                  <a:lnTo>
                    <a:pt x="286" y="83"/>
                  </a:lnTo>
                  <a:lnTo>
                    <a:pt x="261" y="99"/>
                  </a:lnTo>
                  <a:lnTo>
                    <a:pt x="269" y="124"/>
                  </a:lnTo>
                  <a:lnTo>
                    <a:pt x="299" y="123"/>
                  </a:lnTo>
                  <a:lnTo>
                    <a:pt x="300" y="159"/>
                  </a:lnTo>
                  <a:lnTo>
                    <a:pt x="272" y="162"/>
                  </a:lnTo>
                  <a:lnTo>
                    <a:pt x="266" y="187"/>
                  </a:lnTo>
                  <a:lnTo>
                    <a:pt x="293" y="200"/>
                  </a:lnTo>
                  <a:lnTo>
                    <a:pt x="276" y="234"/>
                  </a:lnTo>
                  <a:lnTo>
                    <a:pt x="249" y="221"/>
                  </a:lnTo>
                  <a:lnTo>
                    <a:pt x="242" y="230"/>
                  </a:lnTo>
                  <a:lnTo>
                    <a:pt x="232" y="239"/>
                  </a:lnTo>
                  <a:lnTo>
                    <a:pt x="248" y="264"/>
                  </a:lnTo>
                  <a:lnTo>
                    <a:pt x="217" y="285"/>
                  </a:lnTo>
                  <a:lnTo>
                    <a:pt x="201" y="260"/>
                  </a:lnTo>
                  <a:lnTo>
                    <a:pt x="176" y="268"/>
                  </a:lnTo>
                  <a:lnTo>
                    <a:pt x="177" y="298"/>
                  </a:lnTo>
                  <a:lnTo>
                    <a:pt x="141" y="299"/>
                  </a:lnTo>
                  <a:lnTo>
                    <a:pt x="139" y="271"/>
                  </a:lnTo>
                  <a:lnTo>
                    <a:pt x="113" y="265"/>
                  </a:lnTo>
                  <a:lnTo>
                    <a:pt x="100" y="292"/>
                  </a:lnTo>
                  <a:lnTo>
                    <a:pt x="67" y="275"/>
                  </a:lnTo>
                  <a:lnTo>
                    <a:pt x="80" y="248"/>
                  </a:lnTo>
                  <a:lnTo>
                    <a:pt x="70" y="241"/>
                  </a:lnTo>
                  <a:lnTo>
                    <a:pt x="61" y="231"/>
                  </a:lnTo>
                  <a:lnTo>
                    <a:pt x="36" y="247"/>
                  </a:lnTo>
                  <a:lnTo>
                    <a:pt x="16" y="216"/>
                  </a:lnTo>
                  <a:lnTo>
                    <a:pt x="40" y="200"/>
                  </a:lnTo>
                  <a:lnTo>
                    <a:pt x="32" y="175"/>
                  </a:lnTo>
                  <a:lnTo>
                    <a:pt x="3" y="176"/>
                  </a:lnTo>
                  <a:lnTo>
                    <a:pt x="0" y="140"/>
                  </a:lnTo>
                  <a:lnTo>
                    <a:pt x="31" y="138"/>
                  </a:lnTo>
                  <a:lnTo>
                    <a:pt x="36" y="112"/>
                  </a:lnTo>
                  <a:lnTo>
                    <a:pt x="10" y="99"/>
                  </a:lnTo>
                  <a:lnTo>
                    <a:pt x="25" y="66"/>
                  </a:lnTo>
                  <a:lnTo>
                    <a:pt x="53" y="79"/>
                  </a:lnTo>
                  <a:lnTo>
                    <a:pt x="61" y="69"/>
                  </a:lnTo>
                  <a:lnTo>
                    <a:pt x="70" y="60"/>
                  </a:lnTo>
                  <a:lnTo>
                    <a:pt x="53" y="35"/>
                  </a:lnTo>
                  <a:lnTo>
                    <a:pt x="84" y="14"/>
                  </a:lnTo>
                  <a:lnTo>
                    <a:pt x="101" y="39"/>
                  </a:lnTo>
                  <a:lnTo>
                    <a:pt x="125" y="31"/>
                  </a:lnTo>
                  <a:lnTo>
                    <a:pt x="124" y="2"/>
                  </a:lnTo>
                  <a:lnTo>
                    <a:pt x="162"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8" name="Freeform 224">
              <a:extLst>
                <a:ext uri="{FF2B5EF4-FFF2-40B4-BE49-F238E27FC236}">
                  <a16:creationId xmlns:a16="http://schemas.microsoft.com/office/drawing/2014/main" id="{D03470D3-4B79-46F4-A12F-0E205A90C4AA}"/>
                </a:ext>
              </a:extLst>
            </p:cNvPr>
            <p:cNvSpPr>
              <a:spLocks/>
            </p:cNvSpPr>
            <p:nvPr/>
          </p:nvSpPr>
          <p:spPr bwMode="auto">
            <a:xfrm>
              <a:off x="6280191" y="4437422"/>
              <a:ext cx="114466" cy="121343"/>
            </a:xfrm>
            <a:custGeom>
              <a:avLst/>
              <a:gdLst>
                <a:gd name="T0" fmla="*/ 41 w 85"/>
                <a:gd name="T1" fmla="*/ 0 h 85"/>
                <a:gd name="T2" fmla="*/ 58 w 85"/>
                <a:gd name="T3" fmla="*/ 3 h 85"/>
                <a:gd name="T4" fmla="*/ 72 w 85"/>
                <a:gd name="T5" fmla="*/ 10 h 85"/>
                <a:gd name="T6" fmla="*/ 81 w 85"/>
                <a:gd name="T7" fmla="*/ 24 h 85"/>
                <a:gd name="T8" fmla="*/ 85 w 85"/>
                <a:gd name="T9" fmla="*/ 41 h 85"/>
                <a:gd name="T10" fmla="*/ 82 w 85"/>
                <a:gd name="T11" fmla="*/ 58 h 85"/>
                <a:gd name="T12" fmla="*/ 75 w 85"/>
                <a:gd name="T13" fmla="*/ 71 h 85"/>
                <a:gd name="T14" fmla="*/ 61 w 85"/>
                <a:gd name="T15" fmla="*/ 81 h 85"/>
                <a:gd name="T16" fmla="*/ 46 w 85"/>
                <a:gd name="T17" fmla="*/ 85 h 85"/>
                <a:gd name="T18" fmla="*/ 29 w 85"/>
                <a:gd name="T19" fmla="*/ 82 h 85"/>
                <a:gd name="T20" fmla="*/ 14 w 85"/>
                <a:gd name="T21" fmla="*/ 75 h 85"/>
                <a:gd name="T22" fmla="*/ 5 w 85"/>
                <a:gd name="T23" fmla="*/ 62 h 85"/>
                <a:gd name="T24" fmla="*/ 0 w 85"/>
                <a:gd name="T25" fmla="*/ 44 h 85"/>
                <a:gd name="T26" fmla="*/ 3 w 85"/>
                <a:gd name="T27" fmla="*/ 29 h 85"/>
                <a:gd name="T28" fmla="*/ 12 w 85"/>
                <a:gd name="T29" fmla="*/ 14 h 85"/>
                <a:gd name="T30" fmla="*/ 23 w 85"/>
                <a:gd name="T31" fmla="*/ 4 h 85"/>
                <a:gd name="T32" fmla="*/ 41 w 85"/>
                <a:gd name="T3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85">
                  <a:moveTo>
                    <a:pt x="41" y="0"/>
                  </a:moveTo>
                  <a:lnTo>
                    <a:pt x="58" y="3"/>
                  </a:lnTo>
                  <a:lnTo>
                    <a:pt x="72" y="10"/>
                  </a:lnTo>
                  <a:lnTo>
                    <a:pt x="81" y="24"/>
                  </a:lnTo>
                  <a:lnTo>
                    <a:pt x="85" y="41"/>
                  </a:lnTo>
                  <a:lnTo>
                    <a:pt x="82" y="58"/>
                  </a:lnTo>
                  <a:lnTo>
                    <a:pt x="75" y="71"/>
                  </a:lnTo>
                  <a:lnTo>
                    <a:pt x="61" y="81"/>
                  </a:lnTo>
                  <a:lnTo>
                    <a:pt x="46" y="85"/>
                  </a:lnTo>
                  <a:lnTo>
                    <a:pt x="29" y="82"/>
                  </a:lnTo>
                  <a:lnTo>
                    <a:pt x="14" y="75"/>
                  </a:lnTo>
                  <a:lnTo>
                    <a:pt x="5" y="62"/>
                  </a:lnTo>
                  <a:lnTo>
                    <a:pt x="0" y="44"/>
                  </a:lnTo>
                  <a:lnTo>
                    <a:pt x="3" y="29"/>
                  </a:lnTo>
                  <a:lnTo>
                    <a:pt x="12" y="14"/>
                  </a:lnTo>
                  <a:lnTo>
                    <a:pt x="23" y="4"/>
                  </a:lnTo>
                  <a:lnTo>
                    <a:pt x="41"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9" name="Freeform 225">
              <a:extLst>
                <a:ext uri="{FF2B5EF4-FFF2-40B4-BE49-F238E27FC236}">
                  <a16:creationId xmlns:a16="http://schemas.microsoft.com/office/drawing/2014/main" id="{1673511B-B094-45E8-8E0E-69F40A1B92EC}"/>
                </a:ext>
              </a:extLst>
            </p:cNvPr>
            <p:cNvSpPr>
              <a:spLocks noEditPoints="1"/>
            </p:cNvSpPr>
            <p:nvPr/>
          </p:nvSpPr>
          <p:spPr bwMode="auto">
            <a:xfrm>
              <a:off x="6500944" y="4220736"/>
              <a:ext cx="171701" cy="173347"/>
            </a:xfrm>
            <a:custGeom>
              <a:avLst/>
              <a:gdLst>
                <a:gd name="T0" fmla="*/ 46 w 123"/>
                <a:gd name="T1" fmla="*/ 30 h 123"/>
                <a:gd name="T2" fmla="*/ 29 w 123"/>
                <a:gd name="T3" fmla="*/ 50 h 123"/>
                <a:gd name="T4" fmla="*/ 30 w 123"/>
                <a:gd name="T5" fmla="*/ 77 h 123"/>
                <a:gd name="T6" fmla="*/ 50 w 123"/>
                <a:gd name="T7" fmla="*/ 94 h 123"/>
                <a:gd name="T8" fmla="*/ 78 w 123"/>
                <a:gd name="T9" fmla="*/ 93 h 123"/>
                <a:gd name="T10" fmla="*/ 95 w 123"/>
                <a:gd name="T11" fmla="*/ 73 h 123"/>
                <a:gd name="T12" fmla="*/ 93 w 123"/>
                <a:gd name="T13" fmla="*/ 46 h 123"/>
                <a:gd name="T14" fmla="*/ 74 w 123"/>
                <a:gd name="T15" fmla="*/ 29 h 123"/>
                <a:gd name="T16" fmla="*/ 66 w 123"/>
                <a:gd name="T17" fmla="*/ 0 h 123"/>
                <a:gd name="T18" fmla="*/ 72 w 123"/>
                <a:gd name="T19" fmla="*/ 13 h 123"/>
                <a:gd name="T20" fmla="*/ 83 w 123"/>
                <a:gd name="T21" fmla="*/ 3 h 123"/>
                <a:gd name="T22" fmla="*/ 91 w 123"/>
                <a:gd name="T23" fmla="*/ 21 h 123"/>
                <a:gd name="T24" fmla="*/ 99 w 123"/>
                <a:gd name="T25" fmla="*/ 28 h 123"/>
                <a:gd name="T26" fmla="*/ 117 w 123"/>
                <a:gd name="T27" fmla="*/ 34 h 123"/>
                <a:gd name="T28" fmla="*/ 109 w 123"/>
                <a:gd name="T29" fmla="*/ 46 h 123"/>
                <a:gd name="T30" fmla="*/ 123 w 123"/>
                <a:gd name="T31" fmla="*/ 51 h 123"/>
                <a:gd name="T32" fmla="*/ 112 w 123"/>
                <a:gd name="T33" fmla="*/ 67 h 123"/>
                <a:gd name="T34" fmla="*/ 109 w 123"/>
                <a:gd name="T35" fmla="*/ 77 h 123"/>
                <a:gd name="T36" fmla="*/ 113 w 123"/>
                <a:gd name="T37" fmla="*/ 97 h 123"/>
                <a:gd name="T38" fmla="*/ 99 w 123"/>
                <a:gd name="T39" fmla="*/ 96 h 123"/>
                <a:gd name="T40" fmla="*/ 102 w 123"/>
                <a:gd name="T41" fmla="*/ 109 h 123"/>
                <a:gd name="T42" fmla="*/ 83 w 123"/>
                <a:gd name="T43" fmla="*/ 108 h 123"/>
                <a:gd name="T44" fmla="*/ 72 w 123"/>
                <a:gd name="T45" fmla="*/ 110 h 123"/>
                <a:gd name="T46" fmla="*/ 58 w 123"/>
                <a:gd name="T47" fmla="*/ 123 h 123"/>
                <a:gd name="T48" fmla="*/ 51 w 123"/>
                <a:gd name="T49" fmla="*/ 111 h 123"/>
                <a:gd name="T50" fmla="*/ 41 w 123"/>
                <a:gd name="T51" fmla="*/ 121 h 123"/>
                <a:gd name="T52" fmla="*/ 33 w 123"/>
                <a:gd name="T53" fmla="*/ 102 h 123"/>
                <a:gd name="T54" fmla="*/ 24 w 123"/>
                <a:gd name="T55" fmla="*/ 96 h 123"/>
                <a:gd name="T56" fmla="*/ 6 w 123"/>
                <a:gd name="T57" fmla="*/ 89 h 123"/>
                <a:gd name="T58" fmla="*/ 15 w 123"/>
                <a:gd name="T59" fmla="*/ 77 h 123"/>
                <a:gd name="T60" fmla="*/ 0 w 123"/>
                <a:gd name="T61" fmla="*/ 73 h 123"/>
                <a:gd name="T62" fmla="*/ 12 w 123"/>
                <a:gd name="T63" fmla="*/ 56 h 123"/>
                <a:gd name="T64" fmla="*/ 13 w 123"/>
                <a:gd name="T65" fmla="*/ 46 h 123"/>
                <a:gd name="T66" fmla="*/ 9 w 123"/>
                <a:gd name="T67" fmla="*/ 28 h 123"/>
                <a:gd name="T68" fmla="*/ 24 w 123"/>
                <a:gd name="T69" fmla="*/ 29 h 123"/>
                <a:gd name="T70" fmla="*/ 21 w 123"/>
                <a:gd name="T71" fmla="*/ 15 h 123"/>
                <a:gd name="T72" fmla="*/ 41 w 123"/>
                <a:gd name="T73" fmla="*/ 16 h 123"/>
                <a:gd name="T74" fmla="*/ 51 w 123"/>
                <a:gd name="T75" fmla="*/ 13 h 123"/>
                <a:gd name="T76" fmla="*/ 66 w 123"/>
                <a:gd name="T7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 h="123">
                  <a:moveTo>
                    <a:pt x="59" y="28"/>
                  </a:moveTo>
                  <a:lnTo>
                    <a:pt x="46" y="30"/>
                  </a:lnTo>
                  <a:lnTo>
                    <a:pt x="36" y="38"/>
                  </a:lnTo>
                  <a:lnTo>
                    <a:pt x="29" y="50"/>
                  </a:lnTo>
                  <a:lnTo>
                    <a:pt x="27" y="64"/>
                  </a:lnTo>
                  <a:lnTo>
                    <a:pt x="30" y="77"/>
                  </a:lnTo>
                  <a:lnTo>
                    <a:pt x="38" y="88"/>
                  </a:lnTo>
                  <a:lnTo>
                    <a:pt x="50" y="94"/>
                  </a:lnTo>
                  <a:lnTo>
                    <a:pt x="63" y="97"/>
                  </a:lnTo>
                  <a:lnTo>
                    <a:pt x="78" y="93"/>
                  </a:lnTo>
                  <a:lnTo>
                    <a:pt x="88" y="85"/>
                  </a:lnTo>
                  <a:lnTo>
                    <a:pt x="95" y="73"/>
                  </a:lnTo>
                  <a:lnTo>
                    <a:pt x="96" y="60"/>
                  </a:lnTo>
                  <a:lnTo>
                    <a:pt x="93" y="46"/>
                  </a:lnTo>
                  <a:lnTo>
                    <a:pt x="84" y="35"/>
                  </a:lnTo>
                  <a:lnTo>
                    <a:pt x="74" y="29"/>
                  </a:lnTo>
                  <a:lnTo>
                    <a:pt x="59" y="28"/>
                  </a:lnTo>
                  <a:close/>
                  <a:moveTo>
                    <a:pt x="66" y="0"/>
                  </a:moveTo>
                  <a:lnTo>
                    <a:pt x="67" y="12"/>
                  </a:lnTo>
                  <a:lnTo>
                    <a:pt x="72" y="13"/>
                  </a:lnTo>
                  <a:lnTo>
                    <a:pt x="78" y="15"/>
                  </a:lnTo>
                  <a:lnTo>
                    <a:pt x="83" y="3"/>
                  </a:lnTo>
                  <a:lnTo>
                    <a:pt x="96" y="11"/>
                  </a:lnTo>
                  <a:lnTo>
                    <a:pt x="91" y="21"/>
                  </a:lnTo>
                  <a:lnTo>
                    <a:pt x="95" y="25"/>
                  </a:lnTo>
                  <a:lnTo>
                    <a:pt x="99" y="28"/>
                  </a:lnTo>
                  <a:lnTo>
                    <a:pt x="109" y="21"/>
                  </a:lnTo>
                  <a:lnTo>
                    <a:pt x="117" y="34"/>
                  </a:lnTo>
                  <a:lnTo>
                    <a:pt x="108" y="41"/>
                  </a:lnTo>
                  <a:lnTo>
                    <a:pt x="109" y="46"/>
                  </a:lnTo>
                  <a:lnTo>
                    <a:pt x="110" y="51"/>
                  </a:lnTo>
                  <a:lnTo>
                    <a:pt x="123" y="51"/>
                  </a:lnTo>
                  <a:lnTo>
                    <a:pt x="123" y="66"/>
                  </a:lnTo>
                  <a:lnTo>
                    <a:pt x="112" y="67"/>
                  </a:lnTo>
                  <a:lnTo>
                    <a:pt x="110" y="72"/>
                  </a:lnTo>
                  <a:lnTo>
                    <a:pt x="109" y="77"/>
                  </a:lnTo>
                  <a:lnTo>
                    <a:pt x="121" y="83"/>
                  </a:lnTo>
                  <a:lnTo>
                    <a:pt x="113" y="97"/>
                  </a:lnTo>
                  <a:lnTo>
                    <a:pt x="102" y="90"/>
                  </a:lnTo>
                  <a:lnTo>
                    <a:pt x="99" y="96"/>
                  </a:lnTo>
                  <a:lnTo>
                    <a:pt x="95" y="98"/>
                  </a:lnTo>
                  <a:lnTo>
                    <a:pt x="102" y="109"/>
                  </a:lnTo>
                  <a:lnTo>
                    <a:pt x="89" y="118"/>
                  </a:lnTo>
                  <a:lnTo>
                    <a:pt x="83" y="108"/>
                  </a:lnTo>
                  <a:lnTo>
                    <a:pt x="78" y="109"/>
                  </a:lnTo>
                  <a:lnTo>
                    <a:pt x="72" y="110"/>
                  </a:lnTo>
                  <a:lnTo>
                    <a:pt x="72" y="123"/>
                  </a:lnTo>
                  <a:lnTo>
                    <a:pt x="58" y="123"/>
                  </a:lnTo>
                  <a:lnTo>
                    <a:pt x="57" y="111"/>
                  </a:lnTo>
                  <a:lnTo>
                    <a:pt x="51" y="111"/>
                  </a:lnTo>
                  <a:lnTo>
                    <a:pt x="46" y="109"/>
                  </a:lnTo>
                  <a:lnTo>
                    <a:pt x="41" y="121"/>
                  </a:lnTo>
                  <a:lnTo>
                    <a:pt x="27" y="113"/>
                  </a:lnTo>
                  <a:lnTo>
                    <a:pt x="33" y="102"/>
                  </a:lnTo>
                  <a:lnTo>
                    <a:pt x="28" y="100"/>
                  </a:lnTo>
                  <a:lnTo>
                    <a:pt x="24" y="96"/>
                  </a:lnTo>
                  <a:lnTo>
                    <a:pt x="15" y="102"/>
                  </a:lnTo>
                  <a:lnTo>
                    <a:pt x="6" y="89"/>
                  </a:lnTo>
                  <a:lnTo>
                    <a:pt x="16" y="83"/>
                  </a:lnTo>
                  <a:lnTo>
                    <a:pt x="15" y="77"/>
                  </a:lnTo>
                  <a:lnTo>
                    <a:pt x="12" y="72"/>
                  </a:lnTo>
                  <a:lnTo>
                    <a:pt x="0" y="73"/>
                  </a:lnTo>
                  <a:lnTo>
                    <a:pt x="0" y="58"/>
                  </a:lnTo>
                  <a:lnTo>
                    <a:pt x="12" y="56"/>
                  </a:lnTo>
                  <a:lnTo>
                    <a:pt x="12" y="51"/>
                  </a:lnTo>
                  <a:lnTo>
                    <a:pt x="13" y="46"/>
                  </a:lnTo>
                  <a:lnTo>
                    <a:pt x="3" y="41"/>
                  </a:lnTo>
                  <a:lnTo>
                    <a:pt x="9" y="28"/>
                  </a:lnTo>
                  <a:lnTo>
                    <a:pt x="21" y="33"/>
                  </a:lnTo>
                  <a:lnTo>
                    <a:pt x="24" y="29"/>
                  </a:lnTo>
                  <a:lnTo>
                    <a:pt x="28" y="25"/>
                  </a:lnTo>
                  <a:lnTo>
                    <a:pt x="21" y="15"/>
                  </a:lnTo>
                  <a:lnTo>
                    <a:pt x="34" y="7"/>
                  </a:lnTo>
                  <a:lnTo>
                    <a:pt x="41" y="16"/>
                  </a:lnTo>
                  <a:lnTo>
                    <a:pt x="46" y="15"/>
                  </a:lnTo>
                  <a:lnTo>
                    <a:pt x="51" y="13"/>
                  </a:lnTo>
                  <a:lnTo>
                    <a:pt x="50" y="0"/>
                  </a:lnTo>
                  <a:lnTo>
                    <a:pt x="66" y="0"/>
                  </a:lnTo>
                  <a:close/>
                </a:path>
              </a:pathLst>
            </a:custGeom>
            <a:solidFill>
              <a:srgbClr val="FC0C0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0" name="Freeform 226">
              <a:extLst>
                <a:ext uri="{FF2B5EF4-FFF2-40B4-BE49-F238E27FC236}">
                  <a16:creationId xmlns:a16="http://schemas.microsoft.com/office/drawing/2014/main" id="{F57AFD1A-4EB4-4959-AC2F-B493F29E04D5}"/>
                </a:ext>
              </a:extLst>
            </p:cNvPr>
            <p:cNvSpPr>
              <a:spLocks/>
            </p:cNvSpPr>
            <p:nvPr/>
          </p:nvSpPr>
          <p:spPr bwMode="auto">
            <a:xfrm>
              <a:off x="6566353" y="4281410"/>
              <a:ext cx="49057" cy="52004"/>
            </a:xfrm>
            <a:custGeom>
              <a:avLst/>
              <a:gdLst>
                <a:gd name="T0" fmla="*/ 17 w 35"/>
                <a:gd name="T1" fmla="*/ 0 h 35"/>
                <a:gd name="T2" fmla="*/ 22 w 35"/>
                <a:gd name="T3" fmla="*/ 0 h 35"/>
                <a:gd name="T4" fmla="*/ 27 w 35"/>
                <a:gd name="T5" fmla="*/ 2 h 35"/>
                <a:gd name="T6" fmla="*/ 31 w 35"/>
                <a:gd name="T7" fmla="*/ 6 h 35"/>
                <a:gd name="T8" fmla="*/ 34 w 35"/>
                <a:gd name="T9" fmla="*/ 10 h 35"/>
                <a:gd name="T10" fmla="*/ 35 w 35"/>
                <a:gd name="T11" fmla="*/ 15 h 35"/>
                <a:gd name="T12" fmla="*/ 35 w 35"/>
                <a:gd name="T13" fmla="*/ 22 h 35"/>
                <a:gd name="T14" fmla="*/ 32 w 35"/>
                <a:gd name="T15" fmla="*/ 26 h 35"/>
                <a:gd name="T16" fmla="*/ 28 w 35"/>
                <a:gd name="T17" fmla="*/ 30 h 35"/>
                <a:gd name="T18" fmla="*/ 24 w 35"/>
                <a:gd name="T19" fmla="*/ 34 h 35"/>
                <a:gd name="T20" fmla="*/ 19 w 35"/>
                <a:gd name="T21" fmla="*/ 35 h 35"/>
                <a:gd name="T22" fmla="*/ 13 w 35"/>
                <a:gd name="T23" fmla="*/ 34 h 35"/>
                <a:gd name="T24" fmla="*/ 9 w 35"/>
                <a:gd name="T25" fmla="*/ 31 h 35"/>
                <a:gd name="T26" fmla="*/ 3 w 35"/>
                <a:gd name="T27" fmla="*/ 28 h 35"/>
                <a:gd name="T28" fmla="*/ 1 w 35"/>
                <a:gd name="T29" fmla="*/ 23 h 35"/>
                <a:gd name="T30" fmla="*/ 0 w 35"/>
                <a:gd name="T31" fmla="*/ 18 h 35"/>
                <a:gd name="T32" fmla="*/ 1 w 35"/>
                <a:gd name="T33" fmla="*/ 13 h 35"/>
                <a:gd name="T34" fmla="*/ 3 w 35"/>
                <a:gd name="T35" fmla="*/ 8 h 35"/>
                <a:gd name="T36" fmla="*/ 6 w 35"/>
                <a:gd name="T37" fmla="*/ 4 h 35"/>
                <a:gd name="T38" fmla="*/ 11 w 35"/>
                <a:gd name="T39" fmla="*/ 1 h 35"/>
                <a:gd name="T40" fmla="*/ 17 w 35"/>
                <a:gd name="T41"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7" y="0"/>
                  </a:moveTo>
                  <a:lnTo>
                    <a:pt x="22" y="0"/>
                  </a:lnTo>
                  <a:lnTo>
                    <a:pt x="27" y="2"/>
                  </a:lnTo>
                  <a:lnTo>
                    <a:pt x="31" y="6"/>
                  </a:lnTo>
                  <a:lnTo>
                    <a:pt x="34" y="10"/>
                  </a:lnTo>
                  <a:lnTo>
                    <a:pt x="35" y="15"/>
                  </a:lnTo>
                  <a:lnTo>
                    <a:pt x="35" y="22"/>
                  </a:lnTo>
                  <a:lnTo>
                    <a:pt x="32" y="26"/>
                  </a:lnTo>
                  <a:lnTo>
                    <a:pt x="28" y="30"/>
                  </a:lnTo>
                  <a:lnTo>
                    <a:pt x="24" y="34"/>
                  </a:lnTo>
                  <a:lnTo>
                    <a:pt x="19" y="35"/>
                  </a:lnTo>
                  <a:lnTo>
                    <a:pt x="13" y="34"/>
                  </a:lnTo>
                  <a:lnTo>
                    <a:pt x="9" y="31"/>
                  </a:lnTo>
                  <a:lnTo>
                    <a:pt x="3" y="28"/>
                  </a:lnTo>
                  <a:lnTo>
                    <a:pt x="1" y="23"/>
                  </a:lnTo>
                  <a:lnTo>
                    <a:pt x="0" y="18"/>
                  </a:lnTo>
                  <a:lnTo>
                    <a:pt x="1" y="13"/>
                  </a:lnTo>
                  <a:lnTo>
                    <a:pt x="3" y="8"/>
                  </a:lnTo>
                  <a:lnTo>
                    <a:pt x="6" y="4"/>
                  </a:lnTo>
                  <a:lnTo>
                    <a:pt x="11" y="1"/>
                  </a:lnTo>
                  <a:lnTo>
                    <a:pt x="17" y="0"/>
                  </a:lnTo>
                  <a:close/>
                </a:path>
              </a:pathLst>
            </a:custGeom>
            <a:solidFill>
              <a:srgbClr val="FC0C04"/>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1" name="Freeform 227">
              <a:extLst>
                <a:ext uri="{FF2B5EF4-FFF2-40B4-BE49-F238E27FC236}">
                  <a16:creationId xmlns:a16="http://schemas.microsoft.com/office/drawing/2014/main" id="{BC0FF69D-F9B1-4F2A-98A1-671F343A2E10}"/>
                </a:ext>
              </a:extLst>
            </p:cNvPr>
            <p:cNvSpPr>
              <a:spLocks noEditPoints="1"/>
            </p:cNvSpPr>
            <p:nvPr/>
          </p:nvSpPr>
          <p:spPr bwMode="auto">
            <a:xfrm>
              <a:off x="6222955" y="4914124"/>
              <a:ext cx="188053" cy="190682"/>
            </a:xfrm>
            <a:custGeom>
              <a:avLst/>
              <a:gdLst>
                <a:gd name="T0" fmla="*/ 52 w 139"/>
                <a:gd name="T1" fmla="*/ 34 h 139"/>
                <a:gd name="T2" fmla="*/ 33 w 139"/>
                <a:gd name="T3" fmla="*/ 57 h 139"/>
                <a:gd name="T4" fmla="*/ 34 w 139"/>
                <a:gd name="T5" fmla="*/ 87 h 139"/>
                <a:gd name="T6" fmla="*/ 56 w 139"/>
                <a:gd name="T7" fmla="*/ 106 h 139"/>
                <a:gd name="T8" fmla="*/ 86 w 139"/>
                <a:gd name="T9" fmla="*/ 104 h 139"/>
                <a:gd name="T10" fmla="*/ 106 w 139"/>
                <a:gd name="T11" fmla="*/ 83 h 139"/>
                <a:gd name="T12" fmla="*/ 105 w 139"/>
                <a:gd name="T13" fmla="*/ 53 h 139"/>
                <a:gd name="T14" fmla="*/ 83 w 139"/>
                <a:gd name="T15" fmla="*/ 33 h 139"/>
                <a:gd name="T16" fmla="*/ 75 w 139"/>
                <a:gd name="T17" fmla="*/ 0 h 139"/>
                <a:gd name="T18" fmla="*/ 81 w 139"/>
                <a:gd name="T19" fmla="*/ 15 h 139"/>
                <a:gd name="T20" fmla="*/ 93 w 139"/>
                <a:gd name="T21" fmla="*/ 4 h 139"/>
                <a:gd name="T22" fmla="*/ 102 w 139"/>
                <a:gd name="T23" fmla="*/ 24 h 139"/>
                <a:gd name="T24" fmla="*/ 111 w 139"/>
                <a:gd name="T25" fmla="*/ 32 h 139"/>
                <a:gd name="T26" fmla="*/ 132 w 139"/>
                <a:gd name="T27" fmla="*/ 38 h 139"/>
                <a:gd name="T28" fmla="*/ 123 w 139"/>
                <a:gd name="T29" fmla="*/ 51 h 139"/>
                <a:gd name="T30" fmla="*/ 138 w 139"/>
                <a:gd name="T31" fmla="*/ 57 h 139"/>
                <a:gd name="T32" fmla="*/ 126 w 139"/>
                <a:gd name="T33" fmla="*/ 75 h 139"/>
                <a:gd name="T34" fmla="*/ 123 w 139"/>
                <a:gd name="T35" fmla="*/ 87 h 139"/>
                <a:gd name="T36" fmla="*/ 127 w 139"/>
                <a:gd name="T37" fmla="*/ 108 h 139"/>
                <a:gd name="T38" fmla="*/ 111 w 139"/>
                <a:gd name="T39" fmla="*/ 106 h 139"/>
                <a:gd name="T40" fmla="*/ 114 w 139"/>
                <a:gd name="T41" fmla="*/ 122 h 139"/>
                <a:gd name="T42" fmla="*/ 93 w 139"/>
                <a:gd name="T43" fmla="*/ 121 h 139"/>
                <a:gd name="T44" fmla="*/ 81 w 139"/>
                <a:gd name="T45" fmla="*/ 124 h 139"/>
                <a:gd name="T46" fmla="*/ 64 w 139"/>
                <a:gd name="T47" fmla="*/ 139 h 139"/>
                <a:gd name="T48" fmla="*/ 58 w 139"/>
                <a:gd name="T49" fmla="*/ 125 h 139"/>
                <a:gd name="T50" fmla="*/ 46 w 139"/>
                <a:gd name="T51" fmla="*/ 135 h 139"/>
                <a:gd name="T52" fmla="*/ 37 w 139"/>
                <a:gd name="T53" fmla="*/ 114 h 139"/>
                <a:gd name="T54" fmla="*/ 27 w 139"/>
                <a:gd name="T55" fmla="*/ 106 h 139"/>
                <a:gd name="T56" fmla="*/ 7 w 139"/>
                <a:gd name="T57" fmla="*/ 100 h 139"/>
                <a:gd name="T58" fmla="*/ 16 w 139"/>
                <a:gd name="T59" fmla="*/ 87 h 139"/>
                <a:gd name="T60" fmla="*/ 1 w 139"/>
                <a:gd name="T61" fmla="*/ 82 h 139"/>
                <a:gd name="T62" fmla="*/ 13 w 139"/>
                <a:gd name="T63" fmla="*/ 63 h 139"/>
                <a:gd name="T64" fmla="*/ 16 w 139"/>
                <a:gd name="T65" fmla="*/ 51 h 139"/>
                <a:gd name="T66" fmla="*/ 12 w 139"/>
                <a:gd name="T67" fmla="*/ 31 h 139"/>
                <a:gd name="T68" fmla="*/ 27 w 139"/>
                <a:gd name="T69" fmla="*/ 32 h 139"/>
                <a:gd name="T70" fmla="*/ 25 w 139"/>
                <a:gd name="T71" fmla="*/ 16 h 139"/>
                <a:gd name="T72" fmla="*/ 46 w 139"/>
                <a:gd name="T73" fmla="*/ 19 h 139"/>
                <a:gd name="T74" fmla="*/ 58 w 139"/>
                <a:gd name="T75" fmla="*/ 15 h 139"/>
                <a:gd name="T76" fmla="*/ 75 w 139"/>
                <a:gd name="T7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9" h="139">
                  <a:moveTo>
                    <a:pt x="67" y="31"/>
                  </a:moveTo>
                  <a:lnTo>
                    <a:pt x="52" y="34"/>
                  </a:lnTo>
                  <a:lnTo>
                    <a:pt x="41" y="44"/>
                  </a:lnTo>
                  <a:lnTo>
                    <a:pt x="33" y="57"/>
                  </a:lnTo>
                  <a:lnTo>
                    <a:pt x="30" y="71"/>
                  </a:lnTo>
                  <a:lnTo>
                    <a:pt x="34" y="87"/>
                  </a:lnTo>
                  <a:lnTo>
                    <a:pt x="43" y="99"/>
                  </a:lnTo>
                  <a:lnTo>
                    <a:pt x="56" y="106"/>
                  </a:lnTo>
                  <a:lnTo>
                    <a:pt x="72" y="108"/>
                  </a:lnTo>
                  <a:lnTo>
                    <a:pt x="86" y="104"/>
                  </a:lnTo>
                  <a:lnTo>
                    <a:pt x="98" y="95"/>
                  </a:lnTo>
                  <a:lnTo>
                    <a:pt x="106" y="83"/>
                  </a:lnTo>
                  <a:lnTo>
                    <a:pt x="109" y="67"/>
                  </a:lnTo>
                  <a:lnTo>
                    <a:pt x="105" y="53"/>
                  </a:lnTo>
                  <a:lnTo>
                    <a:pt x="96" y="40"/>
                  </a:lnTo>
                  <a:lnTo>
                    <a:pt x="83" y="33"/>
                  </a:lnTo>
                  <a:lnTo>
                    <a:pt x="67" y="31"/>
                  </a:lnTo>
                  <a:close/>
                  <a:moveTo>
                    <a:pt x="75" y="0"/>
                  </a:moveTo>
                  <a:lnTo>
                    <a:pt x="75" y="14"/>
                  </a:lnTo>
                  <a:lnTo>
                    <a:pt x="81" y="15"/>
                  </a:lnTo>
                  <a:lnTo>
                    <a:pt x="86" y="16"/>
                  </a:lnTo>
                  <a:lnTo>
                    <a:pt x="93" y="4"/>
                  </a:lnTo>
                  <a:lnTo>
                    <a:pt x="109" y="11"/>
                  </a:lnTo>
                  <a:lnTo>
                    <a:pt x="102" y="24"/>
                  </a:lnTo>
                  <a:lnTo>
                    <a:pt x="107" y="28"/>
                  </a:lnTo>
                  <a:lnTo>
                    <a:pt x="111" y="32"/>
                  </a:lnTo>
                  <a:lnTo>
                    <a:pt x="123" y="24"/>
                  </a:lnTo>
                  <a:lnTo>
                    <a:pt x="132" y="38"/>
                  </a:lnTo>
                  <a:lnTo>
                    <a:pt x="120" y="46"/>
                  </a:lnTo>
                  <a:lnTo>
                    <a:pt x="123" y="51"/>
                  </a:lnTo>
                  <a:lnTo>
                    <a:pt x="124" y="58"/>
                  </a:lnTo>
                  <a:lnTo>
                    <a:pt x="138" y="57"/>
                  </a:lnTo>
                  <a:lnTo>
                    <a:pt x="139" y="74"/>
                  </a:lnTo>
                  <a:lnTo>
                    <a:pt x="126" y="75"/>
                  </a:lnTo>
                  <a:lnTo>
                    <a:pt x="124" y="80"/>
                  </a:lnTo>
                  <a:lnTo>
                    <a:pt x="123" y="87"/>
                  </a:lnTo>
                  <a:lnTo>
                    <a:pt x="135" y="92"/>
                  </a:lnTo>
                  <a:lnTo>
                    <a:pt x="127" y="108"/>
                  </a:lnTo>
                  <a:lnTo>
                    <a:pt x="115" y="103"/>
                  </a:lnTo>
                  <a:lnTo>
                    <a:pt x="111" y="106"/>
                  </a:lnTo>
                  <a:lnTo>
                    <a:pt x="107" y="110"/>
                  </a:lnTo>
                  <a:lnTo>
                    <a:pt x="114" y="122"/>
                  </a:lnTo>
                  <a:lnTo>
                    <a:pt x="100" y="131"/>
                  </a:lnTo>
                  <a:lnTo>
                    <a:pt x="93" y="121"/>
                  </a:lnTo>
                  <a:lnTo>
                    <a:pt x="86" y="122"/>
                  </a:lnTo>
                  <a:lnTo>
                    <a:pt x="81" y="124"/>
                  </a:lnTo>
                  <a:lnTo>
                    <a:pt x="83" y="138"/>
                  </a:lnTo>
                  <a:lnTo>
                    <a:pt x="64" y="139"/>
                  </a:lnTo>
                  <a:lnTo>
                    <a:pt x="64" y="125"/>
                  </a:lnTo>
                  <a:lnTo>
                    <a:pt x="58" y="125"/>
                  </a:lnTo>
                  <a:lnTo>
                    <a:pt x="52" y="122"/>
                  </a:lnTo>
                  <a:lnTo>
                    <a:pt x="46" y="135"/>
                  </a:lnTo>
                  <a:lnTo>
                    <a:pt x="30" y="127"/>
                  </a:lnTo>
                  <a:lnTo>
                    <a:pt x="37" y="114"/>
                  </a:lnTo>
                  <a:lnTo>
                    <a:pt x="31" y="112"/>
                  </a:lnTo>
                  <a:lnTo>
                    <a:pt x="27" y="106"/>
                  </a:lnTo>
                  <a:lnTo>
                    <a:pt x="16" y="114"/>
                  </a:lnTo>
                  <a:lnTo>
                    <a:pt x="7" y="100"/>
                  </a:lnTo>
                  <a:lnTo>
                    <a:pt x="18" y="92"/>
                  </a:lnTo>
                  <a:lnTo>
                    <a:pt x="16" y="87"/>
                  </a:lnTo>
                  <a:lnTo>
                    <a:pt x="14" y="82"/>
                  </a:lnTo>
                  <a:lnTo>
                    <a:pt x="1" y="82"/>
                  </a:lnTo>
                  <a:lnTo>
                    <a:pt x="0" y="65"/>
                  </a:lnTo>
                  <a:lnTo>
                    <a:pt x="13" y="63"/>
                  </a:lnTo>
                  <a:lnTo>
                    <a:pt x="14" y="58"/>
                  </a:lnTo>
                  <a:lnTo>
                    <a:pt x="16" y="51"/>
                  </a:lnTo>
                  <a:lnTo>
                    <a:pt x="4" y="46"/>
                  </a:lnTo>
                  <a:lnTo>
                    <a:pt x="12" y="31"/>
                  </a:lnTo>
                  <a:lnTo>
                    <a:pt x="24" y="37"/>
                  </a:lnTo>
                  <a:lnTo>
                    <a:pt x="27" y="32"/>
                  </a:lnTo>
                  <a:lnTo>
                    <a:pt x="31" y="28"/>
                  </a:lnTo>
                  <a:lnTo>
                    <a:pt x="25" y="16"/>
                  </a:lnTo>
                  <a:lnTo>
                    <a:pt x="39" y="7"/>
                  </a:lnTo>
                  <a:lnTo>
                    <a:pt x="46" y="19"/>
                  </a:lnTo>
                  <a:lnTo>
                    <a:pt x="52" y="16"/>
                  </a:lnTo>
                  <a:lnTo>
                    <a:pt x="58" y="15"/>
                  </a:lnTo>
                  <a:lnTo>
                    <a:pt x="56" y="0"/>
                  </a:lnTo>
                  <a:lnTo>
                    <a:pt x="75"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2" name="Freeform 228">
              <a:extLst>
                <a:ext uri="{FF2B5EF4-FFF2-40B4-BE49-F238E27FC236}">
                  <a16:creationId xmlns:a16="http://schemas.microsoft.com/office/drawing/2014/main" id="{32B2E33A-A972-4D08-8DF6-A66A9CC85F70}"/>
                </a:ext>
              </a:extLst>
            </p:cNvPr>
            <p:cNvSpPr>
              <a:spLocks/>
            </p:cNvSpPr>
            <p:nvPr/>
          </p:nvSpPr>
          <p:spPr bwMode="auto">
            <a:xfrm>
              <a:off x="6288364" y="4983463"/>
              <a:ext cx="57235" cy="52004"/>
            </a:xfrm>
            <a:custGeom>
              <a:avLst/>
              <a:gdLst>
                <a:gd name="T0" fmla="*/ 18 w 39"/>
                <a:gd name="T1" fmla="*/ 0 h 39"/>
                <a:gd name="T2" fmla="*/ 23 w 39"/>
                <a:gd name="T3" fmla="*/ 0 h 39"/>
                <a:gd name="T4" fmla="*/ 29 w 39"/>
                <a:gd name="T5" fmla="*/ 1 h 39"/>
                <a:gd name="T6" fmla="*/ 33 w 39"/>
                <a:gd name="T7" fmla="*/ 4 h 39"/>
                <a:gd name="T8" fmla="*/ 36 w 39"/>
                <a:gd name="T9" fmla="*/ 8 h 39"/>
                <a:gd name="T10" fmla="*/ 38 w 39"/>
                <a:gd name="T11" fmla="*/ 13 h 39"/>
                <a:gd name="T12" fmla="*/ 39 w 39"/>
                <a:gd name="T13" fmla="*/ 19 h 39"/>
                <a:gd name="T14" fmla="*/ 39 w 39"/>
                <a:gd name="T15" fmla="*/ 24 h 39"/>
                <a:gd name="T16" fmla="*/ 36 w 39"/>
                <a:gd name="T17" fmla="*/ 28 h 39"/>
                <a:gd name="T18" fmla="*/ 34 w 39"/>
                <a:gd name="T19" fmla="*/ 33 h 39"/>
                <a:gd name="T20" fmla="*/ 30 w 39"/>
                <a:gd name="T21" fmla="*/ 36 h 39"/>
                <a:gd name="T22" fmla="*/ 26 w 39"/>
                <a:gd name="T23" fmla="*/ 38 h 39"/>
                <a:gd name="T24" fmla="*/ 21 w 39"/>
                <a:gd name="T25" fmla="*/ 39 h 39"/>
                <a:gd name="T26" fmla="*/ 15 w 39"/>
                <a:gd name="T27" fmla="*/ 38 h 39"/>
                <a:gd name="T28" fmla="*/ 10 w 39"/>
                <a:gd name="T29" fmla="*/ 37 h 39"/>
                <a:gd name="T30" fmla="*/ 6 w 39"/>
                <a:gd name="T31" fmla="*/ 34 h 39"/>
                <a:gd name="T32" fmla="*/ 2 w 39"/>
                <a:gd name="T33" fmla="*/ 30 h 39"/>
                <a:gd name="T34" fmla="*/ 1 w 39"/>
                <a:gd name="T35" fmla="*/ 25 h 39"/>
                <a:gd name="T36" fmla="*/ 0 w 39"/>
                <a:gd name="T37" fmla="*/ 20 h 39"/>
                <a:gd name="T38" fmla="*/ 0 w 39"/>
                <a:gd name="T39" fmla="*/ 15 h 39"/>
                <a:gd name="T40" fmla="*/ 2 w 39"/>
                <a:gd name="T41" fmla="*/ 11 h 39"/>
                <a:gd name="T42" fmla="*/ 5 w 39"/>
                <a:gd name="T43" fmla="*/ 7 h 39"/>
                <a:gd name="T44" fmla="*/ 9 w 39"/>
                <a:gd name="T45" fmla="*/ 3 h 39"/>
                <a:gd name="T46" fmla="*/ 13 w 39"/>
                <a:gd name="T47" fmla="*/ 0 h 39"/>
                <a:gd name="T48" fmla="*/ 18 w 39"/>
                <a:gd name="T4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39">
                  <a:moveTo>
                    <a:pt x="18" y="0"/>
                  </a:moveTo>
                  <a:lnTo>
                    <a:pt x="23" y="0"/>
                  </a:lnTo>
                  <a:lnTo>
                    <a:pt x="29" y="1"/>
                  </a:lnTo>
                  <a:lnTo>
                    <a:pt x="33" y="4"/>
                  </a:lnTo>
                  <a:lnTo>
                    <a:pt x="36" y="8"/>
                  </a:lnTo>
                  <a:lnTo>
                    <a:pt x="38" y="13"/>
                  </a:lnTo>
                  <a:lnTo>
                    <a:pt x="39" y="19"/>
                  </a:lnTo>
                  <a:lnTo>
                    <a:pt x="39" y="24"/>
                  </a:lnTo>
                  <a:lnTo>
                    <a:pt x="36" y="28"/>
                  </a:lnTo>
                  <a:lnTo>
                    <a:pt x="34" y="33"/>
                  </a:lnTo>
                  <a:lnTo>
                    <a:pt x="30" y="36"/>
                  </a:lnTo>
                  <a:lnTo>
                    <a:pt x="26" y="38"/>
                  </a:lnTo>
                  <a:lnTo>
                    <a:pt x="21" y="39"/>
                  </a:lnTo>
                  <a:lnTo>
                    <a:pt x="15" y="38"/>
                  </a:lnTo>
                  <a:lnTo>
                    <a:pt x="10" y="37"/>
                  </a:lnTo>
                  <a:lnTo>
                    <a:pt x="6" y="34"/>
                  </a:lnTo>
                  <a:lnTo>
                    <a:pt x="2" y="30"/>
                  </a:lnTo>
                  <a:lnTo>
                    <a:pt x="1" y="25"/>
                  </a:lnTo>
                  <a:lnTo>
                    <a:pt x="0" y="20"/>
                  </a:lnTo>
                  <a:lnTo>
                    <a:pt x="0" y="15"/>
                  </a:lnTo>
                  <a:lnTo>
                    <a:pt x="2" y="11"/>
                  </a:lnTo>
                  <a:lnTo>
                    <a:pt x="5" y="7"/>
                  </a:lnTo>
                  <a:lnTo>
                    <a:pt x="9" y="3"/>
                  </a:lnTo>
                  <a:lnTo>
                    <a:pt x="13" y="0"/>
                  </a:lnTo>
                  <a:lnTo>
                    <a:pt x="18" y="0"/>
                  </a:lnTo>
                  <a:close/>
                </a:path>
              </a:pathLst>
            </a:custGeom>
            <a:solidFill>
              <a:schemeClr val="accent6"/>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3" name="Freeform 229">
              <a:extLst>
                <a:ext uri="{FF2B5EF4-FFF2-40B4-BE49-F238E27FC236}">
                  <a16:creationId xmlns:a16="http://schemas.microsoft.com/office/drawing/2014/main" id="{D556EA1A-456D-4A00-A192-36B8ACDE53B5}"/>
                </a:ext>
              </a:extLst>
            </p:cNvPr>
            <p:cNvSpPr>
              <a:spLocks noEditPoints="1"/>
            </p:cNvSpPr>
            <p:nvPr/>
          </p:nvSpPr>
          <p:spPr bwMode="auto">
            <a:xfrm>
              <a:off x="5503456" y="4662773"/>
              <a:ext cx="163523" cy="156012"/>
            </a:xfrm>
            <a:custGeom>
              <a:avLst/>
              <a:gdLst>
                <a:gd name="T0" fmla="*/ 43 w 113"/>
                <a:gd name="T1" fmla="*/ 28 h 114"/>
                <a:gd name="T2" fmla="*/ 27 w 113"/>
                <a:gd name="T3" fmla="*/ 46 h 114"/>
                <a:gd name="T4" fmla="*/ 28 w 113"/>
                <a:gd name="T5" fmla="*/ 71 h 114"/>
                <a:gd name="T6" fmla="*/ 45 w 113"/>
                <a:gd name="T7" fmla="*/ 88 h 114"/>
                <a:gd name="T8" fmla="*/ 70 w 113"/>
                <a:gd name="T9" fmla="*/ 86 h 114"/>
                <a:gd name="T10" fmla="*/ 87 w 113"/>
                <a:gd name="T11" fmla="*/ 68 h 114"/>
                <a:gd name="T12" fmla="*/ 86 w 113"/>
                <a:gd name="T13" fmla="*/ 44 h 114"/>
                <a:gd name="T14" fmla="*/ 68 w 113"/>
                <a:gd name="T15" fmla="*/ 27 h 114"/>
                <a:gd name="T16" fmla="*/ 61 w 113"/>
                <a:gd name="T17" fmla="*/ 0 h 114"/>
                <a:gd name="T18" fmla="*/ 66 w 113"/>
                <a:gd name="T19" fmla="*/ 12 h 114"/>
                <a:gd name="T20" fmla="*/ 75 w 113"/>
                <a:gd name="T21" fmla="*/ 3 h 114"/>
                <a:gd name="T22" fmla="*/ 83 w 113"/>
                <a:gd name="T23" fmla="*/ 20 h 114"/>
                <a:gd name="T24" fmla="*/ 91 w 113"/>
                <a:gd name="T25" fmla="*/ 27 h 114"/>
                <a:gd name="T26" fmla="*/ 108 w 113"/>
                <a:gd name="T27" fmla="*/ 32 h 114"/>
                <a:gd name="T28" fmla="*/ 100 w 113"/>
                <a:gd name="T29" fmla="*/ 42 h 114"/>
                <a:gd name="T30" fmla="*/ 113 w 113"/>
                <a:gd name="T31" fmla="*/ 48 h 114"/>
                <a:gd name="T32" fmla="*/ 103 w 113"/>
                <a:gd name="T33" fmla="*/ 62 h 114"/>
                <a:gd name="T34" fmla="*/ 100 w 113"/>
                <a:gd name="T35" fmla="*/ 71 h 114"/>
                <a:gd name="T36" fmla="*/ 104 w 113"/>
                <a:gd name="T37" fmla="*/ 89 h 114"/>
                <a:gd name="T38" fmla="*/ 91 w 113"/>
                <a:gd name="T39" fmla="*/ 88 h 114"/>
                <a:gd name="T40" fmla="*/ 94 w 113"/>
                <a:gd name="T41" fmla="*/ 101 h 114"/>
                <a:gd name="T42" fmla="*/ 75 w 113"/>
                <a:gd name="T43" fmla="*/ 100 h 114"/>
                <a:gd name="T44" fmla="*/ 66 w 113"/>
                <a:gd name="T45" fmla="*/ 103 h 114"/>
                <a:gd name="T46" fmla="*/ 53 w 113"/>
                <a:gd name="T47" fmla="*/ 114 h 114"/>
                <a:gd name="T48" fmla="*/ 47 w 113"/>
                <a:gd name="T49" fmla="*/ 103 h 114"/>
                <a:gd name="T50" fmla="*/ 37 w 113"/>
                <a:gd name="T51" fmla="*/ 112 h 114"/>
                <a:gd name="T52" fmla="*/ 30 w 113"/>
                <a:gd name="T53" fmla="*/ 95 h 114"/>
                <a:gd name="T54" fmla="*/ 22 w 113"/>
                <a:gd name="T55" fmla="*/ 88 h 114"/>
                <a:gd name="T56" fmla="*/ 5 w 113"/>
                <a:gd name="T57" fmla="*/ 83 h 114"/>
                <a:gd name="T58" fmla="*/ 13 w 113"/>
                <a:gd name="T59" fmla="*/ 72 h 114"/>
                <a:gd name="T60" fmla="*/ 0 w 113"/>
                <a:gd name="T61" fmla="*/ 67 h 114"/>
                <a:gd name="T62" fmla="*/ 10 w 113"/>
                <a:gd name="T63" fmla="*/ 53 h 114"/>
                <a:gd name="T64" fmla="*/ 13 w 113"/>
                <a:gd name="T65" fmla="*/ 44 h 114"/>
                <a:gd name="T66" fmla="*/ 9 w 113"/>
                <a:gd name="T67" fmla="*/ 25 h 114"/>
                <a:gd name="T68" fmla="*/ 22 w 113"/>
                <a:gd name="T69" fmla="*/ 27 h 114"/>
                <a:gd name="T70" fmla="*/ 19 w 113"/>
                <a:gd name="T71" fmla="*/ 13 h 114"/>
                <a:gd name="T72" fmla="*/ 37 w 113"/>
                <a:gd name="T73" fmla="*/ 15 h 114"/>
                <a:gd name="T74" fmla="*/ 47 w 113"/>
                <a:gd name="T75" fmla="*/ 12 h 114"/>
                <a:gd name="T76" fmla="*/ 61 w 113"/>
                <a:gd name="T7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14">
                  <a:moveTo>
                    <a:pt x="55" y="25"/>
                  </a:moveTo>
                  <a:lnTo>
                    <a:pt x="43" y="28"/>
                  </a:lnTo>
                  <a:lnTo>
                    <a:pt x="32" y="36"/>
                  </a:lnTo>
                  <a:lnTo>
                    <a:pt x="27" y="46"/>
                  </a:lnTo>
                  <a:lnTo>
                    <a:pt x="24" y="59"/>
                  </a:lnTo>
                  <a:lnTo>
                    <a:pt x="28" y="71"/>
                  </a:lnTo>
                  <a:lnTo>
                    <a:pt x="35" y="82"/>
                  </a:lnTo>
                  <a:lnTo>
                    <a:pt x="45" y="88"/>
                  </a:lnTo>
                  <a:lnTo>
                    <a:pt x="58" y="89"/>
                  </a:lnTo>
                  <a:lnTo>
                    <a:pt x="70" y="86"/>
                  </a:lnTo>
                  <a:lnTo>
                    <a:pt x="81" y="79"/>
                  </a:lnTo>
                  <a:lnTo>
                    <a:pt x="87" y="68"/>
                  </a:lnTo>
                  <a:lnTo>
                    <a:pt x="89" y="55"/>
                  </a:lnTo>
                  <a:lnTo>
                    <a:pt x="86" y="44"/>
                  </a:lnTo>
                  <a:lnTo>
                    <a:pt x="78" y="33"/>
                  </a:lnTo>
                  <a:lnTo>
                    <a:pt x="68" y="27"/>
                  </a:lnTo>
                  <a:lnTo>
                    <a:pt x="55" y="25"/>
                  </a:lnTo>
                  <a:close/>
                  <a:moveTo>
                    <a:pt x="61" y="0"/>
                  </a:moveTo>
                  <a:lnTo>
                    <a:pt x="61" y="11"/>
                  </a:lnTo>
                  <a:lnTo>
                    <a:pt x="66" y="12"/>
                  </a:lnTo>
                  <a:lnTo>
                    <a:pt x="70" y="13"/>
                  </a:lnTo>
                  <a:lnTo>
                    <a:pt x="75" y="3"/>
                  </a:lnTo>
                  <a:lnTo>
                    <a:pt x="89" y="10"/>
                  </a:lnTo>
                  <a:lnTo>
                    <a:pt x="83" y="20"/>
                  </a:lnTo>
                  <a:lnTo>
                    <a:pt x="87" y="23"/>
                  </a:lnTo>
                  <a:lnTo>
                    <a:pt x="91" y="27"/>
                  </a:lnTo>
                  <a:lnTo>
                    <a:pt x="100" y="20"/>
                  </a:lnTo>
                  <a:lnTo>
                    <a:pt x="108" y="32"/>
                  </a:lnTo>
                  <a:lnTo>
                    <a:pt x="99" y="38"/>
                  </a:lnTo>
                  <a:lnTo>
                    <a:pt x="100" y="42"/>
                  </a:lnTo>
                  <a:lnTo>
                    <a:pt x="102" y="48"/>
                  </a:lnTo>
                  <a:lnTo>
                    <a:pt x="113" y="48"/>
                  </a:lnTo>
                  <a:lnTo>
                    <a:pt x="113" y="61"/>
                  </a:lnTo>
                  <a:lnTo>
                    <a:pt x="103" y="62"/>
                  </a:lnTo>
                  <a:lnTo>
                    <a:pt x="102" y="67"/>
                  </a:lnTo>
                  <a:lnTo>
                    <a:pt x="100" y="71"/>
                  </a:lnTo>
                  <a:lnTo>
                    <a:pt x="111" y="76"/>
                  </a:lnTo>
                  <a:lnTo>
                    <a:pt x="104" y="89"/>
                  </a:lnTo>
                  <a:lnTo>
                    <a:pt x="94" y="84"/>
                  </a:lnTo>
                  <a:lnTo>
                    <a:pt x="91" y="88"/>
                  </a:lnTo>
                  <a:lnTo>
                    <a:pt x="87" y="92"/>
                  </a:lnTo>
                  <a:lnTo>
                    <a:pt x="94" y="101"/>
                  </a:lnTo>
                  <a:lnTo>
                    <a:pt x="82" y="109"/>
                  </a:lnTo>
                  <a:lnTo>
                    <a:pt x="75" y="100"/>
                  </a:lnTo>
                  <a:lnTo>
                    <a:pt x="72" y="101"/>
                  </a:lnTo>
                  <a:lnTo>
                    <a:pt x="66" y="103"/>
                  </a:lnTo>
                  <a:lnTo>
                    <a:pt x="66" y="114"/>
                  </a:lnTo>
                  <a:lnTo>
                    <a:pt x="53" y="114"/>
                  </a:lnTo>
                  <a:lnTo>
                    <a:pt x="52" y="104"/>
                  </a:lnTo>
                  <a:lnTo>
                    <a:pt x="47" y="103"/>
                  </a:lnTo>
                  <a:lnTo>
                    <a:pt x="43" y="101"/>
                  </a:lnTo>
                  <a:lnTo>
                    <a:pt x="37" y="112"/>
                  </a:lnTo>
                  <a:lnTo>
                    <a:pt x="24" y="105"/>
                  </a:lnTo>
                  <a:lnTo>
                    <a:pt x="30" y="95"/>
                  </a:lnTo>
                  <a:lnTo>
                    <a:pt x="26" y="92"/>
                  </a:lnTo>
                  <a:lnTo>
                    <a:pt x="22" y="88"/>
                  </a:lnTo>
                  <a:lnTo>
                    <a:pt x="13" y="95"/>
                  </a:lnTo>
                  <a:lnTo>
                    <a:pt x="5" y="83"/>
                  </a:lnTo>
                  <a:lnTo>
                    <a:pt x="14" y="76"/>
                  </a:lnTo>
                  <a:lnTo>
                    <a:pt x="13" y="72"/>
                  </a:lnTo>
                  <a:lnTo>
                    <a:pt x="11" y="67"/>
                  </a:lnTo>
                  <a:lnTo>
                    <a:pt x="0" y="67"/>
                  </a:lnTo>
                  <a:lnTo>
                    <a:pt x="0" y="54"/>
                  </a:lnTo>
                  <a:lnTo>
                    <a:pt x="10" y="53"/>
                  </a:lnTo>
                  <a:lnTo>
                    <a:pt x="11" y="48"/>
                  </a:lnTo>
                  <a:lnTo>
                    <a:pt x="13" y="44"/>
                  </a:lnTo>
                  <a:lnTo>
                    <a:pt x="2" y="38"/>
                  </a:lnTo>
                  <a:lnTo>
                    <a:pt x="9" y="25"/>
                  </a:lnTo>
                  <a:lnTo>
                    <a:pt x="19" y="31"/>
                  </a:lnTo>
                  <a:lnTo>
                    <a:pt x="22" y="27"/>
                  </a:lnTo>
                  <a:lnTo>
                    <a:pt x="26" y="23"/>
                  </a:lnTo>
                  <a:lnTo>
                    <a:pt x="19" y="13"/>
                  </a:lnTo>
                  <a:lnTo>
                    <a:pt x="31" y="6"/>
                  </a:lnTo>
                  <a:lnTo>
                    <a:pt x="37" y="15"/>
                  </a:lnTo>
                  <a:lnTo>
                    <a:pt x="43" y="13"/>
                  </a:lnTo>
                  <a:lnTo>
                    <a:pt x="47" y="12"/>
                  </a:lnTo>
                  <a:lnTo>
                    <a:pt x="47" y="0"/>
                  </a:lnTo>
                  <a:lnTo>
                    <a:pt x="61"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4" name="Freeform 230">
              <a:extLst>
                <a:ext uri="{FF2B5EF4-FFF2-40B4-BE49-F238E27FC236}">
                  <a16:creationId xmlns:a16="http://schemas.microsoft.com/office/drawing/2014/main" id="{3077BF60-A225-4824-84B4-DE66B605529D}"/>
                </a:ext>
              </a:extLst>
            </p:cNvPr>
            <p:cNvSpPr>
              <a:spLocks/>
            </p:cNvSpPr>
            <p:nvPr/>
          </p:nvSpPr>
          <p:spPr bwMode="auto">
            <a:xfrm>
              <a:off x="5560692" y="4714778"/>
              <a:ext cx="49057" cy="43334"/>
            </a:xfrm>
            <a:custGeom>
              <a:avLst/>
              <a:gdLst>
                <a:gd name="T0" fmla="*/ 16 w 33"/>
                <a:gd name="T1" fmla="*/ 0 h 33"/>
                <a:gd name="T2" fmla="*/ 21 w 33"/>
                <a:gd name="T3" fmla="*/ 0 h 33"/>
                <a:gd name="T4" fmla="*/ 25 w 33"/>
                <a:gd name="T5" fmla="*/ 3 h 33"/>
                <a:gd name="T6" fmla="*/ 29 w 33"/>
                <a:gd name="T7" fmla="*/ 7 h 33"/>
                <a:gd name="T8" fmla="*/ 32 w 33"/>
                <a:gd name="T9" fmla="*/ 10 h 33"/>
                <a:gd name="T10" fmla="*/ 33 w 33"/>
                <a:gd name="T11" fmla="*/ 16 h 33"/>
                <a:gd name="T12" fmla="*/ 33 w 33"/>
                <a:gd name="T13" fmla="*/ 21 h 33"/>
                <a:gd name="T14" fmla="*/ 30 w 33"/>
                <a:gd name="T15" fmla="*/ 25 h 33"/>
                <a:gd name="T16" fmla="*/ 26 w 33"/>
                <a:gd name="T17" fmla="*/ 29 h 33"/>
                <a:gd name="T18" fmla="*/ 22 w 33"/>
                <a:gd name="T19" fmla="*/ 31 h 33"/>
                <a:gd name="T20" fmla="*/ 17 w 33"/>
                <a:gd name="T21" fmla="*/ 33 h 33"/>
                <a:gd name="T22" fmla="*/ 12 w 33"/>
                <a:gd name="T23" fmla="*/ 31 h 33"/>
                <a:gd name="T24" fmla="*/ 8 w 33"/>
                <a:gd name="T25" fmla="*/ 30 h 33"/>
                <a:gd name="T26" fmla="*/ 4 w 33"/>
                <a:gd name="T27" fmla="*/ 26 h 33"/>
                <a:gd name="T28" fmla="*/ 1 w 33"/>
                <a:gd name="T29" fmla="*/ 22 h 33"/>
                <a:gd name="T30" fmla="*/ 0 w 33"/>
                <a:gd name="T31" fmla="*/ 17 h 33"/>
                <a:gd name="T32" fmla="*/ 1 w 33"/>
                <a:gd name="T33" fmla="*/ 12 h 33"/>
                <a:gd name="T34" fmla="*/ 3 w 33"/>
                <a:gd name="T35" fmla="*/ 8 h 33"/>
                <a:gd name="T36" fmla="*/ 7 w 33"/>
                <a:gd name="T37" fmla="*/ 4 h 33"/>
                <a:gd name="T38" fmla="*/ 11 w 33"/>
                <a:gd name="T39" fmla="*/ 1 h 33"/>
                <a:gd name="T40" fmla="*/ 16 w 33"/>
                <a:gd name="T4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33">
                  <a:moveTo>
                    <a:pt x="16" y="0"/>
                  </a:moveTo>
                  <a:lnTo>
                    <a:pt x="21" y="0"/>
                  </a:lnTo>
                  <a:lnTo>
                    <a:pt x="25" y="3"/>
                  </a:lnTo>
                  <a:lnTo>
                    <a:pt x="29" y="7"/>
                  </a:lnTo>
                  <a:lnTo>
                    <a:pt x="32" y="10"/>
                  </a:lnTo>
                  <a:lnTo>
                    <a:pt x="33" y="16"/>
                  </a:lnTo>
                  <a:lnTo>
                    <a:pt x="33" y="21"/>
                  </a:lnTo>
                  <a:lnTo>
                    <a:pt x="30" y="25"/>
                  </a:lnTo>
                  <a:lnTo>
                    <a:pt x="26" y="29"/>
                  </a:lnTo>
                  <a:lnTo>
                    <a:pt x="22" y="31"/>
                  </a:lnTo>
                  <a:lnTo>
                    <a:pt x="17" y="33"/>
                  </a:lnTo>
                  <a:lnTo>
                    <a:pt x="12" y="31"/>
                  </a:lnTo>
                  <a:lnTo>
                    <a:pt x="8" y="30"/>
                  </a:lnTo>
                  <a:lnTo>
                    <a:pt x="4" y="26"/>
                  </a:lnTo>
                  <a:lnTo>
                    <a:pt x="1" y="22"/>
                  </a:lnTo>
                  <a:lnTo>
                    <a:pt x="0" y="17"/>
                  </a:lnTo>
                  <a:lnTo>
                    <a:pt x="1" y="12"/>
                  </a:lnTo>
                  <a:lnTo>
                    <a:pt x="3" y="8"/>
                  </a:lnTo>
                  <a:lnTo>
                    <a:pt x="7" y="4"/>
                  </a:lnTo>
                  <a:lnTo>
                    <a:pt x="11" y="1"/>
                  </a:lnTo>
                  <a:lnTo>
                    <a:pt x="16" y="0"/>
                  </a:lnTo>
                  <a:close/>
                </a:path>
              </a:pathLst>
            </a:custGeom>
            <a:solidFill>
              <a:schemeClr val="accent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5" name="Freeform 231">
              <a:extLst>
                <a:ext uri="{FF2B5EF4-FFF2-40B4-BE49-F238E27FC236}">
                  <a16:creationId xmlns:a16="http://schemas.microsoft.com/office/drawing/2014/main" id="{C5DC43A7-BDCA-453C-B5D8-89846F319175}"/>
                </a:ext>
              </a:extLst>
            </p:cNvPr>
            <p:cNvSpPr>
              <a:spLocks noEditPoints="1"/>
            </p:cNvSpPr>
            <p:nvPr/>
          </p:nvSpPr>
          <p:spPr bwMode="auto">
            <a:xfrm>
              <a:off x="4955659" y="4090729"/>
              <a:ext cx="212579" cy="216681"/>
            </a:xfrm>
            <a:custGeom>
              <a:avLst/>
              <a:gdLst>
                <a:gd name="T0" fmla="*/ 58 w 152"/>
                <a:gd name="T1" fmla="*/ 38 h 154"/>
                <a:gd name="T2" fmla="*/ 35 w 152"/>
                <a:gd name="T3" fmla="*/ 62 h 154"/>
                <a:gd name="T4" fmla="*/ 38 w 152"/>
                <a:gd name="T5" fmla="*/ 96 h 154"/>
                <a:gd name="T6" fmla="*/ 61 w 152"/>
                <a:gd name="T7" fmla="*/ 117 h 154"/>
                <a:gd name="T8" fmla="*/ 94 w 152"/>
                <a:gd name="T9" fmla="*/ 116 h 154"/>
                <a:gd name="T10" fmla="*/ 117 w 152"/>
                <a:gd name="T11" fmla="*/ 91 h 154"/>
                <a:gd name="T12" fmla="*/ 114 w 152"/>
                <a:gd name="T13" fmla="*/ 58 h 154"/>
                <a:gd name="T14" fmla="*/ 90 w 152"/>
                <a:gd name="T15" fmla="*/ 37 h 154"/>
                <a:gd name="T16" fmla="*/ 81 w 152"/>
                <a:gd name="T17" fmla="*/ 0 h 154"/>
                <a:gd name="T18" fmla="*/ 89 w 152"/>
                <a:gd name="T19" fmla="*/ 16 h 154"/>
                <a:gd name="T20" fmla="*/ 102 w 152"/>
                <a:gd name="T21" fmla="*/ 4 h 154"/>
                <a:gd name="T22" fmla="*/ 113 w 152"/>
                <a:gd name="T23" fmla="*/ 27 h 154"/>
                <a:gd name="T24" fmla="*/ 122 w 152"/>
                <a:gd name="T25" fmla="*/ 36 h 154"/>
                <a:gd name="T26" fmla="*/ 145 w 152"/>
                <a:gd name="T27" fmla="*/ 44 h 154"/>
                <a:gd name="T28" fmla="*/ 135 w 152"/>
                <a:gd name="T29" fmla="*/ 58 h 154"/>
                <a:gd name="T30" fmla="*/ 152 w 152"/>
                <a:gd name="T31" fmla="*/ 63 h 154"/>
                <a:gd name="T32" fmla="*/ 137 w 152"/>
                <a:gd name="T33" fmla="*/ 83 h 154"/>
                <a:gd name="T34" fmla="*/ 135 w 152"/>
                <a:gd name="T35" fmla="*/ 96 h 154"/>
                <a:gd name="T36" fmla="*/ 140 w 152"/>
                <a:gd name="T37" fmla="*/ 120 h 154"/>
                <a:gd name="T38" fmla="*/ 122 w 152"/>
                <a:gd name="T39" fmla="*/ 118 h 154"/>
                <a:gd name="T40" fmla="*/ 126 w 152"/>
                <a:gd name="T41" fmla="*/ 135 h 154"/>
                <a:gd name="T42" fmla="*/ 102 w 152"/>
                <a:gd name="T43" fmla="*/ 133 h 154"/>
                <a:gd name="T44" fmla="*/ 89 w 152"/>
                <a:gd name="T45" fmla="*/ 137 h 154"/>
                <a:gd name="T46" fmla="*/ 71 w 152"/>
                <a:gd name="T47" fmla="*/ 154 h 154"/>
                <a:gd name="T48" fmla="*/ 64 w 152"/>
                <a:gd name="T49" fmla="*/ 137 h 154"/>
                <a:gd name="T50" fmla="*/ 51 w 152"/>
                <a:gd name="T51" fmla="*/ 148 h 154"/>
                <a:gd name="T52" fmla="*/ 41 w 152"/>
                <a:gd name="T53" fmla="*/ 127 h 154"/>
                <a:gd name="T54" fmla="*/ 30 w 152"/>
                <a:gd name="T55" fmla="*/ 118 h 154"/>
                <a:gd name="T56" fmla="*/ 8 w 152"/>
                <a:gd name="T57" fmla="*/ 110 h 154"/>
                <a:gd name="T58" fmla="*/ 18 w 152"/>
                <a:gd name="T59" fmla="*/ 96 h 154"/>
                <a:gd name="T60" fmla="*/ 1 w 152"/>
                <a:gd name="T61" fmla="*/ 91 h 154"/>
                <a:gd name="T62" fmla="*/ 14 w 152"/>
                <a:gd name="T63" fmla="*/ 71 h 154"/>
                <a:gd name="T64" fmla="*/ 17 w 152"/>
                <a:gd name="T65" fmla="*/ 58 h 154"/>
                <a:gd name="T66" fmla="*/ 13 w 152"/>
                <a:gd name="T67" fmla="*/ 35 h 154"/>
                <a:gd name="T68" fmla="*/ 30 w 152"/>
                <a:gd name="T69" fmla="*/ 36 h 154"/>
                <a:gd name="T70" fmla="*/ 26 w 152"/>
                <a:gd name="T71" fmla="*/ 19 h 154"/>
                <a:gd name="T72" fmla="*/ 51 w 152"/>
                <a:gd name="T73" fmla="*/ 21 h 154"/>
                <a:gd name="T74" fmla="*/ 63 w 152"/>
                <a:gd name="T75" fmla="*/ 16 h 154"/>
                <a:gd name="T76" fmla="*/ 81 w 152"/>
                <a:gd name="T7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154">
                  <a:moveTo>
                    <a:pt x="73" y="35"/>
                  </a:moveTo>
                  <a:lnTo>
                    <a:pt x="58" y="38"/>
                  </a:lnTo>
                  <a:lnTo>
                    <a:pt x="44" y="49"/>
                  </a:lnTo>
                  <a:lnTo>
                    <a:pt x="35" y="62"/>
                  </a:lnTo>
                  <a:lnTo>
                    <a:pt x="34" y="79"/>
                  </a:lnTo>
                  <a:lnTo>
                    <a:pt x="38" y="96"/>
                  </a:lnTo>
                  <a:lnTo>
                    <a:pt x="47" y="109"/>
                  </a:lnTo>
                  <a:lnTo>
                    <a:pt x="61" y="117"/>
                  </a:lnTo>
                  <a:lnTo>
                    <a:pt x="79" y="120"/>
                  </a:lnTo>
                  <a:lnTo>
                    <a:pt x="94" y="116"/>
                  </a:lnTo>
                  <a:lnTo>
                    <a:pt x="107" y="105"/>
                  </a:lnTo>
                  <a:lnTo>
                    <a:pt x="117" y="91"/>
                  </a:lnTo>
                  <a:lnTo>
                    <a:pt x="119" y="75"/>
                  </a:lnTo>
                  <a:lnTo>
                    <a:pt x="114" y="58"/>
                  </a:lnTo>
                  <a:lnTo>
                    <a:pt x="105" y="45"/>
                  </a:lnTo>
                  <a:lnTo>
                    <a:pt x="90" y="37"/>
                  </a:lnTo>
                  <a:lnTo>
                    <a:pt x="73" y="35"/>
                  </a:lnTo>
                  <a:close/>
                  <a:moveTo>
                    <a:pt x="81" y="0"/>
                  </a:moveTo>
                  <a:lnTo>
                    <a:pt x="82" y="16"/>
                  </a:lnTo>
                  <a:lnTo>
                    <a:pt x="89" y="16"/>
                  </a:lnTo>
                  <a:lnTo>
                    <a:pt x="96" y="19"/>
                  </a:lnTo>
                  <a:lnTo>
                    <a:pt x="102" y="4"/>
                  </a:lnTo>
                  <a:lnTo>
                    <a:pt x="119" y="14"/>
                  </a:lnTo>
                  <a:lnTo>
                    <a:pt x="113" y="27"/>
                  </a:lnTo>
                  <a:lnTo>
                    <a:pt x="117" y="31"/>
                  </a:lnTo>
                  <a:lnTo>
                    <a:pt x="122" y="36"/>
                  </a:lnTo>
                  <a:lnTo>
                    <a:pt x="135" y="28"/>
                  </a:lnTo>
                  <a:lnTo>
                    <a:pt x="145" y="44"/>
                  </a:lnTo>
                  <a:lnTo>
                    <a:pt x="132" y="52"/>
                  </a:lnTo>
                  <a:lnTo>
                    <a:pt x="135" y="58"/>
                  </a:lnTo>
                  <a:lnTo>
                    <a:pt x="136" y="65"/>
                  </a:lnTo>
                  <a:lnTo>
                    <a:pt x="152" y="63"/>
                  </a:lnTo>
                  <a:lnTo>
                    <a:pt x="152" y="82"/>
                  </a:lnTo>
                  <a:lnTo>
                    <a:pt x="137" y="83"/>
                  </a:lnTo>
                  <a:lnTo>
                    <a:pt x="136" y="90"/>
                  </a:lnTo>
                  <a:lnTo>
                    <a:pt x="135" y="96"/>
                  </a:lnTo>
                  <a:lnTo>
                    <a:pt x="148" y="103"/>
                  </a:lnTo>
                  <a:lnTo>
                    <a:pt x="140" y="120"/>
                  </a:lnTo>
                  <a:lnTo>
                    <a:pt x="126" y="113"/>
                  </a:lnTo>
                  <a:lnTo>
                    <a:pt x="122" y="118"/>
                  </a:lnTo>
                  <a:lnTo>
                    <a:pt x="118" y="122"/>
                  </a:lnTo>
                  <a:lnTo>
                    <a:pt x="126" y="135"/>
                  </a:lnTo>
                  <a:lnTo>
                    <a:pt x="110" y="146"/>
                  </a:lnTo>
                  <a:lnTo>
                    <a:pt x="102" y="133"/>
                  </a:lnTo>
                  <a:lnTo>
                    <a:pt x="96" y="135"/>
                  </a:lnTo>
                  <a:lnTo>
                    <a:pt x="89" y="137"/>
                  </a:lnTo>
                  <a:lnTo>
                    <a:pt x="90" y="152"/>
                  </a:lnTo>
                  <a:lnTo>
                    <a:pt x="71" y="154"/>
                  </a:lnTo>
                  <a:lnTo>
                    <a:pt x="71" y="138"/>
                  </a:lnTo>
                  <a:lnTo>
                    <a:pt x="64" y="137"/>
                  </a:lnTo>
                  <a:lnTo>
                    <a:pt x="58" y="135"/>
                  </a:lnTo>
                  <a:lnTo>
                    <a:pt x="51" y="148"/>
                  </a:lnTo>
                  <a:lnTo>
                    <a:pt x="34" y="141"/>
                  </a:lnTo>
                  <a:lnTo>
                    <a:pt x="41" y="127"/>
                  </a:lnTo>
                  <a:lnTo>
                    <a:pt x="35" y="122"/>
                  </a:lnTo>
                  <a:lnTo>
                    <a:pt x="30" y="118"/>
                  </a:lnTo>
                  <a:lnTo>
                    <a:pt x="18" y="126"/>
                  </a:lnTo>
                  <a:lnTo>
                    <a:pt x="8" y="110"/>
                  </a:lnTo>
                  <a:lnTo>
                    <a:pt x="20" y="103"/>
                  </a:lnTo>
                  <a:lnTo>
                    <a:pt x="18" y="96"/>
                  </a:lnTo>
                  <a:lnTo>
                    <a:pt x="16" y="90"/>
                  </a:lnTo>
                  <a:lnTo>
                    <a:pt x="1" y="91"/>
                  </a:lnTo>
                  <a:lnTo>
                    <a:pt x="0" y="71"/>
                  </a:lnTo>
                  <a:lnTo>
                    <a:pt x="14" y="71"/>
                  </a:lnTo>
                  <a:lnTo>
                    <a:pt x="16" y="65"/>
                  </a:lnTo>
                  <a:lnTo>
                    <a:pt x="17" y="58"/>
                  </a:lnTo>
                  <a:lnTo>
                    <a:pt x="4" y="52"/>
                  </a:lnTo>
                  <a:lnTo>
                    <a:pt x="13" y="35"/>
                  </a:lnTo>
                  <a:lnTo>
                    <a:pt x="26" y="41"/>
                  </a:lnTo>
                  <a:lnTo>
                    <a:pt x="30" y="36"/>
                  </a:lnTo>
                  <a:lnTo>
                    <a:pt x="35" y="32"/>
                  </a:lnTo>
                  <a:lnTo>
                    <a:pt x="26" y="19"/>
                  </a:lnTo>
                  <a:lnTo>
                    <a:pt x="42" y="8"/>
                  </a:lnTo>
                  <a:lnTo>
                    <a:pt x="51" y="21"/>
                  </a:lnTo>
                  <a:lnTo>
                    <a:pt x="56" y="19"/>
                  </a:lnTo>
                  <a:lnTo>
                    <a:pt x="63" y="16"/>
                  </a:lnTo>
                  <a:lnTo>
                    <a:pt x="63" y="2"/>
                  </a:lnTo>
                  <a:lnTo>
                    <a:pt x="81"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6" name="Freeform 232">
              <a:extLst>
                <a:ext uri="{FF2B5EF4-FFF2-40B4-BE49-F238E27FC236}">
                  <a16:creationId xmlns:a16="http://schemas.microsoft.com/office/drawing/2014/main" id="{A69DF5F4-3B58-470F-9012-B9DF67A2B997}"/>
                </a:ext>
              </a:extLst>
            </p:cNvPr>
            <p:cNvSpPr>
              <a:spLocks/>
            </p:cNvSpPr>
            <p:nvPr/>
          </p:nvSpPr>
          <p:spPr bwMode="auto">
            <a:xfrm>
              <a:off x="5029241" y="4168732"/>
              <a:ext cx="65409" cy="60674"/>
            </a:xfrm>
            <a:custGeom>
              <a:avLst/>
              <a:gdLst>
                <a:gd name="T0" fmla="*/ 20 w 43"/>
                <a:gd name="T1" fmla="*/ 0 h 44"/>
                <a:gd name="T2" fmla="*/ 31 w 43"/>
                <a:gd name="T3" fmla="*/ 3 h 44"/>
                <a:gd name="T4" fmla="*/ 39 w 43"/>
                <a:gd name="T5" fmla="*/ 10 h 44"/>
                <a:gd name="T6" fmla="*/ 43 w 43"/>
                <a:gd name="T7" fmla="*/ 20 h 44"/>
                <a:gd name="T8" fmla="*/ 41 w 43"/>
                <a:gd name="T9" fmla="*/ 32 h 44"/>
                <a:gd name="T10" fmla="*/ 33 w 43"/>
                <a:gd name="T11" fmla="*/ 40 h 44"/>
                <a:gd name="T12" fmla="*/ 22 w 43"/>
                <a:gd name="T13" fmla="*/ 44 h 44"/>
                <a:gd name="T14" fmla="*/ 12 w 43"/>
                <a:gd name="T15" fmla="*/ 41 h 44"/>
                <a:gd name="T16" fmla="*/ 3 w 43"/>
                <a:gd name="T17" fmla="*/ 35 h 44"/>
                <a:gd name="T18" fmla="*/ 0 w 43"/>
                <a:gd name="T19" fmla="*/ 23 h 44"/>
                <a:gd name="T20" fmla="*/ 1 w 43"/>
                <a:gd name="T21" fmla="*/ 12 h 44"/>
                <a:gd name="T22" fmla="*/ 9 w 43"/>
                <a:gd name="T23" fmla="*/ 4 h 44"/>
                <a:gd name="T24" fmla="*/ 20 w 43"/>
                <a:gd name="T25"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4">
                  <a:moveTo>
                    <a:pt x="20" y="0"/>
                  </a:moveTo>
                  <a:lnTo>
                    <a:pt x="31" y="3"/>
                  </a:lnTo>
                  <a:lnTo>
                    <a:pt x="39" y="10"/>
                  </a:lnTo>
                  <a:lnTo>
                    <a:pt x="43" y="20"/>
                  </a:lnTo>
                  <a:lnTo>
                    <a:pt x="41" y="32"/>
                  </a:lnTo>
                  <a:lnTo>
                    <a:pt x="33" y="40"/>
                  </a:lnTo>
                  <a:lnTo>
                    <a:pt x="22" y="44"/>
                  </a:lnTo>
                  <a:lnTo>
                    <a:pt x="12" y="41"/>
                  </a:lnTo>
                  <a:lnTo>
                    <a:pt x="3" y="35"/>
                  </a:lnTo>
                  <a:lnTo>
                    <a:pt x="0" y="23"/>
                  </a:lnTo>
                  <a:lnTo>
                    <a:pt x="1" y="12"/>
                  </a:lnTo>
                  <a:lnTo>
                    <a:pt x="9" y="4"/>
                  </a:lnTo>
                  <a:lnTo>
                    <a:pt x="20" y="0"/>
                  </a:lnTo>
                  <a:close/>
                </a:path>
              </a:pathLst>
            </a:custGeom>
            <a:solidFill>
              <a:schemeClr val="tx2"/>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57" name="Shape 2190">
            <a:extLst>
              <a:ext uri="{FF2B5EF4-FFF2-40B4-BE49-F238E27FC236}">
                <a16:creationId xmlns:a16="http://schemas.microsoft.com/office/drawing/2014/main" id="{F0FCFDFB-1FB8-4E9C-B3CA-B3DA141B50BC}"/>
              </a:ext>
            </a:extLst>
          </p:cNvPr>
          <p:cNvSpPr/>
          <p:nvPr/>
        </p:nvSpPr>
        <p:spPr>
          <a:xfrm rot="10800000" flipH="1">
            <a:off x="284886" y="5821193"/>
            <a:ext cx="857250" cy="874712"/>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4"/>
          </a:solidFill>
          <a:ln w="12700" cap="flat">
            <a:noFill/>
            <a:miter lim="400000"/>
          </a:ln>
          <a:effectLst/>
        </p:spPr>
        <p:txBody>
          <a:bodyPr lIns="34289" tIns="34289" rIns="34289" bIns="34289"/>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9" name="Shape 2190">
            <a:extLst>
              <a:ext uri="{FF2B5EF4-FFF2-40B4-BE49-F238E27FC236}">
                <a16:creationId xmlns:a16="http://schemas.microsoft.com/office/drawing/2014/main" id="{5ADFDD70-8045-4FB9-9945-B2C3417B933D}"/>
              </a:ext>
            </a:extLst>
          </p:cNvPr>
          <p:cNvSpPr/>
          <p:nvPr/>
        </p:nvSpPr>
        <p:spPr>
          <a:xfrm rot="10800000" flipH="1">
            <a:off x="1924774" y="5776743"/>
            <a:ext cx="522287" cy="493712"/>
          </a:xfrm>
          <a:custGeom>
            <a:avLst/>
            <a:gdLst/>
            <a:ahLst/>
            <a:cxnLst>
              <a:cxn ang="0">
                <a:pos x="wd2" y="hd2"/>
              </a:cxn>
              <a:cxn ang="5400000">
                <a:pos x="wd2" y="hd2"/>
              </a:cxn>
              <a:cxn ang="10800000">
                <a:pos x="wd2" y="hd2"/>
              </a:cxn>
              <a:cxn ang="16200000">
                <a:pos x="wd2" y="hd2"/>
              </a:cxn>
            </a:cxnLst>
            <a:rect l="0" t="0" r="r" b="b"/>
            <a:pathLst>
              <a:path w="21600" h="21600" extrusionOk="0">
                <a:moveTo>
                  <a:pt x="21447" y="12678"/>
                </a:moveTo>
                <a:cubicBezTo>
                  <a:pt x="21600" y="11317"/>
                  <a:pt x="21600" y="11317"/>
                  <a:pt x="21600" y="11317"/>
                </a:cubicBezTo>
                <a:cubicBezTo>
                  <a:pt x="19839" y="10636"/>
                  <a:pt x="19839" y="10636"/>
                  <a:pt x="19839" y="10636"/>
                </a:cubicBezTo>
                <a:cubicBezTo>
                  <a:pt x="19827" y="10260"/>
                  <a:pt x="19804" y="9873"/>
                  <a:pt x="19745" y="9485"/>
                </a:cubicBezTo>
                <a:cubicBezTo>
                  <a:pt x="21400" y="8523"/>
                  <a:pt x="21400" y="8523"/>
                  <a:pt x="21400" y="8523"/>
                </a:cubicBezTo>
                <a:cubicBezTo>
                  <a:pt x="21025" y="7208"/>
                  <a:pt x="21025" y="7208"/>
                  <a:pt x="21025" y="7208"/>
                </a:cubicBezTo>
                <a:cubicBezTo>
                  <a:pt x="19111" y="7255"/>
                  <a:pt x="19111" y="7255"/>
                  <a:pt x="19111" y="7255"/>
                </a:cubicBezTo>
                <a:cubicBezTo>
                  <a:pt x="18947" y="6856"/>
                  <a:pt x="18747" y="6480"/>
                  <a:pt x="18524" y="6116"/>
                </a:cubicBezTo>
                <a:cubicBezTo>
                  <a:pt x="19663" y="4602"/>
                  <a:pt x="19663" y="4602"/>
                  <a:pt x="19663" y="4602"/>
                </a:cubicBezTo>
                <a:cubicBezTo>
                  <a:pt x="18806" y="3533"/>
                  <a:pt x="18806" y="3533"/>
                  <a:pt x="18806" y="3533"/>
                </a:cubicBezTo>
                <a:cubicBezTo>
                  <a:pt x="17080" y="4297"/>
                  <a:pt x="17080" y="4297"/>
                  <a:pt x="17080" y="4297"/>
                </a:cubicBezTo>
                <a:cubicBezTo>
                  <a:pt x="16799" y="4038"/>
                  <a:pt x="16505" y="3780"/>
                  <a:pt x="16188" y="3557"/>
                </a:cubicBezTo>
                <a:cubicBezTo>
                  <a:pt x="16670" y="1726"/>
                  <a:pt x="16670" y="1726"/>
                  <a:pt x="16670" y="1726"/>
                </a:cubicBezTo>
                <a:cubicBezTo>
                  <a:pt x="15472" y="1057"/>
                  <a:pt x="15472" y="1057"/>
                  <a:pt x="15472" y="1057"/>
                </a:cubicBezTo>
                <a:cubicBezTo>
                  <a:pt x="14157" y="2418"/>
                  <a:pt x="14157" y="2418"/>
                  <a:pt x="14157" y="2418"/>
                </a:cubicBezTo>
                <a:cubicBezTo>
                  <a:pt x="13770" y="2266"/>
                  <a:pt x="13371" y="2125"/>
                  <a:pt x="12948" y="2031"/>
                </a:cubicBezTo>
                <a:cubicBezTo>
                  <a:pt x="12678" y="153"/>
                  <a:pt x="12678" y="153"/>
                  <a:pt x="12678" y="153"/>
                </a:cubicBezTo>
                <a:cubicBezTo>
                  <a:pt x="11317" y="0"/>
                  <a:pt x="11317" y="0"/>
                  <a:pt x="11317" y="0"/>
                </a:cubicBezTo>
                <a:cubicBezTo>
                  <a:pt x="10636" y="1773"/>
                  <a:pt x="10636" y="1773"/>
                  <a:pt x="10636" y="1773"/>
                </a:cubicBezTo>
                <a:cubicBezTo>
                  <a:pt x="10260" y="1773"/>
                  <a:pt x="9873" y="1808"/>
                  <a:pt x="9485" y="1867"/>
                </a:cubicBezTo>
                <a:cubicBezTo>
                  <a:pt x="8523" y="200"/>
                  <a:pt x="8523" y="200"/>
                  <a:pt x="8523" y="200"/>
                </a:cubicBezTo>
                <a:cubicBezTo>
                  <a:pt x="7196" y="575"/>
                  <a:pt x="7196" y="575"/>
                  <a:pt x="7196" y="575"/>
                </a:cubicBezTo>
                <a:cubicBezTo>
                  <a:pt x="7243" y="2500"/>
                  <a:pt x="7243" y="2500"/>
                  <a:pt x="7243" y="2500"/>
                </a:cubicBezTo>
                <a:cubicBezTo>
                  <a:pt x="6856" y="2665"/>
                  <a:pt x="6480" y="2864"/>
                  <a:pt x="6116" y="3076"/>
                </a:cubicBezTo>
                <a:cubicBezTo>
                  <a:pt x="4602" y="1949"/>
                  <a:pt x="4602" y="1949"/>
                  <a:pt x="4602" y="1949"/>
                </a:cubicBezTo>
                <a:cubicBezTo>
                  <a:pt x="3533" y="2806"/>
                  <a:pt x="3533" y="2806"/>
                  <a:pt x="3533" y="2806"/>
                </a:cubicBezTo>
                <a:cubicBezTo>
                  <a:pt x="4297" y="4531"/>
                  <a:pt x="4297" y="4531"/>
                  <a:pt x="4297" y="4531"/>
                </a:cubicBezTo>
                <a:cubicBezTo>
                  <a:pt x="4027" y="4813"/>
                  <a:pt x="3780" y="5107"/>
                  <a:pt x="3557" y="5412"/>
                </a:cubicBezTo>
                <a:cubicBezTo>
                  <a:pt x="1726" y="4930"/>
                  <a:pt x="1726" y="4930"/>
                  <a:pt x="1726" y="4930"/>
                </a:cubicBezTo>
                <a:cubicBezTo>
                  <a:pt x="1045" y="6128"/>
                  <a:pt x="1045" y="6128"/>
                  <a:pt x="1045" y="6128"/>
                </a:cubicBezTo>
                <a:cubicBezTo>
                  <a:pt x="2418" y="7443"/>
                  <a:pt x="2418" y="7443"/>
                  <a:pt x="2418" y="7443"/>
                </a:cubicBezTo>
                <a:cubicBezTo>
                  <a:pt x="2254" y="7842"/>
                  <a:pt x="2125" y="8241"/>
                  <a:pt x="2031" y="8652"/>
                </a:cubicBezTo>
                <a:cubicBezTo>
                  <a:pt x="153" y="8922"/>
                  <a:pt x="153" y="8922"/>
                  <a:pt x="153" y="8922"/>
                </a:cubicBezTo>
                <a:cubicBezTo>
                  <a:pt x="0" y="10295"/>
                  <a:pt x="0" y="10295"/>
                  <a:pt x="0" y="10295"/>
                </a:cubicBezTo>
                <a:cubicBezTo>
                  <a:pt x="1773" y="10964"/>
                  <a:pt x="1773" y="10964"/>
                  <a:pt x="1773" y="10964"/>
                </a:cubicBezTo>
                <a:cubicBezTo>
                  <a:pt x="1773" y="11352"/>
                  <a:pt x="1808" y="11739"/>
                  <a:pt x="1867" y="12115"/>
                </a:cubicBezTo>
                <a:cubicBezTo>
                  <a:pt x="200" y="13089"/>
                  <a:pt x="200" y="13089"/>
                  <a:pt x="200" y="13089"/>
                </a:cubicBezTo>
                <a:cubicBezTo>
                  <a:pt x="575" y="14404"/>
                  <a:pt x="575" y="14404"/>
                  <a:pt x="575" y="14404"/>
                </a:cubicBezTo>
                <a:cubicBezTo>
                  <a:pt x="2489" y="14357"/>
                  <a:pt x="2489" y="14357"/>
                  <a:pt x="2489" y="14357"/>
                </a:cubicBezTo>
                <a:cubicBezTo>
                  <a:pt x="2665" y="14756"/>
                  <a:pt x="2853" y="15132"/>
                  <a:pt x="3076" y="15496"/>
                </a:cubicBezTo>
                <a:cubicBezTo>
                  <a:pt x="1949" y="17010"/>
                  <a:pt x="1949" y="17010"/>
                  <a:pt x="1949" y="17010"/>
                </a:cubicBezTo>
                <a:cubicBezTo>
                  <a:pt x="2806" y="18078"/>
                  <a:pt x="2806" y="18078"/>
                  <a:pt x="2806" y="18078"/>
                </a:cubicBezTo>
                <a:cubicBezTo>
                  <a:pt x="4531" y="17303"/>
                  <a:pt x="4531" y="17303"/>
                  <a:pt x="4531" y="17303"/>
                </a:cubicBezTo>
                <a:cubicBezTo>
                  <a:pt x="4813" y="17573"/>
                  <a:pt x="5107" y="17820"/>
                  <a:pt x="5412" y="18055"/>
                </a:cubicBezTo>
                <a:cubicBezTo>
                  <a:pt x="4930" y="19886"/>
                  <a:pt x="4930" y="19886"/>
                  <a:pt x="4930" y="19886"/>
                </a:cubicBezTo>
                <a:cubicBezTo>
                  <a:pt x="6128" y="20555"/>
                  <a:pt x="6128" y="20555"/>
                  <a:pt x="6128" y="20555"/>
                </a:cubicBezTo>
                <a:cubicBezTo>
                  <a:pt x="7443" y="19193"/>
                  <a:pt x="7443" y="19193"/>
                  <a:pt x="7443" y="19193"/>
                </a:cubicBezTo>
                <a:cubicBezTo>
                  <a:pt x="7830" y="19346"/>
                  <a:pt x="8241" y="19475"/>
                  <a:pt x="8652" y="19581"/>
                </a:cubicBezTo>
                <a:cubicBezTo>
                  <a:pt x="8922" y="21447"/>
                  <a:pt x="8922" y="21447"/>
                  <a:pt x="8922" y="21447"/>
                </a:cubicBezTo>
                <a:cubicBezTo>
                  <a:pt x="10283" y="21600"/>
                  <a:pt x="10283" y="21600"/>
                  <a:pt x="10283" y="21600"/>
                </a:cubicBezTo>
                <a:cubicBezTo>
                  <a:pt x="10964" y="19839"/>
                  <a:pt x="10964" y="19839"/>
                  <a:pt x="10964" y="19839"/>
                </a:cubicBezTo>
                <a:cubicBezTo>
                  <a:pt x="11352" y="19827"/>
                  <a:pt x="11739" y="19804"/>
                  <a:pt x="12115" y="19745"/>
                </a:cubicBezTo>
                <a:cubicBezTo>
                  <a:pt x="13077" y="21400"/>
                  <a:pt x="13077" y="21400"/>
                  <a:pt x="13077" y="21400"/>
                </a:cubicBezTo>
                <a:cubicBezTo>
                  <a:pt x="14404" y="21025"/>
                  <a:pt x="14404" y="21025"/>
                  <a:pt x="14404" y="21025"/>
                </a:cubicBezTo>
                <a:cubicBezTo>
                  <a:pt x="14357" y="19111"/>
                  <a:pt x="14357" y="19111"/>
                  <a:pt x="14357" y="19111"/>
                </a:cubicBezTo>
                <a:cubicBezTo>
                  <a:pt x="14744" y="18947"/>
                  <a:pt x="15132" y="18747"/>
                  <a:pt x="15484" y="18536"/>
                </a:cubicBezTo>
                <a:cubicBezTo>
                  <a:pt x="16998" y="19663"/>
                  <a:pt x="16998" y="19663"/>
                  <a:pt x="16998" y="19663"/>
                </a:cubicBezTo>
                <a:cubicBezTo>
                  <a:pt x="18078" y="18806"/>
                  <a:pt x="18078" y="18806"/>
                  <a:pt x="18078" y="18806"/>
                </a:cubicBezTo>
                <a:cubicBezTo>
                  <a:pt x="17303" y="17080"/>
                  <a:pt x="17303" y="17080"/>
                  <a:pt x="17303" y="17080"/>
                </a:cubicBezTo>
                <a:cubicBezTo>
                  <a:pt x="17573" y="16799"/>
                  <a:pt x="17820" y="16505"/>
                  <a:pt x="18055" y="16200"/>
                </a:cubicBezTo>
                <a:cubicBezTo>
                  <a:pt x="19886" y="16670"/>
                  <a:pt x="19886" y="16670"/>
                  <a:pt x="19886" y="16670"/>
                </a:cubicBezTo>
                <a:cubicBezTo>
                  <a:pt x="20555" y="15472"/>
                  <a:pt x="20555" y="15472"/>
                  <a:pt x="20555" y="15472"/>
                </a:cubicBezTo>
                <a:cubicBezTo>
                  <a:pt x="19193" y="14169"/>
                  <a:pt x="19193" y="14169"/>
                  <a:pt x="19193" y="14169"/>
                </a:cubicBezTo>
                <a:cubicBezTo>
                  <a:pt x="19346" y="13770"/>
                  <a:pt x="19475" y="13371"/>
                  <a:pt x="19581" y="12960"/>
                </a:cubicBezTo>
                <a:lnTo>
                  <a:pt x="21447" y="12678"/>
                </a:lnTo>
                <a:close/>
                <a:moveTo>
                  <a:pt x="12690" y="17491"/>
                </a:moveTo>
                <a:cubicBezTo>
                  <a:pt x="8992" y="18536"/>
                  <a:pt x="5153" y="16388"/>
                  <a:pt x="4109" y="12690"/>
                </a:cubicBezTo>
                <a:cubicBezTo>
                  <a:pt x="3076" y="9004"/>
                  <a:pt x="5224" y="5153"/>
                  <a:pt x="8910" y="4120"/>
                </a:cubicBezTo>
                <a:cubicBezTo>
                  <a:pt x="12608" y="3076"/>
                  <a:pt x="16447" y="5224"/>
                  <a:pt x="17491" y="8922"/>
                </a:cubicBezTo>
                <a:cubicBezTo>
                  <a:pt x="18536" y="12608"/>
                  <a:pt x="16388" y="16447"/>
                  <a:pt x="12690" y="17491"/>
                </a:cubicBezTo>
                <a:close/>
              </a:path>
            </a:pathLst>
          </a:custGeom>
          <a:solidFill>
            <a:schemeClr val="accent3"/>
          </a:solidFill>
          <a:ln w="12700" cap="flat">
            <a:noFill/>
            <a:miter lim="400000"/>
          </a:ln>
          <a:effectLst/>
        </p:spPr>
        <p:txBody>
          <a:bodyPr lIns="34289" tIns="34289" rIns="34289" bIns="34289"/>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0" name="Shape 11">
            <a:extLst>
              <a:ext uri="{FF2B5EF4-FFF2-40B4-BE49-F238E27FC236}">
                <a16:creationId xmlns:a16="http://schemas.microsoft.com/office/drawing/2014/main" id="{FC062611-F2F1-43F0-824A-DA39F411DA9E}"/>
              </a:ext>
            </a:extLst>
          </p:cNvPr>
          <p:cNvSpPr/>
          <p:nvPr/>
        </p:nvSpPr>
        <p:spPr>
          <a:xfrm>
            <a:off x="835749" y="5552905"/>
            <a:ext cx="431800" cy="428625"/>
          </a:xfrm>
          <a:prstGeom prst="gear9">
            <a:avLst>
              <a:gd name="adj1" fmla="val 12347"/>
              <a:gd name="adj2" fmla="val 1763"/>
            </a:avLst>
          </a:prstGeom>
          <a:solidFill>
            <a:srgbClr val="FF000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1" name="Shape 13">
            <a:extLst>
              <a:ext uri="{FF2B5EF4-FFF2-40B4-BE49-F238E27FC236}">
                <a16:creationId xmlns:a16="http://schemas.microsoft.com/office/drawing/2014/main" id="{E2E0574D-5D09-45BF-8957-109E063CB353}"/>
              </a:ext>
            </a:extLst>
          </p:cNvPr>
          <p:cNvSpPr/>
          <p:nvPr/>
        </p:nvSpPr>
        <p:spPr>
          <a:xfrm>
            <a:off x="1588224" y="6130755"/>
            <a:ext cx="585787" cy="577850"/>
          </a:xfrm>
          <a:prstGeom prst="gear9">
            <a:avLst>
              <a:gd name="adj1" fmla="val 12347"/>
              <a:gd name="adj2" fmla="val 1763"/>
            </a:avLst>
          </a:prstGeom>
          <a:solidFill>
            <a:schemeClr val="accent5"/>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Shape 3420">
            <a:extLst>
              <a:ext uri="{FF2B5EF4-FFF2-40B4-BE49-F238E27FC236}">
                <a16:creationId xmlns:a16="http://schemas.microsoft.com/office/drawing/2014/main" id="{579B0EC9-239B-4DFE-B926-874C7D616B2E}"/>
              </a:ext>
            </a:extLst>
          </p:cNvPr>
          <p:cNvSpPr/>
          <p:nvPr/>
        </p:nvSpPr>
        <p:spPr>
          <a:xfrm>
            <a:off x="1089749" y="5914855"/>
            <a:ext cx="425450" cy="393700"/>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rgbClr val="FFC000"/>
          </a:solidFill>
          <a:ln w="57150" cap="flat">
            <a:noFill/>
            <a:prstDash val="solid"/>
            <a:round/>
          </a:ln>
          <a:effectLst/>
        </p:spPr>
        <p:txBody>
          <a:bodyPr lIns="34289" tIns="34289" rIns="34289" bIns="34289"/>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3" name="Shape 3420">
            <a:extLst>
              <a:ext uri="{FF2B5EF4-FFF2-40B4-BE49-F238E27FC236}">
                <a16:creationId xmlns:a16="http://schemas.microsoft.com/office/drawing/2014/main" id="{873EF925-2643-4F22-BA01-9BCEED3CEF5E}"/>
              </a:ext>
            </a:extLst>
          </p:cNvPr>
          <p:cNvSpPr/>
          <p:nvPr/>
        </p:nvSpPr>
        <p:spPr>
          <a:xfrm>
            <a:off x="1189761" y="6270455"/>
            <a:ext cx="414338" cy="414338"/>
          </a:xfrm>
          <a:custGeom>
            <a:avLst/>
            <a:gdLst/>
            <a:ahLst/>
            <a:cxnLst>
              <a:cxn ang="0">
                <a:pos x="wd2" y="hd2"/>
              </a:cxn>
              <a:cxn ang="5400000">
                <a:pos x="wd2" y="hd2"/>
              </a:cxn>
              <a:cxn ang="10800000">
                <a:pos x="wd2" y="hd2"/>
              </a:cxn>
              <a:cxn ang="16200000">
                <a:pos x="wd2" y="hd2"/>
              </a:cxn>
            </a:cxnLst>
            <a:rect l="0" t="0" r="r" b="b"/>
            <a:pathLst>
              <a:path w="21600" h="21600" extrusionOk="0">
                <a:moveTo>
                  <a:pt x="15885" y="18154"/>
                </a:moveTo>
                <a:cubicBezTo>
                  <a:pt x="15212" y="17860"/>
                  <a:pt x="14498" y="17860"/>
                  <a:pt x="13868" y="18154"/>
                </a:cubicBezTo>
                <a:cubicBezTo>
                  <a:pt x="12775" y="18574"/>
                  <a:pt x="12145" y="19625"/>
                  <a:pt x="12229" y="20760"/>
                </a:cubicBezTo>
                <a:cubicBezTo>
                  <a:pt x="12271" y="21012"/>
                  <a:pt x="12313" y="21264"/>
                  <a:pt x="12397" y="21474"/>
                </a:cubicBezTo>
                <a:cubicBezTo>
                  <a:pt x="11851" y="21558"/>
                  <a:pt x="11346" y="21600"/>
                  <a:pt x="10800" y="21600"/>
                </a:cubicBezTo>
                <a:cubicBezTo>
                  <a:pt x="10800" y="21600"/>
                  <a:pt x="10800" y="21600"/>
                  <a:pt x="10800" y="21600"/>
                </a:cubicBezTo>
                <a:cubicBezTo>
                  <a:pt x="10296" y="21600"/>
                  <a:pt x="9749" y="21558"/>
                  <a:pt x="9245" y="21474"/>
                </a:cubicBezTo>
                <a:cubicBezTo>
                  <a:pt x="9455" y="20844"/>
                  <a:pt x="9455" y="20171"/>
                  <a:pt x="9203" y="19541"/>
                </a:cubicBezTo>
                <a:cubicBezTo>
                  <a:pt x="8909" y="18911"/>
                  <a:pt x="8405" y="18406"/>
                  <a:pt x="7774" y="18154"/>
                </a:cubicBezTo>
                <a:cubicBezTo>
                  <a:pt x="7102" y="17860"/>
                  <a:pt x="6388" y="17860"/>
                  <a:pt x="5757" y="18154"/>
                </a:cubicBezTo>
                <a:cubicBezTo>
                  <a:pt x="5379" y="18280"/>
                  <a:pt x="5043" y="18532"/>
                  <a:pt x="4749" y="18868"/>
                </a:cubicBezTo>
                <a:cubicBezTo>
                  <a:pt x="4581" y="19037"/>
                  <a:pt x="4454" y="19247"/>
                  <a:pt x="4370" y="19457"/>
                </a:cubicBezTo>
                <a:cubicBezTo>
                  <a:pt x="3950" y="19163"/>
                  <a:pt x="3530" y="18826"/>
                  <a:pt x="3152" y="18448"/>
                </a:cubicBezTo>
                <a:cubicBezTo>
                  <a:pt x="3152" y="18448"/>
                  <a:pt x="3152" y="18448"/>
                  <a:pt x="3152" y="18448"/>
                </a:cubicBezTo>
                <a:cubicBezTo>
                  <a:pt x="2774" y="18070"/>
                  <a:pt x="2437" y="17650"/>
                  <a:pt x="2143" y="17230"/>
                </a:cubicBezTo>
                <a:cubicBezTo>
                  <a:pt x="2732" y="16977"/>
                  <a:pt x="3194" y="16473"/>
                  <a:pt x="3488" y="15843"/>
                </a:cubicBezTo>
                <a:cubicBezTo>
                  <a:pt x="3740" y="15212"/>
                  <a:pt x="3740" y="14498"/>
                  <a:pt x="3488" y="13826"/>
                </a:cubicBezTo>
                <a:cubicBezTo>
                  <a:pt x="3026" y="12775"/>
                  <a:pt x="1975" y="12145"/>
                  <a:pt x="840" y="12229"/>
                </a:cubicBezTo>
                <a:cubicBezTo>
                  <a:pt x="588" y="12229"/>
                  <a:pt x="336" y="12271"/>
                  <a:pt x="126" y="12355"/>
                </a:cubicBezTo>
                <a:cubicBezTo>
                  <a:pt x="42" y="11851"/>
                  <a:pt x="0" y="11346"/>
                  <a:pt x="0" y="10800"/>
                </a:cubicBezTo>
                <a:cubicBezTo>
                  <a:pt x="0" y="10800"/>
                  <a:pt x="0" y="10800"/>
                  <a:pt x="0" y="10800"/>
                </a:cubicBezTo>
                <a:cubicBezTo>
                  <a:pt x="0" y="10254"/>
                  <a:pt x="42" y="9749"/>
                  <a:pt x="126" y="9203"/>
                </a:cubicBezTo>
                <a:cubicBezTo>
                  <a:pt x="756" y="9455"/>
                  <a:pt x="1429" y="9455"/>
                  <a:pt x="2059" y="9203"/>
                </a:cubicBezTo>
                <a:cubicBezTo>
                  <a:pt x="2689" y="8909"/>
                  <a:pt x="3194" y="8405"/>
                  <a:pt x="3488" y="7774"/>
                </a:cubicBezTo>
                <a:cubicBezTo>
                  <a:pt x="3908" y="6682"/>
                  <a:pt x="3614" y="5505"/>
                  <a:pt x="2732" y="4749"/>
                </a:cubicBezTo>
                <a:cubicBezTo>
                  <a:pt x="2563" y="4581"/>
                  <a:pt x="2353" y="4454"/>
                  <a:pt x="2143" y="4370"/>
                </a:cubicBezTo>
                <a:cubicBezTo>
                  <a:pt x="2437" y="3908"/>
                  <a:pt x="2774" y="3530"/>
                  <a:pt x="3152" y="3152"/>
                </a:cubicBezTo>
                <a:cubicBezTo>
                  <a:pt x="3152" y="3152"/>
                  <a:pt x="3152" y="3152"/>
                  <a:pt x="3152" y="3152"/>
                </a:cubicBezTo>
                <a:cubicBezTo>
                  <a:pt x="3530" y="2774"/>
                  <a:pt x="3950" y="2437"/>
                  <a:pt x="4370" y="2101"/>
                </a:cubicBezTo>
                <a:cubicBezTo>
                  <a:pt x="4623" y="2732"/>
                  <a:pt x="5127" y="3194"/>
                  <a:pt x="5757" y="3446"/>
                </a:cubicBezTo>
                <a:cubicBezTo>
                  <a:pt x="5925" y="3530"/>
                  <a:pt x="6093" y="3572"/>
                  <a:pt x="6261" y="3614"/>
                </a:cubicBezTo>
                <a:cubicBezTo>
                  <a:pt x="6766" y="3698"/>
                  <a:pt x="7270" y="3656"/>
                  <a:pt x="7774" y="3446"/>
                </a:cubicBezTo>
                <a:cubicBezTo>
                  <a:pt x="7774" y="3446"/>
                  <a:pt x="7774" y="3446"/>
                  <a:pt x="7774" y="3446"/>
                </a:cubicBezTo>
                <a:cubicBezTo>
                  <a:pt x="8825" y="3026"/>
                  <a:pt x="9497" y="1975"/>
                  <a:pt x="9371" y="798"/>
                </a:cubicBezTo>
                <a:cubicBezTo>
                  <a:pt x="9371" y="714"/>
                  <a:pt x="9371" y="630"/>
                  <a:pt x="9329" y="546"/>
                </a:cubicBezTo>
                <a:cubicBezTo>
                  <a:pt x="9329" y="378"/>
                  <a:pt x="9287" y="252"/>
                  <a:pt x="9245" y="84"/>
                </a:cubicBezTo>
                <a:cubicBezTo>
                  <a:pt x="9749" y="42"/>
                  <a:pt x="10296" y="0"/>
                  <a:pt x="10800" y="0"/>
                </a:cubicBezTo>
                <a:cubicBezTo>
                  <a:pt x="10800" y="0"/>
                  <a:pt x="10800" y="0"/>
                  <a:pt x="10800" y="0"/>
                </a:cubicBezTo>
                <a:cubicBezTo>
                  <a:pt x="11346" y="0"/>
                  <a:pt x="11851" y="42"/>
                  <a:pt x="12397" y="84"/>
                </a:cubicBezTo>
                <a:cubicBezTo>
                  <a:pt x="12145" y="714"/>
                  <a:pt x="12145" y="1429"/>
                  <a:pt x="12439" y="2017"/>
                </a:cubicBezTo>
                <a:cubicBezTo>
                  <a:pt x="12691" y="2689"/>
                  <a:pt x="13195" y="3194"/>
                  <a:pt x="13868" y="3446"/>
                </a:cubicBezTo>
                <a:cubicBezTo>
                  <a:pt x="14498" y="3740"/>
                  <a:pt x="15212" y="3740"/>
                  <a:pt x="15885" y="3446"/>
                </a:cubicBezTo>
                <a:cubicBezTo>
                  <a:pt x="15885" y="3446"/>
                  <a:pt x="15885" y="3446"/>
                  <a:pt x="15885" y="3446"/>
                </a:cubicBezTo>
                <a:cubicBezTo>
                  <a:pt x="16263" y="3320"/>
                  <a:pt x="16599" y="3068"/>
                  <a:pt x="16851" y="2732"/>
                </a:cubicBezTo>
                <a:cubicBezTo>
                  <a:pt x="17019" y="2563"/>
                  <a:pt x="17146" y="2353"/>
                  <a:pt x="17272" y="2101"/>
                </a:cubicBezTo>
                <a:cubicBezTo>
                  <a:pt x="17692" y="2437"/>
                  <a:pt x="18070" y="2774"/>
                  <a:pt x="18448" y="3152"/>
                </a:cubicBezTo>
                <a:cubicBezTo>
                  <a:pt x="18448" y="3152"/>
                  <a:pt x="18448" y="3152"/>
                  <a:pt x="18448" y="3152"/>
                </a:cubicBezTo>
                <a:cubicBezTo>
                  <a:pt x="18826" y="3530"/>
                  <a:pt x="19163" y="3908"/>
                  <a:pt x="19499" y="4370"/>
                </a:cubicBezTo>
                <a:cubicBezTo>
                  <a:pt x="18868" y="4623"/>
                  <a:pt x="18406" y="5127"/>
                  <a:pt x="18154" y="5757"/>
                </a:cubicBezTo>
                <a:cubicBezTo>
                  <a:pt x="17860" y="6388"/>
                  <a:pt x="17860" y="7102"/>
                  <a:pt x="18154" y="7774"/>
                </a:cubicBezTo>
                <a:cubicBezTo>
                  <a:pt x="18574" y="8825"/>
                  <a:pt x="19667" y="9455"/>
                  <a:pt x="20802" y="9371"/>
                </a:cubicBezTo>
                <a:cubicBezTo>
                  <a:pt x="21054" y="9371"/>
                  <a:pt x="21264" y="9287"/>
                  <a:pt x="21516" y="9203"/>
                </a:cubicBezTo>
                <a:cubicBezTo>
                  <a:pt x="21600" y="9749"/>
                  <a:pt x="21600" y="10254"/>
                  <a:pt x="21600" y="10800"/>
                </a:cubicBezTo>
                <a:cubicBezTo>
                  <a:pt x="21600" y="10800"/>
                  <a:pt x="21600" y="10800"/>
                  <a:pt x="21600" y="10800"/>
                </a:cubicBezTo>
                <a:cubicBezTo>
                  <a:pt x="21600" y="11346"/>
                  <a:pt x="21600" y="11851"/>
                  <a:pt x="21516" y="12355"/>
                </a:cubicBezTo>
                <a:cubicBezTo>
                  <a:pt x="20886" y="12145"/>
                  <a:pt x="20213" y="12145"/>
                  <a:pt x="19583" y="12397"/>
                </a:cubicBezTo>
                <a:cubicBezTo>
                  <a:pt x="18911" y="12691"/>
                  <a:pt x="18406" y="13195"/>
                  <a:pt x="18154" y="13826"/>
                </a:cubicBezTo>
                <a:cubicBezTo>
                  <a:pt x="17692" y="14876"/>
                  <a:pt x="17986" y="16095"/>
                  <a:pt x="18868" y="16851"/>
                </a:cubicBezTo>
                <a:cubicBezTo>
                  <a:pt x="19079" y="17019"/>
                  <a:pt x="19247" y="17146"/>
                  <a:pt x="19499" y="17230"/>
                </a:cubicBezTo>
                <a:cubicBezTo>
                  <a:pt x="19163" y="17650"/>
                  <a:pt x="18826" y="18070"/>
                  <a:pt x="18448" y="18448"/>
                </a:cubicBezTo>
                <a:cubicBezTo>
                  <a:pt x="18448" y="18448"/>
                  <a:pt x="18448" y="18448"/>
                  <a:pt x="18448" y="18448"/>
                </a:cubicBezTo>
                <a:cubicBezTo>
                  <a:pt x="18070" y="18826"/>
                  <a:pt x="17692" y="19163"/>
                  <a:pt x="17272" y="19457"/>
                </a:cubicBezTo>
                <a:cubicBezTo>
                  <a:pt x="16977" y="18868"/>
                  <a:pt x="16473" y="18406"/>
                  <a:pt x="15885" y="18154"/>
                </a:cubicBezTo>
                <a:close/>
              </a:path>
            </a:pathLst>
          </a:custGeom>
          <a:solidFill>
            <a:schemeClr val="tx1">
              <a:lumMod val="60000"/>
              <a:lumOff val="40000"/>
            </a:schemeClr>
          </a:solidFill>
          <a:ln w="57150" cap="flat">
            <a:noFill/>
            <a:prstDash val="solid"/>
            <a:round/>
          </a:ln>
          <a:effectLst/>
        </p:spPr>
        <p:txBody>
          <a:bodyPr lIns="34289" tIns="34289" rIns="34289" bIns="34289"/>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7" name="Freeform 38">
            <a:extLst>
              <a:ext uri="{FF2B5EF4-FFF2-40B4-BE49-F238E27FC236}">
                <a16:creationId xmlns:a16="http://schemas.microsoft.com/office/drawing/2014/main" id="{44671772-258D-4A9E-8EA0-6DF4E157CEE0}"/>
              </a:ext>
            </a:extLst>
          </p:cNvPr>
          <p:cNvSpPr>
            <a:spLocks noEditPoints="1"/>
          </p:cNvSpPr>
          <p:nvPr/>
        </p:nvSpPr>
        <p:spPr bwMode="auto">
          <a:xfrm>
            <a:off x="1512024" y="5824368"/>
            <a:ext cx="360362" cy="371475"/>
          </a:xfrm>
          <a:custGeom>
            <a:avLst/>
            <a:gdLst>
              <a:gd name="T0" fmla="*/ 276 w 618"/>
              <a:gd name="T1" fmla="*/ 224 h 618"/>
              <a:gd name="T2" fmla="*/ 238 w 618"/>
              <a:gd name="T3" fmla="*/ 253 h 618"/>
              <a:gd name="T4" fmla="*/ 220 w 618"/>
              <a:gd name="T5" fmla="*/ 295 h 618"/>
              <a:gd name="T6" fmla="*/ 225 w 618"/>
              <a:gd name="T7" fmla="*/ 342 h 618"/>
              <a:gd name="T8" fmla="*/ 254 w 618"/>
              <a:gd name="T9" fmla="*/ 380 h 618"/>
              <a:gd name="T10" fmla="*/ 296 w 618"/>
              <a:gd name="T11" fmla="*/ 398 h 618"/>
              <a:gd name="T12" fmla="*/ 343 w 618"/>
              <a:gd name="T13" fmla="*/ 393 h 618"/>
              <a:gd name="T14" fmla="*/ 381 w 618"/>
              <a:gd name="T15" fmla="*/ 364 h 618"/>
              <a:gd name="T16" fmla="*/ 399 w 618"/>
              <a:gd name="T17" fmla="*/ 323 h 618"/>
              <a:gd name="T18" fmla="*/ 394 w 618"/>
              <a:gd name="T19" fmla="*/ 275 h 618"/>
              <a:gd name="T20" fmla="*/ 365 w 618"/>
              <a:gd name="T21" fmla="*/ 237 h 618"/>
              <a:gd name="T22" fmla="*/ 323 w 618"/>
              <a:gd name="T23" fmla="*/ 219 h 618"/>
              <a:gd name="T24" fmla="*/ 225 w 618"/>
              <a:gd name="T25" fmla="*/ 0 h 618"/>
              <a:gd name="T26" fmla="*/ 318 w 618"/>
              <a:gd name="T27" fmla="*/ 99 h 618"/>
              <a:gd name="T28" fmla="*/ 412 w 618"/>
              <a:gd name="T29" fmla="*/ 7 h 618"/>
              <a:gd name="T30" fmla="*/ 444 w 618"/>
              <a:gd name="T31" fmla="*/ 147 h 618"/>
              <a:gd name="T32" fmla="*/ 483 w 618"/>
              <a:gd name="T33" fmla="*/ 189 h 618"/>
              <a:gd name="T34" fmla="*/ 618 w 618"/>
              <a:gd name="T35" fmla="*/ 224 h 618"/>
              <a:gd name="T36" fmla="*/ 519 w 618"/>
              <a:gd name="T37" fmla="*/ 319 h 618"/>
              <a:gd name="T38" fmla="*/ 611 w 618"/>
              <a:gd name="T39" fmla="*/ 413 h 618"/>
              <a:gd name="T40" fmla="*/ 472 w 618"/>
              <a:gd name="T41" fmla="*/ 443 h 618"/>
              <a:gd name="T42" fmla="*/ 429 w 618"/>
              <a:gd name="T43" fmla="*/ 482 h 618"/>
              <a:gd name="T44" fmla="*/ 394 w 618"/>
              <a:gd name="T45" fmla="*/ 618 h 618"/>
              <a:gd name="T46" fmla="*/ 301 w 618"/>
              <a:gd name="T47" fmla="*/ 520 h 618"/>
              <a:gd name="T48" fmla="*/ 205 w 618"/>
              <a:gd name="T49" fmla="*/ 612 h 618"/>
              <a:gd name="T50" fmla="*/ 175 w 618"/>
              <a:gd name="T51" fmla="*/ 472 h 618"/>
              <a:gd name="T52" fmla="*/ 136 w 618"/>
              <a:gd name="T53" fmla="*/ 429 h 618"/>
              <a:gd name="T54" fmla="*/ 0 w 618"/>
              <a:gd name="T55" fmla="*/ 393 h 618"/>
              <a:gd name="T56" fmla="*/ 99 w 618"/>
              <a:gd name="T57" fmla="*/ 300 h 618"/>
              <a:gd name="T58" fmla="*/ 8 w 618"/>
              <a:gd name="T59" fmla="*/ 206 h 618"/>
              <a:gd name="T60" fmla="*/ 146 w 618"/>
              <a:gd name="T61" fmla="*/ 175 h 618"/>
              <a:gd name="T62" fmla="*/ 190 w 618"/>
              <a:gd name="T63" fmla="*/ 135 h 618"/>
              <a:gd name="T64" fmla="*/ 225 w 618"/>
              <a:gd name="T65" fmla="*/ 0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18" h="618">
                <a:moveTo>
                  <a:pt x="300" y="219"/>
                </a:moveTo>
                <a:lnTo>
                  <a:pt x="276" y="224"/>
                </a:lnTo>
                <a:lnTo>
                  <a:pt x="255" y="236"/>
                </a:lnTo>
                <a:lnTo>
                  <a:pt x="238" y="253"/>
                </a:lnTo>
                <a:lnTo>
                  <a:pt x="226" y="273"/>
                </a:lnTo>
                <a:lnTo>
                  <a:pt x="220" y="295"/>
                </a:lnTo>
                <a:lnTo>
                  <a:pt x="220" y="319"/>
                </a:lnTo>
                <a:lnTo>
                  <a:pt x="225" y="342"/>
                </a:lnTo>
                <a:lnTo>
                  <a:pt x="237" y="363"/>
                </a:lnTo>
                <a:lnTo>
                  <a:pt x="254" y="380"/>
                </a:lnTo>
                <a:lnTo>
                  <a:pt x="273" y="392"/>
                </a:lnTo>
                <a:lnTo>
                  <a:pt x="296" y="398"/>
                </a:lnTo>
                <a:lnTo>
                  <a:pt x="319" y="400"/>
                </a:lnTo>
                <a:lnTo>
                  <a:pt x="343" y="393"/>
                </a:lnTo>
                <a:lnTo>
                  <a:pt x="364" y="381"/>
                </a:lnTo>
                <a:lnTo>
                  <a:pt x="381" y="364"/>
                </a:lnTo>
                <a:lnTo>
                  <a:pt x="392" y="345"/>
                </a:lnTo>
                <a:lnTo>
                  <a:pt x="399" y="323"/>
                </a:lnTo>
                <a:lnTo>
                  <a:pt x="399" y="299"/>
                </a:lnTo>
                <a:lnTo>
                  <a:pt x="394" y="275"/>
                </a:lnTo>
                <a:lnTo>
                  <a:pt x="382" y="254"/>
                </a:lnTo>
                <a:lnTo>
                  <a:pt x="365" y="237"/>
                </a:lnTo>
                <a:lnTo>
                  <a:pt x="345" y="226"/>
                </a:lnTo>
                <a:lnTo>
                  <a:pt x="323" y="219"/>
                </a:lnTo>
                <a:lnTo>
                  <a:pt x="300" y="219"/>
                </a:lnTo>
                <a:close/>
                <a:moveTo>
                  <a:pt x="225" y="0"/>
                </a:moveTo>
                <a:lnTo>
                  <a:pt x="289" y="100"/>
                </a:lnTo>
                <a:lnTo>
                  <a:pt x="318" y="99"/>
                </a:lnTo>
                <a:lnTo>
                  <a:pt x="347" y="101"/>
                </a:lnTo>
                <a:lnTo>
                  <a:pt x="412" y="7"/>
                </a:lnTo>
                <a:lnTo>
                  <a:pt x="468" y="31"/>
                </a:lnTo>
                <a:lnTo>
                  <a:pt x="444" y="147"/>
                </a:lnTo>
                <a:lnTo>
                  <a:pt x="464" y="167"/>
                </a:lnTo>
                <a:lnTo>
                  <a:pt x="483" y="189"/>
                </a:lnTo>
                <a:lnTo>
                  <a:pt x="595" y="168"/>
                </a:lnTo>
                <a:lnTo>
                  <a:pt x="618" y="224"/>
                </a:lnTo>
                <a:lnTo>
                  <a:pt x="519" y="288"/>
                </a:lnTo>
                <a:lnTo>
                  <a:pt x="519" y="319"/>
                </a:lnTo>
                <a:lnTo>
                  <a:pt x="517" y="346"/>
                </a:lnTo>
                <a:lnTo>
                  <a:pt x="611" y="413"/>
                </a:lnTo>
                <a:lnTo>
                  <a:pt x="588" y="468"/>
                </a:lnTo>
                <a:lnTo>
                  <a:pt x="472" y="443"/>
                </a:lnTo>
                <a:lnTo>
                  <a:pt x="453" y="464"/>
                </a:lnTo>
                <a:lnTo>
                  <a:pt x="429" y="482"/>
                </a:lnTo>
                <a:lnTo>
                  <a:pt x="450" y="596"/>
                </a:lnTo>
                <a:lnTo>
                  <a:pt x="394" y="618"/>
                </a:lnTo>
                <a:lnTo>
                  <a:pt x="330" y="519"/>
                </a:lnTo>
                <a:lnTo>
                  <a:pt x="301" y="520"/>
                </a:lnTo>
                <a:lnTo>
                  <a:pt x="272" y="516"/>
                </a:lnTo>
                <a:lnTo>
                  <a:pt x="205" y="612"/>
                </a:lnTo>
                <a:lnTo>
                  <a:pt x="150" y="587"/>
                </a:lnTo>
                <a:lnTo>
                  <a:pt x="175" y="472"/>
                </a:lnTo>
                <a:lnTo>
                  <a:pt x="154" y="452"/>
                </a:lnTo>
                <a:lnTo>
                  <a:pt x="136" y="429"/>
                </a:lnTo>
                <a:lnTo>
                  <a:pt x="22" y="450"/>
                </a:lnTo>
                <a:lnTo>
                  <a:pt x="0" y="393"/>
                </a:lnTo>
                <a:lnTo>
                  <a:pt x="99" y="329"/>
                </a:lnTo>
                <a:lnTo>
                  <a:pt x="99" y="300"/>
                </a:lnTo>
                <a:lnTo>
                  <a:pt x="102" y="271"/>
                </a:lnTo>
                <a:lnTo>
                  <a:pt x="8" y="206"/>
                </a:lnTo>
                <a:lnTo>
                  <a:pt x="31" y="151"/>
                </a:lnTo>
                <a:lnTo>
                  <a:pt x="146" y="175"/>
                </a:lnTo>
                <a:lnTo>
                  <a:pt x="166" y="154"/>
                </a:lnTo>
                <a:lnTo>
                  <a:pt x="190" y="135"/>
                </a:lnTo>
                <a:lnTo>
                  <a:pt x="169" y="23"/>
                </a:lnTo>
                <a:lnTo>
                  <a:pt x="225" y="0"/>
                </a:lnTo>
                <a:close/>
              </a:path>
            </a:pathLst>
          </a:custGeom>
          <a:solidFill>
            <a:schemeClr val="tx1"/>
          </a:solidFill>
          <a:ln w="0">
            <a:noFill/>
            <a:prstDash val="solid"/>
            <a:round/>
            <a:headEnd/>
            <a:tailEnd/>
          </a:ln>
        </p:spPr>
        <p:txBody>
          <a:bodyPr lIns="68580" tIns="34290" rIns="68580" bIns="3429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ZoneTexte 2"/>
          <p:cNvSpPr txBox="1"/>
          <p:nvPr/>
        </p:nvSpPr>
        <p:spPr>
          <a:xfrm>
            <a:off x="284886" y="1082440"/>
            <a:ext cx="10976261" cy="3108543"/>
          </a:xfrm>
          <a:prstGeom prst="rect">
            <a:avLst/>
          </a:prstGeom>
          <a:noFill/>
        </p:spPr>
        <p:txBody>
          <a:bodyPr wrap="square" rtlCol="0">
            <a:spAutoFit/>
          </a:bodyPr>
          <a:lstStyle/>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Contexte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professionnel</a:t>
            </a: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Situation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professionnelle</a:t>
            </a: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2800" dirty="0" smtClean="0">
                <a:solidFill>
                  <a:prstClr val="black"/>
                </a:solidFill>
                <a:latin typeface="Arial" panose="020B0604020202020204" pitchFamily="34" charset="0"/>
                <a:cs typeface="Arial" panose="020B0604020202020204" pitchFamily="34" charset="0"/>
              </a:rPr>
              <a:t>Diagnostic</a:t>
            </a: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Conception du projet</a:t>
            </a: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Mise en œuvre de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techniques professionnelle</a:t>
            </a: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2800" dirty="0" smtClean="0">
                <a:solidFill>
                  <a:prstClr val="black"/>
                </a:solidFill>
                <a:latin typeface="Arial" panose="020B0604020202020204" pitchFamily="34" charset="0"/>
                <a:cs typeface="Arial" panose="020B0604020202020204" pitchFamily="34" charset="0"/>
              </a:rPr>
              <a:t>Auto-évaluation</a:t>
            </a: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914400" marR="0" lvl="1" indent="-4572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Mobilisation de savoirs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associés</a:t>
            </a:r>
            <a:endPar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ZoneTexte 1"/>
          <p:cNvSpPr txBox="1"/>
          <p:nvPr/>
        </p:nvSpPr>
        <p:spPr>
          <a:xfrm rot="21368248">
            <a:off x="2996456" y="4486078"/>
            <a:ext cx="8630876" cy="1661993"/>
          </a:xfrm>
          <a:prstGeom prst="rect">
            <a:avLst/>
          </a:prstGeom>
          <a:noFill/>
          <a:ln>
            <a:solidFill>
              <a:srgbClr val="FF0000"/>
            </a:solidFill>
          </a:ln>
        </p:spPr>
        <p:txBody>
          <a:bodyPr wrap="square" rtlCol="0">
            <a:spAutoFit/>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Vigilance : réglementation matériel,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produit</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Suivi </a:t>
            </a: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fichier </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client</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Projection de</a:t>
            </a:r>
            <a:r>
              <a:rPr kumimoji="0" lang="fr-FR" sz="28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la prestation</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dans un planning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6254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65564" y="263149"/>
            <a:ext cx="7786255" cy="4770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Le concours général des métiers </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p:cNvSpPr/>
          <p:nvPr/>
        </p:nvSpPr>
        <p:spPr>
          <a:xfrm>
            <a:off x="667870" y="1277996"/>
            <a:ext cx="10781882" cy="5078313"/>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Le </a:t>
            </a:r>
            <a:r>
              <a:rPr kumimoji="0" lang="fr-FR" sz="2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concours général des métiers a pour fonction de distinguer les meilleurs élèves ou apprentis et de valoriser leurs travaux. </a:t>
            </a:r>
            <a:endParaRPr kumimoji="0" lang="fr-FR"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fr-FR" sz="24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Il s’adresse aux jeunes de 29 ans maximum, en formation en classe de terminale de lycées professionnels publics et privés sous contrat, ou en année terminale de formation en centre de formation d’apprentis.</a:t>
            </a:r>
          </a:p>
          <a:p>
            <a:pPr marL="0" marR="0" lvl="0" indent="0" algn="l" defTabSz="457200" rtl="0" eaLnBrk="1" fontAlgn="auto" latinLnBrk="0" hangingPunct="1">
              <a:lnSpc>
                <a:spcPct val="150000"/>
              </a:lnSpc>
              <a:spcBef>
                <a:spcPts val="0"/>
              </a:spcBef>
              <a:spcAft>
                <a:spcPts val="0"/>
              </a:spcAft>
              <a:buClrTx/>
              <a:buSzTx/>
              <a:buFontTx/>
              <a:buNone/>
              <a:tabLst/>
              <a:defRPr/>
            </a:pPr>
            <a:endParaRPr kumimoji="0" lang="fr-FR" sz="2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fr-FR"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Il </a:t>
            </a:r>
            <a:r>
              <a:rPr kumimoji="0" lang="fr-FR" sz="2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évalue les candidats sur des sujets conformes aux programmes officiels, mais dans le cadre d’épreuves plus exigeantes et plus longues que celles du baccalauréat. </a:t>
            </a:r>
            <a:endParaRPr kumimoji="0" lang="fr-FR" sz="24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9" name="Image 8"/>
          <p:cNvPicPr>
            <a:picLocks noChangeAspect="1"/>
          </p:cNvPicPr>
          <p:nvPr/>
        </p:nvPicPr>
        <p:blipFill rotWithShape="1">
          <a:blip r:embed="rId2">
            <a:extLst>
              <a:ext uri="{28A0092B-C50C-407E-A947-70E740481C1C}">
                <a14:useLocalDpi xmlns:a14="http://schemas.microsoft.com/office/drawing/2010/main" val="0"/>
              </a:ext>
            </a:extLst>
          </a:blip>
          <a:srcRect l="9024" t="10237" r="9173" b="9411"/>
          <a:stretch/>
        </p:blipFill>
        <p:spPr>
          <a:xfrm>
            <a:off x="180871" y="127237"/>
            <a:ext cx="973998" cy="867550"/>
          </a:xfrm>
          <a:prstGeom prst="rect">
            <a:avLst/>
          </a:prstGeom>
        </p:spPr>
      </p:pic>
    </p:spTree>
    <p:extLst>
      <p:ext uri="{BB962C8B-B14F-4D97-AF65-F5344CB8AC3E}">
        <p14:creationId xmlns:p14="http://schemas.microsoft.com/office/powerpoint/2010/main" val="1520647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07822" y="222208"/>
            <a:ext cx="789707" cy="830172"/>
          </a:xfrm>
          <a:prstGeom prst="rect">
            <a:avLst/>
          </a:prstGeom>
        </p:spPr>
      </p:pic>
      <p:sp>
        <p:nvSpPr>
          <p:cNvPr id="2" name="ZoneTexte 1"/>
          <p:cNvSpPr txBox="1"/>
          <p:nvPr/>
        </p:nvSpPr>
        <p:spPr>
          <a:xfrm>
            <a:off x="3172691" y="284286"/>
            <a:ext cx="5999018" cy="523220"/>
          </a:xfrm>
          <a:prstGeom prst="rect">
            <a:avLst/>
          </a:prstGeom>
          <a:noFill/>
        </p:spPr>
        <p:txBody>
          <a:bodyPr wrap="square" rtlCol="0">
            <a:spAutoFit/>
          </a:bodyPr>
          <a:lstStyle/>
          <a:p>
            <a:pPr algn="ctr"/>
            <a:r>
              <a:rPr lang="fr-FR" sz="2800" dirty="0" smtClean="0">
                <a:solidFill>
                  <a:srgbClr val="223A7D"/>
                </a:solidFill>
                <a:latin typeface="Arial Black" panose="020B0A04020102020204" pitchFamily="34" charset="0"/>
              </a:rPr>
              <a:t>Personnes présentes</a:t>
            </a:r>
            <a:endParaRPr lang="fr-FR" sz="2800" dirty="0"/>
          </a:p>
        </p:txBody>
      </p:sp>
      <p:sp>
        <p:nvSpPr>
          <p:cNvPr id="8" name="Espace réservé du numéro de diapositive 9"/>
          <p:cNvSpPr>
            <a:spLocks noGrp="1"/>
          </p:cNvSpPr>
          <p:nvPr>
            <p:ph type="sldNum" sz="quarter" idx="4294967295"/>
          </p:nvPr>
        </p:nvSpPr>
        <p:spPr>
          <a:xfrm>
            <a:off x="10041082" y="6384018"/>
            <a:ext cx="502228" cy="365125"/>
          </a:xfrm>
          <a:prstGeom prst="rect">
            <a:avLst/>
          </a:prstGeom>
        </p:spPr>
        <p:txBody>
          <a:bodyPr/>
          <a:lstStyle/>
          <a:p>
            <a:pPr algn="ctr"/>
            <a:fld id="{1CC5B465-768F-472B-948C-8202AA102334}" type="slidenum">
              <a:rPr lang="fr-FR" smtClean="0"/>
              <a:pPr algn="ctr"/>
              <a:t>2</a:t>
            </a:fld>
            <a:endParaRPr lang="fr-FR" dirty="0"/>
          </a:p>
        </p:txBody>
      </p:sp>
      <p:sp>
        <p:nvSpPr>
          <p:cNvPr id="9" name="Espace réservé du texte 5"/>
          <p:cNvSpPr txBox="1">
            <a:spLocks/>
          </p:cNvSpPr>
          <p:nvPr/>
        </p:nvSpPr>
        <p:spPr>
          <a:xfrm>
            <a:off x="613063" y="1563821"/>
            <a:ext cx="11118274" cy="4296652"/>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3600" dirty="0" smtClean="0"/>
              <a:t>LP 1</a:t>
            </a:r>
            <a:r>
              <a:rPr lang="fr-FR" sz="3600" baseline="30000" dirty="0" smtClean="0"/>
              <a:t>er</a:t>
            </a:r>
            <a:r>
              <a:rPr lang="fr-FR" sz="3600" dirty="0" smtClean="0"/>
              <a:t> Film : Mmes Montagne, Berthier, </a:t>
            </a:r>
            <a:r>
              <a:rPr lang="fr-FR" sz="3600" dirty="0" err="1" smtClean="0">
                <a:solidFill>
                  <a:srgbClr val="00B050"/>
                </a:solidFill>
              </a:rPr>
              <a:t>Puncel</a:t>
            </a:r>
            <a:r>
              <a:rPr lang="fr-FR" sz="3600" dirty="0" smtClean="0">
                <a:solidFill>
                  <a:srgbClr val="00B050"/>
                </a:solidFill>
              </a:rPr>
              <a:t> </a:t>
            </a:r>
            <a:r>
              <a:rPr lang="fr-FR" sz="3600" dirty="0" err="1" smtClean="0">
                <a:solidFill>
                  <a:srgbClr val="00B050"/>
                </a:solidFill>
              </a:rPr>
              <a:t>Terramorsi</a:t>
            </a:r>
            <a:endParaRPr lang="fr-FR" sz="3600" dirty="0" smtClean="0">
              <a:solidFill>
                <a:srgbClr val="00B050"/>
              </a:solidFill>
            </a:endParaRPr>
          </a:p>
          <a:p>
            <a:r>
              <a:rPr lang="fr-FR" sz="3600" dirty="0" smtClean="0"/>
              <a:t>LP de la coiffure : Mmes </a:t>
            </a:r>
            <a:r>
              <a:rPr lang="fr-FR" sz="3600" dirty="0" err="1" smtClean="0">
                <a:solidFill>
                  <a:srgbClr val="00B050"/>
                </a:solidFill>
              </a:rPr>
              <a:t>Bavoux</a:t>
            </a:r>
            <a:r>
              <a:rPr lang="fr-FR" sz="3600" dirty="0" smtClean="0"/>
              <a:t>, Evrard, Dupuy, </a:t>
            </a:r>
            <a:r>
              <a:rPr lang="fr-FR" sz="3600" dirty="0" err="1" smtClean="0">
                <a:solidFill>
                  <a:srgbClr val="00B050"/>
                </a:solidFill>
              </a:rPr>
              <a:t>Vanhove</a:t>
            </a:r>
            <a:r>
              <a:rPr lang="fr-FR" sz="3600" dirty="0" smtClean="0"/>
              <a:t>, Mansour, </a:t>
            </a:r>
            <a:r>
              <a:rPr lang="fr-FR" sz="3600" dirty="0" err="1" smtClean="0"/>
              <a:t>Bavoux</a:t>
            </a:r>
            <a:r>
              <a:rPr lang="fr-FR" sz="3600" dirty="0" smtClean="0"/>
              <a:t>, M </a:t>
            </a:r>
            <a:r>
              <a:rPr lang="fr-FR" sz="3600" dirty="0" smtClean="0"/>
              <a:t>Rosset, Mme </a:t>
            </a:r>
            <a:r>
              <a:rPr lang="fr-FR" sz="3600" dirty="0" smtClean="0">
                <a:solidFill>
                  <a:srgbClr val="0070C0"/>
                </a:solidFill>
              </a:rPr>
              <a:t>Lombardi</a:t>
            </a:r>
            <a:endParaRPr lang="fr-FR" sz="3600" dirty="0" smtClean="0">
              <a:solidFill>
                <a:srgbClr val="0070C0"/>
              </a:solidFill>
            </a:endParaRPr>
          </a:p>
          <a:p>
            <a:r>
              <a:rPr lang="fr-FR" sz="3600" dirty="0" smtClean="0"/>
              <a:t>LMAC : </a:t>
            </a:r>
            <a:r>
              <a:rPr lang="fr-FR" sz="3600" dirty="0" smtClean="0">
                <a:solidFill>
                  <a:srgbClr val="0070C0"/>
                </a:solidFill>
              </a:rPr>
              <a:t>Mmes </a:t>
            </a:r>
            <a:r>
              <a:rPr lang="fr-FR" sz="3600" dirty="0" err="1" smtClean="0">
                <a:solidFill>
                  <a:srgbClr val="0070C0"/>
                </a:solidFill>
              </a:rPr>
              <a:t>Bernollin</a:t>
            </a:r>
            <a:r>
              <a:rPr lang="fr-FR" sz="3600" dirty="0" smtClean="0">
                <a:solidFill>
                  <a:srgbClr val="0070C0"/>
                </a:solidFill>
              </a:rPr>
              <a:t>, Clavel</a:t>
            </a:r>
            <a:r>
              <a:rPr lang="fr-FR" sz="3600" dirty="0" smtClean="0"/>
              <a:t>, </a:t>
            </a:r>
            <a:r>
              <a:rPr lang="fr-FR" sz="3600" dirty="0" smtClean="0">
                <a:solidFill>
                  <a:srgbClr val="0070C0"/>
                </a:solidFill>
              </a:rPr>
              <a:t>Da Silva</a:t>
            </a:r>
            <a:r>
              <a:rPr lang="fr-FR" sz="3600" dirty="0" smtClean="0"/>
              <a:t>, </a:t>
            </a:r>
            <a:r>
              <a:rPr lang="fr-FR" sz="3600" dirty="0" smtClean="0">
                <a:solidFill>
                  <a:srgbClr val="0070C0"/>
                </a:solidFill>
              </a:rPr>
              <a:t>De </a:t>
            </a:r>
            <a:r>
              <a:rPr lang="fr-FR" sz="3600" dirty="0" err="1" smtClean="0">
                <a:solidFill>
                  <a:srgbClr val="0070C0"/>
                </a:solidFill>
              </a:rPr>
              <a:t>Abreu</a:t>
            </a:r>
            <a:r>
              <a:rPr lang="fr-FR" sz="3600" dirty="0" smtClean="0">
                <a:solidFill>
                  <a:srgbClr val="0070C0"/>
                </a:solidFill>
              </a:rPr>
              <a:t>, Gauthier</a:t>
            </a:r>
            <a:r>
              <a:rPr lang="fr-FR" sz="3600" dirty="0" smtClean="0"/>
              <a:t>,</a:t>
            </a:r>
            <a:r>
              <a:rPr lang="fr-FR" sz="3600" dirty="0" smtClean="0">
                <a:solidFill>
                  <a:srgbClr val="00B050"/>
                </a:solidFill>
              </a:rPr>
              <a:t> </a:t>
            </a:r>
            <a:r>
              <a:rPr lang="fr-FR" sz="3600" dirty="0" err="1" smtClean="0">
                <a:solidFill>
                  <a:srgbClr val="00B050"/>
                </a:solidFill>
              </a:rPr>
              <a:t>Paredes</a:t>
            </a:r>
            <a:r>
              <a:rPr lang="fr-FR" sz="3600" dirty="0" smtClean="0"/>
              <a:t>, </a:t>
            </a:r>
            <a:r>
              <a:rPr lang="fr-FR" sz="3600" dirty="0" smtClean="0">
                <a:solidFill>
                  <a:srgbClr val="0070C0"/>
                </a:solidFill>
              </a:rPr>
              <a:t>Soulas</a:t>
            </a:r>
            <a:r>
              <a:rPr lang="fr-FR" sz="3600" dirty="0" smtClean="0"/>
              <a:t>, </a:t>
            </a:r>
            <a:r>
              <a:rPr lang="fr-FR" sz="3600" dirty="0" err="1" smtClean="0">
                <a:solidFill>
                  <a:srgbClr val="0070C0"/>
                </a:solidFill>
              </a:rPr>
              <a:t>Tarrio</a:t>
            </a:r>
            <a:r>
              <a:rPr lang="fr-FR" sz="3600" dirty="0" smtClean="0"/>
              <a:t>, </a:t>
            </a:r>
            <a:r>
              <a:rPr lang="fr-FR" sz="3600" dirty="0" err="1" smtClean="0">
                <a:solidFill>
                  <a:srgbClr val="0070C0"/>
                </a:solidFill>
              </a:rPr>
              <a:t>Groelas</a:t>
            </a:r>
            <a:r>
              <a:rPr lang="fr-FR" sz="3600" dirty="0" smtClean="0">
                <a:solidFill>
                  <a:srgbClr val="0070C0"/>
                </a:solidFill>
              </a:rPr>
              <a:t>, M </a:t>
            </a:r>
            <a:r>
              <a:rPr lang="fr-FR" sz="3600" dirty="0" err="1" smtClean="0">
                <a:solidFill>
                  <a:srgbClr val="0070C0"/>
                </a:solidFill>
              </a:rPr>
              <a:t>Jarrige</a:t>
            </a:r>
            <a:endParaRPr lang="fr-FR" sz="3600" dirty="0" smtClean="0">
              <a:solidFill>
                <a:srgbClr val="0070C0"/>
              </a:solidFill>
            </a:endParaRPr>
          </a:p>
        </p:txBody>
      </p:sp>
    </p:spTree>
    <p:extLst>
      <p:ext uri="{BB962C8B-B14F-4D97-AF65-F5344CB8AC3E}">
        <p14:creationId xmlns:p14="http://schemas.microsoft.com/office/powerpoint/2010/main" val="4011854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65564" y="263149"/>
            <a:ext cx="10020185"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Le concours général des métiers Esthétique cosmétique parfumerie/coiffure : Les épreuves </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 8"/>
          <p:cNvPicPr>
            <a:picLocks noChangeAspect="1"/>
          </p:cNvPicPr>
          <p:nvPr/>
        </p:nvPicPr>
        <p:blipFill rotWithShape="1">
          <a:blip r:embed="rId2">
            <a:extLst>
              <a:ext uri="{28A0092B-C50C-407E-A947-70E740481C1C}">
                <a14:useLocalDpi xmlns:a14="http://schemas.microsoft.com/office/drawing/2010/main" val="0"/>
              </a:ext>
            </a:extLst>
          </a:blip>
          <a:srcRect l="9024" t="10237" r="9173" b="9411"/>
          <a:stretch/>
        </p:blipFill>
        <p:spPr>
          <a:xfrm>
            <a:off x="180871" y="127237"/>
            <a:ext cx="973998" cy="867550"/>
          </a:xfrm>
          <a:prstGeom prst="rect">
            <a:avLst/>
          </a:prstGeom>
        </p:spPr>
      </p:pic>
      <p:sp>
        <p:nvSpPr>
          <p:cNvPr id="6" name="Rectangle 5"/>
          <p:cNvSpPr/>
          <p:nvPr/>
        </p:nvSpPr>
        <p:spPr>
          <a:xfrm>
            <a:off x="513212" y="1238909"/>
            <a:ext cx="11081312" cy="2677656"/>
          </a:xfrm>
          <a:prstGeom prst="rect">
            <a:avLst/>
          </a:prstGeom>
        </p:spPr>
        <p:txBody>
          <a:bodyPr wrap="square">
            <a:spAutoFit/>
          </a:bodyPr>
          <a:lstStyle/>
          <a:p>
            <a:pPr marL="342900" marR="0" lvl="0" indent="-342900" algn="l" defTabSz="457200" rtl="0" eaLnBrk="1" fontAlgn="auto" latinLnBrk="0" hangingPunct="1">
              <a:lnSpc>
                <a:spcPct val="150000"/>
              </a:lnSpc>
              <a:spcBef>
                <a:spcPts val="0"/>
              </a:spcBef>
              <a:spcAft>
                <a:spcPts val="0"/>
              </a:spcAft>
              <a:buClrTx/>
              <a:buSzTx/>
              <a:buFontTx/>
              <a:buChar char="-"/>
              <a:tabLst/>
              <a:defRPr/>
            </a:pPr>
            <a:r>
              <a:rPr kumimoji="0" lang="fr-FR" sz="2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Admissibilité</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 Epreuve écrite de 4 heures – </a:t>
            </a:r>
            <a:r>
              <a:rPr kumimoji="0" lang="fr-FR" sz="2800" b="0" i="0" u="none" strike="noStrike" kern="1200" cap="none" spc="0" normalizeH="0" baseline="0" noProof="0" dirty="0" err="1"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coef</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1</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(dans chaque académie ; mars)</a:t>
            </a:r>
          </a:p>
          <a:p>
            <a:pPr marL="342900" marR="0" lvl="0" indent="-342900" algn="l" defTabSz="457200" rtl="0" eaLnBrk="1" fontAlgn="auto" latinLnBrk="0" hangingPunct="1">
              <a:lnSpc>
                <a:spcPct val="150000"/>
              </a:lnSpc>
              <a:spcBef>
                <a:spcPts val="0"/>
              </a:spcBef>
              <a:spcAft>
                <a:spcPts val="0"/>
              </a:spcAft>
              <a:buClrTx/>
              <a:buSzTx/>
              <a:buFontTx/>
              <a:buChar char="-"/>
              <a:tabLst/>
              <a:defRPr/>
            </a:pPr>
            <a:r>
              <a:rPr kumimoji="0" lang="fr-FR" sz="28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Admission</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 Epreuve pratique et orale de 4 heures 30 – </a:t>
            </a:r>
            <a:r>
              <a:rPr kumimoji="0" lang="fr-FR" sz="2800" b="0" i="0" u="none" strike="noStrike" kern="1200" cap="none" spc="0" normalizeH="0" baseline="0" noProof="0" dirty="0" err="1"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coef</a:t>
            </a: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2 </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fr-FR" sz="28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(ECP Lyon – Coiffure Bordeaux)</a:t>
            </a:r>
            <a:endPar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85946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marR="0" lvl="2" indent="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p:txBody>
      </p:sp>
      <p:sp>
        <p:nvSpPr>
          <p:cNvPr id="9" name="ZoneTexte 8"/>
          <p:cNvSpPr txBox="1"/>
          <p:nvPr/>
        </p:nvSpPr>
        <p:spPr>
          <a:xfrm>
            <a:off x="1117817" y="263162"/>
            <a:ext cx="10718223" cy="4770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Sources </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sp>
        <p:nvSpPr>
          <p:cNvPr id="6" name="Rectangle 3"/>
          <p:cNvSpPr>
            <a:spLocks noChangeArrowheads="1"/>
          </p:cNvSpPr>
          <p:nvPr/>
        </p:nvSpPr>
        <p:spPr bwMode="auto">
          <a:xfrm>
            <a:off x="436421" y="845005"/>
            <a:ext cx="11291451"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fr-FR" alt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Référentiel</a:t>
            </a: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fr-FR" alt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Guide d’accompagnement pédagogique</a:t>
            </a: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fr-FR" alt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Documents de cadrage académique</a:t>
            </a:r>
          </a:p>
          <a:p>
            <a:pPr lvl="0" defTabSz="914400" eaLnBrk="0" fontAlgn="base" hangingPunct="0">
              <a:spcBef>
                <a:spcPct val="0"/>
              </a:spcBef>
              <a:spcAft>
                <a:spcPct val="0"/>
              </a:spcAft>
            </a:pPr>
            <a:r>
              <a:rPr lang="fr-FR" altLang="fr-FR" sz="2800" dirty="0" smtClean="0">
                <a:solidFill>
                  <a:prstClr val="black"/>
                </a:solidFill>
                <a:latin typeface="Arial" panose="020B0604020202020204" pitchFamily="34" charset="0"/>
                <a:hlinkClick r:id="rId3"/>
              </a:rPr>
              <a:t>https</a:t>
            </a:r>
            <a:r>
              <a:rPr lang="fr-FR" altLang="fr-FR" sz="2800" dirty="0">
                <a:solidFill>
                  <a:prstClr val="black"/>
                </a:solidFill>
                <a:latin typeface="Arial" panose="020B0604020202020204" pitchFamily="34" charset="0"/>
                <a:hlinkClick r:id="rId3"/>
              </a:rPr>
              <a:t>://</a:t>
            </a:r>
            <a:r>
              <a:rPr lang="fr-FR" altLang="fr-FR" sz="2800" dirty="0" smtClean="0">
                <a:solidFill>
                  <a:prstClr val="black"/>
                </a:solidFill>
                <a:latin typeface="Arial" panose="020B0604020202020204" pitchFamily="34" charset="0"/>
                <a:hlinkClick r:id="rId3"/>
              </a:rPr>
              <a:t>sbssa.enseigne.ac-lyon.fr/spip/spip.php?rubrique10</a:t>
            </a:r>
            <a:r>
              <a:rPr lang="fr-FR" altLang="fr-FR" sz="2800" dirty="0" smtClean="0">
                <a:solidFill>
                  <a:prstClr val="black"/>
                </a:solidFill>
                <a:latin typeface="Arial" panose="020B0604020202020204" pitchFamily="34" charset="0"/>
              </a:rPr>
              <a:t> </a:t>
            </a:r>
            <a:endParaRPr kumimoji="0" lang="fr-FR" alt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fr-FR" altLang="fr-FR"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rPr>
              <a:t>Taxonomie de Bloom</a:t>
            </a:r>
          </a:p>
          <a:p>
            <a:pPr lvl="0" defTabSz="914400" eaLnBrk="0" fontAlgn="base" hangingPunct="0">
              <a:spcBef>
                <a:spcPct val="0"/>
              </a:spcBef>
              <a:spcAft>
                <a:spcPct val="0"/>
              </a:spcAft>
            </a:pPr>
            <a:r>
              <a:rPr lang="fr-FR" altLang="fr-FR" sz="2800" dirty="0">
                <a:solidFill>
                  <a:prstClr val="black"/>
                </a:solidFill>
                <a:latin typeface="Arial" panose="020B0604020202020204" pitchFamily="34" charset="0"/>
                <a:hlinkClick r:id="rId4"/>
              </a:rPr>
              <a:t>https://www.bienenseigner.com/taxonomie-de-bloom</a:t>
            </a:r>
            <a:r>
              <a:rPr lang="fr-FR" altLang="fr-FR" sz="2800" dirty="0" smtClean="0">
                <a:solidFill>
                  <a:prstClr val="black"/>
                </a:solidFill>
                <a:latin typeface="Arial" panose="020B0604020202020204" pitchFamily="34" charset="0"/>
                <a:hlinkClick r:id="rId4"/>
              </a:rPr>
              <a:t>/</a:t>
            </a:r>
            <a:r>
              <a:rPr lang="fr-FR" altLang="fr-FR" sz="2800" dirty="0" smtClean="0">
                <a:solidFill>
                  <a:prstClr val="black"/>
                </a:solidFill>
                <a:latin typeface="Arial" panose="020B0604020202020204" pitchFamily="34" charset="0"/>
              </a:rPr>
              <a:t> </a:t>
            </a:r>
          </a:p>
          <a:p>
            <a:pPr lvl="0" defTabSz="914400" eaLnBrk="0" fontAlgn="base" hangingPunct="0">
              <a:spcBef>
                <a:spcPct val="0"/>
              </a:spcBef>
              <a:spcAft>
                <a:spcPct val="0"/>
              </a:spcAft>
            </a:pPr>
            <a:r>
              <a:rPr lang="fr-FR" altLang="fr-FR" sz="2800" dirty="0">
                <a:solidFill>
                  <a:prstClr val="black"/>
                </a:solidFill>
                <a:latin typeface="Arial" panose="020B0604020202020204" pitchFamily="34" charset="0"/>
                <a:hlinkClick r:id="rId5"/>
              </a:rPr>
              <a:t>https://</a:t>
            </a:r>
            <a:r>
              <a:rPr lang="fr-FR" altLang="fr-FR" sz="2800" dirty="0" smtClean="0">
                <a:solidFill>
                  <a:prstClr val="black"/>
                </a:solidFill>
                <a:latin typeface="Arial" panose="020B0604020202020204" pitchFamily="34" charset="0"/>
                <a:hlinkClick r:id="rId5"/>
              </a:rPr>
              <a:t>afeseo.ca/wp-content/uploads/2021/02/Taxonomie-cognitif-et-socio-affectif.pdf</a:t>
            </a:r>
            <a:r>
              <a:rPr lang="fr-FR" altLang="fr-FR" sz="2800" dirty="0" smtClean="0">
                <a:solidFill>
                  <a:prstClr val="black"/>
                </a:solidFill>
                <a:latin typeface="Arial" panose="020B0604020202020204" pitchFamily="34" charset="0"/>
              </a:rPr>
              <a:t> </a:t>
            </a:r>
          </a:p>
          <a:p>
            <a:pPr lvl="0" defTabSz="914400" eaLnBrk="0" fontAlgn="base" hangingPunct="0">
              <a:spcBef>
                <a:spcPct val="0"/>
              </a:spcBef>
              <a:spcAft>
                <a:spcPct val="0"/>
              </a:spcAft>
            </a:pPr>
            <a:endParaRPr lang="fr-FR" altLang="fr-FR" sz="2800" dirty="0" smtClean="0">
              <a:solidFill>
                <a:prstClr val="black"/>
              </a:solidFill>
              <a:latin typeface="Arial" panose="020B0604020202020204" pitchFamily="34" charset="0"/>
            </a:endParaRPr>
          </a:p>
          <a:p>
            <a:pPr marL="457200" indent="-457200" defTabSz="914400" eaLnBrk="0" fontAlgn="base" hangingPunct="0">
              <a:spcBef>
                <a:spcPct val="0"/>
              </a:spcBef>
              <a:spcAft>
                <a:spcPct val="0"/>
              </a:spcAft>
              <a:buFont typeface="Wingdings" panose="05000000000000000000" pitchFamily="2" charset="2"/>
              <a:buChar char="Ø"/>
            </a:pPr>
            <a:r>
              <a:rPr lang="fr-FR" altLang="fr-FR" sz="2800" dirty="0" smtClean="0">
                <a:solidFill>
                  <a:prstClr val="black"/>
                </a:solidFill>
                <a:latin typeface="Arial" panose="020B0604020202020204" pitchFamily="34" charset="0"/>
              </a:rPr>
              <a:t>Famille de la beauté et du bien être</a:t>
            </a:r>
          </a:p>
          <a:p>
            <a:pPr defTabSz="914400" eaLnBrk="0" fontAlgn="base" hangingPunct="0">
              <a:spcBef>
                <a:spcPct val="0"/>
              </a:spcBef>
              <a:spcAft>
                <a:spcPct val="0"/>
              </a:spcAft>
            </a:pPr>
            <a:r>
              <a:rPr lang="fr-FR" sz="2800" dirty="0">
                <a:solidFill>
                  <a:prstClr val="black"/>
                </a:solidFill>
                <a:latin typeface="Arial" panose="020B0604020202020204" pitchFamily="34" charset="0"/>
                <a:cs typeface="Arial" panose="020B0604020202020204" pitchFamily="34" charset="0"/>
                <a:hlinkClick r:id="rId6"/>
              </a:rPr>
              <a:t>https://eduscol.education.fr/document/1906/download</a:t>
            </a:r>
            <a:r>
              <a:rPr lang="fr-FR" sz="2800" dirty="0">
                <a:solidFill>
                  <a:prstClr val="black"/>
                </a:solidFill>
                <a:latin typeface="Arial" panose="020B0604020202020204" pitchFamily="34" charset="0"/>
                <a:cs typeface="Arial" panose="020B0604020202020204" pitchFamily="34" charset="0"/>
              </a:rPr>
              <a:t> (vadémécum)</a:t>
            </a:r>
          </a:p>
          <a:p>
            <a:pPr lvl="0" defTabSz="914400" eaLnBrk="0" fontAlgn="base" hangingPunct="0">
              <a:spcBef>
                <a:spcPct val="0"/>
              </a:spcBef>
              <a:spcAft>
                <a:spcPct val="0"/>
              </a:spcAft>
            </a:pPr>
            <a:endParaRPr lang="fr-FR" altLang="fr-FR" sz="2800" dirty="0" smtClean="0">
              <a:solidFill>
                <a:prstClr val="black"/>
              </a:solidFill>
              <a:latin typeface="Arial" panose="020B0604020202020204" pitchFamily="34" charset="0"/>
            </a:endParaRPr>
          </a:p>
        </p:txBody>
      </p:sp>
    </p:spTree>
    <p:extLst>
      <p:ext uri="{BB962C8B-B14F-4D97-AF65-F5344CB8AC3E}">
        <p14:creationId xmlns:p14="http://schemas.microsoft.com/office/powerpoint/2010/main" val="633769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CC5B465-768F-472B-948C-8202AA102334}" type="slidenum">
              <a:rPr kumimoji="0" lang="fr-FR"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marR="0" lvl="2" indent="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2000" b="1" i="0" u="none" strike="noStrike" kern="1200" cap="none" spc="0" normalizeH="0" baseline="0" noProof="0" dirty="0">
              <a:ln>
                <a:noFill/>
              </a:ln>
              <a:solidFill>
                <a:srgbClr val="5AA1D8"/>
              </a:solidFill>
              <a:effectLst/>
              <a:uLnTx/>
              <a:uFillTx/>
              <a:latin typeface="Arial" panose="020B0604020202020204" pitchFamily="34" charset="0"/>
              <a:ea typeface="+mn-ea"/>
              <a:cs typeface="Arial" panose="020B0604020202020204" pitchFamily="34" charset="0"/>
            </a:endParaRPr>
          </a:p>
        </p:txBody>
      </p:sp>
      <p:sp>
        <p:nvSpPr>
          <p:cNvPr id="9" name="ZoneTexte 8"/>
          <p:cNvSpPr txBox="1"/>
          <p:nvPr/>
        </p:nvSpPr>
        <p:spPr>
          <a:xfrm>
            <a:off x="1117817" y="263162"/>
            <a:ext cx="10718223" cy="4770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500" b="0" i="0" u="none" strike="noStrike" kern="1200" cap="none" spc="0" normalizeH="0" baseline="0" noProof="0" dirty="0" smtClean="0">
                <a:ln>
                  <a:noFill/>
                </a:ln>
                <a:solidFill>
                  <a:srgbClr val="223A7D"/>
                </a:solidFill>
                <a:effectLst/>
                <a:uLnTx/>
                <a:uFillTx/>
                <a:latin typeface="Arial Black" panose="020B0A04020102020204" pitchFamily="34" charset="0"/>
                <a:ea typeface="+mn-ea"/>
                <a:cs typeface="+mn-cs"/>
              </a:rPr>
              <a:t>Sources </a:t>
            </a:r>
            <a:endParaRPr kumimoji="0" lang="fr-FR" sz="2500" b="0" i="0" u="none" strike="noStrike" kern="1200" cap="none" spc="0" normalizeH="0" baseline="0" noProof="0" dirty="0">
              <a:ln>
                <a:noFill/>
              </a:ln>
              <a:solidFill>
                <a:srgbClr val="223A7D"/>
              </a:solidFill>
              <a:effectLst/>
              <a:uLnTx/>
              <a:uFillTx/>
              <a:latin typeface="Arial Black" panose="020B0A04020102020204" pitchFamily="34" charset="0"/>
              <a:ea typeface="+mn-ea"/>
              <a:cs typeface="+mn-cs"/>
            </a:endParaRPr>
          </a:p>
        </p:txBody>
      </p:sp>
      <p:sp>
        <p:nvSpPr>
          <p:cNvPr id="6" name="Rectangle 3"/>
          <p:cNvSpPr>
            <a:spLocks noChangeArrowheads="1"/>
          </p:cNvSpPr>
          <p:nvPr/>
        </p:nvSpPr>
        <p:spPr bwMode="auto">
          <a:xfrm>
            <a:off x="436421" y="1275892"/>
            <a:ext cx="11291451"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defRPr/>
            </a:pPr>
            <a:r>
              <a:rPr lang="fr-FR" sz="2800" dirty="0" smtClean="0">
                <a:solidFill>
                  <a:prstClr val="black"/>
                </a:solidFill>
                <a:latin typeface="Arial" panose="020B0604020202020204" pitchFamily="34" charset="0"/>
                <a:cs typeface="Arial" panose="020B0604020202020204" pitchFamily="34" charset="0"/>
              </a:rPr>
              <a:t>Concours général des métiers : </a:t>
            </a:r>
          </a:p>
          <a:p>
            <a:r>
              <a:rPr lang="fr-FR" sz="2800" dirty="0"/>
              <a:t>: </a:t>
            </a:r>
            <a:r>
              <a:rPr lang="fr-FR" sz="2800" dirty="0">
                <a:hlinkClick r:id="rId3"/>
              </a:rPr>
              <a:t>https://eduscol.education.fr/1452/organisation-du-concours-general-des-metiers</a:t>
            </a:r>
            <a:r>
              <a:rPr lang="fr-FR" sz="2800" dirty="0"/>
              <a:t/>
            </a:r>
            <a:br>
              <a:rPr lang="fr-FR" sz="2800" dirty="0"/>
            </a:br>
            <a:endParaRPr lang="fr-FR" sz="2800" dirty="0"/>
          </a:p>
          <a:p>
            <a:r>
              <a:rPr lang="fr-FR" sz="2800" dirty="0"/>
              <a:t>Pour chercher les éléments relatifs à la session 2023 (2024 devrait être déposés prochainement) : </a:t>
            </a:r>
            <a:br>
              <a:rPr lang="fr-FR" sz="2800" dirty="0"/>
            </a:br>
            <a:endParaRPr lang="fr-FR" sz="2800" dirty="0"/>
          </a:p>
          <a:p>
            <a:r>
              <a:rPr lang="fr-FR" sz="2800">
                <a:hlinkClick r:id="rId4"/>
              </a:rPr>
              <a:t>https://eduscol.education.fr/1443/sujets-et-rapports-de-jury-du-concours-general-des-lycees-et-des-metiers</a:t>
            </a:r>
            <a:endParaRPr lang="fr-FR" sz="2800"/>
          </a:p>
          <a:p>
            <a:pPr marR="0" lvl="0" algn="l" defTabSz="914400" rtl="0" eaLnBrk="0" fontAlgn="base" latinLnBrk="0" hangingPunct="0">
              <a:lnSpc>
                <a:spcPct val="100000"/>
              </a:lnSpc>
              <a:spcBef>
                <a:spcPct val="0"/>
              </a:spcBef>
              <a:spcAft>
                <a:spcPct val="0"/>
              </a:spcAft>
              <a:buClrTx/>
              <a:buSzTx/>
              <a:tabLst/>
              <a:defRPr/>
            </a:pPr>
            <a:endParaRPr lang="fr-FR" sz="2800" dirty="0">
              <a:solidFill>
                <a:prstClr val="black"/>
              </a:solidFill>
              <a:latin typeface="Arial" panose="020B0604020202020204" pitchFamily="34" charset="0"/>
              <a:cs typeface="Arial" panose="020B0604020202020204" pitchFamily="34" charset="0"/>
            </a:endParaRPr>
          </a:p>
          <a:p>
            <a:pPr lvl="0" defTabSz="914400" eaLnBrk="0" fontAlgn="base" hangingPunct="0">
              <a:spcBef>
                <a:spcPct val="0"/>
              </a:spcBef>
              <a:spcAft>
                <a:spcPct val="0"/>
              </a:spcAft>
            </a:pPr>
            <a:endParaRPr lang="fr-FR" altLang="fr-FR" sz="2800" dirty="0" smtClean="0">
              <a:solidFill>
                <a:prstClr val="black"/>
              </a:solidFill>
              <a:latin typeface="Arial" panose="020B0604020202020204" pitchFamily="34" charset="0"/>
            </a:endParaRPr>
          </a:p>
        </p:txBody>
      </p:sp>
    </p:spTree>
    <p:extLst>
      <p:ext uri="{BB962C8B-B14F-4D97-AF65-F5344CB8AC3E}">
        <p14:creationId xmlns:p14="http://schemas.microsoft.com/office/powerpoint/2010/main" val="1962186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07822" y="222208"/>
            <a:ext cx="789707" cy="830172"/>
          </a:xfrm>
          <a:prstGeom prst="rect">
            <a:avLst/>
          </a:prstGeom>
        </p:spPr>
      </p:pic>
      <p:sp>
        <p:nvSpPr>
          <p:cNvPr id="2" name="ZoneTexte 1"/>
          <p:cNvSpPr txBox="1"/>
          <p:nvPr/>
        </p:nvSpPr>
        <p:spPr>
          <a:xfrm>
            <a:off x="3172691" y="266702"/>
            <a:ext cx="5999018" cy="523220"/>
          </a:xfrm>
          <a:prstGeom prst="rect">
            <a:avLst/>
          </a:prstGeom>
          <a:noFill/>
        </p:spPr>
        <p:txBody>
          <a:bodyPr wrap="square" rtlCol="0">
            <a:spAutoFit/>
          </a:bodyPr>
          <a:lstStyle/>
          <a:p>
            <a:pPr algn="ctr"/>
            <a:r>
              <a:rPr lang="fr-FR" sz="2800" dirty="0" smtClean="0">
                <a:solidFill>
                  <a:srgbClr val="223A7D"/>
                </a:solidFill>
                <a:latin typeface="Arial Black" panose="020B0A04020102020204" pitchFamily="34" charset="0"/>
              </a:rPr>
              <a:t>Objectifs de la formation</a:t>
            </a:r>
            <a:endParaRPr lang="fr-FR" sz="2800" dirty="0"/>
          </a:p>
        </p:txBody>
      </p:sp>
      <p:sp>
        <p:nvSpPr>
          <p:cNvPr id="8" name="Espace réservé du numéro de diapositive 9"/>
          <p:cNvSpPr>
            <a:spLocks noGrp="1"/>
          </p:cNvSpPr>
          <p:nvPr>
            <p:ph type="sldNum" sz="quarter" idx="4294967295"/>
          </p:nvPr>
        </p:nvSpPr>
        <p:spPr>
          <a:xfrm>
            <a:off x="10041082" y="6384018"/>
            <a:ext cx="502228" cy="365125"/>
          </a:xfrm>
          <a:prstGeom prst="rect">
            <a:avLst/>
          </a:prstGeom>
        </p:spPr>
        <p:txBody>
          <a:bodyPr/>
          <a:lstStyle/>
          <a:p>
            <a:pPr algn="ctr"/>
            <a:fld id="{1CC5B465-768F-472B-948C-8202AA102334}" type="slidenum">
              <a:rPr lang="fr-FR" smtClean="0"/>
              <a:pPr algn="ctr"/>
              <a:t>3</a:t>
            </a:fld>
            <a:endParaRPr lang="fr-FR" dirty="0"/>
          </a:p>
        </p:txBody>
      </p:sp>
      <p:sp>
        <p:nvSpPr>
          <p:cNvPr id="9" name="Espace réservé du texte 5"/>
          <p:cNvSpPr txBox="1">
            <a:spLocks/>
          </p:cNvSpPr>
          <p:nvPr/>
        </p:nvSpPr>
        <p:spPr>
          <a:xfrm>
            <a:off x="1171508" y="1571126"/>
            <a:ext cx="9590276" cy="3574805"/>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fr-FR" dirty="0" smtClean="0">
                <a:latin typeface="Arial" panose="020B0604020202020204" pitchFamily="34" charset="0"/>
                <a:cs typeface="Arial" panose="020B0604020202020204" pitchFamily="34" charset="0"/>
              </a:rPr>
              <a:t>Partager </a:t>
            </a:r>
            <a:r>
              <a:rPr lang="fr-FR" dirty="0">
                <a:latin typeface="Arial" panose="020B0604020202020204" pitchFamily="34" charset="0"/>
                <a:cs typeface="Arial" panose="020B0604020202020204" pitchFamily="34" charset="0"/>
              </a:rPr>
              <a:t>les exigences </a:t>
            </a:r>
            <a:r>
              <a:rPr lang="fr-FR" dirty="0" smtClean="0">
                <a:latin typeface="Arial" panose="020B0604020202020204" pitchFamily="34" charset="0"/>
                <a:cs typeface="Arial" panose="020B0604020202020204" pitchFamily="34" charset="0"/>
              </a:rPr>
              <a:t>du diplôme</a:t>
            </a:r>
          </a:p>
          <a:p>
            <a:pPr>
              <a:lnSpc>
                <a:spcPct val="150000"/>
              </a:lnSpc>
            </a:pPr>
            <a:r>
              <a:rPr lang="fr-FR" dirty="0">
                <a:latin typeface="Arial" panose="020B0604020202020204" pitchFamily="34" charset="0"/>
                <a:cs typeface="Arial" panose="020B0604020202020204" pitchFamily="34" charset="0"/>
              </a:rPr>
              <a:t>S’appuyer sur l’expérience des 2 premières sessions</a:t>
            </a:r>
            <a:endParaRPr lang="fr-FR" sz="4800" dirty="0"/>
          </a:p>
          <a:p>
            <a:pPr>
              <a:lnSpc>
                <a:spcPct val="150000"/>
              </a:lnSpc>
            </a:pPr>
            <a:r>
              <a:rPr lang="fr-FR" dirty="0" smtClean="0">
                <a:latin typeface="Arial" panose="020B0604020202020204" pitchFamily="34" charset="0"/>
                <a:cs typeface="Arial" panose="020B0604020202020204" pitchFamily="34" charset="0"/>
              </a:rPr>
              <a:t>Partager </a:t>
            </a:r>
            <a:r>
              <a:rPr lang="fr-FR" dirty="0">
                <a:latin typeface="Arial" panose="020B0604020202020204" pitchFamily="34" charset="0"/>
                <a:cs typeface="Arial" panose="020B0604020202020204" pitchFamily="34" charset="0"/>
              </a:rPr>
              <a:t>les </a:t>
            </a:r>
            <a:r>
              <a:rPr lang="fr-FR" dirty="0" smtClean="0">
                <a:latin typeface="Arial" panose="020B0604020202020204" pitchFamily="34" charset="0"/>
                <a:cs typeface="Arial" panose="020B0604020202020204" pitchFamily="34" charset="0"/>
              </a:rPr>
              <a:t>pratiques</a:t>
            </a:r>
            <a:endParaRPr lang="fr-F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048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07822" y="222208"/>
            <a:ext cx="789707" cy="830172"/>
          </a:xfrm>
          <a:prstGeom prst="rect">
            <a:avLst/>
          </a:prstGeom>
        </p:spPr>
      </p:pic>
      <p:sp>
        <p:nvSpPr>
          <p:cNvPr id="2" name="ZoneTexte 1"/>
          <p:cNvSpPr txBox="1"/>
          <p:nvPr/>
        </p:nvSpPr>
        <p:spPr>
          <a:xfrm>
            <a:off x="3172691" y="266702"/>
            <a:ext cx="5999018" cy="523220"/>
          </a:xfrm>
          <a:prstGeom prst="rect">
            <a:avLst/>
          </a:prstGeom>
          <a:noFill/>
        </p:spPr>
        <p:txBody>
          <a:bodyPr wrap="square" rtlCol="0">
            <a:spAutoFit/>
          </a:bodyPr>
          <a:lstStyle/>
          <a:p>
            <a:pPr algn="ctr"/>
            <a:r>
              <a:rPr lang="fr-FR" sz="2800" dirty="0" smtClean="0">
                <a:solidFill>
                  <a:srgbClr val="223A7D"/>
                </a:solidFill>
                <a:latin typeface="Arial Black" panose="020B0A04020102020204" pitchFamily="34" charset="0"/>
              </a:rPr>
              <a:t>Contexte</a:t>
            </a:r>
            <a:endParaRPr lang="fr-FR" sz="2800" dirty="0"/>
          </a:p>
        </p:txBody>
      </p:sp>
      <p:sp>
        <p:nvSpPr>
          <p:cNvPr id="8" name="Espace réservé du numéro de diapositive 9"/>
          <p:cNvSpPr>
            <a:spLocks noGrp="1"/>
          </p:cNvSpPr>
          <p:nvPr>
            <p:ph type="sldNum" sz="quarter" idx="4294967295"/>
          </p:nvPr>
        </p:nvSpPr>
        <p:spPr>
          <a:xfrm>
            <a:off x="10041082" y="6384018"/>
            <a:ext cx="502228" cy="365125"/>
          </a:xfrm>
          <a:prstGeom prst="rect">
            <a:avLst/>
          </a:prstGeom>
        </p:spPr>
        <p:txBody>
          <a:bodyPr/>
          <a:lstStyle/>
          <a:p>
            <a:pPr algn="ctr"/>
            <a:fld id="{1CC5B465-768F-472B-948C-8202AA102334}" type="slidenum">
              <a:rPr lang="fr-FR" smtClean="0"/>
              <a:pPr algn="ctr"/>
              <a:t>4</a:t>
            </a:fld>
            <a:endParaRPr lang="fr-FR" dirty="0"/>
          </a:p>
        </p:txBody>
      </p:sp>
      <p:sp>
        <p:nvSpPr>
          <p:cNvPr id="9" name="Espace réservé du texte 5"/>
          <p:cNvSpPr txBox="1">
            <a:spLocks/>
          </p:cNvSpPr>
          <p:nvPr/>
        </p:nvSpPr>
        <p:spPr>
          <a:xfrm>
            <a:off x="731893" y="1052380"/>
            <a:ext cx="11118274" cy="4975147"/>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3600" dirty="0" smtClean="0"/>
          </a:p>
          <a:p>
            <a:r>
              <a:rPr lang="fr-FR" sz="3600" dirty="0" smtClean="0">
                <a:solidFill>
                  <a:srgbClr val="0070C0"/>
                </a:solidFill>
              </a:rPr>
              <a:t>2024 : 2</a:t>
            </a:r>
            <a:r>
              <a:rPr lang="fr-FR" sz="3600" baseline="30000" dirty="0" smtClean="0">
                <a:solidFill>
                  <a:srgbClr val="0070C0"/>
                </a:solidFill>
              </a:rPr>
              <a:t>ème</a:t>
            </a:r>
            <a:r>
              <a:rPr lang="fr-FR" sz="3600" dirty="0" smtClean="0">
                <a:solidFill>
                  <a:srgbClr val="0070C0"/>
                </a:solidFill>
              </a:rPr>
              <a:t> session BCP Métiers de la coiffure</a:t>
            </a:r>
          </a:p>
          <a:p>
            <a:endParaRPr lang="fr-FR" sz="3600" dirty="0"/>
          </a:p>
          <a:p>
            <a:r>
              <a:rPr lang="fr-FR" sz="3600" dirty="0" smtClean="0"/>
              <a:t>Rentrée 2024 : </a:t>
            </a:r>
          </a:p>
          <a:p>
            <a:pPr marL="0" indent="0">
              <a:buNone/>
            </a:pPr>
            <a:r>
              <a:rPr lang="fr-FR" sz="3600" dirty="0" smtClean="0"/>
              <a:t>- LP 1</a:t>
            </a:r>
            <a:r>
              <a:rPr lang="fr-FR" sz="3600" baseline="30000" dirty="0" smtClean="0"/>
              <a:t>er</a:t>
            </a:r>
            <a:r>
              <a:rPr lang="fr-FR" sz="3600" dirty="0" smtClean="0"/>
              <a:t> Film : 2</a:t>
            </a:r>
            <a:r>
              <a:rPr lang="fr-FR" sz="3600" baseline="30000" dirty="0" smtClean="0"/>
              <a:t>nde</a:t>
            </a:r>
            <a:r>
              <a:rPr lang="fr-FR" sz="3600" dirty="0" smtClean="0"/>
              <a:t> fa</a:t>
            </a:r>
            <a:r>
              <a:rPr lang="fr-FR" sz="3200" dirty="0" smtClean="0"/>
              <a:t>mille des métiers beauté bien être, 1</a:t>
            </a:r>
            <a:r>
              <a:rPr lang="fr-FR" sz="3200" baseline="30000" dirty="0" smtClean="0"/>
              <a:t>ère</a:t>
            </a:r>
            <a:r>
              <a:rPr lang="fr-FR" sz="3200" dirty="0" smtClean="0"/>
              <a:t> BCP MC</a:t>
            </a:r>
          </a:p>
          <a:p>
            <a:pPr marL="0" indent="0">
              <a:buNone/>
            </a:pPr>
            <a:r>
              <a:rPr lang="fr-FR" sz="3200" dirty="0" smtClean="0"/>
              <a:t>- LP de la coiffure et LMAC : 2</a:t>
            </a:r>
            <a:r>
              <a:rPr lang="fr-FR" sz="3200" baseline="30000" dirty="0" smtClean="0"/>
              <a:t>nde</a:t>
            </a:r>
            <a:r>
              <a:rPr lang="fr-FR" sz="3200" dirty="0" smtClean="0"/>
              <a:t> famille des métiers de la beauté et du bien être, </a:t>
            </a:r>
            <a:r>
              <a:rPr lang="fr-FR" sz="3200" dirty="0" smtClean="0"/>
              <a:t>1</a:t>
            </a:r>
            <a:r>
              <a:rPr lang="fr-FR" sz="3200" baseline="30000" dirty="0" smtClean="0"/>
              <a:t>ère</a:t>
            </a:r>
            <a:r>
              <a:rPr lang="fr-FR" sz="3200" dirty="0" smtClean="0"/>
              <a:t>, </a:t>
            </a:r>
            <a:r>
              <a:rPr lang="fr-FR" sz="3200" dirty="0" err="1" smtClean="0"/>
              <a:t>Tle</a:t>
            </a:r>
            <a:r>
              <a:rPr lang="fr-FR" sz="3200" dirty="0" smtClean="0"/>
              <a:t> BCP en apprentissage</a:t>
            </a:r>
          </a:p>
          <a:p>
            <a:pPr lvl="2"/>
            <a:endParaRPr lang="fr-FR" sz="2800" dirty="0" smtClean="0"/>
          </a:p>
          <a:p>
            <a:endParaRPr lang="fr-FR" sz="3600" dirty="0" smtClean="0"/>
          </a:p>
        </p:txBody>
      </p:sp>
    </p:spTree>
    <p:extLst>
      <p:ext uri="{BB962C8B-B14F-4D97-AF65-F5344CB8AC3E}">
        <p14:creationId xmlns:p14="http://schemas.microsoft.com/office/powerpoint/2010/main" val="2198215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207822" y="222208"/>
            <a:ext cx="789707" cy="830172"/>
          </a:xfrm>
          <a:prstGeom prst="rect">
            <a:avLst/>
          </a:prstGeom>
        </p:spPr>
      </p:pic>
      <p:sp>
        <p:nvSpPr>
          <p:cNvPr id="2" name="ZoneTexte 1"/>
          <p:cNvSpPr txBox="1"/>
          <p:nvPr/>
        </p:nvSpPr>
        <p:spPr>
          <a:xfrm>
            <a:off x="3172691" y="266702"/>
            <a:ext cx="5999018" cy="523220"/>
          </a:xfrm>
          <a:prstGeom prst="rect">
            <a:avLst/>
          </a:prstGeom>
          <a:noFill/>
        </p:spPr>
        <p:txBody>
          <a:bodyPr wrap="square" rtlCol="0">
            <a:spAutoFit/>
          </a:bodyPr>
          <a:lstStyle/>
          <a:p>
            <a:pPr algn="ctr"/>
            <a:r>
              <a:rPr lang="fr-FR" sz="2800" dirty="0" smtClean="0">
                <a:solidFill>
                  <a:srgbClr val="223A7D"/>
                </a:solidFill>
                <a:latin typeface="Arial Black" panose="020B0A04020102020204" pitchFamily="34" charset="0"/>
              </a:rPr>
              <a:t>Ordre du jour</a:t>
            </a:r>
            <a:endParaRPr lang="fr-FR" sz="2800" dirty="0"/>
          </a:p>
        </p:txBody>
      </p:sp>
      <p:sp>
        <p:nvSpPr>
          <p:cNvPr id="8" name="Espace réservé du numéro de diapositive 9"/>
          <p:cNvSpPr>
            <a:spLocks noGrp="1"/>
          </p:cNvSpPr>
          <p:nvPr>
            <p:ph type="sldNum" sz="quarter" idx="4294967295"/>
          </p:nvPr>
        </p:nvSpPr>
        <p:spPr>
          <a:xfrm>
            <a:off x="10041082" y="6384018"/>
            <a:ext cx="502228" cy="365125"/>
          </a:xfrm>
          <a:prstGeom prst="rect">
            <a:avLst/>
          </a:prstGeom>
        </p:spPr>
        <p:txBody>
          <a:bodyPr/>
          <a:lstStyle/>
          <a:p>
            <a:pPr algn="ctr"/>
            <a:fld id="{1CC5B465-768F-472B-948C-8202AA102334}" type="slidenum">
              <a:rPr lang="fr-FR" smtClean="0"/>
              <a:pPr algn="ctr"/>
              <a:t>5</a:t>
            </a:fld>
            <a:endParaRPr lang="fr-FR" dirty="0"/>
          </a:p>
        </p:txBody>
      </p:sp>
      <p:sp>
        <p:nvSpPr>
          <p:cNvPr id="9" name="Espace réservé du texte 5"/>
          <p:cNvSpPr txBox="1">
            <a:spLocks/>
          </p:cNvSpPr>
          <p:nvPr/>
        </p:nvSpPr>
        <p:spPr>
          <a:xfrm>
            <a:off x="731893" y="1052380"/>
            <a:ext cx="11118274" cy="4975147"/>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600" dirty="0" smtClean="0"/>
          </a:p>
          <a:p>
            <a:r>
              <a:rPr lang="fr-FR" b="1" dirty="0" smtClean="0">
                <a:latin typeface="Arial" panose="020B0604020202020204" pitchFamily="34" charset="0"/>
                <a:cs typeface="Arial" panose="020B0604020202020204" pitchFamily="34" charset="0"/>
              </a:rPr>
              <a:t>Bilan de la session 2024 : pratique, écrits, E32</a:t>
            </a:r>
          </a:p>
          <a:p>
            <a:r>
              <a:rPr lang="fr-FR" b="1" dirty="0" smtClean="0">
                <a:latin typeface="Arial" panose="020B0604020202020204" pitchFamily="34" charset="0"/>
                <a:cs typeface="Arial" panose="020B0604020202020204" pitchFamily="34" charset="0"/>
              </a:rPr>
              <a:t>Nouveautés année de terminale</a:t>
            </a:r>
          </a:p>
          <a:p>
            <a:r>
              <a:rPr lang="fr-FR" b="1" dirty="0" smtClean="0">
                <a:latin typeface="Arial" panose="020B0604020202020204" pitchFamily="34" charset="0"/>
                <a:cs typeface="Arial" panose="020B0604020202020204" pitchFamily="34" charset="0"/>
              </a:rPr>
              <a:t>Leviers pour la mise en œuvre du CCF et préparer les épreuves ponctuelles</a:t>
            </a:r>
          </a:p>
          <a:p>
            <a:r>
              <a:rPr lang="fr-FR" b="1" dirty="0" smtClean="0">
                <a:latin typeface="Arial" panose="020B0604020202020204" pitchFamily="34" charset="0"/>
                <a:cs typeface="Arial" panose="020B0604020202020204" pitchFamily="34" charset="0"/>
              </a:rPr>
              <a:t>Travaux à mener : </a:t>
            </a:r>
          </a:p>
          <a:p>
            <a:pPr lvl="1"/>
            <a:r>
              <a:rPr lang="fr-FR" sz="2800" dirty="0">
                <a:latin typeface="Arial" panose="020B0604020202020204" pitchFamily="34" charset="0"/>
                <a:cs typeface="Arial" panose="020B0604020202020204" pitchFamily="34" charset="0"/>
              </a:rPr>
              <a:t>Faire monter en compétences tous les élèves : savoirs </a:t>
            </a:r>
            <a:r>
              <a:rPr lang="fr-FR" sz="2800" dirty="0" smtClean="0">
                <a:latin typeface="Arial" panose="020B0604020202020204" pitchFamily="34" charset="0"/>
                <a:cs typeface="Arial" panose="020B0604020202020204" pitchFamily="34" charset="0"/>
              </a:rPr>
              <a:t>être, devoirs, élèves issus de passerelle</a:t>
            </a:r>
            <a:endParaRPr lang="fr-FR" sz="2800" dirty="0">
              <a:latin typeface="Arial" panose="020B0604020202020204" pitchFamily="34" charset="0"/>
              <a:cs typeface="Arial" panose="020B0604020202020204" pitchFamily="34" charset="0"/>
            </a:endParaRPr>
          </a:p>
          <a:p>
            <a:pPr lvl="1"/>
            <a:r>
              <a:rPr lang="fr-FR" sz="2800" dirty="0" smtClean="0">
                <a:latin typeface="Arial" panose="020B0604020202020204" pitchFamily="34" charset="0"/>
                <a:cs typeface="Arial" panose="020B0604020202020204" pitchFamily="34" charset="0"/>
              </a:rPr>
              <a:t>Plan de formation sur les 3 ans / objectifs de PFMP</a:t>
            </a:r>
          </a:p>
          <a:p>
            <a:pPr lvl="1"/>
            <a:r>
              <a:rPr lang="fr-FR" sz="2800" dirty="0" smtClean="0">
                <a:latin typeface="Arial" panose="020B0604020202020204" pitchFamily="34" charset="0"/>
                <a:cs typeface="Arial" panose="020B0604020202020204" pitchFamily="34" charset="0"/>
              </a:rPr>
              <a:t>6 semaines de PFMP en classe de terminale</a:t>
            </a:r>
          </a:p>
        </p:txBody>
      </p:sp>
    </p:spTree>
    <p:extLst>
      <p:ext uri="{BB962C8B-B14F-4D97-AF65-F5344CB8AC3E}">
        <p14:creationId xmlns:p14="http://schemas.microsoft.com/office/powerpoint/2010/main" val="566587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2" name="ZoneTexte 1"/>
          <p:cNvSpPr txBox="1"/>
          <p:nvPr/>
        </p:nvSpPr>
        <p:spPr>
          <a:xfrm>
            <a:off x="1565564" y="263149"/>
            <a:ext cx="8922327"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Mise en œuvre du CCF : règlement d’examen</a:t>
            </a:r>
            <a:endParaRPr lang="fr-FR" sz="2500" dirty="0">
              <a:solidFill>
                <a:srgbClr val="223A7D"/>
              </a:solidFill>
              <a:latin typeface="Arial Black" panose="020B0A04020102020204" pitchFamily="34" charset="0"/>
            </a:endParaRPr>
          </a:p>
        </p:txBody>
      </p:sp>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6</a:t>
            </a:fld>
            <a:endParaRPr lang="fr-FR" sz="1800" dirty="0">
              <a:solidFill>
                <a:schemeClr val="tx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519877"/>
              </p:ext>
            </p:extLst>
          </p:nvPr>
        </p:nvGraphicFramePr>
        <p:xfrm>
          <a:off x="706583" y="1108365"/>
          <a:ext cx="10418617" cy="3954048"/>
        </p:xfrm>
        <a:graphic>
          <a:graphicData uri="http://schemas.openxmlformats.org/drawingml/2006/table">
            <a:tbl>
              <a:tblPr firstRow="1" firstCol="1" bandRow="1">
                <a:tableStyleId>{5C22544A-7EE6-4342-B048-85BDC9FD1C3A}</a:tableStyleId>
              </a:tblPr>
              <a:tblGrid>
                <a:gridCol w="5419649">
                  <a:extLst>
                    <a:ext uri="{9D8B030D-6E8A-4147-A177-3AD203B41FA5}">
                      <a16:colId xmlns:a16="http://schemas.microsoft.com/office/drawing/2014/main" val="862322270"/>
                    </a:ext>
                  </a:extLst>
                </a:gridCol>
                <a:gridCol w="1138221">
                  <a:extLst>
                    <a:ext uri="{9D8B030D-6E8A-4147-A177-3AD203B41FA5}">
                      <a16:colId xmlns:a16="http://schemas.microsoft.com/office/drawing/2014/main" val="1904760692"/>
                    </a:ext>
                  </a:extLst>
                </a:gridCol>
                <a:gridCol w="1201721">
                  <a:extLst>
                    <a:ext uri="{9D8B030D-6E8A-4147-A177-3AD203B41FA5}">
                      <a16:colId xmlns:a16="http://schemas.microsoft.com/office/drawing/2014/main" val="2182515924"/>
                    </a:ext>
                  </a:extLst>
                </a:gridCol>
                <a:gridCol w="1547791">
                  <a:extLst>
                    <a:ext uri="{9D8B030D-6E8A-4147-A177-3AD203B41FA5}">
                      <a16:colId xmlns:a16="http://schemas.microsoft.com/office/drawing/2014/main" val="1677280781"/>
                    </a:ext>
                  </a:extLst>
                </a:gridCol>
                <a:gridCol w="1111235">
                  <a:extLst>
                    <a:ext uri="{9D8B030D-6E8A-4147-A177-3AD203B41FA5}">
                      <a16:colId xmlns:a16="http://schemas.microsoft.com/office/drawing/2014/main" val="1475280265"/>
                    </a:ext>
                  </a:extLst>
                </a:gridCol>
              </a:tblGrid>
              <a:tr h="259282">
                <a:tc>
                  <a:txBody>
                    <a:bodyPr/>
                    <a:lstStyle/>
                    <a:p>
                      <a:pPr marL="6350" marR="52070" indent="-635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Épreuves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445" indent="-6350">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Unités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397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Coef.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48260"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Mode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indent="-6350">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Durée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9443746"/>
                  </a:ext>
                </a:extLst>
              </a:tr>
              <a:tr h="252664">
                <a:tc>
                  <a:txBody>
                    <a:bodyPr/>
                    <a:lstStyle/>
                    <a:p>
                      <a:pPr marL="635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E2 - Pilotage d’une entreprise de coiffure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4610" indent="-635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U 2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2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indent="-6350" algn="ctr">
                        <a:lnSpc>
                          <a:spcPct val="107000"/>
                        </a:lnSpc>
                        <a:spcAft>
                          <a:spcPts val="0"/>
                        </a:spcAft>
                      </a:pPr>
                      <a:r>
                        <a:rPr lang="fr-FR" sz="2000" dirty="0">
                          <a:solidFill>
                            <a:srgbClr val="7030A0"/>
                          </a:solidFill>
                          <a:effectLst/>
                          <a:latin typeface="Arial" panose="020B0604020202020204" pitchFamily="34" charset="0"/>
                          <a:cs typeface="Arial" panose="020B0604020202020204" pitchFamily="34" charset="0"/>
                        </a:rPr>
                        <a:t>Ponctuel Ecrit </a:t>
                      </a:r>
                      <a:endParaRPr lang="fr-FR" sz="2000" dirty="0">
                        <a:solidFill>
                          <a:srgbClr val="7030A0"/>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070"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2h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038209"/>
                  </a:ext>
                </a:extLst>
              </a:tr>
              <a:tr h="249656">
                <a:tc>
                  <a:txBody>
                    <a:bodyPr/>
                    <a:lstStyle/>
                    <a:p>
                      <a:pPr marL="6350" indent="-6350">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E3 - Épreuves Professionnelles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397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15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6350" marR="24130"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extLst>
                  <a:ext uri="{0D108BD9-81ED-4DB2-BD59-A6C34878D82A}">
                    <a16:rowId xmlns:a16="http://schemas.microsoft.com/office/drawing/2014/main" val="3806470906"/>
                  </a:ext>
                </a:extLst>
              </a:tr>
              <a:tr h="365159">
                <a:tc>
                  <a:txBody>
                    <a:bodyPr/>
                    <a:lstStyle/>
                    <a:p>
                      <a:pPr marL="635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Sous-épreuve E31 : </a:t>
                      </a:r>
                    </a:p>
                    <a:p>
                      <a:pPr marL="635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Techniques de coiffure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U 31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397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10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0800" indent="-6350" algn="ctr">
                        <a:lnSpc>
                          <a:spcPct val="107000"/>
                        </a:lnSpc>
                        <a:spcAft>
                          <a:spcPts val="0"/>
                        </a:spcAft>
                      </a:pPr>
                      <a:r>
                        <a:rPr lang="fr-FR" sz="2000" dirty="0">
                          <a:solidFill>
                            <a:srgbClr val="7030A0"/>
                          </a:solidFill>
                          <a:effectLst/>
                          <a:latin typeface="Arial" panose="020B0604020202020204" pitchFamily="34" charset="0"/>
                          <a:cs typeface="Arial" panose="020B0604020202020204" pitchFamily="34" charset="0"/>
                        </a:rPr>
                        <a:t>Ponctuel </a:t>
                      </a:r>
                    </a:p>
                    <a:p>
                      <a:pPr marL="6350" indent="-6350" algn="ctr">
                        <a:lnSpc>
                          <a:spcPct val="107000"/>
                        </a:lnSpc>
                        <a:spcAft>
                          <a:spcPts val="0"/>
                        </a:spcAft>
                      </a:pPr>
                      <a:r>
                        <a:rPr lang="fr-FR" sz="2000" dirty="0">
                          <a:solidFill>
                            <a:srgbClr val="7030A0"/>
                          </a:solidFill>
                          <a:effectLst/>
                          <a:latin typeface="Arial" panose="020B0604020202020204" pitchFamily="34" charset="0"/>
                          <a:cs typeface="Arial" panose="020B0604020202020204" pitchFamily="34" charset="0"/>
                        </a:rPr>
                        <a:t>Ecrit et pratique </a:t>
                      </a:r>
                      <a:endParaRPr lang="fr-FR" sz="2000" dirty="0">
                        <a:solidFill>
                          <a:srgbClr val="7030A0"/>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marR="66675" indent="56515">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 6h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9907296"/>
                  </a:ext>
                </a:extLst>
              </a:tr>
              <a:tr h="338088">
                <a:tc>
                  <a:txBody>
                    <a:bodyPr/>
                    <a:lstStyle/>
                    <a:p>
                      <a:pPr marL="635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Sous-épreuve E32 : </a:t>
                      </a:r>
                    </a:p>
                    <a:p>
                      <a:pPr marL="6350" indent="-6350">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Relations clientèle - accueil en salon – vente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U 32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3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6350" marR="50800"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CCF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a:p>
                  </a:txBody>
                  <a:tcPr/>
                </a:tc>
                <a:extLst>
                  <a:ext uri="{0D108BD9-81ED-4DB2-BD59-A6C34878D82A}">
                    <a16:rowId xmlns:a16="http://schemas.microsoft.com/office/drawing/2014/main" val="2710333537"/>
                  </a:ext>
                </a:extLst>
              </a:tr>
              <a:tr h="272933">
                <a:tc>
                  <a:txBody>
                    <a:bodyPr/>
                    <a:lstStyle/>
                    <a:p>
                      <a:pPr marL="6350" indent="-6350">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Sous-épreuve E33 : </a:t>
                      </a:r>
                    </a:p>
                    <a:p>
                      <a:pPr marL="6350" indent="-6350">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Économie – gestion *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U 33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marR="52705" indent="-6350" algn="ctr">
                        <a:lnSpc>
                          <a:spcPct val="107000"/>
                        </a:lnSpc>
                        <a:spcAft>
                          <a:spcPts val="0"/>
                        </a:spcAft>
                      </a:pPr>
                      <a:r>
                        <a:rPr lang="fr-FR" sz="2000">
                          <a:solidFill>
                            <a:schemeClr val="tx1"/>
                          </a:solidFill>
                          <a:effectLst/>
                          <a:latin typeface="Arial" panose="020B0604020202020204" pitchFamily="34" charset="0"/>
                          <a:cs typeface="Arial" panose="020B0604020202020204" pitchFamily="34" charset="0"/>
                        </a:rPr>
                        <a:t>1  </a:t>
                      </a:r>
                      <a:endParaRPr lang="fr-FR" sz="200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350" indent="-6350" algn="ctr">
                        <a:lnSpc>
                          <a:spcPct val="107000"/>
                        </a:lnSpc>
                        <a:spcAft>
                          <a:spcPts val="0"/>
                        </a:spcAft>
                      </a:pPr>
                      <a:r>
                        <a:rPr lang="fr-FR" sz="2000" dirty="0">
                          <a:solidFill>
                            <a:srgbClr val="7030A0"/>
                          </a:solidFill>
                          <a:effectLst/>
                          <a:latin typeface="Arial" panose="020B0604020202020204" pitchFamily="34" charset="0"/>
                          <a:cs typeface="Arial" panose="020B0604020202020204" pitchFamily="34" charset="0"/>
                        </a:rPr>
                        <a:t>Ponctuel écrit </a:t>
                      </a:r>
                      <a:endParaRPr lang="fr-FR" sz="2000" dirty="0">
                        <a:solidFill>
                          <a:srgbClr val="7030A0"/>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marR="66675" indent="56515">
                        <a:lnSpc>
                          <a:spcPct val="107000"/>
                        </a:lnSpc>
                        <a:spcAft>
                          <a:spcPts val="0"/>
                        </a:spcAft>
                      </a:pPr>
                      <a:r>
                        <a:rPr lang="fr-FR" sz="2000" dirty="0">
                          <a:solidFill>
                            <a:schemeClr val="tx1"/>
                          </a:solidFill>
                          <a:effectLst/>
                          <a:latin typeface="Arial" panose="020B0604020202020204" pitchFamily="34" charset="0"/>
                          <a:cs typeface="Arial" panose="020B0604020202020204" pitchFamily="34" charset="0"/>
                        </a:rPr>
                        <a:t> 2h </a:t>
                      </a:r>
                      <a:endParaRPr lang="fr-FR"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53888" marR="11917" marT="3109" marB="3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5598771"/>
                  </a:ext>
                </a:extLst>
              </a:tr>
            </a:tbl>
          </a:graphicData>
        </a:graphic>
      </p:graphicFrame>
    </p:spTree>
    <p:extLst>
      <p:ext uri="{BB962C8B-B14F-4D97-AF65-F5344CB8AC3E}">
        <p14:creationId xmlns:p14="http://schemas.microsoft.com/office/powerpoint/2010/main" val="3329368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7</a:t>
            </a:fld>
            <a:endParaRPr lang="fr-FR" sz="1800" dirty="0">
              <a:solidFill>
                <a:schemeClr val="tx1"/>
              </a:solidFill>
            </a:endParaRPr>
          </a:p>
        </p:txBody>
      </p:sp>
      <p:sp>
        <p:nvSpPr>
          <p:cNvPr id="10" name="Espace réservé du texte 3"/>
          <p:cNvSpPr txBox="1">
            <a:spLocks/>
          </p:cNvSpPr>
          <p:nvPr/>
        </p:nvSpPr>
        <p:spPr>
          <a:xfrm>
            <a:off x="436421" y="916762"/>
            <a:ext cx="11478489" cy="58046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defTabSz="457200">
              <a:lnSpc>
                <a:spcPct val="100000"/>
              </a:lnSpc>
              <a:spcBef>
                <a:spcPts val="0"/>
              </a:spcBef>
              <a:buFont typeface="Wingdings" panose="05000000000000000000" pitchFamily="2" charset="2"/>
              <a:buChar char="§"/>
            </a:pPr>
            <a:endParaRPr lang="fr-FR" b="1" dirty="0">
              <a:solidFill>
                <a:srgbClr val="5AA1D8"/>
              </a:solidFill>
              <a:latin typeface="Arial" panose="020B0604020202020204" pitchFamily="34" charset="0"/>
              <a:cs typeface="Arial" panose="020B0604020202020204" pitchFamily="34" charset="0"/>
            </a:endParaRPr>
          </a:p>
          <a:p>
            <a:pPr marL="0" indent="0" defTabSz="457200">
              <a:lnSpc>
                <a:spcPct val="100000"/>
              </a:lnSpc>
              <a:spcBef>
                <a:spcPts val="0"/>
              </a:spcBef>
              <a:buNone/>
            </a:pPr>
            <a:endParaRPr lang="fr-FR" sz="2000" b="1" dirty="0">
              <a:solidFill>
                <a:srgbClr val="5AA1D8"/>
              </a:solidFill>
              <a:latin typeface="Arial" panose="020B0604020202020204" pitchFamily="34" charset="0"/>
              <a:cs typeface="Arial" panose="020B0604020202020204" pitchFamily="34" charset="0"/>
            </a:endParaRPr>
          </a:p>
        </p:txBody>
      </p:sp>
      <p:sp>
        <p:nvSpPr>
          <p:cNvPr id="9" name="ZoneTexte 8"/>
          <p:cNvSpPr txBox="1"/>
          <p:nvPr/>
        </p:nvSpPr>
        <p:spPr>
          <a:xfrm>
            <a:off x="1314450" y="263149"/>
            <a:ext cx="10718223"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Bilan de la session 2024 : pratique, écrits, E32</a:t>
            </a:r>
            <a:endParaRPr lang="fr-FR" sz="2500" dirty="0">
              <a:solidFill>
                <a:srgbClr val="223A7D"/>
              </a:solidFill>
              <a:latin typeface="Arial Black" panose="020B0A04020102020204" pitchFamily="34" charset="0"/>
            </a:endParaRPr>
          </a:p>
        </p:txBody>
      </p:sp>
      <p:sp>
        <p:nvSpPr>
          <p:cNvPr id="2" name="ZoneTexte 1"/>
          <p:cNvSpPr txBox="1"/>
          <p:nvPr/>
        </p:nvSpPr>
        <p:spPr>
          <a:xfrm>
            <a:off x="2661069" y="3071202"/>
            <a:ext cx="6745578" cy="954107"/>
          </a:xfrm>
          <a:prstGeom prst="rect">
            <a:avLst/>
          </a:prstGeom>
          <a:noFill/>
        </p:spPr>
        <p:txBody>
          <a:bodyPr wrap="square" rtlCol="0">
            <a:spAutoFit/>
          </a:bodyPr>
          <a:lstStyle/>
          <a:p>
            <a:r>
              <a:rPr lang="fr-FR" sz="2800" b="1" dirty="0" smtClean="0">
                <a:latin typeface="Arial" panose="020B0604020202020204" pitchFamily="34" charset="0"/>
                <a:cs typeface="Arial" panose="020B0604020202020204" pitchFamily="34" charset="0"/>
              </a:rPr>
              <a:t>Témoignages de </a:t>
            </a:r>
          </a:p>
          <a:p>
            <a:r>
              <a:rPr lang="fr-FR" sz="2800" b="1" dirty="0" smtClean="0">
                <a:latin typeface="Arial" panose="020B0604020202020204" pitchFamily="34" charset="0"/>
                <a:cs typeface="Arial" panose="020B0604020202020204" pitchFamily="34" charset="0"/>
              </a:rPr>
              <a:t>mesdames EVRARD et BERNOLLIN</a:t>
            </a:r>
            <a:endParaRPr lang="fr-FR" sz="2400" dirty="0">
              <a:latin typeface="Arial" panose="020B0604020202020204" pitchFamily="34" charset="0"/>
              <a:cs typeface="Arial" panose="020B0604020202020204" pitchFamily="34" charset="0"/>
            </a:endParaRPr>
          </a:p>
        </p:txBody>
      </p:sp>
      <p:pic>
        <p:nvPicPr>
          <p:cNvPr id="64" name="Image 63"/>
          <p:cNvPicPr>
            <a:picLocks noChangeAspect="1"/>
          </p:cNvPicPr>
          <p:nvPr/>
        </p:nvPicPr>
        <p:blipFill>
          <a:blip r:embed="rId3">
            <a:duotone>
              <a:schemeClr val="accent2">
                <a:shade val="45000"/>
                <a:satMod val="135000"/>
              </a:schemeClr>
              <a:prstClr val="white"/>
            </a:duotone>
          </a:blip>
          <a:stretch/>
        </p:blipFill>
        <p:spPr bwMode="auto">
          <a:xfrm>
            <a:off x="3821804" y="1570375"/>
            <a:ext cx="1304920" cy="1304920"/>
          </a:xfrm>
          <a:prstGeom prst="rect">
            <a:avLst/>
          </a:prstGeom>
        </p:spPr>
      </p:pic>
    </p:spTree>
    <p:extLst>
      <p:ext uri="{BB962C8B-B14F-4D97-AF65-F5344CB8AC3E}">
        <p14:creationId xmlns:p14="http://schemas.microsoft.com/office/powerpoint/2010/main" val="1122943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8</a:t>
            </a:fld>
            <a:endParaRPr lang="fr-FR" sz="1800" dirty="0">
              <a:solidFill>
                <a:schemeClr val="tx1"/>
              </a:solidFill>
            </a:endParaRPr>
          </a:p>
        </p:txBody>
      </p:sp>
      <p:sp>
        <p:nvSpPr>
          <p:cNvPr id="10" name="Espace réservé du texte 3"/>
          <p:cNvSpPr txBox="1">
            <a:spLocks/>
          </p:cNvSpPr>
          <p:nvPr/>
        </p:nvSpPr>
        <p:spPr>
          <a:xfrm>
            <a:off x="318658" y="1296721"/>
            <a:ext cx="11277599" cy="52388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400" b="1" dirty="0">
                <a:latin typeface="Arial" panose="020B0604020202020204" pitchFamily="34" charset="0"/>
                <a:cs typeface="Arial" panose="020B0604020202020204" pitchFamily="34" charset="0"/>
              </a:rPr>
              <a:t>La sous-épreuve U31 est composée de 3 parties (A-B-C) </a:t>
            </a:r>
            <a:r>
              <a:rPr lang="fr-FR" sz="2400" b="1" dirty="0" smtClean="0">
                <a:latin typeface="Arial" panose="020B0604020202020204" pitchFamily="34" charset="0"/>
                <a:cs typeface="Arial" panose="020B0604020202020204" pitchFamily="34" charset="0"/>
              </a:rPr>
              <a:t>indépendantes</a:t>
            </a:r>
            <a:endParaRPr lang="fr-FR" sz="2400" dirty="0" smtClean="0">
              <a:latin typeface="Arial" panose="020B0604020202020204" pitchFamily="34" charset="0"/>
              <a:cs typeface="Arial" panose="020B0604020202020204" pitchFamily="34" charset="0"/>
            </a:endParaRPr>
          </a:p>
          <a:p>
            <a:pPr marL="0" indent="0" algn="just">
              <a:buNone/>
            </a:pPr>
            <a:r>
              <a:rPr lang="fr-FR" sz="2400" dirty="0" smtClean="0">
                <a:latin typeface="Arial" panose="020B0604020202020204" pitchFamily="34" charset="0"/>
                <a:cs typeface="Arial" panose="020B0604020202020204" pitchFamily="34" charset="0"/>
              </a:rPr>
              <a:t>Elles permettent d’évaluer les compétences professionnelles mises en œuvre lors de la conception et de la réalisation de coiffures.</a:t>
            </a:r>
          </a:p>
          <a:p>
            <a:pPr marL="0" indent="0" algn="just">
              <a:buNone/>
            </a:pPr>
            <a:r>
              <a:rPr lang="fr-FR" sz="2400" dirty="0" smtClean="0">
                <a:latin typeface="Arial" panose="020B0604020202020204" pitchFamily="34" charset="0"/>
                <a:cs typeface="Arial" panose="020B0604020202020204" pitchFamily="34" charset="0"/>
              </a:rPr>
              <a:t>  </a:t>
            </a:r>
          </a:p>
          <a:p>
            <a:pPr>
              <a:lnSpc>
                <a:spcPct val="200000"/>
              </a:lnSpc>
            </a:pPr>
            <a:r>
              <a:rPr lang="fr-FR" sz="2400" b="1" dirty="0" smtClean="0">
                <a:latin typeface="Arial" panose="020B0604020202020204" pitchFamily="34" charset="0"/>
                <a:cs typeface="Arial" panose="020B0604020202020204" pitchFamily="34" charset="0"/>
              </a:rPr>
              <a:t>Partie </a:t>
            </a:r>
            <a:r>
              <a:rPr lang="fr-FR" sz="2400" b="1" dirty="0">
                <a:latin typeface="Arial" panose="020B0604020202020204" pitchFamily="34" charset="0"/>
                <a:cs typeface="Arial" panose="020B0604020202020204" pitchFamily="34" charset="0"/>
              </a:rPr>
              <a:t>A : </a:t>
            </a:r>
            <a:r>
              <a:rPr lang="fr-FR" sz="2400" b="1" dirty="0" smtClean="0">
                <a:latin typeface="Arial" panose="020B0604020202020204" pitchFamily="34" charset="0"/>
                <a:cs typeface="Arial" panose="020B0604020202020204" pitchFamily="34" charset="0"/>
              </a:rPr>
              <a:t>Transformation </a:t>
            </a:r>
            <a:r>
              <a:rPr lang="fr-FR" sz="2400" b="1" dirty="0">
                <a:latin typeface="Arial" panose="020B0604020202020204" pitchFamily="34" charset="0"/>
                <a:cs typeface="Arial" panose="020B0604020202020204" pitchFamily="34" charset="0"/>
              </a:rPr>
              <a:t>coupe couleur coiffage sur modèle </a:t>
            </a:r>
            <a:r>
              <a:rPr lang="fr-FR" sz="2400" b="1" dirty="0" smtClean="0">
                <a:latin typeface="Arial" panose="020B0604020202020204" pitchFamily="34" charset="0"/>
                <a:cs typeface="Arial" panose="020B0604020202020204" pitchFamily="34" charset="0"/>
              </a:rPr>
              <a:t>féminin (écrit et pratique) 3h15</a:t>
            </a:r>
          </a:p>
          <a:p>
            <a:pPr>
              <a:lnSpc>
                <a:spcPct val="200000"/>
              </a:lnSpc>
            </a:pPr>
            <a:r>
              <a:rPr lang="fr-FR" sz="2400" b="1" dirty="0" smtClean="0">
                <a:latin typeface="Arial" panose="020B0604020202020204" pitchFamily="34" charset="0"/>
                <a:cs typeface="Arial" panose="020B0604020202020204" pitchFamily="34" charset="0"/>
              </a:rPr>
              <a:t>Partie B : Coupe coiffage sur modèle masculin (pratique) 45min</a:t>
            </a:r>
          </a:p>
          <a:p>
            <a:pPr>
              <a:lnSpc>
                <a:spcPct val="200000"/>
              </a:lnSpc>
            </a:pPr>
            <a:r>
              <a:rPr lang="fr-FR" sz="2400" dirty="0" smtClean="0">
                <a:latin typeface="Arial" panose="020B0604020202020204" pitchFamily="34" charset="0"/>
                <a:cs typeface="Arial" panose="020B0604020202020204" pitchFamily="34" charset="0"/>
              </a:rPr>
              <a:t>Partie C : Analyse d’une situation professionnelle (écrit) </a:t>
            </a:r>
            <a:r>
              <a:rPr lang="fr-FR" sz="2400" dirty="0">
                <a:latin typeface="Arial" panose="020B0604020202020204" pitchFamily="34" charset="0"/>
                <a:cs typeface="Arial" panose="020B0604020202020204" pitchFamily="34" charset="0"/>
              </a:rPr>
              <a:t>2</a:t>
            </a:r>
            <a:r>
              <a:rPr lang="fr-FR" sz="2400" dirty="0" smtClean="0">
                <a:latin typeface="Arial" panose="020B0604020202020204" pitchFamily="34" charset="0"/>
                <a:cs typeface="Arial" panose="020B0604020202020204" pitchFamily="34" charset="0"/>
              </a:rPr>
              <a:t>h</a:t>
            </a:r>
            <a:endParaRPr lang="fr-FR" sz="2400" dirty="0" smtClean="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endParaRPr lang="fr-FR" sz="2400" b="1" dirty="0">
              <a:latin typeface="Arial" panose="020B0604020202020204" pitchFamily="34" charset="0"/>
              <a:cs typeface="Arial" panose="020B0604020202020204" pitchFamily="34" charset="0"/>
            </a:endParaRPr>
          </a:p>
          <a:p>
            <a:pPr marL="0" indent="0">
              <a:buNone/>
            </a:pPr>
            <a:endParaRPr lang="fr-FR" sz="2400" dirty="0" smtClean="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pPr marL="0" indent="0">
              <a:buNone/>
            </a:pPr>
            <a:endParaRPr lang="fr-FR" sz="2400" dirty="0">
              <a:latin typeface="Arial" panose="020B0604020202020204" pitchFamily="34" charset="0"/>
              <a:cs typeface="Arial" panose="020B0604020202020204" pitchFamily="34" charset="0"/>
            </a:endParaRPr>
          </a:p>
          <a:p>
            <a:pPr marL="0" indent="0" algn="just">
              <a:buNone/>
            </a:pPr>
            <a:endParaRPr lang="fr-FR" sz="2400" dirty="0" smtClean="0">
              <a:latin typeface="Arial" panose="020B0604020202020204" pitchFamily="34" charset="0"/>
              <a:cs typeface="Arial" panose="020B0604020202020204" pitchFamily="34" charset="0"/>
            </a:endParaRPr>
          </a:p>
        </p:txBody>
      </p:sp>
      <p:sp>
        <p:nvSpPr>
          <p:cNvPr id="6" name="ZoneTexte 5"/>
          <p:cNvSpPr txBox="1"/>
          <p:nvPr/>
        </p:nvSpPr>
        <p:spPr>
          <a:xfrm>
            <a:off x="1159890" y="260445"/>
            <a:ext cx="10436367"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 E31 Techniques de coiffure </a:t>
            </a:r>
            <a:endParaRPr lang="fr-FR" sz="2500" dirty="0">
              <a:solidFill>
                <a:srgbClr val="223A7D"/>
              </a:solidFill>
              <a:latin typeface="Arial Black" panose="020B0A04020102020204" pitchFamily="34" charset="0"/>
            </a:endParaRPr>
          </a:p>
        </p:txBody>
      </p:sp>
    </p:spTree>
    <p:extLst>
      <p:ext uri="{BB962C8B-B14F-4D97-AF65-F5344CB8AC3E}">
        <p14:creationId xmlns:p14="http://schemas.microsoft.com/office/powerpoint/2010/main" val="1638675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318658" y="86590"/>
            <a:ext cx="789707" cy="830172"/>
          </a:xfrm>
          <a:prstGeom prst="rect">
            <a:avLst/>
          </a:prstGeom>
        </p:spPr>
      </p:pic>
      <p:sp>
        <p:nvSpPr>
          <p:cNvPr id="8" name="Espace réservé du numéro de diapositive 9"/>
          <p:cNvSpPr>
            <a:spLocks noGrp="1"/>
          </p:cNvSpPr>
          <p:nvPr>
            <p:ph type="sldNum" sz="quarter" idx="4294967295"/>
          </p:nvPr>
        </p:nvSpPr>
        <p:spPr>
          <a:xfrm>
            <a:off x="11412682" y="6356309"/>
            <a:ext cx="502228" cy="365125"/>
          </a:xfrm>
          <a:prstGeom prst="rect">
            <a:avLst/>
          </a:prstGeom>
        </p:spPr>
        <p:txBody>
          <a:bodyPr/>
          <a:lstStyle/>
          <a:p>
            <a:pPr algn="ctr"/>
            <a:fld id="{1CC5B465-768F-472B-948C-8202AA102334}" type="slidenum">
              <a:rPr lang="fr-FR" sz="1800">
                <a:solidFill>
                  <a:schemeClr val="tx1"/>
                </a:solidFill>
              </a:rPr>
              <a:pPr algn="ctr"/>
              <a:t>9</a:t>
            </a:fld>
            <a:endParaRPr lang="fr-FR" sz="1800" dirty="0">
              <a:solidFill>
                <a:schemeClr val="tx1"/>
              </a:solidFill>
            </a:endParaRPr>
          </a:p>
        </p:txBody>
      </p:sp>
      <p:sp>
        <p:nvSpPr>
          <p:cNvPr id="10" name="Espace réservé du texte 3"/>
          <p:cNvSpPr txBox="1">
            <a:spLocks/>
          </p:cNvSpPr>
          <p:nvPr/>
        </p:nvSpPr>
        <p:spPr>
          <a:xfrm>
            <a:off x="605705" y="1232348"/>
            <a:ext cx="11101386" cy="49876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2400" b="1" dirty="0" smtClean="0">
                <a:latin typeface="Arial" panose="020B0604020202020204" pitchFamily="34" charset="0"/>
                <a:cs typeface="Arial" panose="020B0604020202020204" pitchFamily="34" charset="0"/>
              </a:rPr>
              <a:t>Ponctuel écrit 2h, </a:t>
            </a:r>
            <a:r>
              <a:rPr lang="fr-FR" sz="2400" b="1" dirty="0" err="1" smtClean="0">
                <a:latin typeface="Arial" panose="020B0604020202020204" pitchFamily="34" charset="0"/>
                <a:cs typeface="Arial" panose="020B0604020202020204" pitchFamily="34" charset="0"/>
              </a:rPr>
              <a:t>coef</a:t>
            </a:r>
            <a:r>
              <a:rPr lang="fr-FR" sz="2400" b="1" dirty="0" smtClean="0">
                <a:latin typeface="Arial" panose="020B0604020202020204" pitchFamily="34" charset="0"/>
                <a:cs typeface="Arial" panose="020B0604020202020204" pitchFamily="34" charset="0"/>
              </a:rPr>
              <a:t> 2</a:t>
            </a:r>
            <a:endParaRPr lang="fr-FR" sz="2400" b="1" dirty="0">
              <a:latin typeface="Arial" panose="020B0604020202020204" pitchFamily="34" charset="0"/>
              <a:cs typeface="Arial" panose="020B0604020202020204" pitchFamily="34" charset="0"/>
            </a:endParaRPr>
          </a:p>
          <a:p>
            <a:pPr marL="0" indent="0">
              <a:buNone/>
            </a:pPr>
            <a:endParaRPr lang="fr-FR" sz="2400" dirty="0">
              <a:latin typeface="Arial" panose="020B0604020202020204" pitchFamily="34" charset="0"/>
              <a:cs typeface="Arial" panose="020B0604020202020204" pitchFamily="34" charset="0"/>
            </a:endParaRPr>
          </a:p>
          <a:p>
            <a:pPr marL="0" indent="0" algn="just">
              <a:buNone/>
            </a:pPr>
            <a:r>
              <a:rPr lang="fr-FR" sz="2400" dirty="0" smtClean="0">
                <a:latin typeface="Arial" panose="020B0604020202020204" pitchFamily="34" charset="0"/>
                <a:cs typeface="Arial" panose="020B0604020202020204" pitchFamily="34" charset="0"/>
              </a:rPr>
              <a:t>L’épreuve </a:t>
            </a:r>
            <a:r>
              <a:rPr lang="fr-FR" sz="2400" dirty="0">
                <a:latin typeface="Arial" panose="020B0604020202020204" pitchFamily="34" charset="0"/>
                <a:cs typeface="Arial" panose="020B0604020202020204" pitchFamily="34" charset="0"/>
              </a:rPr>
              <a:t>permet de vérifier l’aptitude du candidat, dans un contexte donné, à mener une </a:t>
            </a:r>
            <a:r>
              <a:rPr lang="fr-FR" sz="2400" b="1" dirty="0">
                <a:latin typeface="Arial" panose="020B0604020202020204" pitchFamily="34" charset="0"/>
                <a:cs typeface="Arial" panose="020B0604020202020204" pitchFamily="34" charset="0"/>
              </a:rPr>
              <a:t>analyse </a:t>
            </a:r>
            <a:r>
              <a:rPr lang="fr-FR" sz="2400" b="1" dirty="0" smtClean="0">
                <a:latin typeface="Arial" panose="020B0604020202020204" pitchFamily="34" charset="0"/>
                <a:cs typeface="Arial" panose="020B0604020202020204" pitchFamily="34" charset="0"/>
              </a:rPr>
              <a:t>argumentée </a:t>
            </a:r>
            <a:r>
              <a:rPr lang="fr-FR" sz="2400" dirty="0">
                <a:latin typeface="Arial" panose="020B0604020202020204" pitchFamily="34" charset="0"/>
                <a:cs typeface="Arial" panose="020B0604020202020204" pitchFamily="34" charset="0"/>
              </a:rPr>
              <a:t>d’une ou de situations, répondant aux besoins de l’entreprise en terme de </a:t>
            </a:r>
            <a:r>
              <a:rPr lang="fr-FR" sz="2400" b="1" dirty="0">
                <a:latin typeface="Arial" panose="020B0604020202020204" pitchFamily="34" charset="0"/>
                <a:cs typeface="Arial" panose="020B0604020202020204" pitchFamily="34" charset="0"/>
              </a:rPr>
              <a:t>pilotage et/ou </a:t>
            </a:r>
            <a:r>
              <a:rPr lang="fr-FR" sz="2400" b="1" dirty="0" smtClean="0">
                <a:latin typeface="Arial" panose="020B0604020202020204" pitchFamily="34" charset="0"/>
                <a:cs typeface="Arial" panose="020B0604020202020204" pitchFamily="34" charset="0"/>
              </a:rPr>
              <a:t>de </a:t>
            </a:r>
            <a:r>
              <a:rPr lang="fr-FR" sz="2400" b="1" dirty="0">
                <a:latin typeface="Arial" panose="020B0604020202020204" pitchFamily="34" charset="0"/>
                <a:cs typeface="Arial" panose="020B0604020202020204" pitchFamily="34" charset="0"/>
              </a:rPr>
              <a:t>management et/ou d’aménagement d’un salon de coiffure. </a:t>
            </a:r>
          </a:p>
          <a:p>
            <a:pPr marL="0" indent="0" algn="just">
              <a:buNone/>
            </a:pPr>
            <a:r>
              <a:rPr lang="fr-FR" sz="2400" dirty="0">
                <a:latin typeface="Arial" panose="020B0604020202020204" pitchFamily="34" charset="0"/>
                <a:cs typeface="Arial" panose="020B0604020202020204" pitchFamily="34" charset="0"/>
              </a:rPr>
              <a:t> </a:t>
            </a:r>
            <a:endParaRPr lang="fr-FR" sz="2400" dirty="0" smtClean="0">
              <a:latin typeface="Arial" panose="020B0604020202020204" pitchFamily="34" charset="0"/>
              <a:cs typeface="Arial" panose="020B0604020202020204" pitchFamily="34" charset="0"/>
            </a:endParaRPr>
          </a:p>
          <a:p>
            <a:pPr marL="0" indent="0" algn="just">
              <a:buNone/>
            </a:pPr>
            <a:r>
              <a:rPr lang="fr-FR" sz="2400" dirty="0">
                <a:latin typeface="Arial" panose="020B0604020202020204" pitchFamily="34" charset="0"/>
                <a:cs typeface="Arial" panose="020B0604020202020204" pitchFamily="34" charset="0"/>
              </a:rPr>
              <a:t>Le sujet s’appuie sur un dossier fourni au candidat présentant diverses situations professionnelles spécifiques à une entreprise de coiffure. </a:t>
            </a:r>
          </a:p>
          <a:p>
            <a:pPr marL="0" indent="0" algn="just">
              <a:buNone/>
            </a:pPr>
            <a:endParaRPr lang="fr-FR" sz="2400" dirty="0">
              <a:latin typeface="Arial" panose="020B0604020202020204" pitchFamily="34" charset="0"/>
              <a:cs typeface="Arial" panose="020B0604020202020204" pitchFamily="34" charset="0"/>
            </a:endParaRPr>
          </a:p>
          <a:p>
            <a:pPr marL="914400" lvl="2" indent="0" defTabSz="457200">
              <a:lnSpc>
                <a:spcPct val="100000"/>
              </a:lnSpc>
              <a:spcBef>
                <a:spcPts val="0"/>
              </a:spcBef>
              <a:buFont typeface="Wingdings" panose="05000000000000000000" pitchFamily="2" charset="2"/>
              <a:buChar char="§"/>
            </a:pPr>
            <a:endParaRPr lang="fr-FR" sz="2400" b="1" dirty="0">
              <a:solidFill>
                <a:srgbClr val="5AA1D8"/>
              </a:solidFill>
              <a:latin typeface="Arial" panose="020B0604020202020204" pitchFamily="34" charset="0"/>
              <a:cs typeface="Arial" panose="020B0604020202020204" pitchFamily="34" charset="0"/>
            </a:endParaRPr>
          </a:p>
          <a:p>
            <a:pPr marL="0" indent="0" defTabSz="457200">
              <a:lnSpc>
                <a:spcPct val="100000"/>
              </a:lnSpc>
              <a:spcBef>
                <a:spcPts val="0"/>
              </a:spcBef>
              <a:buNone/>
            </a:pPr>
            <a:endParaRPr lang="fr-FR" sz="2400" b="1" dirty="0">
              <a:solidFill>
                <a:srgbClr val="5AA1D8"/>
              </a:solidFill>
              <a:latin typeface="Arial" panose="020B0604020202020204" pitchFamily="34" charset="0"/>
              <a:cs typeface="Arial" panose="020B0604020202020204" pitchFamily="34" charset="0"/>
            </a:endParaRPr>
          </a:p>
        </p:txBody>
      </p:sp>
      <p:sp>
        <p:nvSpPr>
          <p:cNvPr id="6" name="ZoneTexte 5"/>
          <p:cNvSpPr txBox="1"/>
          <p:nvPr/>
        </p:nvSpPr>
        <p:spPr>
          <a:xfrm>
            <a:off x="1159890" y="260445"/>
            <a:ext cx="10436367" cy="477054"/>
          </a:xfrm>
          <a:prstGeom prst="rect">
            <a:avLst/>
          </a:prstGeom>
          <a:noFill/>
        </p:spPr>
        <p:txBody>
          <a:bodyPr wrap="square" rtlCol="0">
            <a:spAutoFit/>
          </a:bodyPr>
          <a:lstStyle/>
          <a:p>
            <a:r>
              <a:rPr lang="fr-FR" sz="2500" dirty="0" smtClean="0">
                <a:solidFill>
                  <a:srgbClr val="223A7D"/>
                </a:solidFill>
                <a:latin typeface="Arial Black" panose="020B0A04020102020204" pitchFamily="34" charset="0"/>
              </a:rPr>
              <a:t> E2 Pilotage d’une entreprise de coiffure </a:t>
            </a:r>
            <a:endParaRPr lang="fr-FR" sz="2500" dirty="0">
              <a:solidFill>
                <a:srgbClr val="223A7D"/>
              </a:solidFill>
              <a:latin typeface="Arial Black" panose="020B0A04020102020204" pitchFamily="34" charset="0"/>
            </a:endParaRPr>
          </a:p>
        </p:txBody>
      </p:sp>
      <p:sp>
        <p:nvSpPr>
          <p:cNvPr id="2" name="Hexagone 1"/>
          <p:cNvSpPr/>
          <p:nvPr/>
        </p:nvSpPr>
        <p:spPr>
          <a:xfrm rot="1259230">
            <a:off x="9251004" y="389106"/>
            <a:ext cx="1488332" cy="99222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t>Pôle 3</a:t>
            </a:r>
            <a:endParaRPr lang="fr-FR" sz="2800" dirty="0"/>
          </a:p>
        </p:txBody>
      </p:sp>
    </p:spTree>
    <p:extLst>
      <p:ext uri="{BB962C8B-B14F-4D97-AF65-F5344CB8AC3E}">
        <p14:creationId xmlns:p14="http://schemas.microsoft.com/office/powerpoint/2010/main" val="2944615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INISTÈRIE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rial Narrow">
      <a:majorFont>
        <a:latin typeface="Arial Narrow"/>
        <a:ea typeface="Arial"/>
        <a:cs typeface="Arial"/>
      </a:majorFont>
      <a:minorFont>
        <a:latin typeface="Arial Narrow"/>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 Powerpoint 2018 Rectorat</Template>
  <TotalTime>3567</TotalTime>
  <Words>1219</Words>
  <Application>Microsoft Office PowerPoint</Application>
  <PresentationFormat>Grand écran</PresentationFormat>
  <Paragraphs>232</Paragraphs>
  <Slides>22</Slides>
  <Notes>1</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22</vt:i4>
      </vt:variant>
    </vt:vector>
  </HeadingPairs>
  <TitlesOfParts>
    <vt:vector size="32" baseType="lpstr">
      <vt:lpstr>Arial</vt:lpstr>
      <vt:lpstr>Arial Black</vt:lpstr>
      <vt:lpstr>Arial Narrow</vt:lpstr>
      <vt:lpstr>Bradley Hand ITC</vt:lpstr>
      <vt:lpstr>Calibri</vt:lpstr>
      <vt:lpstr>Calibri Light</vt:lpstr>
      <vt:lpstr>Times New Roman</vt:lpstr>
      <vt:lpstr>Wingdings</vt:lpstr>
      <vt:lpstr>1_Thème Office</vt:lpstr>
      <vt:lpstr>MINISTÈRIEL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ACADEMIE DE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cvercueil-simion</dc:creator>
  <cp:lastModifiedBy>njoret</cp:lastModifiedBy>
  <cp:revision>132</cp:revision>
  <cp:lastPrinted>2022-06-17T05:45:33Z</cp:lastPrinted>
  <dcterms:created xsi:type="dcterms:W3CDTF">2018-08-21T13:41:36Z</dcterms:created>
  <dcterms:modified xsi:type="dcterms:W3CDTF">2024-06-27T11:42:16Z</dcterms:modified>
</cp:coreProperties>
</file>