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notesMasterIdLst>
    <p:notesMasterId r:id="rId4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9144000" cy="5143500" type="screen16x9"/>
  <p:notesSz cx="9144000" cy="51435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44" d="100"/>
          <a:sy n="144" d="100"/>
        </p:scale>
        <p:origin x="654" y="114"/>
      </p:cViewPr>
      <p:guideLst>
        <p:guide orient="horz" pos="1620"/>
        <p:guide orient="horz" pos="191"/>
        <p:guide orient="horz" pos="854"/>
        <p:guide orient="horz" pos="821"/>
        <p:guide orient="horz" pos="3049"/>
        <p:guide orient="horz" pos="3151"/>
        <p:guide pos="2880"/>
        <p:guide pos="476"/>
        <p:guide pos="5193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14DE52-5D5E-4F86-9464-FE28EE2C3DA8}" type="doc">
      <dgm:prSet loTypeId="urn:microsoft.com/office/officeart/2008/layout/RadialCluster" loCatId="cycle" qsTypeId="urn:microsoft.com/office/officeart/2005/8/quickstyle/simple1" qsCatId="simple" csTypeId="urn:microsoft.com/office/officeart/2005/8/colors/colorful2" csCatId="colorful" phldr="1"/>
      <dgm:spPr bwMode="auto"/>
      <dgm:t>
        <a:bodyPr/>
        <a:lstStyle/>
        <a:p>
          <a:pPr>
            <a:defRPr/>
          </a:pPr>
          <a:endParaRPr lang="fr-FR"/>
        </a:p>
      </dgm:t>
    </dgm:pt>
    <dgm:pt modelId="{A17D6C2E-A6D9-4A49-8D32-196F6E8F8C76}">
      <dgm:prSet phldrT="[Texte]"/>
      <dgm:spPr bwMode="auto"/>
      <dgm:t>
        <a:bodyPr/>
        <a:lstStyle/>
        <a:p>
          <a:pPr>
            <a:defRPr/>
          </a:pPr>
          <a:r>
            <a:rPr lang="fr-FR"/>
            <a:t>EABEP</a:t>
          </a:r>
        </a:p>
      </dgm:t>
    </dgm:pt>
    <dgm:pt modelId="{A51CC15D-574C-4E66-90C8-B913BB3A7653}" type="parTrans" cxnId="{09A791D3-DB21-473D-87B3-8A1A2F026F00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C3EB6E04-A092-43E6-97DF-36FBCC549633}" type="sibTrans" cxnId="{09A791D3-DB21-473D-87B3-8A1A2F026F00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8EFE9BFF-39FB-4F3F-822B-B6EC857A5C95}">
      <dgm:prSet phldrT="[Texte]" custT="1"/>
      <dgm:spPr bwMode="auto"/>
      <dgm:t>
        <a:bodyPr/>
        <a:lstStyle/>
        <a:p>
          <a:pPr>
            <a:defRPr/>
          </a:pPr>
          <a:r>
            <a:rPr lang="fr-FR" sz="2000"/>
            <a:t>Handicap</a:t>
          </a:r>
          <a:endParaRPr/>
        </a:p>
      </dgm:t>
    </dgm:pt>
    <dgm:pt modelId="{17A1AF46-9EF5-48EC-A087-A532D74B4D43}" type="parTrans" cxnId="{543DE8A6-5B4F-4A0F-8ADC-5B480C344970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589D3B49-9D60-4BDE-B9D3-7DE12257B91A}" type="sibTrans" cxnId="{543DE8A6-5B4F-4A0F-8ADC-5B480C344970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22DAA29B-261E-410D-AEAC-5A5569A82E12}">
      <dgm:prSet phldrT="[Texte]" custT="1"/>
      <dgm:spPr bwMode="auto"/>
      <dgm:t>
        <a:bodyPr/>
        <a:lstStyle/>
        <a:p>
          <a:pPr>
            <a:defRPr/>
          </a:pPr>
          <a:r>
            <a:rPr lang="fr-FR" sz="1800"/>
            <a:t>Maladie</a:t>
          </a:r>
        </a:p>
      </dgm:t>
    </dgm:pt>
    <dgm:pt modelId="{603F92EF-DBE2-473C-8A69-8E6DDCD37694}" type="parTrans" cxnId="{C4F3E8E5-A1E3-4FFC-B5C8-250A73A3C243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AE229562-919C-4985-B032-C81F516002AE}" type="sibTrans" cxnId="{C4F3E8E5-A1E3-4FFC-B5C8-250A73A3C243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F2BE6BBE-A09A-4E56-ACF7-25E6BD569D66}">
      <dgm:prSet phldrT="[Texte]" custT="1"/>
      <dgm:spPr bwMode="auto"/>
      <dgm:t>
        <a:bodyPr/>
        <a:lstStyle/>
        <a:p>
          <a:pPr>
            <a:defRPr/>
          </a:pPr>
          <a:r>
            <a:rPr lang="fr-FR" sz="2400"/>
            <a:t>Difficulté scolaire</a:t>
          </a:r>
        </a:p>
      </dgm:t>
    </dgm:pt>
    <dgm:pt modelId="{3A233951-DFC4-4B7F-B31C-C8D93EB904BE}" type="parTrans" cxnId="{71CCCECE-65EA-495D-88B1-9DAC401AEE70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C54C4F9F-8063-47BB-B433-81AEF329C7E1}" type="sibTrans" cxnId="{71CCCECE-65EA-495D-88B1-9DAC401AEE70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2712A83C-F347-4537-9DF9-04D9545B7332}">
      <dgm:prSet phldrT="[Texte]" custT="1"/>
      <dgm:spPr bwMode="auto"/>
      <dgm:t>
        <a:bodyPr/>
        <a:lstStyle/>
        <a:p>
          <a:pPr>
            <a:defRPr/>
          </a:pPr>
          <a:r>
            <a:rPr lang="fr-FR" sz="2000"/>
            <a:t>Allophone</a:t>
          </a:r>
        </a:p>
      </dgm:t>
    </dgm:pt>
    <dgm:pt modelId="{8E84D76D-116B-4F4C-83BD-271F53BE6BBD}" type="parTrans" cxnId="{DA4D708C-7865-490C-8FF0-1769C61229E9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9460861A-D880-4AF3-83B8-54DFFF639C81}" type="sibTrans" cxnId="{DA4D708C-7865-490C-8FF0-1769C61229E9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126D23FF-4BF1-435F-8032-CB6A22D21D07}">
      <dgm:prSet phldrT="[Texte]" custT="1"/>
      <dgm:spPr bwMode="auto"/>
      <dgm:t>
        <a:bodyPr/>
        <a:lstStyle/>
        <a:p>
          <a:pPr>
            <a:defRPr/>
          </a:pPr>
          <a:r>
            <a:rPr lang="fr-FR" sz="2000"/>
            <a:t>Issu de famille itinérantes ou de voyageur</a:t>
          </a:r>
        </a:p>
      </dgm:t>
    </dgm:pt>
    <dgm:pt modelId="{3A0F48B5-FEE7-444B-B0C1-1C661407D291}" type="parTrans" cxnId="{67B263BC-CDD0-4795-9DF0-997029DD1B35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6D1B024F-761D-4CA1-91E9-35AD79161364}" type="sibTrans" cxnId="{67B263BC-CDD0-4795-9DF0-997029DD1B35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4F75632A-B9CE-4AFF-9BB1-E3B33A073255}">
      <dgm:prSet phldrT="[Texte]" custT="1"/>
      <dgm:spPr bwMode="auto"/>
      <dgm:t>
        <a:bodyPr/>
        <a:lstStyle/>
        <a:p>
          <a:pPr>
            <a:defRPr/>
          </a:pPr>
          <a:r>
            <a:rPr lang="fr-FR" sz="1800"/>
            <a:t>Milieu carcéral</a:t>
          </a:r>
        </a:p>
      </dgm:t>
    </dgm:pt>
    <dgm:pt modelId="{7D21EB72-9D49-46E0-831F-39BE01D6265E}" type="parTrans" cxnId="{89F1A209-C6FD-4B04-BE1F-498465691416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5EFC554E-D059-46DB-B0D5-8C3E5A2ACD7E}" type="sibTrans" cxnId="{89F1A209-C6FD-4B04-BE1F-498465691416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796C6C8C-0DB6-4C1A-A720-CF18566F968F}">
      <dgm:prSet phldrT="[Texte]" custT="1"/>
      <dgm:spPr bwMode="auto"/>
      <dgm:t>
        <a:bodyPr/>
        <a:lstStyle/>
        <a:p>
          <a:pPr>
            <a:defRPr/>
          </a:pPr>
          <a:r>
            <a:rPr lang="fr-FR" sz="2000"/>
            <a:t>Décrochage</a:t>
          </a:r>
          <a:endParaRPr/>
        </a:p>
      </dgm:t>
    </dgm:pt>
    <dgm:pt modelId="{3D278DF7-6179-479D-B7FA-5AFBC3BAC9B3}" type="parTrans" cxnId="{396CE161-DDBA-4B4C-8F4F-EFC2E6AD906D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3B012163-C859-4C4A-BFB0-A26AE5814D07}" type="sibTrans" cxnId="{396CE161-DDBA-4B4C-8F4F-EFC2E6AD906D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574F8664-D0E0-44CB-ABBF-6B2909F0645A}" type="pres">
      <dgm:prSet presAssocID="{8114DE52-5D5E-4F86-9464-FE28EE2C3DA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 bwMode="auto"/>
      <dgm:t>
        <a:bodyPr/>
        <a:lstStyle/>
        <a:p>
          <a:pPr>
            <a:defRPr/>
          </a:pPr>
          <a:endParaRPr lang="fr-FR"/>
        </a:p>
      </dgm:t>
    </dgm:pt>
    <dgm:pt modelId="{F247ADA6-FEB3-4116-B26A-ED3EB0D60BE2}" type="pres">
      <dgm:prSet presAssocID="{A17D6C2E-A6D9-4A49-8D32-196F6E8F8C76}" presName="singleCycle" presStyleCnt="0"/>
      <dgm:spPr bwMode="auto"/>
    </dgm:pt>
    <dgm:pt modelId="{A5C216D9-9635-451C-BF3C-9FCE4EA34B6A}" type="pres">
      <dgm:prSet presAssocID="{A17D6C2E-A6D9-4A49-8D32-196F6E8F8C76}" presName="singleCenter" presStyleLbl="node1" presStyleIdx="0" presStyleCnt="8" custScaleY="53113">
        <dgm:presLayoutVars>
          <dgm:chMax val="7"/>
          <dgm:chPref val="7"/>
        </dgm:presLayoutVars>
      </dgm:prSet>
      <dgm:spPr bwMode="auto"/>
      <dgm:t>
        <a:bodyPr/>
        <a:lstStyle/>
        <a:p>
          <a:pPr>
            <a:defRPr/>
          </a:pPr>
          <a:endParaRPr lang="fr-FR"/>
        </a:p>
      </dgm:t>
    </dgm:pt>
    <dgm:pt modelId="{D30CBD18-26B9-4C07-B601-CB724417207B}" type="pres">
      <dgm:prSet presAssocID="{17A1AF46-9EF5-48EC-A087-A532D74B4D43}" presName="Name56" presStyleLbl="parChTrans1D2" presStyleIdx="0" presStyleCnt="7"/>
      <dgm:spPr bwMode="auto"/>
      <dgm:t>
        <a:bodyPr/>
        <a:lstStyle/>
        <a:p>
          <a:pPr>
            <a:defRPr/>
          </a:pPr>
          <a:endParaRPr lang="fr-FR"/>
        </a:p>
      </dgm:t>
    </dgm:pt>
    <dgm:pt modelId="{544C7D68-1979-495F-BDF2-70A6A8300125}" type="pres">
      <dgm:prSet presAssocID="{8EFE9BFF-39FB-4F3F-822B-B6EC857A5C95}" presName="text0" presStyleLbl="node1" presStyleIdx="1" presStyleCnt="8" custScaleX="139994" custScaleY="53208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fr-FR"/>
        </a:p>
      </dgm:t>
    </dgm:pt>
    <dgm:pt modelId="{189C71C7-C785-4AF6-AC04-DDB017EA087D}" type="pres">
      <dgm:prSet presAssocID="{603F92EF-DBE2-473C-8A69-8E6DDCD37694}" presName="Name56" presStyleLbl="parChTrans1D2" presStyleIdx="1" presStyleCnt="7"/>
      <dgm:spPr bwMode="auto"/>
      <dgm:t>
        <a:bodyPr/>
        <a:lstStyle/>
        <a:p>
          <a:pPr>
            <a:defRPr/>
          </a:pPr>
          <a:endParaRPr lang="fr-FR"/>
        </a:p>
      </dgm:t>
    </dgm:pt>
    <dgm:pt modelId="{69A09690-5205-4E94-B2CC-C07DEA69E471}" type="pres">
      <dgm:prSet presAssocID="{22DAA29B-261E-410D-AEAC-5A5569A82E12}" presName="text0" presStyleLbl="node1" presStyleIdx="2" presStyleCnt="8" custScaleX="149815" custScaleY="4855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fr-FR"/>
        </a:p>
      </dgm:t>
    </dgm:pt>
    <dgm:pt modelId="{FC04BEBA-BCB4-454D-B244-B6627FA182C2}" type="pres">
      <dgm:prSet presAssocID="{3A233951-DFC4-4B7F-B31C-C8D93EB904BE}" presName="Name56" presStyleLbl="parChTrans1D2" presStyleIdx="2" presStyleCnt="7"/>
      <dgm:spPr bwMode="auto"/>
      <dgm:t>
        <a:bodyPr/>
        <a:lstStyle/>
        <a:p>
          <a:pPr>
            <a:defRPr/>
          </a:pPr>
          <a:endParaRPr lang="fr-FR"/>
        </a:p>
      </dgm:t>
    </dgm:pt>
    <dgm:pt modelId="{5DF5D4CB-7E59-4ECD-80E2-55CC1D878812}" type="pres">
      <dgm:prSet presAssocID="{F2BE6BBE-A09A-4E56-ACF7-25E6BD569D66}" presName="text0" presStyleLbl="node1" presStyleIdx="3" presStyleCnt="8" custScaleX="196171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fr-FR"/>
        </a:p>
      </dgm:t>
    </dgm:pt>
    <dgm:pt modelId="{492673B9-7A2C-4E7A-97A0-9B0FAFDA1267}" type="pres">
      <dgm:prSet presAssocID="{8E84D76D-116B-4F4C-83BD-271F53BE6BBD}" presName="Name56" presStyleLbl="parChTrans1D2" presStyleIdx="3" presStyleCnt="7"/>
      <dgm:spPr bwMode="auto"/>
      <dgm:t>
        <a:bodyPr/>
        <a:lstStyle/>
        <a:p>
          <a:pPr>
            <a:defRPr/>
          </a:pPr>
          <a:endParaRPr lang="fr-FR"/>
        </a:p>
      </dgm:t>
    </dgm:pt>
    <dgm:pt modelId="{6B8CDC0F-C6B7-4ACD-B2CB-933062439D1A}" type="pres">
      <dgm:prSet presAssocID="{2712A83C-F347-4537-9DF9-04D9545B7332}" presName="text0" presStyleLbl="node1" presStyleIdx="4" presStyleCnt="8" custScaleX="153711" custScaleY="59612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fr-FR"/>
        </a:p>
      </dgm:t>
    </dgm:pt>
    <dgm:pt modelId="{5C401DB4-DD04-4C45-9748-70D37A0CB534}" type="pres">
      <dgm:prSet presAssocID="{3A0F48B5-FEE7-444B-B0C1-1C661407D291}" presName="Name56" presStyleLbl="parChTrans1D2" presStyleIdx="4" presStyleCnt="7"/>
      <dgm:spPr bwMode="auto"/>
      <dgm:t>
        <a:bodyPr/>
        <a:lstStyle/>
        <a:p>
          <a:pPr>
            <a:defRPr/>
          </a:pPr>
          <a:endParaRPr lang="fr-FR"/>
        </a:p>
      </dgm:t>
    </dgm:pt>
    <dgm:pt modelId="{6CB506F7-A4D0-4754-8CF9-773B4FDB4FAD}" type="pres">
      <dgm:prSet presAssocID="{126D23FF-4BF1-435F-8032-CB6A22D21D07}" presName="text0" presStyleLbl="node1" presStyleIdx="5" presStyleCnt="8" custScaleX="259812" custRadScaleRad="110269" custRadScaleInc="43496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fr-FR"/>
        </a:p>
      </dgm:t>
    </dgm:pt>
    <dgm:pt modelId="{C0F059A5-737A-4A7A-AA20-E8C683C02AE0}" type="pres">
      <dgm:prSet presAssocID="{7D21EB72-9D49-46E0-831F-39BE01D6265E}" presName="Name56" presStyleLbl="parChTrans1D2" presStyleIdx="5" presStyleCnt="7"/>
      <dgm:spPr bwMode="auto"/>
      <dgm:t>
        <a:bodyPr/>
        <a:lstStyle/>
        <a:p>
          <a:pPr>
            <a:defRPr/>
          </a:pPr>
          <a:endParaRPr lang="fr-FR"/>
        </a:p>
      </dgm:t>
    </dgm:pt>
    <dgm:pt modelId="{1E7E30B3-8220-40D7-868C-DA96D0A99D6E}" type="pres">
      <dgm:prSet presAssocID="{4F75632A-B9CE-4AFF-9BB1-E3B33A073255}" presName="text0" presStyleLbl="node1" presStyleIdx="6" presStyleCnt="8" custScaleX="146322" custScaleY="73082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fr-FR"/>
        </a:p>
      </dgm:t>
    </dgm:pt>
    <dgm:pt modelId="{4B106950-EF7E-40F1-96C5-3C920C60F01D}" type="pres">
      <dgm:prSet presAssocID="{3D278DF7-6179-479D-B7FA-5AFBC3BAC9B3}" presName="Name56" presStyleLbl="parChTrans1D2" presStyleIdx="6" presStyleCnt="7"/>
      <dgm:spPr bwMode="auto"/>
      <dgm:t>
        <a:bodyPr/>
        <a:lstStyle/>
        <a:p>
          <a:pPr>
            <a:defRPr/>
          </a:pPr>
          <a:endParaRPr lang="fr-FR"/>
        </a:p>
      </dgm:t>
    </dgm:pt>
    <dgm:pt modelId="{9D327114-96F4-4311-A7FE-EEAC85DFF8D7}" type="pres">
      <dgm:prSet presAssocID="{796C6C8C-0DB6-4C1A-A720-CF18566F968F}" presName="text0" presStyleLbl="node1" presStyleIdx="7" presStyleCnt="8" custScaleX="192388" custScaleY="63064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fr-FR"/>
        </a:p>
      </dgm:t>
    </dgm:pt>
  </dgm:ptLst>
  <dgm:cxnLst>
    <dgm:cxn modelId="{64401D01-1121-4EE7-A55E-1A613C823BE2}" type="presOf" srcId="{22DAA29B-261E-410D-AEAC-5A5569A82E12}" destId="{69A09690-5205-4E94-B2CC-C07DEA69E471}" srcOrd="0" destOrd="0" presId="urn:microsoft.com/office/officeart/2008/layout/RadialCluster"/>
    <dgm:cxn modelId="{09A791D3-DB21-473D-87B3-8A1A2F026F00}" srcId="{8114DE52-5D5E-4F86-9464-FE28EE2C3DA8}" destId="{A17D6C2E-A6D9-4A49-8D32-196F6E8F8C76}" srcOrd="0" destOrd="0" parTransId="{A51CC15D-574C-4E66-90C8-B913BB3A7653}" sibTransId="{C3EB6E04-A092-43E6-97DF-36FBCC549633}"/>
    <dgm:cxn modelId="{D56A40A3-A5B7-44F3-9C30-5AAA71991EC6}" type="presOf" srcId="{126D23FF-4BF1-435F-8032-CB6A22D21D07}" destId="{6CB506F7-A4D0-4754-8CF9-773B4FDB4FAD}" srcOrd="0" destOrd="0" presId="urn:microsoft.com/office/officeart/2008/layout/RadialCluster"/>
    <dgm:cxn modelId="{543DE8A6-5B4F-4A0F-8ADC-5B480C344970}" srcId="{A17D6C2E-A6D9-4A49-8D32-196F6E8F8C76}" destId="{8EFE9BFF-39FB-4F3F-822B-B6EC857A5C95}" srcOrd="0" destOrd="0" parTransId="{17A1AF46-9EF5-48EC-A087-A532D74B4D43}" sibTransId="{589D3B49-9D60-4BDE-B9D3-7DE12257B91A}"/>
    <dgm:cxn modelId="{71CCCECE-65EA-495D-88B1-9DAC401AEE70}" srcId="{A17D6C2E-A6D9-4A49-8D32-196F6E8F8C76}" destId="{F2BE6BBE-A09A-4E56-ACF7-25E6BD569D66}" srcOrd="2" destOrd="0" parTransId="{3A233951-DFC4-4B7F-B31C-C8D93EB904BE}" sibTransId="{C54C4F9F-8063-47BB-B433-81AEF329C7E1}"/>
    <dgm:cxn modelId="{67B263BC-CDD0-4795-9DF0-997029DD1B35}" srcId="{A17D6C2E-A6D9-4A49-8D32-196F6E8F8C76}" destId="{126D23FF-4BF1-435F-8032-CB6A22D21D07}" srcOrd="4" destOrd="0" parTransId="{3A0F48B5-FEE7-444B-B0C1-1C661407D291}" sibTransId="{6D1B024F-761D-4CA1-91E9-35AD79161364}"/>
    <dgm:cxn modelId="{A6FFD994-D5F0-4AA3-A127-75AC095D2740}" type="presOf" srcId="{8114DE52-5D5E-4F86-9464-FE28EE2C3DA8}" destId="{574F8664-D0E0-44CB-ABBF-6B2909F0645A}" srcOrd="0" destOrd="0" presId="urn:microsoft.com/office/officeart/2008/layout/RadialCluster"/>
    <dgm:cxn modelId="{6F7B8773-88C9-4D30-BDEE-ADED3B593EE3}" type="presOf" srcId="{8EFE9BFF-39FB-4F3F-822B-B6EC857A5C95}" destId="{544C7D68-1979-495F-BDF2-70A6A8300125}" srcOrd="0" destOrd="0" presId="urn:microsoft.com/office/officeart/2008/layout/RadialCluster"/>
    <dgm:cxn modelId="{EF2FD8E7-5031-4091-B6D6-49B28FEC563D}" type="presOf" srcId="{3D278DF7-6179-479D-B7FA-5AFBC3BAC9B3}" destId="{4B106950-EF7E-40F1-96C5-3C920C60F01D}" srcOrd="0" destOrd="0" presId="urn:microsoft.com/office/officeart/2008/layout/RadialCluster"/>
    <dgm:cxn modelId="{396CE161-DDBA-4B4C-8F4F-EFC2E6AD906D}" srcId="{A17D6C2E-A6D9-4A49-8D32-196F6E8F8C76}" destId="{796C6C8C-0DB6-4C1A-A720-CF18566F968F}" srcOrd="6" destOrd="0" parTransId="{3D278DF7-6179-479D-B7FA-5AFBC3BAC9B3}" sibTransId="{3B012163-C859-4C4A-BFB0-A26AE5814D07}"/>
    <dgm:cxn modelId="{19B8CEEB-0F77-4BE0-B7B1-C407257341FC}" type="presOf" srcId="{2712A83C-F347-4537-9DF9-04D9545B7332}" destId="{6B8CDC0F-C6B7-4ACD-B2CB-933062439D1A}" srcOrd="0" destOrd="0" presId="urn:microsoft.com/office/officeart/2008/layout/RadialCluster"/>
    <dgm:cxn modelId="{1723AB93-DF69-4FE5-AA92-C38F28A0E97A}" type="presOf" srcId="{7D21EB72-9D49-46E0-831F-39BE01D6265E}" destId="{C0F059A5-737A-4A7A-AA20-E8C683C02AE0}" srcOrd="0" destOrd="0" presId="urn:microsoft.com/office/officeart/2008/layout/RadialCluster"/>
    <dgm:cxn modelId="{B4BB9E7E-269A-4273-BFAA-CB5124E18085}" type="presOf" srcId="{3A0F48B5-FEE7-444B-B0C1-1C661407D291}" destId="{5C401DB4-DD04-4C45-9748-70D37A0CB534}" srcOrd="0" destOrd="0" presId="urn:microsoft.com/office/officeart/2008/layout/RadialCluster"/>
    <dgm:cxn modelId="{E4DE08C8-59D3-4516-BEA3-236DE5ACAA39}" type="presOf" srcId="{8E84D76D-116B-4F4C-83BD-271F53BE6BBD}" destId="{492673B9-7A2C-4E7A-97A0-9B0FAFDA1267}" srcOrd="0" destOrd="0" presId="urn:microsoft.com/office/officeart/2008/layout/RadialCluster"/>
    <dgm:cxn modelId="{C5B3283E-B921-48F7-B7CF-38EB7B943E00}" type="presOf" srcId="{A17D6C2E-A6D9-4A49-8D32-196F6E8F8C76}" destId="{A5C216D9-9635-451C-BF3C-9FCE4EA34B6A}" srcOrd="0" destOrd="0" presId="urn:microsoft.com/office/officeart/2008/layout/RadialCluster"/>
    <dgm:cxn modelId="{89F1A209-C6FD-4B04-BE1F-498465691416}" srcId="{A17D6C2E-A6D9-4A49-8D32-196F6E8F8C76}" destId="{4F75632A-B9CE-4AFF-9BB1-E3B33A073255}" srcOrd="5" destOrd="0" parTransId="{7D21EB72-9D49-46E0-831F-39BE01D6265E}" sibTransId="{5EFC554E-D059-46DB-B0D5-8C3E5A2ACD7E}"/>
    <dgm:cxn modelId="{DA4D708C-7865-490C-8FF0-1769C61229E9}" srcId="{A17D6C2E-A6D9-4A49-8D32-196F6E8F8C76}" destId="{2712A83C-F347-4537-9DF9-04D9545B7332}" srcOrd="3" destOrd="0" parTransId="{8E84D76D-116B-4F4C-83BD-271F53BE6BBD}" sibTransId="{9460861A-D880-4AF3-83B8-54DFFF639C81}"/>
    <dgm:cxn modelId="{C4F3E8E5-A1E3-4FFC-B5C8-250A73A3C243}" srcId="{A17D6C2E-A6D9-4A49-8D32-196F6E8F8C76}" destId="{22DAA29B-261E-410D-AEAC-5A5569A82E12}" srcOrd="1" destOrd="0" parTransId="{603F92EF-DBE2-473C-8A69-8E6DDCD37694}" sibTransId="{AE229562-919C-4985-B032-C81F516002AE}"/>
    <dgm:cxn modelId="{FE87ACBD-7A6E-4CE0-94A2-42972EDE05E3}" type="presOf" srcId="{796C6C8C-0DB6-4C1A-A720-CF18566F968F}" destId="{9D327114-96F4-4311-A7FE-EEAC85DFF8D7}" srcOrd="0" destOrd="0" presId="urn:microsoft.com/office/officeart/2008/layout/RadialCluster"/>
    <dgm:cxn modelId="{C9B04A08-2D28-4A37-8F42-844F739659D4}" type="presOf" srcId="{3A233951-DFC4-4B7F-B31C-C8D93EB904BE}" destId="{FC04BEBA-BCB4-454D-B244-B6627FA182C2}" srcOrd="0" destOrd="0" presId="urn:microsoft.com/office/officeart/2008/layout/RadialCluster"/>
    <dgm:cxn modelId="{05DDB61A-CEF7-403A-BE46-87638ED42A8E}" type="presOf" srcId="{603F92EF-DBE2-473C-8A69-8E6DDCD37694}" destId="{189C71C7-C785-4AF6-AC04-DDB017EA087D}" srcOrd="0" destOrd="0" presId="urn:microsoft.com/office/officeart/2008/layout/RadialCluster"/>
    <dgm:cxn modelId="{F1AFA481-1E8F-44C8-BE55-1004290BFC34}" type="presOf" srcId="{17A1AF46-9EF5-48EC-A087-A532D74B4D43}" destId="{D30CBD18-26B9-4C07-B601-CB724417207B}" srcOrd="0" destOrd="0" presId="urn:microsoft.com/office/officeart/2008/layout/RadialCluster"/>
    <dgm:cxn modelId="{8666F0EB-C8F7-417D-BD80-C79299E75A16}" type="presOf" srcId="{4F75632A-B9CE-4AFF-9BB1-E3B33A073255}" destId="{1E7E30B3-8220-40D7-868C-DA96D0A99D6E}" srcOrd="0" destOrd="0" presId="urn:microsoft.com/office/officeart/2008/layout/RadialCluster"/>
    <dgm:cxn modelId="{B1472325-FE36-486C-B901-16385B46EA45}" type="presOf" srcId="{F2BE6BBE-A09A-4E56-ACF7-25E6BD569D66}" destId="{5DF5D4CB-7E59-4ECD-80E2-55CC1D878812}" srcOrd="0" destOrd="0" presId="urn:microsoft.com/office/officeart/2008/layout/RadialCluster"/>
    <dgm:cxn modelId="{56205326-9ED0-4FFF-A87E-3B7384F15AE0}" type="presParOf" srcId="{574F8664-D0E0-44CB-ABBF-6B2909F0645A}" destId="{F247ADA6-FEB3-4116-B26A-ED3EB0D60BE2}" srcOrd="0" destOrd="0" presId="urn:microsoft.com/office/officeart/2008/layout/RadialCluster"/>
    <dgm:cxn modelId="{50341C4F-0933-4CAF-A7A0-CC768498A275}" type="presParOf" srcId="{F247ADA6-FEB3-4116-B26A-ED3EB0D60BE2}" destId="{A5C216D9-9635-451C-BF3C-9FCE4EA34B6A}" srcOrd="0" destOrd="0" presId="urn:microsoft.com/office/officeart/2008/layout/RadialCluster"/>
    <dgm:cxn modelId="{DCF18DD3-C478-4B87-8140-52958F5BFB2C}" type="presParOf" srcId="{F247ADA6-FEB3-4116-B26A-ED3EB0D60BE2}" destId="{D30CBD18-26B9-4C07-B601-CB724417207B}" srcOrd="1" destOrd="0" presId="urn:microsoft.com/office/officeart/2008/layout/RadialCluster"/>
    <dgm:cxn modelId="{04DCA791-C4F5-4D11-AA22-D555824DE90E}" type="presParOf" srcId="{F247ADA6-FEB3-4116-B26A-ED3EB0D60BE2}" destId="{544C7D68-1979-495F-BDF2-70A6A8300125}" srcOrd="2" destOrd="0" presId="urn:microsoft.com/office/officeart/2008/layout/RadialCluster"/>
    <dgm:cxn modelId="{61FA968E-5A54-4667-AEAB-02B4466CE6E0}" type="presParOf" srcId="{F247ADA6-FEB3-4116-B26A-ED3EB0D60BE2}" destId="{189C71C7-C785-4AF6-AC04-DDB017EA087D}" srcOrd="3" destOrd="0" presId="urn:microsoft.com/office/officeart/2008/layout/RadialCluster"/>
    <dgm:cxn modelId="{2A3DE253-1BE9-4108-81BA-6F0E248B0045}" type="presParOf" srcId="{F247ADA6-FEB3-4116-B26A-ED3EB0D60BE2}" destId="{69A09690-5205-4E94-B2CC-C07DEA69E471}" srcOrd="4" destOrd="0" presId="urn:microsoft.com/office/officeart/2008/layout/RadialCluster"/>
    <dgm:cxn modelId="{F98E0462-E537-4C54-8B41-F963FD741A42}" type="presParOf" srcId="{F247ADA6-FEB3-4116-B26A-ED3EB0D60BE2}" destId="{FC04BEBA-BCB4-454D-B244-B6627FA182C2}" srcOrd="5" destOrd="0" presId="urn:microsoft.com/office/officeart/2008/layout/RadialCluster"/>
    <dgm:cxn modelId="{B4E0DBE5-7FA6-4D6E-B4D0-49D6251F1D23}" type="presParOf" srcId="{F247ADA6-FEB3-4116-B26A-ED3EB0D60BE2}" destId="{5DF5D4CB-7E59-4ECD-80E2-55CC1D878812}" srcOrd="6" destOrd="0" presId="urn:microsoft.com/office/officeart/2008/layout/RadialCluster"/>
    <dgm:cxn modelId="{F55744B9-EBAE-4177-A76A-B8874D75C8C5}" type="presParOf" srcId="{F247ADA6-FEB3-4116-B26A-ED3EB0D60BE2}" destId="{492673B9-7A2C-4E7A-97A0-9B0FAFDA1267}" srcOrd="7" destOrd="0" presId="urn:microsoft.com/office/officeart/2008/layout/RadialCluster"/>
    <dgm:cxn modelId="{EB6DF6A5-A73A-4CCB-9875-2A1E0074628B}" type="presParOf" srcId="{F247ADA6-FEB3-4116-B26A-ED3EB0D60BE2}" destId="{6B8CDC0F-C6B7-4ACD-B2CB-933062439D1A}" srcOrd="8" destOrd="0" presId="urn:microsoft.com/office/officeart/2008/layout/RadialCluster"/>
    <dgm:cxn modelId="{A0393E5C-4BE7-4809-AF59-50C98AFB6B50}" type="presParOf" srcId="{F247ADA6-FEB3-4116-B26A-ED3EB0D60BE2}" destId="{5C401DB4-DD04-4C45-9748-70D37A0CB534}" srcOrd="9" destOrd="0" presId="urn:microsoft.com/office/officeart/2008/layout/RadialCluster"/>
    <dgm:cxn modelId="{D1449229-1B6B-4134-BC4A-67FC107069A4}" type="presParOf" srcId="{F247ADA6-FEB3-4116-B26A-ED3EB0D60BE2}" destId="{6CB506F7-A4D0-4754-8CF9-773B4FDB4FAD}" srcOrd="10" destOrd="0" presId="urn:microsoft.com/office/officeart/2008/layout/RadialCluster"/>
    <dgm:cxn modelId="{E0578C56-6572-48CE-987C-B684F45900F2}" type="presParOf" srcId="{F247ADA6-FEB3-4116-B26A-ED3EB0D60BE2}" destId="{C0F059A5-737A-4A7A-AA20-E8C683C02AE0}" srcOrd="11" destOrd="0" presId="urn:microsoft.com/office/officeart/2008/layout/RadialCluster"/>
    <dgm:cxn modelId="{753B6E34-E173-4689-B6C4-3CD7511420F6}" type="presParOf" srcId="{F247ADA6-FEB3-4116-B26A-ED3EB0D60BE2}" destId="{1E7E30B3-8220-40D7-868C-DA96D0A99D6E}" srcOrd="12" destOrd="0" presId="urn:microsoft.com/office/officeart/2008/layout/RadialCluster"/>
    <dgm:cxn modelId="{0C697FB4-B0FF-4744-A461-E8C10DFC2675}" type="presParOf" srcId="{F247ADA6-FEB3-4116-B26A-ED3EB0D60BE2}" destId="{4B106950-EF7E-40F1-96C5-3C920C60F01D}" srcOrd="13" destOrd="0" presId="urn:microsoft.com/office/officeart/2008/layout/RadialCluster"/>
    <dgm:cxn modelId="{9AAF5056-F899-4B17-82B2-BE6A3E23F289}" type="presParOf" srcId="{F247ADA6-FEB3-4116-B26A-ED3EB0D60BE2}" destId="{9D327114-96F4-4311-A7FE-EEAC85DFF8D7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C2D71D-5FC6-4962-BFB6-F3202BBCCE26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2" csCatId="colorful" phldr="1"/>
      <dgm:spPr bwMode="auto"/>
      <dgm:t>
        <a:bodyPr/>
        <a:lstStyle/>
        <a:p>
          <a:pPr>
            <a:defRPr/>
          </a:pPr>
          <a:endParaRPr lang="fr-FR"/>
        </a:p>
      </dgm:t>
    </dgm:pt>
    <dgm:pt modelId="{64A71CB0-23D9-420E-9E37-E681EC1BD767}">
      <dgm:prSet phldrT="[Texte]" custT="1"/>
      <dgm:spPr bwMode="auto"/>
      <dgm:t>
        <a:bodyPr/>
        <a:lstStyle/>
        <a:p>
          <a:pPr>
            <a:defRPr/>
          </a:pPr>
          <a:r>
            <a:rPr lang="fr-FR" sz="3600"/>
            <a:t>EABEP</a:t>
          </a:r>
        </a:p>
      </dgm:t>
    </dgm:pt>
    <dgm:pt modelId="{944C4E5B-8219-409B-B17A-E4F8B531AB4D}" type="parTrans" cxnId="{6796EC62-7A17-4E92-BED6-A0789BE6E2E1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BD8A5470-CE4D-46F6-AC3C-C2463C74C4CA}" type="sibTrans" cxnId="{6796EC62-7A17-4E92-BED6-A0789BE6E2E1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A44F67B1-99D8-4F0D-AF57-4106FCBB572A}">
      <dgm:prSet phldrT="[Texte]" custT="1"/>
      <dgm:spPr bwMode="auto"/>
      <dgm:t>
        <a:bodyPr/>
        <a:lstStyle/>
        <a:p>
          <a:pPr>
            <a:defRPr/>
          </a:pPr>
          <a:r>
            <a:rPr lang="fr-FR" sz="4000"/>
            <a:t>Droits</a:t>
          </a:r>
        </a:p>
      </dgm:t>
    </dgm:pt>
    <dgm:pt modelId="{507B7C32-7521-4975-B9EC-C7CDFE6B0AE0}" type="parTrans" cxnId="{ACF060E8-C649-4AC4-962C-42729100F917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D9441DDD-0BFE-4BFD-A8B9-4FD5E561B1B5}" type="sibTrans" cxnId="{ACF060E8-C649-4AC4-962C-42729100F917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9480D42D-7763-409D-9912-C96E76AC5B03}">
      <dgm:prSet phldrT="[Texte]" custT="1"/>
      <dgm:spPr bwMode="auto"/>
      <dgm:t>
        <a:bodyPr/>
        <a:lstStyle/>
        <a:p>
          <a:pPr>
            <a:defRPr/>
          </a:pPr>
          <a:r>
            <a:rPr lang="fr-FR" sz="2800"/>
            <a:t>Définition</a:t>
          </a:r>
        </a:p>
      </dgm:t>
    </dgm:pt>
    <dgm:pt modelId="{5A930357-E6DB-4024-8BD4-9BCBAA68B50E}" type="parTrans" cxnId="{22745403-0013-4495-AB4A-56C09846AA84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3544BA14-1FFD-488B-8AD4-5488F857F89F}" type="sibTrans" cxnId="{22745403-0013-4495-AB4A-56C09846AA84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426EC2D9-05AC-453D-B48E-CE9510642112}">
      <dgm:prSet phldrT="[Texte]" custT="1"/>
      <dgm:spPr bwMode="auto"/>
      <dgm:t>
        <a:bodyPr/>
        <a:lstStyle/>
        <a:p>
          <a:pPr>
            <a:defRPr/>
          </a:pPr>
          <a:r>
            <a:rPr lang="fr-FR" sz="2400">
              <a:solidFill>
                <a:schemeClr val="tx1"/>
              </a:solidFill>
            </a:rPr>
            <a:t>Obligations, conséquences pour les enseignants</a:t>
          </a:r>
        </a:p>
      </dgm:t>
    </dgm:pt>
    <dgm:pt modelId="{DDBEF00E-E262-471A-BC3B-2B690118EF6B}" type="parTrans" cxnId="{D3152A0B-4656-417D-992C-6AC5B1438AFD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B957392C-5231-496C-8176-71532E4D84C5}" type="sibTrans" cxnId="{D3152A0B-4656-417D-992C-6AC5B1438AFD}">
      <dgm:prSet/>
      <dgm:spPr bwMode="auto"/>
      <dgm:t>
        <a:bodyPr/>
        <a:lstStyle/>
        <a:p>
          <a:pPr>
            <a:defRPr/>
          </a:pPr>
          <a:endParaRPr lang="fr-FR"/>
        </a:p>
      </dgm:t>
    </dgm:pt>
    <dgm:pt modelId="{EC0AC994-CBF9-43F2-8372-A4EC55180651}" type="pres">
      <dgm:prSet presAssocID="{18C2D71D-5FC6-4962-BFB6-F3202BBCCE26}" presName="Name0" presStyleCnt="0">
        <dgm:presLayoutVars>
          <dgm:chMax val="1"/>
          <dgm:chPref val="1"/>
        </dgm:presLayoutVars>
      </dgm:prSet>
      <dgm:spPr bwMode="auto"/>
      <dgm:t>
        <a:bodyPr/>
        <a:lstStyle/>
        <a:p>
          <a:pPr>
            <a:defRPr/>
          </a:pPr>
          <a:endParaRPr lang="fr-FR"/>
        </a:p>
      </dgm:t>
    </dgm:pt>
    <dgm:pt modelId="{4217AFDB-1FA1-409E-A1E3-63D339BBBB34}" type="pres">
      <dgm:prSet presAssocID="{64A71CB0-23D9-420E-9E37-E681EC1BD767}" presName="Parent" presStyleLbl="node0" presStyleIdx="0" presStyleCnt="1" custLinFactNeighborX="1807" custLinFactNeighborY="-1395">
        <dgm:presLayoutVars>
          <dgm:chMax val="5"/>
          <dgm:chPref val="5"/>
        </dgm:presLayoutVars>
      </dgm:prSet>
      <dgm:spPr bwMode="auto"/>
      <dgm:t>
        <a:bodyPr/>
        <a:lstStyle/>
        <a:p>
          <a:pPr>
            <a:defRPr/>
          </a:pPr>
          <a:endParaRPr lang="fr-FR"/>
        </a:p>
      </dgm:t>
    </dgm:pt>
    <dgm:pt modelId="{A79B96B5-5E64-441D-BC6B-7346491E6AFA}" type="pres">
      <dgm:prSet presAssocID="{64A71CB0-23D9-420E-9E37-E681EC1BD767}" presName="Accent1" presStyleLbl="node1" presStyleIdx="0" presStyleCnt="15"/>
      <dgm:spPr bwMode="auto"/>
    </dgm:pt>
    <dgm:pt modelId="{2433E3C4-070C-4F9D-AFD2-43893831F5EB}" type="pres">
      <dgm:prSet presAssocID="{64A71CB0-23D9-420E-9E37-E681EC1BD767}" presName="Accent2" presStyleLbl="node1" presStyleIdx="1" presStyleCnt="15"/>
      <dgm:spPr bwMode="auto"/>
    </dgm:pt>
    <dgm:pt modelId="{0632863D-D98A-4A5B-8DDD-0F0F44B1BA05}" type="pres">
      <dgm:prSet presAssocID="{64A71CB0-23D9-420E-9E37-E681EC1BD767}" presName="Accent3" presStyleLbl="node1" presStyleIdx="2" presStyleCnt="15"/>
      <dgm:spPr bwMode="auto"/>
    </dgm:pt>
    <dgm:pt modelId="{6BACE5C6-946D-4A35-B254-A86F8BB77C49}" type="pres">
      <dgm:prSet presAssocID="{64A71CB0-23D9-420E-9E37-E681EC1BD767}" presName="Accent4" presStyleLbl="node1" presStyleIdx="3" presStyleCnt="15"/>
      <dgm:spPr bwMode="auto"/>
    </dgm:pt>
    <dgm:pt modelId="{B74590DE-E465-46DD-A1AA-6792C82C7BE8}" type="pres">
      <dgm:prSet presAssocID="{64A71CB0-23D9-420E-9E37-E681EC1BD767}" presName="Accent5" presStyleLbl="node1" presStyleIdx="4" presStyleCnt="15"/>
      <dgm:spPr bwMode="auto"/>
    </dgm:pt>
    <dgm:pt modelId="{D92B5727-B038-4F7F-AFB5-EC01EAD68EB7}" type="pres">
      <dgm:prSet presAssocID="{64A71CB0-23D9-420E-9E37-E681EC1BD767}" presName="Accent6" presStyleLbl="node1" presStyleIdx="5" presStyleCnt="15"/>
      <dgm:spPr bwMode="auto"/>
    </dgm:pt>
    <dgm:pt modelId="{5EDE7BC7-E231-4727-B966-BFEC97FB8ECF}" type="pres">
      <dgm:prSet presAssocID="{A44F67B1-99D8-4F0D-AF57-4106FCBB572A}" presName="Child1" presStyleLbl="node1" presStyleIdx="6" presStyleCnt="15" custScaleX="145838" custScaleY="55711" custLinFactNeighborX="33855" custLinFactNeighborY="5411">
        <dgm:presLayoutVars>
          <dgm:chMax val="0"/>
          <dgm:chPref val="0"/>
        </dgm:presLayoutVars>
      </dgm:prSet>
      <dgm:spPr bwMode="auto"/>
      <dgm:t>
        <a:bodyPr/>
        <a:lstStyle/>
        <a:p>
          <a:pPr>
            <a:defRPr/>
          </a:pPr>
          <a:endParaRPr lang="fr-FR"/>
        </a:p>
      </dgm:t>
    </dgm:pt>
    <dgm:pt modelId="{CA4FFBFB-DA8C-4302-9D0D-DC2A4B7E9FB3}" type="pres">
      <dgm:prSet presAssocID="{A44F67B1-99D8-4F0D-AF57-4106FCBB572A}" presName="Accent7" presStyleCnt="0"/>
      <dgm:spPr bwMode="auto"/>
    </dgm:pt>
    <dgm:pt modelId="{9E2EAF1D-E338-40F0-B2A8-29F9C6996B24}" type="pres">
      <dgm:prSet presAssocID="{A44F67B1-99D8-4F0D-AF57-4106FCBB572A}" presName="AccentHold1" presStyleLbl="node1" presStyleIdx="7" presStyleCnt="15"/>
      <dgm:spPr bwMode="auto"/>
    </dgm:pt>
    <dgm:pt modelId="{0A974F59-BF62-48BC-8F36-5C3F0748085E}" type="pres">
      <dgm:prSet presAssocID="{A44F67B1-99D8-4F0D-AF57-4106FCBB572A}" presName="Accent8" presStyleCnt="0"/>
      <dgm:spPr bwMode="auto"/>
    </dgm:pt>
    <dgm:pt modelId="{85C28F2D-66B6-457A-91C5-3AA118638D1B}" type="pres">
      <dgm:prSet presAssocID="{A44F67B1-99D8-4F0D-AF57-4106FCBB572A}" presName="AccentHold2" presStyleLbl="node1" presStyleIdx="8" presStyleCnt="15"/>
      <dgm:spPr bwMode="auto"/>
      <dgm:t>
        <a:bodyPr/>
        <a:lstStyle/>
        <a:p>
          <a:pPr>
            <a:defRPr/>
          </a:pPr>
          <a:endParaRPr lang="fr-FR"/>
        </a:p>
      </dgm:t>
    </dgm:pt>
    <dgm:pt modelId="{1C1A48F4-58E1-42E8-8EA7-0D5FB36374FE}" type="pres">
      <dgm:prSet presAssocID="{9480D42D-7763-409D-9912-C96E76AC5B03}" presName="Child2" presStyleLbl="node1" presStyleIdx="9" presStyleCnt="15" custScaleX="171338">
        <dgm:presLayoutVars>
          <dgm:chMax val="0"/>
          <dgm:chPref val="0"/>
        </dgm:presLayoutVars>
      </dgm:prSet>
      <dgm:spPr bwMode="auto"/>
      <dgm:t>
        <a:bodyPr/>
        <a:lstStyle/>
        <a:p>
          <a:pPr>
            <a:defRPr/>
          </a:pPr>
          <a:endParaRPr lang="fr-FR"/>
        </a:p>
      </dgm:t>
    </dgm:pt>
    <dgm:pt modelId="{4F97C54B-825F-4E60-982A-3DD5BA050D93}" type="pres">
      <dgm:prSet presAssocID="{9480D42D-7763-409D-9912-C96E76AC5B03}" presName="Accent9" presStyleCnt="0"/>
      <dgm:spPr bwMode="auto"/>
    </dgm:pt>
    <dgm:pt modelId="{4E165883-9633-4ACD-97E1-5E6434BBCCA0}" type="pres">
      <dgm:prSet presAssocID="{9480D42D-7763-409D-9912-C96E76AC5B03}" presName="AccentHold1" presStyleLbl="node1" presStyleIdx="10" presStyleCnt="15"/>
      <dgm:spPr bwMode="auto"/>
    </dgm:pt>
    <dgm:pt modelId="{A7B5B194-587F-4F30-AF84-2C3D0554B17A}" type="pres">
      <dgm:prSet presAssocID="{9480D42D-7763-409D-9912-C96E76AC5B03}" presName="Accent10" presStyleCnt="0"/>
      <dgm:spPr bwMode="auto"/>
    </dgm:pt>
    <dgm:pt modelId="{FB0EF933-B77C-4DB7-BD48-06B2D0CDC43B}" type="pres">
      <dgm:prSet presAssocID="{9480D42D-7763-409D-9912-C96E76AC5B03}" presName="AccentHold2" presStyleLbl="node1" presStyleIdx="11" presStyleCnt="15"/>
      <dgm:spPr bwMode="auto"/>
    </dgm:pt>
    <dgm:pt modelId="{65F4C942-ABE1-4F9C-9B04-29A80C23312D}" type="pres">
      <dgm:prSet presAssocID="{9480D42D-7763-409D-9912-C96E76AC5B03}" presName="Accent11" presStyleCnt="0"/>
      <dgm:spPr bwMode="auto"/>
    </dgm:pt>
    <dgm:pt modelId="{D21079D2-8512-4D57-908E-B4B6D22AAC66}" type="pres">
      <dgm:prSet presAssocID="{9480D42D-7763-409D-9912-C96E76AC5B03}" presName="AccentHold3" presStyleLbl="node1" presStyleIdx="12" presStyleCnt="15"/>
      <dgm:spPr bwMode="auto"/>
    </dgm:pt>
    <dgm:pt modelId="{C1E83859-2FB7-43D5-8592-350718A23AB6}" type="pres">
      <dgm:prSet presAssocID="{426EC2D9-05AC-453D-B48E-CE9510642112}" presName="Child3" presStyleLbl="node1" presStyleIdx="13" presStyleCnt="15" custScaleX="208352" custScaleY="109548" custLinFactNeighborX="-88658" custLinFactNeighborY="-13002">
        <dgm:presLayoutVars>
          <dgm:chMax val="0"/>
          <dgm:chPref val="0"/>
        </dgm:presLayoutVars>
      </dgm:prSet>
      <dgm:spPr bwMode="auto"/>
      <dgm:t>
        <a:bodyPr/>
        <a:lstStyle/>
        <a:p>
          <a:pPr>
            <a:defRPr/>
          </a:pPr>
          <a:endParaRPr lang="fr-FR"/>
        </a:p>
      </dgm:t>
    </dgm:pt>
    <dgm:pt modelId="{4D32B8E4-216B-4CD4-B666-BA31FD31FC96}" type="pres">
      <dgm:prSet presAssocID="{426EC2D9-05AC-453D-B48E-CE9510642112}" presName="Accent12" presStyleCnt="0"/>
      <dgm:spPr bwMode="auto"/>
    </dgm:pt>
    <dgm:pt modelId="{4C81A449-BD62-424A-8930-E226D0DC8118}" type="pres">
      <dgm:prSet presAssocID="{426EC2D9-05AC-453D-B48E-CE9510642112}" presName="AccentHold1" presStyleLbl="node1" presStyleIdx="14" presStyleCnt="15" custLinFactX="100000" custLinFactY="56308" custLinFactNeighborX="184198" custLinFactNeighborY="100000"/>
      <dgm:spPr bwMode="auto"/>
    </dgm:pt>
  </dgm:ptLst>
  <dgm:cxnLst>
    <dgm:cxn modelId="{D3152A0B-4656-417D-992C-6AC5B1438AFD}" srcId="{64A71CB0-23D9-420E-9E37-E681EC1BD767}" destId="{426EC2D9-05AC-453D-B48E-CE9510642112}" srcOrd="2" destOrd="0" parTransId="{DDBEF00E-E262-471A-BC3B-2B690118EF6B}" sibTransId="{B957392C-5231-496C-8176-71532E4D84C5}"/>
    <dgm:cxn modelId="{6796EC62-7A17-4E92-BED6-A0789BE6E2E1}" srcId="{18C2D71D-5FC6-4962-BFB6-F3202BBCCE26}" destId="{64A71CB0-23D9-420E-9E37-E681EC1BD767}" srcOrd="0" destOrd="0" parTransId="{944C4E5B-8219-409B-B17A-E4F8B531AB4D}" sibTransId="{BD8A5470-CE4D-46F6-AC3C-C2463C74C4CA}"/>
    <dgm:cxn modelId="{ACF060E8-C649-4AC4-962C-42729100F917}" srcId="{64A71CB0-23D9-420E-9E37-E681EC1BD767}" destId="{A44F67B1-99D8-4F0D-AF57-4106FCBB572A}" srcOrd="0" destOrd="0" parTransId="{507B7C32-7521-4975-B9EC-C7CDFE6B0AE0}" sibTransId="{D9441DDD-0BFE-4BFD-A8B9-4FD5E561B1B5}"/>
    <dgm:cxn modelId="{00A61A85-E9DC-4590-A750-75DF290A1B15}" type="presOf" srcId="{18C2D71D-5FC6-4962-BFB6-F3202BBCCE26}" destId="{EC0AC994-CBF9-43F2-8372-A4EC55180651}" srcOrd="0" destOrd="0" presId="urn:microsoft.com/office/officeart/2009/3/layout/CircleRelationship"/>
    <dgm:cxn modelId="{5037D806-BEF9-4C58-B25C-75684E93A669}" type="presOf" srcId="{426EC2D9-05AC-453D-B48E-CE9510642112}" destId="{C1E83859-2FB7-43D5-8592-350718A23AB6}" srcOrd="0" destOrd="0" presId="urn:microsoft.com/office/officeart/2009/3/layout/CircleRelationship"/>
    <dgm:cxn modelId="{AA56E87B-4F2D-416F-B246-A7AD48849BED}" type="presOf" srcId="{A44F67B1-99D8-4F0D-AF57-4106FCBB572A}" destId="{5EDE7BC7-E231-4727-B966-BFEC97FB8ECF}" srcOrd="0" destOrd="0" presId="urn:microsoft.com/office/officeart/2009/3/layout/CircleRelationship"/>
    <dgm:cxn modelId="{22745403-0013-4495-AB4A-56C09846AA84}" srcId="{64A71CB0-23D9-420E-9E37-E681EC1BD767}" destId="{9480D42D-7763-409D-9912-C96E76AC5B03}" srcOrd="1" destOrd="0" parTransId="{5A930357-E6DB-4024-8BD4-9BCBAA68B50E}" sibTransId="{3544BA14-1FFD-488B-8AD4-5488F857F89F}"/>
    <dgm:cxn modelId="{3CC7AF1B-1B25-4608-8E05-B8B26C307A91}" type="presOf" srcId="{64A71CB0-23D9-420E-9E37-E681EC1BD767}" destId="{4217AFDB-1FA1-409E-A1E3-63D339BBBB34}" srcOrd="0" destOrd="0" presId="urn:microsoft.com/office/officeart/2009/3/layout/CircleRelationship"/>
    <dgm:cxn modelId="{2F8D29BE-8AFA-45A5-87CB-FBAAC8B37109}" type="presOf" srcId="{9480D42D-7763-409D-9912-C96E76AC5B03}" destId="{1C1A48F4-58E1-42E8-8EA7-0D5FB36374FE}" srcOrd="0" destOrd="0" presId="urn:microsoft.com/office/officeart/2009/3/layout/CircleRelationship"/>
    <dgm:cxn modelId="{53E79ADA-4A00-4B58-BD8D-625FF7447A5D}" type="presParOf" srcId="{EC0AC994-CBF9-43F2-8372-A4EC55180651}" destId="{4217AFDB-1FA1-409E-A1E3-63D339BBBB34}" srcOrd="0" destOrd="0" presId="urn:microsoft.com/office/officeart/2009/3/layout/CircleRelationship"/>
    <dgm:cxn modelId="{55E43F12-4E3A-45DD-87BB-EDF9658F4451}" type="presParOf" srcId="{EC0AC994-CBF9-43F2-8372-A4EC55180651}" destId="{A79B96B5-5E64-441D-BC6B-7346491E6AFA}" srcOrd="1" destOrd="0" presId="urn:microsoft.com/office/officeart/2009/3/layout/CircleRelationship"/>
    <dgm:cxn modelId="{8D52C6F2-14FC-4B3B-8ADA-95C3D1C8D168}" type="presParOf" srcId="{EC0AC994-CBF9-43F2-8372-A4EC55180651}" destId="{2433E3C4-070C-4F9D-AFD2-43893831F5EB}" srcOrd="2" destOrd="0" presId="urn:microsoft.com/office/officeart/2009/3/layout/CircleRelationship"/>
    <dgm:cxn modelId="{C2EA51D1-AC41-4ACF-B30E-41D3BEDD7FD1}" type="presParOf" srcId="{EC0AC994-CBF9-43F2-8372-A4EC55180651}" destId="{0632863D-D98A-4A5B-8DDD-0F0F44B1BA05}" srcOrd="3" destOrd="0" presId="urn:microsoft.com/office/officeart/2009/3/layout/CircleRelationship"/>
    <dgm:cxn modelId="{1C96416A-9580-4D55-A778-6305D95C240D}" type="presParOf" srcId="{EC0AC994-CBF9-43F2-8372-A4EC55180651}" destId="{6BACE5C6-946D-4A35-B254-A86F8BB77C49}" srcOrd="4" destOrd="0" presId="urn:microsoft.com/office/officeart/2009/3/layout/CircleRelationship"/>
    <dgm:cxn modelId="{29052E40-50FF-4A30-B279-5F33467DBC23}" type="presParOf" srcId="{EC0AC994-CBF9-43F2-8372-A4EC55180651}" destId="{B74590DE-E465-46DD-A1AA-6792C82C7BE8}" srcOrd="5" destOrd="0" presId="urn:microsoft.com/office/officeart/2009/3/layout/CircleRelationship"/>
    <dgm:cxn modelId="{360F3C4A-E67A-4479-9118-D640F525C7FE}" type="presParOf" srcId="{EC0AC994-CBF9-43F2-8372-A4EC55180651}" destId="{D92B5727-B038-4F7F-AFB5-EC01EAD68EB7}" srcOrd="6" destOrd="0" presId="urn:microsoft.com/office/officeart/2009/3/layout/CircleRelationship"/>
    <dgm:cxn modelId="{A05053FB-A840-403B-BED7-A4D7F6BECC06}" type="presParOf" srcId="{EC0AC994-CBF9-43F2-8372-A4EC55180651}" destId="{5EDE7BC7-E231-4727-B966-BFEC97FB8ECF}" srcOrd="7" destOrd="0" presId="urn:microsoft.com/office/officeart/2009/3/layout/CircleRelationship"/>
    <dgm:cxn modelId="{6D3650CA-C64C-41DE-A2F8-9AD27E4834DA}" type="presParOf" srcId="{EC0AC994-CBF9-43F2-8372-A4EC55180651}" destId="{CA4FFBFB-DA8C-4302-9D0D-DC2A4B7E9FB3}" srcOrd="8" destOrd="0" presId="urn:microsoft.com/office/officeart/2009/3/layout/CircleRelationship"/>
    <dgm:cxn modelId="{D71C447C-DC7C-4DB9-9ED4-BE4FA7C65E92}" type="presParOf" srcId="{CA4FFBFB-DA8C-4302-9D0D-DC2A4B7E9FB3}" destId="{9E2EAF1D-E338-40F0-B2A8-29F9C6996B24}" srcOrd="0" destOrd="0" presId="urn:microsoft.com/office/officeart/2009/3/layout/CircleRelationship"/>
    <dgm:cxn modelId="{C079011B-BF34-4574-BFB3-6D0EACDB4EC9}" type="presParOf" srcId="{EC0AC994-CBF9-43F2-8372-A4EC55180651}" destId="{0A974F59-BF62-48BC-8F36-5C3F0748085E}" srcOrd="9" destOrd="0" presId="urn:microsoft.com/office/officeart/2009/3/layout/CircleRelationship"/>
    <dgm:cxn modelId="{3717EFA3-8BA1-49B0-A41F-A3FB23C00B9B}" type="presParOf" srcId="{0A974F59-BF62-48BC-8F36-5C3F0748085E}" destId="{85C28F2D-66B6-457A-91C5-3AA118638D1B}" srcOrd="0" destOrd="0" presId="urn:microsoft.com/office/officeart/2009/3/layout/CircleRelationship"/>
    <dgm:cxn modelId="{C8EF4F20-953C-47C2-A263-3807E9AA17F8}" type="presParOf" srcId="{EC0AC994-CBF9-43F2-8372-A4EC55180651}" destId="{1C1A48F4-58E1-42E8-8EA7-0D5FB36374FE}" srcOrd="10" destOrd="0" presId="urn:microsoft.com/office/officeart/2009/3/layout/CircleRelationship"/>
    <dgm:cxn modelId="{664A4EEF-874F-4D07-8B9C-76160ABE363A}" type="presParOf" srcId="{EC0AC994-CBF9-43F2-8372-A4EC55180651}" destId="{4F97C54B-825F-4E60-982A-3DD5BA050D93}" srcOrd="11" destOrd="0" presId="urn:microsoft.com/office/officeart/2009/3/layout/CircleRelationship"/>
    <dgm:cxn modelId="{8ED8BFF2-7260-4A9A-A187-FA60DFEF61E0}" type="presParOf" srcId="{4F97C54B-825F-4E60-982A-3DD5BA050D93}" destId="{4E165883-9633-4ACD-97E1-5E6434BBCCA0}" srcOrd="0" destOrd="0" presId="urn:microsoft.com/office/officeart/2009/3/layout/CircleRelationship"/>
    <dgm:cxn modelId="{96FEE3AF-9B01-4B63-8DA5-868B24C87C9D}" type="presParOf" srcId="{EC0AC994-CBF9-43F2-8372-A4EC55180651}" destId="{A7B5B194-587F-4F30-AF84-2C3D0554B17A}" srcOrd="12" destOrd="0" presId="urn:microsoft.com/office/officeart/2009/3/layout/CircleRelationship"/>
    <dgm:cxn modelId="{D1F236DF-5BA5-481F-970E-5B4732BF7A81}" type="presParOf" srcId="{A7B5B194-587F-4F30-AF84-2C3D0554B17A}" destId="{FB0EF933-B77C-4DB7-BD48-06B2D0CDC43B}" srcOrd="0" destOrd="0" presId="urn:microsoft.com/office/officeart/2009/3/layout/CircleRelationship"/>
    <dgm:cxn modelId="{00563249-358A-4344-92DC-37698DB9DDD6}" type="presParOf" srcId="{EC0AC994-CBF9-43F2-8372-A4EC55180651}" destId="{65F4C942-ABE1-4F9C-9B04-29A80C23312D}" srcOrd="13" destOrd="0" presId="urn:microsoft.com/office/officeart/2009/3/layout/CircleRelationship"/>
    <dgm:cxn modelId="{60935B3F-EA98-43D3-B4FB-E14474CE52BE}" type="presParOf" srcId="{65F4C942-ABE1-4F9C-9B04-29A80C23312D}" destId="{D21079D2-8512-4D57-908E-B4B6D22AAC66}" srcOrd="0" destOrd="0" presId="urn:microsoft.com/office/officeart/2009/3/layout/CircleRelationship"/>
    <dgm:cxn modelId="{F1D5638D-89C9-4E98-A419-8FB868F5DDD9}" type="presParOf" srcId="{EC0AC994-CBF9-43F2-8372-A4EC55180651}" destId="{C1E83859-2FB7-43D5-8592-350718A23AB6}" srcOrd="14" destOrd="0" presId="urn:microsoft.com/office/officeart/2009/3/layout/CircleRelationship"/>
    <dgm:cxn modelId="{BD23AC7F-B6EF-4452-BF0C-49B4F0480883}" type="presParOf" srcId="{EC0AC994-CBF9-43F2-8372-A4EC55180651}" destId="{4D32B8E4-216B-4CD4-B666-BA31FD31FC96}" srcOrd="15" destOrd="0" presId="urn:microsoft.com/office/officeart/2009/3/layout/CircleRelationship"/>
    <dgm:cxn modelId="{E8BACF2B-FE25-4D39-B7E2-CC172B701EFD}" type="presParOf" srcId="{4D32B8E4-216B-4CD4-B666-BA31FD31FC96}" destId="{4C81A449-BD62-424A-8930-E226D0DC8118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216D9-9635-451C-BF3C-9FCE4EA34B6A}">
      <dsp:nvSpPr>
        <dsp:cNvPr id="0" name=""/>
        <dsp:cNvSpPr/>
      </dsp:nvSpPr>
      <dsp:spPr bwMode="auto">
        <a:xfrm>
          <a:off x="3178197" y="1606539"/>
          <a:ext cx="1155499" cy="6137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fr-FR" sz="2700" kern="1200"/>
            <a:t>EABEP</a:t>
          </a:r>
        </a:p>
      </dsp:txBody>
      <dsp:txXfrm>
        <a:off x="3208156" y="1636498"/>
        <a:ext cx="1095581" cy="553802"/>
      </dsp:txXfrm>
    </dsp:sp>
    <dsp:sp modelId="{D30CBD18-26B9-4C07-B601-CB724417207B}">
      <dsp:nvSpPr>
        <dsp:cNvPr id="0" name=""/>
        <dsp:cNvSpPr/>
      </dsp:nvSpPr>
      <dsp:spPr bwMode="auto">
        <a:xfrm rot="16200000">
          <a:off x="3223407" y="1073999"/>
          <a:ext cx="106507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5079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4C7D68-1979-495F-BDF2-70A6A8300125}">
      <dsp:nvSpPr>
        <dsp:cNvPr id="0" name=""/>
        <dsp:cNvSpPr/>
      </dsp:nvSpPr>
      <dsp:spPr bwMode="auto">
        <a:xfrm>
          <a:off x="3214040" y="129531"/>
          <a:ext cx="1083812" cy="411928"/>
        </a:xfrm>
        <a:prstGeom prst="roundRect">
          <a:avLst/>
        </a:prstGeom>
        <a:solidFill>
          <a:schemeClr val="accent2">
            <a:hueOff val="-2766324"/>
            <a:satOff val="4825"/>
            <a:lumOff val="13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fr-FR" sz="2000" kern="1200"/>
            <a:t>Handicap</a:t>
          </a:r>
          <a:endParaRPr kern="1200"/>
        </a:p>
      </dsp:txBody>
      <dsp:txXfrm>
        <a:off x="3234149" y="149640"/>
        <a:ext cx="1043594" cy="371710"/>
      </dsp:txXfrm>
    </dsp:sp>
    <dsp:sp modelId="{189C71C7-C785-4AF6-AC04-DDB017EA087D}">
      <dsp:nvSpPr>
        <dsp:cNvPr id="0" name=""/>
        <dsp:cNvSpPr/>
      </dsp:nvSpPr>
      <dsp:spPr bwMode="auto">
        <a:xfrm rot="19285714">
          <a:off x="4055181" y="1362032"/>
          <a:ext cx="7843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84316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A09690-5205-4E94-B2CC-C07DEA69E471}">
      <dsp:nvSpPr>
        <dsp:cNvPr id="0" name=""/>
        <dsp:cNvSpPr/>
      </dsp:nvSpPr>
      <dsp:spPr bwMode="auto">
        <a:xfrm>
          <a:off x="4409679" y="741659"/>
          <a:ext cx="1159845" cy="375866"/>
        </a:xfrm>
        <a:prstGeom prst="roundRect">
          <a:avLst/>
        </a:prstGeom>
        <a:solidFill>
          <a:schemeClr val="accent2">
            <a:hueOff val="-5532648"/>
            <a:satOff val="9649"/>
            <a:lumOff val="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fr-FR" sz="1800" kern="1200"/>
            <a:t>Maladie</a:t>
          </a:r>
        </a:p>
      </dsp:txBody>
      <dsp:txXfrm>
        <a:off x="4428027" y="760007"/>
        <a:ext cx="1123149" cy="339170"/>
      </dsp:txXfrm>
    </dsp:sp>
    <dsp:sp modelId="{FC04BEBA-BCB4-454D-B244-B6627FA182C2}">
      <dsp:nvSpPr>
        <dsp:cNvPr id="0" name=""/>
        <dsp:cNvSpPr/>
      </dsp:nvSpPr>
      <dsp:spPr bwMode="auto">
        <a:xfrm rot="771429">
          <a:off x="4331109" y="2068232"/>
          <a:ext cx="2064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6404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F5D4CB-7E59-4ECD-80E2-55CC1D878812}">
      <dsp:nvSpPr>
        <dsp:cNvPr id="0" name=""/>
        <dsp:cNvSpPr/>
      </dsp:nvSpPr>
      <dsp:spPr bwMode="auto">
        <a:xfrm>
          <a:off x="4534926" y="1877423"/>
          <a:ext cx="1518726" cy="774184"/>
        </a:xfrm>
        <a:prstGeom prst="roundRect">
          <a:avLst/>
        </a:prstGeom>
        <a:solidFill>
          <a:schemeClr val="accent2">
            <a:hueOff val="-8298972"/>
            <a:satOff val="14474"/>
            <a:lumOff val="41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fr-FR" sz="2400" kern="1200"/>
            <a:t>Difficulté scolaire</a:t>
          </a:r>
        </a:p>
      </dsp:txBody>
      <dsp:txXfrm>
        <a:off x="4572719" y="1915216"/>
        <a:ext cx="1443140" cy="698598"/>
      </dsp:txXfrm>
    </dsp:sp>
    <dsp:sp modelId="{492673B9-7A2C-4E7A-97A0-9B0FAFDA1267}">
      <dsp:nvSpPr>
        <dsp:cNvPr id="0" name=""/>
        <dsp:cNvSpPr/>
      </dsp:nvSpPr>
      <dsp:spPr bwMode="auto">
        <a:xfrm rot="3857143">
          <a:off x="3625987" y="2662274"/>
          <a:ext cx="98119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81197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8CDC0F-C6B7-4ACD-B2CB-933062439D1A}">
      <dsp:nvSpPr>
        <dsp:cNvPr id="0" name=""/>
        <dsp:cNvSpPr/>
      </dsp:nvSpPr>
      <dsp:spPr bwMode="auto">
        <a:xfrm>
          <a:off x="3845570" y="3104288"/>
          <a:ext cx="1190007" cy="461507"/>
        </a:xfrm>
        <a:prstGeom prst="roundRect">
          <a:avLst/>
        </a:prstGeom>
        <a:solidFill>
          <a:schemeClr val="accent2">
            <a:hueOff val="-11065295"/>
            <a:satOff val="19299"/>
            <a:lumOff val="5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fr-FR" sz="2000" kern="1200"/>
            <a:t>Allophone</a:t>
          </a:r>
        </a:p>
      </dsp:txBody>
      <dsp:txXfrm>
        <a:off x="3868099" y="3126817"/>
        <a:ext cx="1144949" cy="416449"/>
      </dsp:txXfrm>
    </dsp:sp>
    <dsp:sp modelId="{5C401DB4-DD04-4C45-9748-70D37A0CB534}">
      <dsp:nvSpPr>
        <dsp:cNvPr id="0" name=""/>
        <dsp:cNvSpPr/>
      </dsp:nvSpPr>
      <dsp:spPr bwMode="auto">
        <a:xfrm rot="7613938">
          <a:off x="2827647" y="2568994"/>
          <a:ext cx="8721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72167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B506F7-A4D0-4754-8CF9-773B4FDB4FAD}">
      <dsp:nvSpPr>
        <dsp:cNvPr id="0" name=""/>
        <dsp:cNvSpPr/>
      </dsp:nvSpPr>
      <dsp:spPr bwMode="auto">
        <a:xfrm>
          <a:off x="1705564" y="2917728"/>
          <a:ext cx="2011425" cy="774184"/>
        </a:xfrm>
        <a:prstGeom prst="roundRect">
          <a:avLst/>
        </a:prstGeom>
        <a:solidFill>
          <a:schemeClr val="accent2">
            <a:hueOff val="-13831619"/>
            <a:satOff val="24124"/>
            <a:lumOff val="6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fr-FR" sz="2000" kern="1200"/>
            <a:t>Issu de famille itinérantes ou de voyageur</a:t>
          </a:r>
        </a:p>
      </dsp:txBody>
      <dsp:txXfrm>
        <a:off x="1743357" y="2955521"/>
        <a:ext cx="1935839" cy="698598"/>
      </dsp:txXfrm>
    </dsp:sp>
    <dsp:sp modelId="{C0F059A5-737A-4A7A-AA20-E8C683C02AE0}">
      <dsp:nvSpPr>
        <dsp:cNvPr id="0" name=""/>
        <dsp:cNvSpPr/>
      </dsp:nvSpPr>
      <dsp:spPr bwMode="auto">
        <a:xfrm rot="10028571">
          <a:off x="2778937" y="2090253"/>
          <a:ext cx="4043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4328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E30B3-8220-40D7-868C-DA96D0A99D6E}">
      <dsp:nvSpPr>
        <dsp:cNvPr id="0" name=""/>
        <dsp:cNvSpPr/>
      </dsp:nvSpPr>
      <dsp:spPr bwMode="auto">
        <a:xfrm>
          <a:off x="1651202" y="1981621"/>
          <a:ext cx="1132802" cy="565789"/>
        </a:xfrm>
        <a:prstGeom prst="roundRect">
          <a:avLst/>
        </a:prstGeom>
        <a:solidFill>
          <a:schemeClr val="accent2">
            <a:hueOff val="-16597943"/>
            <a:satOff val="28948"/>
            <a:lumOff val="8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fr-FR" sz="1800" kern="1200"/>
            <a:t>Milieu carcéral</a:t>
          </a:r>
        </a:p>
      </dsp:txBody>
      <dsp:txXfrm>
        <a:off x="1678822" y="2009241"/>
        <a:ext cx="1077562" cy="510549"/>
      </dsp:txXfrm>
    </dsp:sp>
    <dsp:sp modelId="{4B106950-EF7E-40F1-96C5-3C920C60F01D}">
      <dsp:nvSpPr>
        <dsp:cNvPr id="0" name=""/>
        <dsp:cNvSpPr/>
      </dsp:nvSpPr>
      <dsp:spPr bwMode="auto">
        <a:xfrm rot="13114286">
          <a:off x="2752676" y="1390123"/>
          <a:ext cx="6942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4206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27114-96F4-4311-A7FE-EEAC85DFF8D7}">
      <dsp:nvSpPr>
        <dsp:cNvPr id="0" name=""/>
        <dsp:cNvSpPr/>
      </dsp:nvSpPr>
      <dsp:spPr bwMode="auto">
        <a:xfrm>
          <a:off x="1777572" y="685476"/>
          <a:ext cx="1489438" cy="488231"/>
        </a:xfrm>
        <a:prstGeom prst="roundRect">
          <a:avLst/>
        </a:prstGeom>
        <a:solidFill>
          <a:schemeClr val="accent2">
            <a:hueOff val="-19364266"/>
            <a:satOff val="33773"/>
            <a:lumOff val="96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fr-FR" sz="2000" kern="1200"/>
            <a:t>Décrochage</a:t>
          </a:r>
          <a:endParaRPr kern="1200"/>
        </a:p>
      </dsp:txBody>
      <dsp:txXfrm>
        <a:off x="1801405" y="709309"/>
        <a:ext cx="1441772" cy="4405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7AFDB-1FA1-409E-A1E3-63D339BBBB34}">
      <dsp:nvSpPr>
        <dsp:cNvPr id="0" name=""/>
        <dsp:cNvSpPr/>
      </dsp:nvSpPr>
      <dsp:spPr bwMode="auto">
        <a:xfrm>
          <a:off x="1008054" y="304575"/>
          <a:ext cx="3521926" cy="35223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fr-FR" sz="3600" kern="1200"/>
            <a:t>EABEP</a:t>
          </a:r>
        </a:p>
      </dsp:txBody>
      <dsp:txXfrm>
        <a:off x="1523828" y="820407"/>
        <a:ext cx="2490378" cy="2490658"/>
      </dsp:txXfrm>
    </dsp:sp>
    <dsp:sp modelId="{A79B96B5-5E64-441D-BC6B-7346491E6AFA}">
      <dsp:nvSpPr>
        <dsp:cNvPr id="0" name=""/>
        <dsp:cNvSpPr/>
      </dsp:nvSpPr>
      <dsp:spPr bwMode="auto">
        <a:xfrm>
          <a:off x="2954258" y="193231"/>
          <a:ext cx="391565" cy="3917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3E3C4-070C-4F9D-AFD2-43893831F5EB}">
      <dsp:nvSpPr>
        <dsp:cNvPr id="0" name=""/>
        <dsp:cNvSpPr/>
      </dsp:nvSpPr>
      <dsp:spPr bwMode="auto">
        <a:xfrm>
          <a:off x="2027360" y="3614328"/>
          <a:ext cx="283921" cy="283925"/>
        </a:xfrm>
        <a:prstGeom prst="ellipse">
          <a:avLst/>
        </a:prstGeom>
        <a:solidFill>
          <a:schemeClr val="accent2">
            <a:hueOff val="-1383162"/>
            <a:satOff val="2412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2863D-D98A-4A5B-8DDD-0F0F44B1BA05}">
      <dsp:nvSpPr>
        <dsp:cNvPr id="0" name=""/>
        <dsp:cNvSpPr/>
      </dsp:nvSpPr>
      <dsp:spPr bwMode="auto">
        <a:xfrm>
          <a:off x="4693187" y="1783214"/>
          <a:ext cx="283921" cy="283925"/>
        </a:xfrm>
        <a:prstGeom prst="ellipse">
          <a:avLst/>
        </a:prstGeom>
        <a:solidFill>
          <a:schemeClr val="accent2">
            <a:hueOff val="-2766324"/>
            <a:satOff val="4825"/>
            <a:lumOff val="13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CE5C6-946D-4A35-B254-A86F8BB77C49}">
      <dsp:nvSpPr>
        <dsp:cNvPr id="0" name=""/>
        <dsp:cNvSpPr/>
      </dsp:nvSpPr>
      <dsp:spPr bwMode="auto">
        <a:xfrm>
          <a:off x="3336433" y="3916359"/>
          <a:ext cx="391565" cy="391734"/>
        </a:xfrm>
        <a:prstGeom prst="ellipse">
          <a:avLst/>
        </a:prstGeom>
        <a:solidFill>
          <a:schemeClr val="accent2">
            <a:hueOff val="-4149486"/>
            <a:satOff val="7237"/>
            <a:lumOff val="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590DE-E465-46DD-A1AA-6792C82C7BE8}">
      <dsp:nvSpPr>
        <dsp:cNvPr id="0" name=""/>
        <dsp:cNvSpPr/>
      </dsp:nvSpPr>
      <dsp:spPr bwMode="auto">
        <a:xfrm>
          <a:off x="2106829" y="749972"/>
          <a:ext cx="283921" cy="283925"/>
        </a:xfrm>
        <a:prstGeom prst="ellipse">
          <a:avLst/>
        </a:prstGeom>
        <a:solidFill>
          <a:schemeClr val="accent2">
            <a:hueOff val="-5532648"/>
            <a:satOff val="9649"/>
            <a:lumOff val="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B5727-B038-4F7F-AFB5-EC01EAD68EB7}">
      <dsp:nvSpPr>
        <dsp:cNvPr id="0" name=""/>
        <dsp:cNvSpPr/>
      </dsp:nvSpPr>
      <dsp:spPr bwMode="auto">
        <a:xfrm>
          <a:off x="1213163" y="2374108"/>
          <a:ext cx="283921" cy="283925"/>
        </a:xfrm>
        <a:prstGeom prst="ellipse">
          <a:avLst/>
        </a:prstGeom>
        <a:solidFill>
          <a:schemeClr val="accent2">
            <a:hueOff val="-6915809"/>
            <a:satOff val="12062"/>
            <a:lumOff val="3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DE7BC7-E231-4727-B966-BFEC97FB8ECF}">
      <dsp:nvSpPr>
        <dsp:cNvPr id="0" name=""/>
        <dsp:cNvSpPr/>
      </dsp:nvSpPr>
      <dsp:spPr bwMode="auto">
        <a:xfrm>
          <a:off x="-3" y="1383931"/>
          <a:ext cx="2088237" cy="797536"/>
        </a:xfrm>
        <a:prstGeom prst="ellipse">
          <a:avLst/>
        </a:prstGeom>
        <a:solidFill>
          <a:schemeClr val="accent2">
            <a:hueOff val="-8298972"/>
            <a:satOff val="14474"/>
            <a:lumOff val="41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fr-FR" sz="4000" kern="1200"/>
            <a:t>Droits</a:t>
          </a:r>
        </a:p>
      </dsp:txBody>
      <dsp:txXfrm>
        <a:off x="305812" y="1500727"/>
        <a:ext cx="1476607" cy="563944"/>
      </dsp:txXfrm>
    </dsp:sp>
    <dsp:sp modelId="{9E2EAF1D-E338-40F0-B2A8-29F9C6996B24}">
      <dsp:nvSpPr>
        <dsp:cNvPr id="0" name=""/>
        <dsp:cNvSpPr/>
      </dsp:nvSpPr>
      <dsp:spPr bwMode="auto">
        <a:xfrm>
          <a:off x="2558358" y="762317"/>
          <a:ext cx="391565" cy="391734"/>
        </a:xfrm>
        <a:prstGeom prst="ellipse">
          <a:avLst/>
        </a:prstGeom>
        <a:solidFill>
          <a:schemeClr val="accent2">
            <a:hueOff val="-9682133"/>
            <a:satOff val="16886"/>
            <a:lumOff val="48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C28F2D-66B6-457A-91C5-3AA118638D1B}">
      <dsp:nvSpPr>
        <dsp:cNvPr id="0" name=""/>
        <dsp:cNvSpPr/>
      </dsp:nvSpPr>
      <dsp:spPr bwMode="auto">
        <a:xfrm>
          <a:off x="-21497" y="2840734"/>
          <a:ext cx="707997" cy="708167"/>
        </a:xfrm>
        <a:prstGeom prst="ellipse">
          <a:avLst/>
        </a:prstGeom>
        <a:solidFill>
          <a:schemeClr val="accent2">
            <a:hueOff val="-11065295"/>
            <a:satOff val="19299"/>
            <a:lumOff val="5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1A48F4-58E1-42E8-8EA7-0D5FB36374FE}">
      <dsp:nvSpPr>
        <dsp:cNvPr id="0" name=""/>
        <dsp:cNvSpPr/>
      </dsp:nvSpPr>
      <dsp:spPr bwMode="auto">
        <a:xfrm>
          <a:off x="4317544" y="315854"/>
          <a:ext cx="2453369" cy="1431560"/>
        </a:xfrm>
        <a:prstGeom prst="ellipse">
          <a:avLst/>
        </a:prstGeom>
        <a:solidFill>
          <a:schemeClr val="accent2">
            <a:hueOff val="-12448456"/>
            <a:satOff val="21711"/>
            <a:lumOff val="6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fr-FR" sz="2800" kern="1200"/>
            <a:t>Définition</a:t>
          </a:r>
        </a:p>
      </dsp:txBody>
      <dsp:txXfrm>
        <a:off x="4676832" y="525501"/>
        <a:ext cx="1734793" cy="1012266"/>
      </dsp:txXfrm>
    </dsp:sp>
    <dsp:sp modelId="{4E165883-9633-4ACD-97E1-5E6434BBCCA0}">
      <dsp:nvSpPr>
        <dsp:cNvPr id="0" name=""/>
        <dsp:cNvSpPr/>
      </dsp:nvSpPr>
      <dsp:spPr bwMode="auto">
        <a:xfrm>
          <a:off x="4188919" y="1304244"/>
          <a:ext cx="391565" cy="391734"/>
        </a:xfrm>
        <a:prstGeom prst="ellipse">
          <a:avLst/>
        </a:prstGeom>
        <a:solidFill>
          <a:schemeClr val="accent2">
            <a:hueOff val="-13831619"/>
            <a:satOff val="24124"/>
            <a:lumOff val="6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0EF933-B77C-4DB7-BD48-06B2D0CDC43B}">
      <dsp:nvSpPr>
        <dsp:cNvPr id="0" name=""/>
        <dsp:cNvSpPr/>
      </dsp:nvSpPr>
      <dsp:spPr bwMode="auto">
        <a:xfrm>
          <a:off x="-290970" y="3683458"/>
          <a:ext cx="283921" cy="283925"/>
        </a:xfrm>
        <a:prstGeom prst="ellipse">
          <a:avLst/>
        </a:prstGeom>
        <a:solidFill>
          <a:schemeClr val="accent2">
            <a:hueOff val="-15214780"/>
            <a:satOff val="26536"/>
            <a:lumOff val="75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079D2-8512-4D57-908E-B4B6D22AAC66}">
      <dsp:nvSpPr>
        <dsp:cNvPr id="0" name=""/>
        <dsp:cNvSpPr/>
      </dsp:nvSpPr>
      <dsp:spPr bwMode="auto">
        <a:xfrm>
          <a:off x="2538129" y="3279378"/>
          <a:ext cx="283921" cy="283925"/>
        </a:xfrm>
        <a:prstGeom prst="ellipse">
          <a:avLst/>
        </a:prstGeom>
        <a:solidFill>
          <a:schemeClr val="accent2">
            <a:hueOff val="-16597943"/>
            <a:satOff val="28948"/>
            <a:lumOff val="8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E83859-2FB7-43D5-8592-350718A23AB6}">
      <dsp:nvSpPr>
        <dsp:cNvPr id="0" name=""/>
        <dsp:cNvSpPr/>
      </dsp:nvSpPr>
      <dsp:spPr bwMode="auto">
        <a:xfrm>
          <a:off x="3456380" y="2536058"/>
          <a:ext cx="2983368" cy="1568246"/>
        </a:xfrm>
        <a:prstGeom prst="ellipse">
          <a:avLst/>
        </a:prstGeom>
        <a:solidFill>
          <a:schemeClr val="accent2">
            <a:hueOff val="-17981104"/>
            <a:satOff val="31361"/>
            <a:lumOff val="89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fr-FR" sz="2400" kern="1200">
              <a:solidFill>
                <a:schemeClr val="tx1"/>
              </a:solidFill>
            </a:rPr>
            <a:t>Obligations, conséquences pour les enseignants</a:t>
          </a:r>
        </a:p>
      </dsp:txBody>
      <dsp:txXfrm>
        <a:off x="3893284" y="2765722"/>
        <a:ext cx="2109560" cy="1108918"/>
      </dsp:txXfrm>
    </dsp:sp>
    <dsp:sp modelId="{4C81A449-BD62-424A-8930-E226D0DC8118}">
      <dsp:nvSpPr>
        <dsp:cNvPr id="0" name=""/>
        <dsp:cNvSpPr/>
      </dsp:nvSpPr>
      <dsp:spPr bwMode="auto">
        <a:xfrm>
          <a:off x="5904656" y="3184129"/>
          <a:ext cx="283921" cy="283925"/>
        </a:xfrm>
        <a:prstGeom prst="ellipse">
          <a:avLst/>
        </a:prstGeom>
        <a:solidFill>
          <a:schemeClr val="accent2">
            <a:hueOff val="-19364266"/>
            <a:satOff val="33773"/>
            <a:lumOff val="96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pPr>
              <a:defRPr/>
            </a:pPr>
            <a:fld id="{D680E798-53FF-4C51-A981-953463752515}" type="datetimeFigureOut">
              <a:rPr lang="fr-FR"/>
              <a:t>24/09/2024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pPr>
              <a:defRPr/>
            </a:pPr>
            <a:fld id="{1B06CD8F-B7ED-4A05-9FB1-A01CC0EF02CC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Arial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Arial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Arial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Arial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200" b="0" i="0" u="none" strike="noStrike" cap="none">
              <a:ln>
                <a:noFill/>
              </a:ln>
              <a:solidFill>
                <a:schemeClr val="tx1"/>
              </a:solidFill>
              <a:latin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fr-FR" sz="1200" b="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</a:rPr>
              <a:t>Le rôle des inspecteurs 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fr-FR" sz="1200" b="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</a:rPr>
              <a:t>leurs filières respectives 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fr-FR" sz="1200" b="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</a:rPr>
              <a:t>le rôle de l'inspecteur référent 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fr-FR" sz="1200" b="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</a:rPr>
              <a:t>les enjeux de la reforme 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fr-FR" sz="1200" b="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</a:rPr>
              <a:t>comment les inspecteurs peuvent accompagner les RBDE dans leurs missions ? 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fr-FR" sz="1200" b="0" i="0" u="none" strike="noStrike" cap="none">
                <a:ln>
                  <a:noFill/>
                </a:ln>
                <a:solidFill>
                  <a:schemeClr val="tx1"/>
                </a:solidFill>
                <a:latin typeface="Arial"/>
              </a:rPr>
              <a:t>d'autres sujets que vous souhaiteriez aborder 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B06CD8F-B7ED-4A05-9FB1-A01CC0EF02CC}" type="slidenum">
              <a:rPr lang="fr-FR"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Mémory, imagier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B06CD8F-B7ED-4A05-9FB1-A01CC0EF02CC}" type="slidenum">
              <a:rPr lang="fr-FR"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205763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73054979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Mémory, imagier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768542338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E3B3429-C8BF-3E16-D600-EF39B3E78359}" type="slidenum">
              <a:rPr lang="fr-FR"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0770924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0702621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Mémory, imagier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1103164195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6E3F4E7-FB22-D21C-8785-097B03EACE84}" type="slidenum">
              <a:rPr lang="fr-FR"/>
              <a:t>15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Couver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XX/XX/XXXX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>
              <a:defRPr/>
            </a:pPr>
            <a:fld id="{10C140CD-8AED-46FF-A9A2-77308F3F39AE}" type="slidenum">
              <a:rPr lang="fr-FR"/>
              <a:t>‹N°›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Titre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623888" y="1282305"/>
            <a:ext cx="7886700" cy="2139553"/>
          </a:xfrm>
        </p:spPr>
        <p:txBody>
          <a:bodyPr anchor="b"/>
          <a:lstStyle>
            <a:lvl1pPr>
              <a:defRPr sz="3400"/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5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B94FD5-6DEC-4572-B5F8-AE465BB175BE}" type="datetimeFigureOut">
              <a:rPr lang="fr-FR"/>
              <a:t>24/09/2024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EEB7F7-91E8-42EE-954F-EB8A23AD05F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628650" y="1369218"/>
            <a:ext cx="3886200" cy="3263504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4629150" y="1369218"/>
            <a:ext cx="3886200" cy="3263504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B94FD5-6DEC-4572-B5F8-AE465BB175BE}" type="datetimeFigureOut">
              <a:rPr lang="fr-FR"/>
              <a:t>24/09/2024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EEB7F7-91E8-42EE-954F-EB8A23AD05F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629841" y="273846"/>
            <a:ext cx="7886700" cy="994172"/>
          </a:xfrm>
        </p:spPr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5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29842" y="1878806"/>
            <a:ext cx="3868340" cy="2763441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5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4629151" y="1878806"/>
            <a:ext cx="3887391" cy="2763441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B94FD5-6DEC-4572-B5F8-AE465BB175BE}" type="datetimeFigureOut">
              <a:rPr lang="fr-FR"/>
              <a:t>24/09/2024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EEB7F7-91E8-42EE-954F-EB8A23AD05F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B94FD5-6DEC-4572-B5F8-AE465BB175BE}" type="datetimeFigureOut">
              <a:rPr lang="fr-FR"/>
              <a:t>24/09/2024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EEB7F7-91E8-42EE-954F-EB8A23AD05F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B94FD5-6DEC-4572-B5F8-AE465BB175BE}" type="datetimeFigureOut">
              <a:rPr lang="fr-FR"/>
              <a:t>24/09/2024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EEB7F7-91E8-42EE-954F-EB8A23AD05F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887391" y="740571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50"/>
            </a:lvl3pPr>
            <a:lvl4pPr>
              <a:defRPr sz="1150"/>
            </a:lvl4pPr>
            <a:lvl5pPr>
              <a:defRPr sz="1150"/>
            </a:lvl5pPr>
            <a:lvl6pPr>
              <a:defRPr sz="1150"/>
            </a:lvl6pPr>
            <a:lvl7pPr>
              <a:defRPr sz="1150"/>
            </a:lvl7pPr>
            <a:lvl8pPr>
              <a:defRPr sz="1150"/>
            </a:lvl8pPr>
            <a:lvl9pPr>
              <a:defRPr sz="115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550"/>
            </a:lvl4pPr>
            <a:lvl5pPr marL="1028700" indent="0">
              <a:buNone/>
              <a:defRPr sz="550"/>
            </a:lvl5pPr>
            <a:lvl6pPr marL="1285875" indent="0">
              <a:buNone/>
              <a:defRPr sz="550"/>
            </a:lvl6pPr>
            <a:lvl7pPr marL="1543050" indent="0">
              <a:buNone/>
              <a:defRPr sz="550"/>
            </a:lvl7pPr>
            <a:lvl8pPr marL="1800225" indent="0">
              <a:buNone/>
              <a:defRPr sz="550"/>
            </a:lvl8pPr>
            <a:lvl9pPr marL="2057400" indent="0">
              <a:buNone/>
              <a:defRPr sz="55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B94FD5-6DEC-4572-B5F8-AE465BB175BE}" type="datetimeFigureOut">
              <a:rPr lang="fr-FR"/>
              <a:t>24/09/2024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EEB7F7-91E8-42EE-954F-EB8A23AD05F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 bwMode="auto"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350"/>
            </a:lvl3pPr>
            <a:lvl4pPr marL="771525" indent="0">
              <a:buNone/>
              <a:defRPr sz="1150"/>
            </a:lvl4pPr>
            <a:lvl5pPr marL="1028700" indent="0">
              <a:buNone/>
              <a:defRPr sz="1150"/>
            </a:lvl5pPr>
            <a:lvl6pPr marL="1285875" indent="0">
              <a:buNone/>
              <a:defRPr sz="1150"/>
            </a:lvl6pPr>
            <a:lvl7pPr marL="1543050" indent="0">
              <a:buNone/>
              <a:defRPr sz="1150"/>
            </a:lvl7pPr>
            <a:lvl8pPr marL="1800225" indent="0">
              <a:buNone/>
              <a:defRPr sz="1150"/>
            </a:lvl8pPr>
            <a:lvl9pPr marL="2057400" indent="0">
              <a:buNone/>
              <a:defRPr sz="115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800"/>
            </a:lvl2pPr>
            <a:lvl3pPr marL="514350" indent="0">
              <a:buNone/>
              <a:defRPr sz="700"/>
            </a:lvl3pPr>
            <a:lvl4pPr marL="771525" indent="0">
              <a:buNone/>
              <a:defRPr sz="550"/>
            </a:lvl4pPr>
            <a:lvl5pPr marL="1028700" indent="0">
              <a:buNone/>
              <a:defRPr sz="550"/>
            </a:lvl5pPr>
            <a:lvl6pPr marL="1285875" indent="0">
              <a:buNone/>
              <a:defRPr sz="550"/>
            </a:lvl6pPr>
            <a:lvl7pPr marL="1543050" indent="0">
              <a:buNone/>
              <a:defRPr sz="550"/>
            </a:lvl7pPr>
            <a:lvl8pPr marL="1800225" indent="0">
              <a:buNone/>
              <a:defRPr sz="550"/>
            </a:lvl8pPr>
            <a:lvl9pPr marL="2057400" indent="0">
              <a:buNone/>
              <a:defRPr sz="55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B94FD5-6DEC-4572-B5F8-AE465BB175BE}" type="datetimeFigureOut">
              <a:rPr lang="fr-FR"/>
              <a:t>24/09/2024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EEB7F7-91E8-42EE-954F-EB8A23AD05F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re et texte vertic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B94FD5-6DEC-4572-B5F8-AE465BB175BE}" type="datetimeFigureOut">
              <a:rPr lang="fr-FR"/>
              <a:t>24/09/2024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EEB7F7-91E8-42EE-954F-EB8A23AD05F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Titre vertical et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 bwMode="auto">
          <a:xfrm>
            <a:off x="6543676" y="273844"/>
            <a:ext cx="1971675" cy="4358879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 bwMode="auto">
          <a:xfrm>
            <a:off x="628650" y="273844"/>
            <a:ext cx="5800725" cy="4358879"/>
          </a:xfrm>
        </p:spPr>
        <p:txBody>
          <a:bodyPr vert="eaVert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B94FD5-6DEC-4572-B5F8-AE465BB175BE}" type="datetimeFigureOut">
              <a:rPr lang="fr-FR"/>
              <a:t>24/09/2024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EEB7F7-91E8-42EE-954F-EB8A23AD05F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2_Couver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XX/XX/XXXX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>
              <a:defRPr/>
            </a:pPr>
            <a:fld id="{10C140CD-8AED-46FF-A9A2-77308F3F39AE}" type="slidenum">
              <a:rPr lang="fr-FR"/>
              <a:t>‹N°›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Titre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Titre et textes 3 colonn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627534"/>
            <a:ext cx="8424000" cy="375606"/>
          </a:xfrm>
        </p:spPr>
        <p:txBody>
          <a:bodyPr/>
          <a:lstStyle>
            <a:lvl1pPr>
              <a:defRPr sz="250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</a:defRPr>
            </a:lvl1pPr>
          </a:lstStyle>
          <a:p>
            <a:pPr>
              <a:defRPr/>
            </a:pPr>
            <a:r>
              <a:rPr lang="fr-FR"/>
              <a:t>Titre</a:t>
            </a:r>
            <a:endParaRPr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059582"/>
            <a:ext cx="8424000" cy="36004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fr-FR"/>
              <a:t>Texte de niveau 1</a:t>
            </a:r>
            <a:endParaRPr/>
          </a:p>
          <a:p>
            <a:pPr lvl="1">
              <a:defRPr/>
            </a:pPr>
            <a:r>
              <a:rPr lang="fr-FR"/>
              <a:t>Texte de niveau 2</a:t>
            </a:r>
            <a:endParaRPr/>
          </a:p>
          <a:p>
            <a:pPr lvl="2">
              <a:defRPr/>
            </a:pPr>
            <a:r>
              <a:rPr lang="fr-FR"/>
              <a:t>Texte de niveau 3</a:t>
            </a:r>
            <a:endParaRPr/>
          </a:p>
          <a:p>
            <a:pPr lvl="3">
              <a:defRPr/>
            </a:pPr>
            <a:r>
              <a:rPr lang="fr-FR"/>
              <a:t>Texte de niveau 4</a:t>
            </a:r>
            <a:endParaRPr/>
          </a:p>
          <a:p>
            <a:pPr lvl="4">
              <a:defRPr/>
            </a:pPr>
            <a:r>
              <a:rPr lang="fr-FR"/>
              <a:t>Texte de niveau 5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1_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Disposition personnalisé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uver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jj/MM/AAAA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>
              <a:defRPr/>
            </a:pPr>
            <a:fld id="{10C140CD-8AED-46FF-A9A2-77308F3F39AE}" type="slidenum">
              <a:rPr lang="fr-FR"/>
              <a:t>‹N°›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Titre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400"/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5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B94FD5-6DEC-4572-B5F8-AE465BB175BE}" type="datetimeFigureOut">
              <a:rPr lang="fr-FR"/>
              <a:t>24/09/2024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EEB7F7-91E8-42EE-954F-EB8A23AD05F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400"/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5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B94FD5-6DEC-4572-B5F8-AE465BB175BE}" type="datetimeFigureOut">
              <a:rPr lang="fr-FR"/>
              <a:t>24/09/2024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EEB7F7-91E8-42EE-954F-EB8A23AD05F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B94FD5-6DEC-4572-B5F8-AE465BB175BE}" type="datetimeFigureOut">
              <a:rPr lang="fr-FR"/>
              <a:t>24/09/2024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EEB7F7-91E8-42EE-954F-EB8A23AD05FA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250124" y="438953"/>
            <a:ext cx="8640960" cy="356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fr-FR"/>
              <a:t>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250124" y="915566"/>
            <a:ext cx="8640960" cy="35808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fr-FR"/>
              <a:t>Texte de niveau 1</a:t>
            </a:r>
            <a:endParaRPr/>
          </a:p>
          <a:p>
            <a:pPr lvl="1">
              <a:defRPr/>
            </a:pPr>
            <a:r>
              <a:rPr lang="fr-FR"/>
              <a:t>Texte de niveau 2</a:t>
            </a:r>
            <a:endParaRPr/>
          </a:p>
          <a:p>
            <a:pPr lvl="2">
              <a:defRPr/>
            </a:pPr>
            <a:r>
              <a:rPr lang="fr-FR"/>
              <a:t>Texte de niveau 3</a:t>
            </a:r>
            <a:endParaRPr/>
          </a:p>
          <a:p>
            <a:pPr lvl="3">
              <a:defRPr/>
            </a:pPr>
            <a:r>
              <a:rPr lang="fr-FR"/>
              <a:t>Texte de niveau 4</a:t>
            </a:r>
            <a:endParaRPr/>
          </a:p>
          <a:p>
            <a:pPr lvl="4">
              <a:defRPr/>
            </a:pPr>
            <a:r>
              <a:rPr lang="fr-FR"/>
              <a:t>Texte de niveau 5</a:t>
            </a:r>
            <a:endParaRPr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0" y="-1"/>
            <a:ext cx="395536" cy="3994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/>
  <p:txStyles>
    <p:titleStyle>
      <a:lvl1pPr algn="l" defTabSz="914400">
        <a:lnSpc>
          <a:spcPct val="90000"/>
        </a:lnSpc>
        <a:spcBef>
          <a:spcPts val="0"/>
        </a:spcBef>
        <a:buNone/>
        <a:defRPr sz="2400" b="1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lnSpc>
          <a:spcPct val="100000"/>
        </a:lnSpc>
        <a:spcBef>
          <a:spcPts val="0"/>
        </a:spcBef>
        <a:spcAft>
          <a:spcPts val="500"/>
        </a:spcAft>
        <a:buFont typeface="Arial"/>
        <a:buNone/>
        <a:defRPr sz="1600" b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52000" indent="-72000" algn="l" defTabSz="914400">
        <a:lnSpc>
          <a:spcPct val="100000"/>
        </a:lnSpc>
        <a:spcBef>
          <a:spcPts val="600"/>
        </a:spcBef>
        <a:spcAft>
          <a:spcPts val="600"/>
        </a:spcAft>
        <a:buFont typeface="Arial"/>
        <a:buChar char="•"/>
        <a:defRPr sz="16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32000" indent="-72000" algn="l" defTabSz="914400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/>
        <a:buChar char="•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12000" indent="-72000" algn="l" defTabSz="914400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/>
        <a:buChar char="•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28000" indent="-72000" algn="l" defTabSz="914400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/>
        <a:buChar char="•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EB94FD5-6DEC-4572-B5F8-AE465BB175BE}" type="datetimeFigureOut">
              <a:rPr lang="fr-FR"/>
              <a:t>24/09/2024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DEEB7F7-91E8-42EE-954F-EB8A23AD05FA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l" defTabSz="514350">
        <a:lnSpc>
          <a:spcPct val="90000"/>
        </a:lnSpc>
        <a:spcBef>
          <a:spcPts val="0"/>
        </a:spcBef>
        <a:buNone/>
        <a:defRPr sz="25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7" indent="-128587" algn="l" defTabSz="514350">
        <a:lnSpc>
          <a:spcPct val="90000"/>
        </a:lnSpc>
        <a:spcBef>
          <a:spcPts val="563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85762" indent="-128587" algn="l" defTabSz="514350">
        <a:lnSpc>
          <a:spcPct val="90000"/>
        </a:lnSpc>
        <a:spcBef>
          <a:spcPts val="281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7" algn="l" defTabSz="514350">
        <a:lnSpc>
          <a:spcPct val="90000"/>
        </a:lnSpc>
        <a:spcBef>
          <a:spcPts val="281"/>
        </a:spcBef>
        <a:buFont typeface="Arial"/>
        <a:buChar char="•"/>
        <a:defRPr sz="115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7" algn="l" defTabSz="514350">
        <a:lnSpc>
          <a:spcPct val="90000"/>
        </a:lnSpc>
        <a:spcBef>
          <a:spcPts val="281"/>
        </a:spcBef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7" algn="l" defTabSz="514350">
        <a:lnSpc>
          <a:spcPct val="90000"/>
        </a:lnSpc>
        <a:spcBef>
          <a:spcPts val="281"/>
        </a:spcBef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5pPr>
      <a:lvl6pPr marL="1414462" indent="-128587" algn="l" defTabSz="514350">
        <a:lnSpc>
          <a:spcPct val="90000"/>
        </a:lnSpc>
        <a:spcBef>
          <a:spcPts val="281"/>
        </a:spcBef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7" algn="l" defTabSz="514350">
        <a:lnSpc>
          <a:spcPct val="90000"/>
        </a:lnSpc>
        <a:spcBef>
          <a:spcPts val="281"/>
        </a:spcBef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7" algn="l" defTabSz="514350">
        <a:lnSpc>
          <a:spcPct val="90000"/>
        </a:lnSpc>
        <a:spcBef>
          <a:spcPts val="281"/>
        </a:spcBef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7" algn="l" defTabSz="514350">
        <a:lnSpc>
          <a:spcPct val="90000"/>
        </a:lnSpc>
        <a:spcBef>
          <a:spcPts val="281"/>
        </a:spcBef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>
        <a:defRPr sz="10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>
        <a:defRPr sz="10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>
        <a:defRPr sz="10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>
        <a:defRPr sz="10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>
        <a:defRPr sz="10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>
        <a:defRPr sz="10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>
        <a:defRPr sz="10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>
        <a:defRPr sz="10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>
        <a:defRPr sz="10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quiziniere.com/exercices/partage/KR2432M7GL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CFhnKAzi7sM&amp;ab_channel=Esthetic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ol.net/crosswordgenerator.php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ol.net/crosswordgenerator.php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search?query=coiffure&amp;type=al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omie.gouv.fr/apie/utilisation-de-photographies-trouvees-sur-internet-vigilanc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freepik.co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fr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fr-fr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urlz.fr/r2eU" TargetMode="External"/><Relationship Id="rId2" Type="http://schemas.openxmlformats.org/officeDocument/2006/relationships/hyperlink" Target="https://padlet.com/esthetique_limouza/formation-cap-mc-m10glutoykwptrzz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let.com/search?query=coiffure&amp;type=all" TargetMode="External"/><Relationship Id="rId3" Type="http://schemas.openxmlformats.org/officeDocument/2006/relationships/hyperlink" Target="http://ash.dsden80.ac-amiens.fr/IMG/pdf/ash_numerique_finale_decembre2016.pdf" TargetMode="External"/><Relationship Id="rId7" Type="http://schemas.openxmlformats.org/officeDocument/2006/relationships/hyperlink" Target="https://www.educol.net/crosswordgenerator.php" TargetMode="External"/><Relationship Id="rId2" Type="http://schemas.openxmlformats.org/officeDocument/2006/relationships/hyperlink" Target="https://www.education.gouv.fr/la-scolarisation-des-eleves-en-situation-de-handicap-102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edagogie.ac-toulouse.fr/langues-vivantes/system/files/2021-04/01p03-tetra_aide-fiches.pdf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s://accessiprof.wordpress.com/" TargetMode="External"/><Relationship Id="rId10" Type="http://schemas.openxmlformats.org/officeDocument/2006/relationships/hyperlink" Target="https://padlet.com/" TargetMode="External"/><Relationship Id="rId4" Type="http://schemas.openxmlformats.org/officeDocument/2006/relationships/hyperlink" Target="https://eduscol.education.fr/2506/le-livret-de-parcours-inclusif-lpi" TargetMode="External"/><Relationship Id="rId9" Type="http://schemas.openxmlformats.org/officeDocument/2006/relationships/hyperlink" Target="https://eduscol.education.fr/document/1923/download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optoys.fr/produits-dematerialises-gratuits/j-explore-mon-profil-sensoriel-p-16055.html" TargetMode="External"/><Relationship Id="rId3" Type="http://schemas.openxmlformats.org/officeDocument/2006/relationships/hyperlink" Target="https://urlr.me/," TargetMode="External"/><Relationship Id="rId7" Type="http://schemas.openxmlformats.org/officeDocument/2006/relationships/hyperlink" Target="https://www.hoptoys.fr/produits-dematerialises-gratuits/les-cercles-explorer-ses-cercles-de-vie-et-d-action-p-16097.html" TargetMode="External"/><Relationship Id="rId2" Type="http://schemas.openxmlformats.org/officeDocument/2006/relationships/hyperlink" Target="https://www.quiziniere.com/logi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optoys.fr/produits-dematerialises-gratuits/mon-carnet-d-exercices-ludiques-pour-entrainer-la-motricite-fine-p-16092.html" TargetMode="External"/><Relationship Id="rId5" Type="http://schemas.openxmlformats.org/officeDocument/2006/relationships/hyperlink" Target="https://sbssa.enseigne.ac-lyon.fr/spip/spip.php?rubrique571" TargetMode="External"/><Relationship Id="rId4" Type="http://schemas.openxmlformats.org/officeDocument/2006/relationships/hyperlink" Target="https://urlz.fr/" TargetMode="External"/><Relationship Id="rId9" Type="http://schemas.openxmlformats.org/officeDocument/2006/relationships/hyperlink" Target="https://www.bloghoptoys.fr/7-exercices-de-respiration-pour-mieux-se-concentrer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olyglottes.org/2022/07/16/vocabulaire-fle-chez-le-coiffeur-1-le-materiel-les-mots-de-la-vie-quotidienne-en-francais-18-b2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rancais.lingolia.com/fr/vocabulaire/en-ville/chez-le-coiffeur" TargetMode="External"/><Relationship Id="rId5" Type="http://schemas.openxmlformats.org/officeDocument/2006/relationships/hyperlink" Target="https://www.podcastfrancaisfacile.com/dialogue/prendre-rendez-vous-chez-le-coiffeur.html" TargetMode="External"/><Relationship Id="rId4" Type="http://schemas.openxmlformats.org/officeDocument/2006/relationships/hyperlink" Target="https://polyglottes.org/2022/07/18/vocabulaire-fle-chez-le-coiffeur-2-coupes-coiffures-et-couleurs-les-mots-de-la-vie-quotidienne-en-francais-19-b2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XX/XX/XXXX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0C140CD-8AED-46FF-A9A2-77308F3F39AE}" type="slidenum">
              <a:rPr lang="fr-FR"/>
              <a:t>1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4043" y="0"/>
            <a:ext cx="1893661" cy="1912598"/>
          </a:xfrm>
          <a:prstGeom prst="rect">
            <a:avLst/>
          </a:prstGeom>
        </p:spPr>
      </p:pic>
      <p:sp>
        <p:nvSpPr>
          <p:cNvPr id="8" name="Titre 1"/>
          <p:cNvSpPr txBox="1"/>
          <p:nvPr/>
        </p:nvSpPr>
        <p:spPr bwMode="auto">
          <a:xfrm>
            <a:off x="467544" y="1779662"/>
            <a:ext cx="6526415" cy="1872208"/>
          </a:xfrm>
          <a:prstGeom prst="rect">
            <a:avLst/>
          </a:prstGeom>
        </p:spPr>
        <p:txBody>
          <a:bodyPr anchor="ctr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800" dirty="0">
                <a:solidFill>
                  <a:srgbClr val="223A7D"/>
                </a:solidFill>
                <a:latin typeface="Arial Black"/>
              </a:rPr>
              <a:t>CAP Métiers de la coiffure : La prise en charge </a:t>
            </a:r>
            <a:r>
              <a:rPr lang="fr-FR" sz="2800" dirty="0" smtClean="0">
                <a:solidFill>
                  <a:srgbClr val="223A7D"/>
                </a:solidFill>
                <a:latin typeface="Arial Black"/>
              </a:rPr>
              <a:t>des élèves à besoins </a:t>
            </a:r>
            <a:r>
              <a:rPr lang="fr-FR" sz="2800" dirty="0">
                <a:solidFill>
                  <a:srgbClr val="223A7D"/>
                </a:solidFill>
                <a:latin typeface="Arial Black"/>
              </a:rPr>
              <a:t>éducatifs particuliers</a:t>
            </a:r>
            <a:endParaRPr lang="fr-FR" sz="280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993959" y="544637"/>
            <a:ext cx="1885070" cy="273592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tIns="72000" rIns="0" bIns="0" anchor="ctr"/>
          <a:lstStyle>
            <a:lvl1pPr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Calibri"/>
              </a:defRPr>
            </a:lvl1pPr>
            <a:lvl2pPr marL="742950" indent="-28575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Calibri"/>
              </a:defRPr>
            </a:lvl2pPr>
            <a:lvl3pPr marL="1143000" indent="-2286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Calibri"/>
              </a:defRPr>
            </a:lvl3pPr>
            <a:lvl4pPr marL="1600200" indent="-2286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Calibri"/>
              </a:defRPr>
            </a:lvl4pPr>
            <a:lvl5pPr marL="2057400" indent="-2286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>
                <a:solidFill>
                  <a:schemeClr val="tx1"/>
                </a:solidFill>
                <a:latin typeface="Calibri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fr-FR" sz="2400" b="1">
                <a:latin typeface="Arial Narrow"/>
              </a:rPr>
              <a:t>Le 02/07/2024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fr-FR" sz="2200" b="1">
                <a:solidFill>
                  <a:srgbClr val="223A7D"/>
                </a:solidFill>
                <a:latin typeface="Arial Narrow"/>
              </a:rPr>
              <a:t>LP D. Casanova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fr-FR" sz="2200" b="1">
                <a:solidFill>
                  <a:srgbClr val="223A7D"/>
                </a:solidFill>
                <a:latin typeface="Arial Narrow"/>
              </a:rPr>
              <a:t>GIVORS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fr-FR" sz="2400" b="1">
                <a:latin typeface="Arial Narrow"/>
              </a:rPr>
              <a:t>9h – 17h</a:t>
            </a:r>
            <a:endParaRPr/>
          </a:p>
        </p:txBody>
      </p:sp>
      <p:sp>
        <p:nvSpPr>
          <p:cNvPr id="11" name="Espace réservé du texte 3"/>
          <p:cNvSpPr txBox="1"/>
          <p:nvPr/>
        </p:nvSpPr>
        <p:spPr bwMode="auto">
          <a:xfrm>
            <a:off x="275903" y="4225437"/>
            <a:ext cx="8399784" cy="918062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1400" b="1">
                <a:latin typeface="Arial"/>
                <a:cs typeface="Arial"/>
              </a:rPr>
              <a:t>Nathalie JORET  </a:t>
            </a:r>
            <a:r>
              <a:rPr lang="fr-FR" sz="1400">
                <a:latin typeface="Arial"/>
                <a:cs typeface="Arial"/>
              </a:rPr>
              <a:t>IEN SBSSA </a:t>
            </a:r>
            <a:endParaRPr sz="1400">
              <a:latin typeface="Arial"/>
              <a:cs typeface="Arial"/>
            </a:endParaRPr>
          </a:p>
          <a:p>
            <a:pPr marL="0" indent="0">
              <a:buNone/>
              <a:defRPr/>
            </a:pPr>
            <a:r>
              <a:rPr lang="fr-FR" sz="1400">
                <a:latin typeface="Arial"/>
                <a:cs typeface="Arial"/>
              </a:rPr>
              <a:t>Patrick DUPERRAY,Géraldine EVRARD, Virginie METZ, Aurélie PERROLAZ, enseignants de coiffure</a:t>
            </a:r>
            <a:endParaRPr sz="1400">
              <a:latin typeface="Arial"/>
              <a:cs typeface="Arial"/>
            </a:endParaRPr>
          </a:p>
          <a:p>
            <a:pPr marL="0" indent="0">
              <a:buNone/>
              <a:defRPr/>
            </a:pPr>
            <a:r>
              <a:rPr lang="fr-FR" sz="1400">
                <a:latin typeface="Arial"/>
                <a:cs typeface="Arial"/>
              </a:rPr>
              <a:t>Sandrine LIMOUZA, enseignante d’esthétique cosmétique parfumerie</a:t>
            </a:r>
            <a:endParaRPr sz="1400">
              <a:latin typeface="Arial"/>
              <a:cs typeface="Arial"/>
            </a:endParaRPr>
          </a:p>
          <a:p>
            <a:pPr marL="0" indent="0">
              <a:buNone/>
              <a:defRPr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10</a:t>
            </a:fld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798985" y="376257"/>
            <a:ext cx="936104" cy="9361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838711" y="1455500"/>
            <a:ext cx="845232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fr-FR" sz="2000">
                <a:latin typeface="Arial"/>
              </a:rPr>
              <a:t>Reconnaissance du besoin : </a:t>
            </a:r>
            <a:r>
              <a:rPr lang="fr-FR" sz="2000">
                <a:solidFill>
                  <a:srgbClr val="0070C0"/>
                </a:solidFill>
                <a:latin typeface="Arial"/>
              </a:rPr>
              <a:t>possibilité de sensibiliser la famille</a:t>
            </a:r>
            <a:endParaRPr lang="fr-FR" sz="2000">
              <a:latin typeface="Arial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fr-FR" sz="2000">
                <a:latin typeface="Arial"/>
              </a:rPr>
              <a:t>Rédaction du projet : </a:t>
            </a:r>
            <a:r>
              <a:rPr lang="fr-FR" sz="2000">
                <a:solidFill>
                  <a:srgbClr val="0070C0"/>
                </a:solidFill>
                <a:latin typeface="Arial"/>
              </a:rPr>
              <a:t>participation à sa rédaction</a:t>
            </a:r>
            <a:endParaRPr/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fr-FR" sz="2000">
                <a:latin typeface="Arial"/>
              </a:rPr>
              <a:t>Suivi et accompagnement:</a:t>
            </a:r>
            <a:endParaRPr/>
          </a:p>
          <a:p>
            <a:pPr marL="800100" lvl="1" indent="-342900">
              <a:spcAft>
                <a:spcPts val="600"/>
              </a:spcAft>
              <a:buFontTx/>
              <a:buChar char="-"/>
              <a:defRPr/>
            </a:pPr>
            <a:r>
              <a:rPr lang="fr-FR" sz="2000">
                <a:latin typeface="Arial"/>
              </a:rPr>
              <a:t>Aide humaine et/ou matérielle : </a:t>
            </a:r>
            <a:r>
              <a:rPr lang="fr-FR" sz="2000">
                <a:solidFill>
                  <a:srgbClr val="0070C0"/>
                </a:solidFill>
                <a:latin typeface="Arial"/>
              </a:rPr>
              <a:t>respect de sa mise en œuvre</a:t>
            </a:r>
            <a:endParaRPr lang="fr-FR" sz="2000">
              <a:latin typeface="Arial"/>
            </a:endParaRPr>
          </a:p>
          <a:p>
            <a:pPr marL="800100" lvl="1" indent="-342900">
              <a:spcAft>
                <a:spcPts val="600"/>
              </a:spcAft>
              <a:buFontTx/>
              <a:buChar char="-"/>
              <a:defRPr/>
            </a:pPr>
            <a:r>
              <a:rPr lang="fr-FR" sz="2000">
                <a:latin typeface="Arial"/>
              </a:rPr>
              <a:t>Aménagement : tiers temps, pause… </a:t>
            </a:r>
            <a:r>
              <a:rPr lang="fr-FR" sz="2000">
                <a:solidFill>
                  <a:srgbClr val="7030A0"/>
                </a:solidFill>
                <a:latin typeface="Arial"/>
              </a:rPr>
              <a:t>(pendant les cours ET/OU les examens) </a:t>
            </a:r>
            <a:r>
              <a:rPr lang="fr-FR" sz="2000">
                <a:latin typeface="Arial"/>
              </a:rPr>
              <a:t>: </a:t>
            </a:r>
            <a:r>
              <a:rPr lang="fr-FR" sz="2000">
                <a:solidFill>
                  <a:srgbClr val="0070C0"/>
                </a:solidFill>
                <a:latin typeface="Arial"/>
              </a:rPr>
              <a:t>respect de sa mise en œuvre/plan de formation personnalisé</a:t>
            </a:r>
            <a:endParaRPr lang="fr-FR" sz="2000">
              <a:latin typeface="Arial"/>
            </a:endParaRPr>
          </a:p>
          <a:p>
            <a:pPr marL="800100" lvl="1" indent="-342900">
              <a:spcAft>
                <a:spcPts val="600"/>
              </a:spcAft>
              <a:buFontTx/>
              <a:buChar char="-"/>
              <a:defRPr/>
            </a:pPr>
            <a:r>
              <a:rPr lang="fr-FR" sz="2000">
                <a:latin typeface="Arial"/>
              </a:rPr>
              <a:t>Inclusion dans un dispositif (ULIS) </a:t>
            </a:r>
            <a:endParaRPr/>
          </a:p>
          <a:p>
            <a:pPr marL="800100" lvl="1" indent="-342900">
              <a:spcAft>
                <a:spcPts val="600"/>
              </a:spcAft>
              <a:buFontTx/>
              <a:buChar char="-"/>
              <a:defRPr/>
            </a:pPr>
            <a:r>
              <a:rPr lang="fr-FR" sz="2000">
                <a:latin typeface="Arial"/>
              </a:rPr>
              <a:t>EDT aménagé…… : </a:t>
            </a:r>
            <a:r>
              <a:rPr lang="fr-FR" sz="2000">
                <a:solidFill>
                  <a:srgbClr val="0070C0"/>
                </a:solidFill>
                <a:latin typeface="Arial"/>
              </a:rPr>
              <a:t>plan de formation personnalisé</a:t>
            </a:r>
            <a:endParaRPr lang="fr-FR" sz="2000">
              <a:latin typeface="Arial"/>
            </a:endParaRPr>
          </a:p>
        </p:txBody>
      </p:sp>
      <p:grpSp>
        <p:nvGrpSpPr>
          <p:cNvPr id="13" name="Groupe 12"/>
          <p:cNvGrpSpPr/>
          <p:nvPr/>
        </p:nvGrpSpPr>
        <p:grpSpPr bwMode="auto">
          <a:xfrm rot="20006353">
            <a:off x="-163833" y="665093"/>
            <a:ext cx="2983368" cy="864096"/>
            <a:chOff x="3456380" y="2536058"/>
            <a:chExt cx="2983368" cy="1568246"/>
          </a:xfrm>
        </p:grpSpPr>
        <p:sp>
          <p:nvSpPr>
            <p:cNvPr id="14" name="Ellipse 13"/>
            <p:cNvSpPr/>
            <p:nvPr/>
          </p:nvSpPr>
          <p:spPr bwMode="auto">
            <a:xfrm>
              <a:off x="3456380" y="2536058"/>
              <a:ext cx="2983368" cy="156824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7981104"/>
                <a:satOff val="31361"/>
                <a:lumOff val="8921"/>
                <a:alphaOff val="0"/>
              </a:schemeClr>
            </a:fillRef>
            <a:effectRef idx="0">
              <a:schemeClr val="accent2">
                <a:hueOff val="-17981104"/>
                <a:satOff val="31361"/>
                <a:lumOff val="892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Ellipse 4"/>
            <p:cNvSpPr txBox="1"/>
            <p:nvPr/>
          </p:nvSpPr>
          <p:spPr bwMode="auto">
            <a:xfrm>
              <a:off x="3893283" y="2765722"/>
              <a:ext cx="2109560" cy="1108918"/>
            </a:xfrm>
            <a:prstGeom prst="rect">
              <a:avLst/>
            </a:prstGeom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>
                  <a:solidFill>
                    <a:schemeClr val="tx1"/>
                  </a:solidFill>
                </a:rPr>
                <a:t>Obligations, conséquences pour les enseignants</a:t>
              </a:r>
            </a:p>
          </p:txBody>
        </p:sp>
      </p:grpSp>
      <p:sp>
        <p:nvSpPr>
          <p:cNvPr id="2" name="ZoneTexte 1"/>
          <p:cNvSpPr txBox="1"/>
          <p:nvPr/>
        </p:nvSpPr>
        <p:spPr bwMode="auto">
          <a:xfrm>
            <a:off x="683436" y="197361"/>
            <a:ext cx="6985986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Élèves à besoins éducatifs particuliers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253369" y="349454"/>
            <a:ext cx="8422317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Élèves décrocheurs, prévention du décrochage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11</a:t>
            </a:fld>
            <a:endParaRPr lang="fr-FR" sz="1350"/>
          </a:p>
        </p:txBody>
      </p:sp>
      <p:sp>
        <p:nvSpPr>
          <p:cNvPr id="3" name="Rectangle 2"/>
          <p:cNvSpPr/>
          <p:nvPr/>
        </p:nvSpPr>
        <p:spPr bwMode="auto">
          <a:xfrm>
            <a:off x="2483768" y="2201770"/>
            <a:ext cx="54006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>
                <a:latin typeface="Arial"/>
                <a:ea typeface="Calibri"/>
                <a:cs typeface="Times New Roman"/>
              </a:rPr>
              <a:t>Témoignage M. Patrick DUPERRAY </a:t>
            </a:r>
            <a:endParaRPr lang="fr-FR" sz="3200">
              <a:latin typeface="Arial"/>
              <a:ea typeface="Calibri"/>
              <a:cs typeface="Times New Roman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283426" y="76599"/>
            <a:ext cx="784520" cy="73041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71599" y="1491630"/>
            <a:ext cx="1304920" cy="1304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1174172" y="483885"/>
            <a:ext cx="5875330" cy="82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QUIZZ : sur votre téléphone, rendez-vous sur quizinière.com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12</a:t>
            </a:fld>
            <a:endParaRPr lang="fr-FR" sz="1350"/>
          </a:p>
        </p:txBody>
      </p:sp>
      <p:sp>
        <p:nvSpPr>
          <p:cNvPr id="3" name="ZoneTexte 2"/>
          <p:cNvSpPr txBox="1"/>
          <p:nvPr/>
        </p:nvSpPr>
        <p:spPr bwMode="auto">
          <a:xfrm>
            <a:off x="318368" y="2262198"/>
            <a:ext cx="8090019" cy="51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2800"/>
              <a:t>Quizz : </a:t>
            </a:r>
            <a:r>
              <a:rPr sz="2800" u="sng">
                <a:hlinkClick r:id="rId2" tooltip="https://www.quiziniere.com/exercices/partage/KR2432M7GL"/>
              </a:rPr>
              <a:t>Quizinière</a:t>
            </a:r>
            <a:endParaRPr sz="280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905647" y="248257"/>
            <a:ext cx="821539" cy="821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755649" y="162733"/>
            <a:ext cx="7264619" cy="118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Élèves en situation de handicap et allophone en CAP Esthétique-cosmétique-parfumerie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13</a:t>
            </a:fld>
            <a:endParaRPr lang="fr-FR" sz="1350"/>
          </a:p>
        </p:txBody>
      </p:sp>
      <p:sp>
        <p:nvSpPr>
          <p:cNvPr id="3" name="Rectangle 2"/>
          <p:cNvSpPr/>
          <p:nvPr/>
        </p:nvSpPr>
        <p:spPr bwMode="auto">
          <a:xfrm>
            <a:off x="2057592" y="1997044"/>
            <a:ext cx="5548409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 sz="2400">
                <a:latin typeface="Arial"/>
                <a:ea typeface="Calibri"/>
                <a:cs typeface="Times New Roman"/>
              </a:rPr>
              <a:t>Témoignage Mme Sandrine LIMOUZA </a:t>
            </a:r>
            <a:endParaRPr lang="fr-FR" sz="3200">
              <a:latin typeface="Arial"/>
              <a:ea typeface="Calibri"/>
              <a:cs typeface="Times New Roman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177" y="169898"/>
            <a:ext cx="877169" cy="8166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91860" y="1447525"/>
            <a:ext cx="1304920" cy="130492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 bwMode="auto">
          <a:xfrm>
            <a:off x="993015" y="3003797"/>
            <a:ext cx="7353815" cy="701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fr-FR" sz="2000"/>
              <a:t>Accompagnement : moyens et limites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2000"/>
              <a:t>Quelques outils utilisés en CAP EC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1337641" name="ZoneTexte 1"/>
          <p:cNvSpPr txBox="1"/>
          <p:nvPr/>
        </p:nvSpPr>
        <p:spPr bwMode="auto">
          <a:xfrm>
            <a:off x="374422" y="162734"/>
            <a:ext cx="7679567" cy="701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fr-FR" sz="2000">
                <a:solidFill>
                  <a:srgbClr val="223A7D"/>
                </a:solidFill>
                <a:latin typeface="Arial Black"/>
              </a:rPr>
              <a:t>Élèves en situation de handicap et allophone en CAP Esthétique-cosmétique-parfumerie</a:t>
            </a:r>
          </a:p>
        </p:txBody>
      </p:sp>
      <p:sp>
        <p:nvSpPr>
          <p:cNvPr id="1266367646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1" y="4767230"/>
            <a:ext cx="376670" cy="27384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20C3077A-3461-ECB7-0616-B9449AF0FCEE}" type="slidenum">
              <a:rPr lang="fr-FR" sz="1350"/>
              <a:t>14</a:t>
            </a:fld>
            <a:endParaRPr lang="fr-FR" sz="1350"/>
          </a:p>
        </p:txBody>
      </p:sp>
      <p:pic>
        <p:nvPicPr>
          <p:cNvPr id="1105713455" name="Image 6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176" y="169896"/>
            <a:ext cx="877168" cy="816673"/>
          </a:xfrm>
          <a:prstGeom prst="rect">
            <a:avLst/>
          </a:prstGeom>
        </p:spPr>
      </p:pic>
      <p:sp>
        <p:nvSpPr>
          <p:cNvPr id="118887558" name="ZoneTexte 118887557"/>
          <p:cNvSpPr txBox="1"/>
          <p:nvPr/>
        </p:nvSpPr>
        <p:spPr bwMode="auto">
          <a:xfrm>
            <a:off x="374422" y="986569"/>
            <a:ext cx="2777986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/>
              <a:t>Memory le matériel d’épilation : </a:t>
            </a:r>
          </a:p>
        </p:txBody>
      </p:sp>
      <p:pic>
        <p:nvPicPr>
          <p:cNvPr id="2138216876" name="Image 213821687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27967" y="1721329"/>
            <a:ext cx="3509409" cy="2616215"/>
          </a:xfrm>
          <a:prstGeom prst="rect">
            <a:avLst/>
          </a:prstGeom>
        </p:spPr>
      </p:pic>
      <p:pic>
        <p:nvPicPr>
          <p:cNvPr id="842675767" name="Image 84267576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337377" y="1721329"/>
            <a:ext cx="3487819" cy="26120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0828729" name="ZoneTexte 1"/>
          <p:cNvSpPr txBox="1"/>
          <p:nvPr/>
        </p:nvSpPr>
        <p:spPr bwMode="auto">
          <a:xfrm>
            <a:off x="374421" y="162733"/>
            <a:ext cx="7679566" cy="701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fr-FR" sz="2000">
                <a:solidFill>
                  <a:srgbClr val="223A7D"/>
                </a:solidFill>
                <a:latin typeface="Arial Black"/>
              </a:rPr>
              <a:t>Élèves en situation de handicap et allophone en CAP Esthétique-cosmétique-parfumerie</a:t>
            </a:r>
          </a:p>
        </p:txBody>
      </p:sp>
      <p:sp>
        <p:nvSpPr>
          <p:cNvPr id="615601585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0" y="4767229"/>
            <a:ext cx="376669" cy="27384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AF15F53A-DD04-C453-A86C-343BAA402BC7}" type="slidenum">
              <a:rPr lang="fr-FR" sz="1350"/>
              <a:t>15</a:t>
            </a:fld>
            <a:endParaRPr lang="fr-FR" sz="1350"/>
          </a:p>
        </p:txBody>
      </p:sp>
      <p:pic>
        <p:nvPicPr>
          <p:cNvPr id="183576451" name="Image 6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176" y="169896"/>
            <a:ext cx="877167" cy="816672"/>
          </a:xfrm>
          <a:prstGeom prst="rect">
            <a:avLst/>
          </a:prstGeom>
        </p:spPr>
      </p:pic>
      <p:sp>
        <p:nvSpPr>
          <p:cNvPr id="1414142348" name="ZoneTexte 1414142347"/>
          <p:cNvSpPr txBox="1"/>
          <p:nvPr/>
        </p:nvSpPr>
        <p:spPr bwMode="auto">
          <a:xfrm>
            <a:off x="374422" y="986569"/>
            <a:ext cx="1746613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/>
              <a:t>Imagier l’épilation : </a:t>
            </a:r>
          </a:p>
        </p:txBody>
      </p:sp>
      <p:pic>
        <p:nvPicPr>
          <p:cNvPr id="1103752061" name="Image 1103752060"/>
          <p:cNvPicPr>
            <a:picLocks noChangeAspect="1"/>
          </p:cNvPicPr>
          <p:nvPr/>
        </p:nvPicPr>
        <p:blipFill>
          <a:blip r:embed="rId4"/>
          <a:srcRect t="5765"/>
          <a:stretch/>
        </p:blipFill>
        <p:spPr bwMode="auto">
          <a:xfrm>
            <a:off x="465906" y="1417133"/>
            <a:ext cx="7664121" cy="3423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755576" y="160813"/>
            <a:ext cx="8180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200">
                <a:solidFill>
                  <a:srgbClr val="223A7D"/>
                </a:solidFill>
                <a:latin typeface="Arial Black"/>
              </a:rPr>
              <a:t>Études de quelques exemples de besoins/outils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16</a:t>
            </a:fld>
            <a:endParaRPr lang="fr-FR" sz="1350"/>
          </a:p>
        </p:txBody>
      </p:sp>
      <p:sp>
        <p:nvSpPr>
          <p:cNvPr id="3" name="ZoneTexte 2"/>
          <p:cNvSpPr txBox="1"/>
          <p:nvPr/>
        </p:nvSpPr>
        <p:spPr bwMode="auto">
          <a:xfrm>
            <a:off x="395536" y="785960"/>
            <a:ext cx="864096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 b="1">
                <a:latin typeface="Arial"/>
              </a:rPr>
              <a:t>Élève en situation de handicap cognitif : 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2000">
                <a:latin typeface="Arial"/>
              </a:rPr>
              <a:t>Lenteur à l’enchaînement des idées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2000">
                <a:latin typeface="Arial"/>
              </a:rPr>
              <a:t>Mémoire défaillante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2000">
                <a:latin typeface="Arial"/>
              </a:rPr>
              <a:t>Difficulté à s’organiser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fr-FR" sz="2000">
              <a:latin typeface="Arial"/>
            </a:endParaRPr>
          </a:p>
          <a:p>
            <a:pPr marL="285750" indent="-285750">
              <a:buFont typeface="Wingdings"/>
              <a:buChar char="Ø"/>
              <a:defRPr/>
            </a:pPr>
            <a:r>
              <a:rPr lang="fr-FR" sz="2000" b="1">
                <a:solidFill>
                  <a:srgbClr val="7030A0"/>
                </a:solidFill>
                <a:latin typeface="Arial"/>
              </a:rPr>
              <a:t>Objectifs :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2000">
                <a:solidFill>
                  <a:srgbClr val="7030A0"/>
                </a:solidFill>
                <a:latin typeface="Arial"/>
              </a:rPr>
              <a:t>Donner des repères 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2000">
                <a:solidFill>
                  <a:srgbClr val="7030A0"/>
                </a:solidFill>
                <a:latin typeface="Arial"/>
              </a:rPr>
              <a:t>Permettre à l’élève de s’organiser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fr-FR" sz="2000">
              <a:solidFill>
                <a:srgbClr val="7030A0"/>
              </a:solidFill>
              <a:latin typeface="Arial"/>
            </a:endParaRPr>
          </a:p>
          <a:p>
            <a:pPr>
              <a:defRPr/>
            </a:pPr>
            <a:r>
              <a:rPr lang="fr-FR" sz="2000">
                <a:solidFill>
                  <a:srgbClr val="7030A0"/>
                </a:solidFill>
                <a:latin typeface="Arial"/>
              </a:rPr>
              <a:t>          </a:t>
            </a:r>
            <a:endParaRPr/>
          </a:p>
          <a:p>
            <a:pPr>
              <a:defRPr/>
            </a:pPr>
            <a:r>
              <a:rPr lang="fr-FR" sz="2000">
                <a:solidFill>
                  <a:srgbClr val="7030A0"/>
                </a:solidFill>
                <a:latin typeface="Arial"/>
              </a:rPr>
              <a:t>      </a:t>
            </a:r>
            <a:r>
              <a:rPr lang="fr-FR" sz="2000">
                <a:solidFill>
                  <a:srgbClr val="316725"/>
                </a:solidFill>
                <a:latin typeface="Arial"/>
              </a:rPr>
              <a:t>Des outils : pas à pas, images à remettre dans l’ordre, liste à cocher…</a:t>
            </a:r>
            <a:endParaRPr/>
          </a:p>
          <a:p>
            <a:pPr algn="ctr">
              <a:defRPr/>
            </a:pPr>
            <a:r>
              <a:rPr lang="fr-FR">
                <a:solidFill>
                  <a:srgbClr val="316725"/>
                </a:solidFill>
                <a:latin typeface="Arial"/>
              </a:rPr>
              <a:t>SIMPLIFIER LES DOCUMENTS ELEVES</a:t>
            </a:r>
            <a:endParaRPr lang="fr-FR">
              <a:solidFill>
                <a:srgbClr val="7030A0"/>
              </a:solidFill>
              <a:latin typeface="Arial"/>
            </a:endParaRPr>
          </a:p>
          <a:p>
            <a:pPr marL="285750" indent="-285750">
              <a:buFontTx/>
              <a:buChar char="-"/>
              <a:defRPr/>
            </a:pPr>
            <a:endParaRPr lang="fr-FR" sz="2000">
              <a:solidFill>
                <a:srgbClr val="7030A0"/>
              </a:solidFill>
              <a:latin typeface="Arial"/>
            </a:endParaRPr>
          </a:p>
          <a:p>
            <a:pPr>
              <a:defRPr/>
            </a:pPr>
            <a:endParaRPr lang="fr-FR" sz="2000">
              <a:solidFill>
                <a:srgbClr val="7030A0"/>
              </a:solidFill>
              <a:latin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308" y="277117"/>
            <a:ext cx="877523" cy="82090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73776" y="3723878"/>
            <a:ext cx="596133" cy="596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755576" y="160813"/>
            <a:ext cx="8180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200">
                <a:solidFill>
                  <a:srgbClr val="223A7D"/>
                </a:solidFill>
                <a:latin typeface="Arial Black"/>
              </a:rPr>
              <a:t>Études de quelques exemples de besoins/outils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17</a:t>
            </a:fld>
            <a:endParaRPr lang="fr-FR" sz="135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266477" y="64943"/>
            <a:ext cx="877523" cy="820909"/>
          </a:xfrm>
          <a:prstGeom prst="rect">
            <a:avLst/>
          </a:prstGeom>
        </p:spPr>
      </p:pic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1963207" y="686311"/>
          <a:ext cx="6279896" cy="1011111"/>
        </p:xfrm>
        <a:graphic>
          <a:graphicData uri="http://schemas.openxmlformats.org/drawingml/2006/table">
            <a:tbl>
              <a:tblPr firstRow="1" firstCol="1" bandRow="1"/>
              <a:tblGrid>
                <a:gridCol w="6279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100">
                          <a:latin typeface="Arial"/>
                          <a:ea typeface="Calibri"/>
                          <a:cs typeface="Times New Roman"/>
                        </a:rPr>
                        <a:t>Séance : </a:t>
                      </a:r>
                      <a:r>
                        <a:rPr lang="fr-FR" sz="11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100">
                          <a:latin typeface="Arial"/>
                          <a:ea typeface="Calibri"/>
                          <a:cs typeface="Times New Roman"/>
                        </a:rPr>
                        <a:t>Réaliser les étapes préparatoires de la coloration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100">
                          <a:latin typeface="Arial"/>
                          <a:ea typeface="Calibri"/>
                          <a:cs typeface="Times New Roman"/>
                        </a:rPr>
                        <a:t>Objectif : Préparer le poste de travail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400"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200" b="1">
                          <a:latin typeface="Arial"/>
                          <a:ea typeface="Calibri"/>
                          <a:cs typeface="Times New Roman"/>
                        </a:rPr>
                        <a:t>Matériel : 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Bol, pinceau, shaker, doseur, brosse pneumatique, peigne démêloir, peigne queue, pince, minuteur, gants, tablier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au 14"/>
          <p:cNvGraphicFramePr>
            <a:graphicFrameLocks noGrp="1"/>
          </p:cNvGraphicFramePr>
          <p:nvPr/>
        </p:nvGraphicFramePr>
        <p:xfrm>
          <a:off x="755576" y="2166732"/>
          <a:ext cx="4032448" cy="2737422"/>
        </p:xfrm>
        <a:graphic>
          <a:graphicData uri="http://schemas.openxmlformats.org/drawingml/2006/table">
            <a:tbl>
              <a:tblPr firstRow="1" firstCol="1" bandRow="1"/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100">
                          <a:latin typeface="Arial"/>
                          <a:ea typeface="Calibri"/>
                          <a:cs typeface="Times New Roman"/>
                        </a:rPr>
                        <a:t>Séance : </a:t>
                      </a:r>
                      <a:r>
                        <a:rPr lang="fr-FR" sz="11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100">
                          <a:latin typeface="Arial"/>
                          <a:ea typeface="Calibri"/>
                          <a:cs typeface="Times New Roman"/>
                        </a:rPr>
                        <a:t>Réaliser les étapes préparatoires de la coloration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100">
                          <a:latin typeface="Arial"/>
                          <a:ea typeface="Calibri"/>
                          <a:cs typeface="Times New Roman"/>
                        </a:rPr>
                        <a:t>Objectif : Préparer le poste de travail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400"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4999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"/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Bol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4999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"/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Pinceau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4999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"/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Shaker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4999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"/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Doseur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4999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"/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Brosse pneumatique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4999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"/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Peigne démêloir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4999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"/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Peigne queue  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4999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"/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Pince  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4999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"/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Minuteur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4999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"/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Gants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4999"/>
                        </a:lnSpc>
                        <a:spcAft>
                          <a:spcPts val="0"/>
                        </a:spcAft>
                        <a:buSzPts val="1400"/>
                        <a:buFont typeface="Wingdings"/>
                        <a:buChar char=""/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Tablier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ZoneTexte 17"/>
          <p:cNvSpPr txBox="1"/>
          <p:nvPr/>
        </p:nvSpPr>
        <p:spPr bwMode="auto">
          <a:xfrm rot="20340198">
            <a:off x="-282148" y="1185402"/>
            <a:ext cx="231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b="1">
                <a:solidFill>
                  <a:srgbClr val="316725"/>
                </a:solidFill>
                <a:latin typeface="Arial"/>
              </a:rPr>
              <a:t>Liste à cocher</a:t>
            </a:r>
            <a:endParaRPr lang="fr-FR" b="1">
              <a:solidFill>
                <a:srgbClr val="7030A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755576" y="160813"/>
            <a:ext cx="8180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200">
                <a:solidFill>
                  <a:srgbClr val="223A7D"/>
                </a:solidFill>
                <a:latin typeface="Arial Black"/>
              </a:rPr>
              <a:t>Études de quelques exemples de besoins/outils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18</a:t>
            </a:fld>
            <a:endParaRPr lang="fr-FR" sz="1350"/>
          </a:p>
        </p:txBody>
      </p:sp>
      <p:sp>
        <p:nvSpPr>
          <p:cNvPr id="3" name="ZoneTexte 2"/>
          <p:cNvSpPr txBox="1"/>
          <p:nvPr/>
        </p:nvSpPr>
        <p:spPr bwMode="auto">
          <a:xfrm rot="20012269">
            <a:off x="-14331" y="2480739"/>
            <a:ext cx="1878297" cy="12003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b="1">
                <a:solidFill>
                  <a:srgbClr val="316725"/>
                </a:solidFill>
                <a:latin typeface="Arial"/>
              </a:rPr>
              <a:t>SIMPLIFIER LES DOCUMENTS ELEVES</a:t>
            </a:r>
            <a:endParaRPr lang="fr-FR" b="1">
              <a:solidFill>
                <a:srgbClr val="7030A0"/>
              </a:solidFill>
              <a:latin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266477" y="64943"/>
            <a:ext cx="877523" cy="820909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763687" y="643512"/>
          <a:ext cx="6661150" cy="1761110"/>
        </p:xfrm>
        <a:graphic>
          <a:graphicData uri="http://schemas.openxmlformats.org/drawingml/2006/table">
            <a:tbl>
              <a:tblPr firstRow="1" firstCol="1" bandRow="1"/>
              <a:tblGrid>
                <a:gridCol w="1706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3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5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4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200" b="1">
                          <a:latin typeface="Arial"/>
                          <a:ea typeface="Calibri"/>
                          <a:cs typeface="Times New Roman"/>
                        </a:rPr>
                        <a:t>POLE 1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7CAA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000" b="1">
                          <a:latin typeface="Arial"/>
                          <a:ea typeface="Calibri"/>
                          <a:cs typeface="Times New Roman"/>
                        </a:rPr>
                        <a:t>C1 REALISER DES PRESTATIONS DE COIFFURE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000" b="1">
                          <a:latin typeface="Arial"/>
                          <a:ea typeface="Calibri"/>
                          <a:cs typeface="Times New Roman"/>
                        </a:rPr>
                        <a:t>C1.3 REALISER DES TECHNIQUES DE BASE DE COIFFURE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000" b="1">
                          <a:latin typeface="Arial"/>
                          <a:ea typeface="Calibri"/>
                          <a:cs typeface="Times New Roman"/>
                        </a:rPr>
                        <a:t>C1.3.2 REALISER DES TECHNIQUES DE COULEUR 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000" b="1">
                          <a:latin typeface="Arial"/>
                          <a:ea typeface="Calibri"/>
                          <a:cs typeface="Times New Roman"/>
                        </a:rPr>
                        <a:t>S1.3.2.2 </a:t>
                      </a:r>
                      <a:r>
                        <a:rPr lang="fr-FR" sz="1000" b="1">
                          <a:highlight>
                            <a:srgbClr val="FFFF00"/>
                          </a:highlight>
                          <a:latin typeface="Arial"/>
                          <a:ea typeface="Calibri"/>
                          <a:cs typeface="Times New Roman"/>
                        </a:rPr>
                        <a:t>TECHNOLOGIE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7CA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Contexte professionnel n°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CAP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200">
                          <a:latin typeface="Arial"/>
                          <a:ea typeface="Calibri"/>
                          <a:cs typeface="Times New Roman"/>
                        </a:rPr>
                        <a:t>Métiers de la coiffure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endParaRPr lang="fr-FR" sz="12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400">
                          <a:latin typeface="Arial"/>
                          <a:ea typeface="Calibri"/>
                          <a:cs typeface="Times New Roman"/>
                        </a:rPr>
                        <a:t>Nom :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400">
                          <a:latin typeface="Arial"/>
                          <a:ea typeface="Calibri"/>
                          <a:cs typeface="Times New Roman"/>
                        </a:rPr>
                        <a:t>Prénom :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400">
                          <a:latin typeface="Arial"/>
                          <a:ea typeface="Calibri"/>
                          <a:cs typeface="Times New Roman"/>
                        </a:rPr>
                        <a:t>Date :  …/…/….    Classe :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100">
                          <a:latin typeface="Arial"/>
                          <a:ea typeface="Calibri"/>
                          <a:cs typeface="Times New Roman"/>
                        </a:rPr>
                        <a:t>Titre de la séance : </a:t>
                      </a:r>
                      <a:r>
                        <a:rPr lang="fr-FR" sz="11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100">
                          <a:latin typeface="Arial"/>
                          <a:ea typeface="Calibri"/>
                          <a:cs typeface="Times New Roman"/>
                        </a:rPr>
                        <a:t>Réaliser les étapes préparatoires de la coloration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100">
                          <a:latin typeface="Arial"/>
                          <a:ea typeface="Calibri"/>
                          <a:cs typeface="Times New Roman"/>
                        </a:rPr>
                        <a:t>Objectif : Préparer le poste de travail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400"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Image 2" descr="couleur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771071" y="687570"/>
            <a:ext cx="523875" cy="523875"/>
          </a:xfrm>
          <a:prstGeom prst="rect">
            <a:avLst/>
          </a:prstGeom>
          <a:noFill/>
        </p:spPr>
      </p:pic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1331640" y="3774114"/>
          <a:ext cx="6661150" cy="799085"/>
        </p:xfrm>
        <a:graphic>
          <a:graphicData uri="http://schemas.openxmlformats.org/drawingml/2006/table">
            <a:tbl>
              <a:tblPr firstRow="1" firstCol="1" bandRow="1"/>
              <a:tblGrid>
                <a:gridCol w="2067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3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100">
                          <a:latin typeface="Arial"/>
                          <a:ea typeface="Calibri"/>
                          <a:cs typeface="Times New Roman"/>
                        </a:rPr>
                        <a:t>CAP Métiers de la coiffure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200" b="1">
                          <a:latin typeface="Arial"/>
                          <a:ea typeface="Calibri"/>
                          <a:cs typeface="Times New Roman"/>
                        </a:rPr>
                        <a:t>POLE 1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000" b="1">
                          <a:latin typeface="Arial"/>
                          <a:ea typeface="Calibri"/>
                          <a:cs typeface="Times New Roman"/>
                        </a:rPr>
                        <a:t>REALISER DES TECHNIQUES DE COULEUR 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000" b="1">
                          <a:latin typeface="Arial"/>
                          <a:ea typeface="Calibri"/>
                          <a:cs typeface="Times New Roman"/>
                        </a:rPr>
                        <a:t>TECHNOLOGIE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100">
                          <a:latin typeface="Arial"/>
                          <a:ea typeface="Calibri"/>
                          <a:cs typeface="Times New Roman"/>
                        </a:rPr>
                        <a:t>Séance :</a:t>
                      </a:r>
                      <a:r>
                        <a:rPr lang="fr-FR" sz="1100">
                          <a:solidFill>
                            <a:srgbClr val="FF0000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100">
                          <a:latin typeface="Arial"/>
                          <a:ea typeface="Calibri"/>
                          <a:cs typeface="Times New Roman"/>
                        </a:rPr>
                        <a:t>Réaliser les étapes préparatoires de la coloration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1100">
                          <a:latin typeface="Arial"/>
                          <a:ea typeface="Calibri"/>
                          <a:cs typeface="Times New Roman"/>
                        </a:rPr>
                        <a:t>Objectif : Préparer le poste de travail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fr-FR" sz="400"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755576" y="160813"/>
            <a:ext cx="8180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200">
                <a:solidFill>
                  <a:srgbClr val="223A7D"/>
                </a:solidFill>
                <a:latin typeface="Arial Black"/>
              </a:rPr>
              <a:t>Études de quelques exemples de besoins/outils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19</a:t>
            </a:fld>
            <a:endParaRPr lang="fr-FR" sz="1350"/>
          </a:p>
        </p:txBody>
      </p:sp>
      <p:sp>
        <p:nvSpPr>
          <p:cNvPr id="3" name="ZoneTexte 2"/>
          <p:cNvSpPr txBox="1"/>
          <p:nvPr/>
        </p:nvSpPr>
        <p:spPr bwMode="auto">
          <a:xfrm>
            <a:off x="395536" y="785960"/>
            <a:ext cx="73573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 b="1">
                <a:latin typeface="Arial"/>
              </a:rPr>
              <a:t>Élève qui relève du champ autistique ou pas: 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2000">
                <a:latin typeface="Arial"/>
              </a:rPr>
              <a:t>Difficulté à exprimer ses besoins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2000">
                <a:latin typeface="Arial"/>
              </a:rPr>
              <a:t>Difficulté à rester longtemps assis sans bouger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2000">
                <a:latin typeface="Arial"/>
              </a:rPr>
              <a:t>Sujet à des « montées en pression »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fr-FR" sz="2000">
              <a:latin typeface="Arial"/>
            </a:endParaRPr>
          </a:p>
          <a:p>
            <a:pPr marL="285750" indent="-285750">
              <a:buFont typeface="Wingdings"/>
              <a:buChar char="Ø"/>
              <a:defRPr/>
            </a:pPr>
            <a:r>
              <a:rPr lang="fr-FR" sz="2000" b="1">
                <a:solidFill>
                  <a:srgbClr val="7030A0"/>
                </a:solidFill>
                <a:latin typeface="Arial"/>
              </a:rPr>
              <a:t>Objectifs :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2000">
                <a:solidFill>
                  <a:srgbClr val="7030A0"/>
                </a:solidFill>
                <a:latin typeface="Arial"/>
              </a:rPr>
              <a:t>Permettre à l’élève d’exprimer ses besoins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2000">
                <a:solidFill>
                  <a:srgbClr val="7030A0"/>
                </a:solidFill>
                <a:latin typeface="Arial"/>
              </a:rPr>
              <a:t>Permettre à l’élève de gérer ses émotions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fr-FR" sz="2000">
              <a:solidFill>
                <a:srgbClr val="7030A0"/>
              </a:solidFill>
              <a:latin typeface="Arial"/>
            </a:endParaRPr>
          </a:p>
          <a:p>
            <a:pPr>
              <a:defRPr/>
            </a:pPr>
            <a:r>
              <a:rPr lang="fr-FR" sz="2000">
                <a:solidFill>
                  <a:srgbClr val="7030A0"/>
                </a:solidFill>
                <a:latin typeface="Arial"/>
              </a:rPr>
              <a:t>          </a:t>
            </a:r>
            <a:endParaRPr/>
          </a:p>
          <a:p>
            <a:pPr>
              <a:defRPr/>
            </a:pPr>
            <a:r>
              <a:rPr lang="fr-FR" sz="2000">
                <a:solidFill>
                  <a:srgbClr val="7030A0"/>
                </a:solidFill>
                <a:latin typeface="Arial"/>
              </a:rPr>
              <a:t>          </a:t>
            </a:r>
            <a:r>
              <a:rPr lang="fr-FR" sz="2000">
                <a:solidFill>
                  <a:srgbClr val="316725"/>
                </a:solidFill>
                <a:latin typeface="Arial"/>
              </a:rPr>
              <a:t>Des outils : tétra’aide, support gestion des émotions…</a:t>
            </a:r>
            <a:endParaRPr lang="fr-FR" sz="2000">
              <a:solidFill>
                <a:srgbClr val="7030A0"/>
              </a:solidFill>
              <a:latin typeface="Arial"/>
            </a:endParaRPr>
          </a:p>
          <a:p>
            <a:pPr marL="285750" indent="-285750">
              <a:buFontTx/>
              <a:buChar char="-"/>
              <a:defRPr/>
            </a:pPr>
            <a:endParaRPr lang="fr-FR" sz="2000">
              <a:solidFill>
                <a:srgbClr val="7030A0"/>
              </a:solidFill>
              <a:latin typeface="Arial"/>
            </a:endParaRPr>
          </a:p>
          <a:p>
            <a:pPr>
              <a:defRPr/>
            </a:pPr>
            <a:endParaRPr lang="fr-FR" sz="2000">
              <a:solidFill>
                <a:srgbClr val="7030A0"/>
              </a:solidFill>
              <a:latin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308" y="277117"/>
            <a:ext cx="877523" cy="82090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49497" y="3723878"/>
            <a:ext cx="812157" cy="812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23528" y="1347614"/>
            <a:ext cx="813690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Arial"/>
              <a:buChar char="-"/>
              <a:defRPr/>
            </a:pPr>
            <a:r>
              <a:rPr lang="fr-FR" sz="2400">
                <a:latin typeface="Arial"/>
                <a:ea typeface="Calibri"/>
                <a:cs typeface="Times New Roman"/>
              </a:rPr>
              <a:t>Partager les problématiques liées aux élèves à besoins éducatifs particuliers </a:t>
            </a:r>
            <a:endParaRPr/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Arial"/>
              <a:buChar char="-"/>
              <a:defRPr/>
            </a:pPr>
            <a:r>
              <a:rPr lang="fr-FR" sz="2400">
                <a:latin typeface="Arial"/>
                <a:ea typeface="Calibri"/>
                <a:cs typeface="Times New Roman"/>
              </a:rPr>
              <a:t>Partager des outils</a:t>
            </a:r>
            <a:endParaRPr lang="fr-FR" sz="2400"/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Arial"/>
              <a:buChar char="-"/>
              <a:defRPr/>
            </a:pPr>
            <a:r>
              <a:rPr lang="fr-FR" sz="2400">
                <a:latin typeface="Arial"/>
                <a:ea typeface="Calibri"/>
                <a:cs typeface="Times New Roman"/>
              </a:rPr>
              <a:t>Co-construire des outils</a:t>
            </a:r>
            <a:endParaRPr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11560" y="123477"/>
            <a:ext cx="951982" cy="95198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 bwMode="auto">
          <a:xfrm>
            <a:off x="1563542" y="368636"/>
            <a:ext cx="390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OBJECTIFS</a:t>
            </a:r>
            <a:endParaRPr lang="fr-FR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755576" y="160813"/>
            <a:ext cx="8180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200">
                <a:solidFill>
                  <a:srgbClr val="223A7D"/>
                </a:solidFill>
                <a:latin typeface="Arial Black"/>
              </a:rPr>
              <a:t>Études de quelques exemples de besoins/outils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20</a:t>
            </a:fld>
            <a:endParaRPr lang="fr-FR" sz="135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120750" y="15179"/>
            <a:ext cx="877523" cy="8209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252700" y="777337"/>
            <a:ext cx="2161831" cy="914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/>
              <a:t>Outils pour se concentrer ou se canaliser :</a:t>
            </a:r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905792" y="591699"/>
            <a:ext cx="6036777" cy="4548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6440658" name="Titre 1"/>
          <p:cNvSpPr>
            <a:spLocks noGrp="1"/>
          </p:cNvSpPr>
          <p:nvPr>
            <p:ph type="ctrTitle"/>
          </p:nvPr>
        </p:nvSpPr>
        <p:spPr bwMode="auto">
          <a:xfrm>
            <a:off x="1143000" y="841771"/>
            <a:ext cx="6858000" cy="1790699"/>
          </a:xfrm>
        </p:spPr>
        <p:txBody>
          <a:bodyPr anchor="b"/>
          <a:lstStyle>
            <a:lvl1pPr algn="ctr">
              <a:defRPr sz="3400"/>
            </a:lvl1pPr>
          </a:lstStyle>
          <a:p>
            <a:pPr>
              <a:defRPr/>
            </a:pPr>
            <a:r>
              <a:rPr sz="2800"/>
              <a:t>Étirements avant/après un cours de pratique : se concentrer ou se recentrer et étirer le haut du corps</a:t>
            </a:r>
          </a:p>
        </p:txBody>
      </p:sp>
      <p:sp>
        <p:nvSpPr>
          <p:cNvPr id="423934911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143000" y="2701527"/>
            <a:ext cx="6858000" cy="1241821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5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pPr>
              <a:defRPr/>
            </a:pPr>
            <a:r>
              <a:rPr lang="fr-FR" sz="2200" b="0" i="0" u="sng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hlinkClick r:id="rId2" tooltip="https://www.youtube.com/watch?v=CFhnKAzi7sM&amp;ab_channel=Esthetic"/>
              </a:rPr>
              <a:t>https://www.youtube.com/watch?v=CFhnKAzi7sM&amp;ab_channel=Esthetic</a:t>
            </a:r>
            <a:endParaRPr sz="2200"/>
          </a:p>
          <a:p>
            <a:pPr>
              <a:defRPr/>
            </a:pPr>
            <a:endParaRPr sz="2200"/>
          </a:p>
        </p:txBody>
      </p:sp>
      <p:pic>
        <p:nvPicPr>
          <p:cNvPr id="909548197" name="Image 90954819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710820" y="184713"/>
            <a:ext cx="1314117" cy="1314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755576" y="160813"/>
            <a:ext cx="8180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200">
                <a:solidFill>
                  <a:srgbClr val="223A7D"/>
                </a:solidFill>
                <a:latin typeface="Arial Black"/>
              </a:rPr>
              <a:t>Études de quelques exemples de besoins/outils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22</a:t>
            </a:fld>
            <a:endParaRPr lang="fr-FR" sz="1350"/>
          </a:p>
        </p:txBody>
      </p:sp>
      <p:sp>
        <p:nvSpPr>
          <p:cNvPr id="3" name="ZoneTexte 2"/>
          <p:cNvSpPr txBox="1"/>
          <p:nvPr/>
        </p:nvSpPr>
        <p:spPr bwMode="auto">
          <a:xfrm>
            <a:off x="395535" y="785959"/>
            <a:ext cx="7357702" cy="4084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 b="1">
                <a:latin typeface="Arial"/>
              </a:rPr>
              <a:t>Élève allophone : 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2000">
                <a:latin typeface="Arial"/>
              </a:rPr>
              <a:t>Ne comprend pas la langue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2000">
                <a:latin typeface="Arial"/>
              </a:rPr>
              <a:t>Difficulté à répondre aux consignes de l’enseignant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fr-FR" sz="2000">
              <a:latin typeface="Arial"/>
            </a:endParaRPr>
          </a:p>
          <a:p>
            <a:pPr marL="285750" indent="-285750">
              <a:buFontTx/>
              <a:buChar char="-"/>
              <a:defRPr/>
            </a:pPr>
            <a:endParaRPr lang="fr-FR" sz="2000">
              <a:latin typeface="Arial"/>
            </a:endParaRPr>
          </a:p>
          <a:p>
            <a:pPr marL="285750" indent="-285750">
              <a:buFont typeface="Wingdings"/>
              <a:buChar char="Ø"/>
              <a:defRPr/>
            </a:pPr>
            <a:r>
              <a:rPr lang="fr-FR" sz="2000" b="1">
                <a:solidFill>
                  <a:srgbClr val="7030A0"/>
                </a:solidFill>
                <a:latin typeface="Arial"/>
              </a:rPr>
              <a:t>Objectifs :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2000">
                <a:solidFill>
                  <a:srgbClr val="7030A0"/>
                </a:solidFill>
                <a:latin typeface="Arial"/>
              </a:rPr>
              <a:t>Permettre à l’élève de comprendre les attendus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 sz="2000">
                <a:solidFill>
                  <a:srgbClr val="7030A0"/>
                </a:solidFill>
                <a:latin typeface="Arial"/>
              </a:rPr>
              <a:t>Permettre à l’élève de progresser dans la langue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fr-FR" sz="2000">
              <a:solidFill>
                <a:srgbClr val="7030A0"/>
              </a:solidFill>
              <a:latin typeface="Arial"/>
            </a:endParaRPr>
          </a:p>
          <a:p>
            <a:pPr>
              <a:defRPr/>
            </a:pPr>
            <a:r>
              <a:rPr lang="fr-FR" sz="2000">
                <a:solidFill>
                  <a:srgbClr val="7030A0"/>
                </a:solidFill>
                <a:latin typeface="Arial"/>
              </a:rPr>
              <a:t>          </a:t>
            </a:r>
            <a:endParaRPr/>
          </a:p>
          <a:p>
            <a:pPr>
              <a:defRPr/>
            </a:pPr>
            <a:r>
              <a:rPr lang="fr-FR" sz="2000">
                <a:solidFill>
                  <a:srgbClr val="7030A0"/>
                </a:solidFill>
                <a:latin typeface="Arial"/>
              </a:rPr>
              <a:t>          </a:t>
            </a:r>
            <a:r>
              <a:rPr lang="fr-FR" sz="2000">
                <a:solidFill>
                  <a:srgbClr val="316725"/>
                </a:solidFill>
                <a:latin typeface="Arial"/>
              </a:rPr>
              <a:t>Des outils : planche d’outils, traducteur…</a:t>
            </a:r>
            <a:endParaRPr lang="fr-FR" sz="2000">
              <a:solidFill>
                <a:srgbClr val="7030A0"/>
              </a:solidFill>
              <a:latin typeface="Arial"/>
            </a:endParaRPr>
          </a:p>
          <a:p>
            <a:pPr marL="285750" indent="-285750">
              <a:buFontTx/>
              <a:buChar char="-"/>
              <a:defRPr/>
            </a:pPr>
            <a:endParaRPr lang="fr-FR" sz="2000">
              <a:solidFill>
                <a:srgbClr val="7030A0"/>
              </a:solidFill>
              <a:latin typeface="Arial"/>
            </a:endParaRPr>
          </a:p>
          <a:p>
            <a:pPr>
              <a:defRPr/>
            </a:pPr>
            <a:endParaRPr lang="fr-FR" sz="2000">
              <a:solidFill>
                <a:srgbClr val="7030A0"/>
              </a:solidFill>
              <a:latin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308" y="277117"/>
            <a:ext cx="877523" cy="82090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49497" y="3723878"/>
            <a:ext cx="812157" cy="812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755576" y="160813"/>
            <a:ext cx="8180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200">
                <a:solidFill>
                  <a:srgbClr val="223A7D"/>
                </a:solidFill>
                <a:latin typeface="Arial Black"/>
              </a:rPr>
              <a:t>Études de quelques exemples de besoins/outils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23</a:t>
            </a:fld>
            <a:endParaRPr lang="fr-FR" sz="135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308" y="277117"/>
            <a:ext cx="877523" cy="82090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49497" y="3723878"/>
            <a:ext cx="812157" cy="8121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61654" y="752513"/>
            <a:ext cx="4896594" cy="352995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 bwMode="auto">
          <a:xfrm>
            <a:off x="6228184" y="2563297"/>
            <a:ext cx="2609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Traduction faite par l’élève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120342" y="439220"/>
            <a:ext cx="2063617" cy="3661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latin typeface="Arial"/>
              </a:rPr>
              <a:t>Élève allophone :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6996786" name="Titre 1"/>
          <p:cNvSpPr>
            <a:spLocks noGrp="1"/>
          </p:cNvSpPr>
          <p:nvPr>
            <p:ph type="ctrTitle"/>
          </p:nvPr>
        </p:nvSpPr>
        <p:spPr bwMode="auto">
          <a:xfrm>
            <a:off x="1143000" y="841771"/>
            <a:ext cx="6858000" cy="1790699"/>
          </a:xfrm>
        </p:spPr>
        <p:txBody>
          <a:bodyPr anchor="b"/>
          <a:lstStyle>
            <a:lvl1pPr algn="ctr">
              <a:defRPr sz="3400"/>
            </a:lvl1pPr>
          </a:lstStyle>
          <a:p>
            <a:pPr>
              <a:defRPr/>
            </a:pPr>
            <a:endParaRPr/>
          </a:p>
        </p:txBody>
      </p:sp>
      <p:sp>
        <p:nvSpPr>
          <p:cNvPr id="797262217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143000" y="2701527"/>
            <a:ext cx="6858000" cy="1241821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5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pPr>
              <a:defRPr/>
            </a:pPr>
            <a:endParaRPr/>
          </a:p>
        </p:txBody>
      </p:sp>
      <p:sp>
        <p:nvSpPr>
          <p:cNvPr id="1336413011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302617" y="4840287"/>
            <a:ext cx="8640959" cy="440158"/>
          </a:xfrm>
        </p:spPr>
        <p:txBody>
          <a:bodyPr/>
          <a:lstStyle/>
          <a:p>
            <a:pPr>
              <a:defRPr/>
            </a:pPr>
            <a:r>
              <a:rPr sz="1200"/>
              <a:t>Réalisé sur canva.com</a:t>
            </a:r>
          </a:p>
        </p:txBody>
      </p:sp>
      <p:pic>
        <p:nvPicPr>
          <p:cNvPr id="697118013" name="Image 6971180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405" y="29765"/>
            <a:ext cx="9152929" cy="4799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755576" y="160813"/>
            <a:ext cx="8180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200">
                <a:solidFill>
                  <a:srgbClr val="223A7D"/>
                </a:solidFill>
                <a:latin typeface="Arial Black"/>
              </a:rPr>
              <a:t>Études de quelques exemples de besoins/outils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25</a:t>
            </a:fld>
            <a:endParaRPr lang="fr-FR" sz="135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308" y="277117"/>
            <a:ext cx="877523" cy="8209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827584" y="1679559"/>
            <a:ext cx="4147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/>
              <a:t>Générateur de mots croisés :</a:t>
            </a:r>
            <a:endParaRPr/>
          </a:p>
          <a:p>
            <a:pPr>
              <a:defRPr/>
            </a:pPr>
            <a:r>
              <a:rPr lang="fr-FR" b="1"/>
              <a:t> </a:t>
            </a:r>
            <a:r>
              <a:rPr lang="fr-FR" sz="1600" b="1" u="sng">
                <a:hlinkClick r:id="rId3" tooltip="https://www.educol.net/crosswordgenerator.php"/>
              </a:rPr>
              <a:t>https://www.educol.net/crosswordgenerator.php</a:t>
            </a:r>
            <a:r>
              <a:rPr lang="fr-FR" sz="1600" b="1"/>
              <a:t> </a:t>
            </a:r>
            <a:endParaRPr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076056" y="688596"/>
            <a:ext cx="3297535" cy="4379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755576" y="160813"/>
            <a:ext cx="8180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200">
                <a:solidFill>
                  <a:srgbClr val="223A7D"/>
                </a:solidFill>
                <a:latin typeface="Arial Black"/>
              </a:rPr>
              <a:t>Études de quelques exemples de besoins/outils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26</a:t>
            </a:fld>
            <a:endParaRPr lang="fr-FR" sz="135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308" y="277117"/>
            <a:ext cx="877523" cy="8209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755576" y="1851670"/>
            <a:ext cx="4147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/>
              <a:t>Générateur de mots cachés :</a:t>
            </a:r>
            <a:endParaRPr/>
          </a:p>
          <a:p>
            <a:pPr>
              <a:defRPr/>
            </a:pPr>
            <a:r>
              <a:rPr lang="fr-FR" b="1"/>
              <a:t> </a:t>
            </a:r>
            <a:r>
              <a:rPr lang="fr-FR" sz="1600" b="1" u="sng">
                <a:hlinkClick r:id="rId3" tooltip="https://www.educol.net/crosswordgenerator.php"/>
              </a:rPr>
              <a:t>https://www.educol.net/crosswordgenerator.php</a:t>
            </a:r>
            <a:r>
              <a:rPr lang="fr-FR" sz="1600" b="1"/>
              <a:t> </a:t>
            </a:r>
            <a:endParaRPr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02865" y="977638"/>
            <a:ext cx="3152253" cy="3789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755576" y="160813"/>
            <a:ext cx="8180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200">
                <a:solidFill>
                  <a:srgbClr val="223A7D"/>
                </a:solidFill>
                <a:latin typeface="Arial Black"/>
              </a:rPr>
              <a:t>Études de quelques exemples de besoins/outils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27</a:t>
            </a:fld>
            <a:endParaRPr lang="fr-FR" sz="135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308" y="277117"/>
            <a:ext cx="877523" cy="8209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626326" y="1363686"/>
            <a:ext cx="8197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fr-FR"/>
          </a:p>
          <a:p>
            <a:pPr>
              <a:defRPr/>
            </a:pPr>
            <a:endParaRPr lang="fr-FR"/>
          </a:p>
          <a:p>
            <a:pPr>
              <a:defRPr/>
            </a:pPr>
            <a:r>
              <a:rPr lang="fr-FR" b="1"/>
              <a:t>Quizlet : </a:t>
            </a:r>
            <a:r>
              <a:rPr lang="fr-FR" u="sng">
                <a:hlinkClick r:id="rId3" tooltip="https://quizlet.com/search?query=coiffure&amp;type=all"/>
              </a:rPr>
              <a:t>https://quizlet.com/search?query=coiffure&amp;type=all</a:t>
            </a:r>
            <a:endParaRPr lang="fr-FR"/>
          </a:p>
          <a:p>
            <a:pPr>
              <a:defRPr/>
            </a:pPr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28569" y="2931791"/>
            <a:ext cx="2950168" cy="9700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355976" y="2829675"/>
            <a:ext cx="3209355" cy="12949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971598" y="162735"/>
            <a:ext cx="6770551" cy="82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Précautions dans l’utilisation des images et photos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28</a:t>
            </a:fld>
            <a:endParaRPr lang="fr-FR" sz="1350"/>
          </a:p>
        </p:txBody>
      </p:sp>
      <p:sp>
        <p:nvSpPr>
          <p:cNvPr id="3" name="Rectangle 2"/>
          <p:cNvSpPr/>
          <p:nvPr/>
        </p:nvSpPr>
        <p:spPr bwMode="auto">
          <a:xfrm>
            <a:off x="3131840" y="1851670"/>
            <a:ext cx="4464496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>
                <a:latin typeface="Arial"/>
                <a:ea typeface="Calibri"/>
                <a:cs typeface="Times New Roman"/>
              </a:rPr>
              <a:t>Mme Sandrine LIMOUZA : </a:t>
            </a:r>
            <a:endParaRPr/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fr-FR">
                <a:latin typeface="Arial"/>
                <a:ea typeface="Calibri"/>
                <a:cs typeface="Times New Roman"/>
              </a:rPr>
              <a:t>Interlocutrice académique au numérique </a:t>
            </a:r>
            <a:endParaRPr lang="fr-FR" sz="2400">
              <a:latin typeface="Arial"/>
              <a:ea typeface="Calibri"/>
              <a:cs typeface="Times New Roman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177" y="169898"/>
            <a:ext cx="877169" cy="8166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71599" y="1491630"/>
            <a:ext cx="1304920" cy="1304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8724815" name="ZoneTexte 1"/>
          <p:cNvSpPr txBox="1"/>
          <p:nvPr/>
        </p:nvSpPr>
        <p:spPr bwMode="auto">
          <a:xfrm>
            <a:off x="425791" y="99234"/>
            <a:ext cx="7606384" cy="82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Précautions dans l’utilisation des images et photos</a:t>
            </a:r>
          </a:p>
        </p:txBody>
      </p:sp>
      <p:sp>
        <p:nvSpPr>
          <p:cNvPr id="572091679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1" y="4767230"/>
            <a:ext cx="376670" cy="27384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C1F10CCB-820A-685F-49CF-7EEA5155DD24}" type="slidenum">
              <a:rPr lang="fr-FR" sz="1350"/>
              <a:t>29</a:t>
            </a:fld>
            <a:endParaRPr lang="fr-FR" sz="1350"/>
          </a:p>
        </p:txBody>
      </p:sp>
      <p:pic>
        <p:nvPicPr>
          <p:cNvPr id="1984890223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176" y="169896"/>
            <a:ext cx="877168" cy="816673"/>
          </a:xfrm>
          <a:prstGeom prst="rect">
            <a:avLst/>
          </a:prstGeom>
        </p:spPr>
      </p:pic>
      <p:sp>
        <p:nvSpPr>
          <p:cNvPr id="240356812" name="ZoneTexte 240356811"/>
          <p:cNvSpPr txBox="1"/>
          <p:nvPr/>
        </p:nvSpPr>
        <p:spPr bwMode="auto">
          <a:xfrm>
            <a:off x="465426" y="1184815"/>
            <a:ext cx="6368726" cy="39686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0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Images libres de droits</a:t>
            </a:r>
            <a:r>
              <a:rPr sz="2000" b="1"/>
              <a:t> : </a:t>
            </a:r>
          </a:p>
        </p:txBody>
      </p:sp>
      <p:sp>
        <p:nvSpPr>
          <p:cNvPr id="1724794973" name="ZoneTexte 1724794972"/>
          <p:cNvSpPr txBox="1"/>
          <p:nvPr/>
        </p:nvSpPr>
        <p:spPr bwMode="auto">
          <a:xfrm>
            <a:off x="1905792" y="2199268"/>
            <a:ext cx="914399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942526175" name="ZoneTexte 1942526174"/>
          <p:cNvSpPr txBox="1"/>
          <p:nvPr/>
        </p:nvSpPr>
        <p:spPr bwMode="auto">
          <a:xfrm>
            <a:off x="465426" y="1677656"/>
            <a:ext cx="7646647" cy="2560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 algn="just">
              <a:buFont typeface="Wingdings"/>
              <a:buChar char="v"/>
              <a:defRPr/>
            </a:pPr>
            <a:r>
              <a: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Lorsqu'une image est dite "libre de droits" sur internet, cela signifie généralement que l'image est disponible pour une utilisation sans avoir à payer de redevance ou à obtenir une autorisation spécifique de la part du détenteur des droits d'auteur. </a:t>
            </a:r>
          </a:p>
          <a:p>
            <a:pPr marL="283879" indent="-283879" algn="just">
              <a:buFont typeface="Wingdings"/>
              <a:buChar char="v"/>
              <a:defRPr/>
            </a:pPr>
            <a:r>
              <a: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Cependant, il est important de comprendre que "libre de droits" ne signifie pas nécessairement "gratuit de tous droits".</a:t>
            </a:r>
          </a:p>
          <a:p>
            <a:pPr marL="283879" indent="-283879" algn="just">
              <a:buFont typeface="Wingdings"/>
              <a:buChar char="v"/>
              <a:defRPr/>
            </a:pPr>
            <a:r>
              <a: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C’est pour cela qu’au moment de télécharger une image libre de droit gratuite, il est important de consulter le type de licence Creative Common attachée.</a:t>
            </a:r>
            <a:endParaRPr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Rectangle à coins arrondis 13"/>
          <p:cNvSpPr/>
          <p:nvPr/>
        </p:nvSpPr>
        <p:spPr bwMode="auto">
          <a:xfrm>
            <a:off x="6372200" y="984472"/>
            <a:ext cx="1990356" cy="316800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r>
              <a:rPr lang="fr-FR" b="1">
                <a:solidFill>
                  <a:schemeClr val="tx1">
                    <a:lumMod val="65000"/>
                    <a:lumOff val="35000"/>
                  </a:schemeClr>
                </a:solidFill>
              </a:rPr>
              <a:t>Ateliers collaboratifs</a:t>
            </a:r>
          </a:p>
        </p:txBody>
      </p:sp>
      <p:sp>
        <p:nvSpPr>
          <p:cNvPr id="16" name="Rectangle à coins arrondis 15"/>
          <p:cNvSpPr/>
          <p:nvPr/>
        </p:nvSpPr>
        <p:spPr bwMode="auto">
          <a:xfrm>
            <a:off x="827584" y="987574"/>
            <a:ext cx="2016224" cy="3168000"/>
          </a:xfrm>
          <a:prstGeom prst="roundRect">
            <a:avLst>
              <a:gd name="adj" fmla="val 16667"/>
            </a:avLst>
          </a:prstGeom>
          <a:noFill/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r>
              <a:rPr lang="fr-FR" b="1">
                <a:solidFill>
                  <a:schemeClr val="tx1">
                    <a:lumMod val="65000"/>
                    <a:lumOff val="35000"/>
                  </a:schemeClr>
                </a:solidFill>
              </a:rPr>
              <a:t>Élèves à besoins éducatifs particuliers: définitions, droits, outils…</a:t>
            </a:r>
          </a:p>
        </p:txBody>
      </p:sp>
      <p:sp>
        <p:nvSpPr>
          <p:cNvPr id="17" name="Rectangle à coins arrondis 16"/>
          <p:cNvSpPr/>
          <p:nvPr/>
        </p:nvSpPr>
        <p:spPr bwMode="auto">
          <a:xfrm>
            <a:off x="3635896" y="984472"/>
            <a:ext cx="1872208" cy="316800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defRPr/>
            </a:pPr>
            <a:endParaRPr lang="fr-FR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defRPr/>
            </a:pPr>
            <a:r>
              <a:rPr lang="fr-FR" b="1">
                <a:solidFill>
                  <a:schemeClr val="tx1">
                    <a:lumMod val="65000"/>
                    <a:lumOff val="35000"/>
                  </a:schemeClr>
                </a:solidFill>
              </a:rPr>
              <a:t>CAP 1,2,3</a:t>
            </a:r>
            <a:endParaRPr lang="fr-FR" sz="1600" b="1">
              <a:solidFill>
                <a:schemeClr val="accent1"/>
              </a:solidFill>
            </a:endParaRPr>
          </a:p>
          <a:p>
            <a:pPr algn="ctr">
              <a:defRPr/>
            </a:pPr>
            <a:endParaRPr lang="fr-FR" sz="1600" b="1">
              <a:solidFill>
                <a:schemeClr val="accent1"/>
              </a:solidFill>
            </a:endParaRPr>
          </a:p>
          <a:p>
            <a:pPr algn="ctr">
              <a:defRPr/>
            </a:pPr>
            <a:endParaRPr lang="fr-FR" sz="1600" b="1">
              <a:solidFill>
                <a:schemeClr val="accent1"/>
              </a:solidFill>
            </a:endParaRPr>
          </a:p>
          <a:p>
            <a:pPr algn="ctr">
              <a:defRPr/>
            </a:pPr>
            <a:endParaRPr lang="fr-FR" sz="1600" b="1">
              <a:solidFill>
                <a:schemeClr val="accent1"/>
              </a:solidFill>
            </a:endParaRPr>
          </a:p>
          <a:p>
            <a:pPr algn="ctr">
              <a:defRPr/>
            </a:pPr>
            <a:endParaRPr lang="fr-FR" sz="1600" b="1">
              <a:solidFill>
                <a:schemeClr val="accent1"/>
              </a:solidFill>
            </a:endParaRPr>
          </a:p>
          <a:p>
            <a:pPr algn="ctr">
              <a:defRPr/>
            </a:pPr>
            <a:endParaRPr lang="fr-FR" sz="1600" b="1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 bwMode="auto">
          <a:xfrm>
            <a:off x="1246808" y="123477"/>
            <a:ext cx="599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ORDRE DU JOUR</a:t>
            </a:r>
            <a:endParaRPr lang="fr-FR" sz="240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346873" y="2859782"/>
            <a:ext cx="936104" cy="93610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4163022" y="2856680"/>
            <a:ext cx="842670" cy="83928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0601" t="22000" r="19200" b="17801"/>
          <a:stretch/>
        </p:blipFill>
        <p:spPr bwMode="auto">
          <a:xfrm>
            <a:off x="6899326" y="2808269"/>
            <a:ext cx="936104" cy="936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5924740" name="ZoneTexte 1"/>
          <p:cNvSpPr txBox="1"/>
          <p:nvPr/>
        </p:nvSpPr>
        <p:spPr bwMode="auto">
          <a:xfrm>
            <a:off x="622348" y="107172"/>
            <a:ext cx="7704809" cy="82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Précautions dans l’utilisation des images et photos</a:t>
            </a:r>
          </a:p>
        </p:txBody>
      </p:sp>
      <p:sp>
        <p:nvSpPr>
          <p:cNvPr id="1064518027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1" y="4767230"/>
            <a:ext cx="376670" cy="27384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C135BB5A-354E-437A-BCC9-FB929A526623}" type="slidenum">
              <a:rPr lang="fr-FR" sz="1350"/>
              <a:t>30</a:t>
            </a:fld>
            <a:endParaRPr lang="fr-FR" sz="1350"/>
          </a:p>
        </p:txBody>
      </p:sp>
      <p:pic>
        <p:nvPicPr>
          <p:cNvPr id="1612339402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176" y="169896"/>
            <a:ext cx="877168" cy="816673"/>
          </a:xfrm>
          <a:prstGeom prst="rect">
            <a:avLst/>
          </a:prstGeom>
        </p:spPr>
      </p:pic>
      <p:sp>
        <p:nvSpPr>
          <p:cNvPr id="1272333892" name="ZoneTexte 1272333891"/>
          <p:cNvSpPr txBox="1"/>
          <p:nvPr/>
        </p:nvSpPr>
        <p:spPr bwMode="auto">
          <a:xfrm>
            <a:off x="465426" y="1184815"/>
            <a:ext cx="6368726" cy="39686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0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Images libres de droits</a:t>
            </a:r>
            <a:r>
              <a:rPr sz="2000" b="1"/>
              <a:t> : </a:t>
            </a:r>
          </a:p>
        </p:txBody>
      </p:sp>
      <p:sp>
        <p:nvSpPr>
          <p:cNvPr id="1905030014" name="ZoneTexte 1905030013"/>
          <p:cNvSpPr txBox="1"/>
          <p:nvPr/>
        </p:nvSpPr>
        <p:spPr bwMode="auto">
          <a:xfrm>
            <a:off x="1905792" y="2199268"/>
            <a:ext cx="914399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832598491" name=" 832598490"/>
          <p:cNvSpPr/>
          <p:nvPr/>
        </p:nvSpPr>
        <p:spPr bwMode="auto">
          <a:xfrm>
            <a:off x="295059" y="1860897"/>
            <a:ext cx="8797793" cy="131121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61850" indent="-261850">
              <a:buFont typeface="Arial"/>
              <a:buChar char="•"/>
              <a:defRPr/>
            </a:pP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Les licences d'images gratuites. </a:t>
            </a:r>
          </a:p>
          <a:p>
            <a:pPr marL="261850" indent="-261850">
              <a:buFont typeface="Arial"/>
              <a:buChar char="•"/>
              <a:defRPr/>
            </a:pP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La plupart des images gratuites sont proposées sous la licence « Creative Commons » (CC). Mais attention, une image gratuite n'est pas nécessairement libre pour toute utilisation. </a:t>
            </a:r>
            <a:r>
              <a:rPr sz="16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Seules les licences CC0 (CC Zéro) sont complètement libres de droits</a:t>
            </a: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.</a:t>
            </a:r>
          </a:p>
          <a:p>
            <a:pPr marL="261850" indent="-261850">
              <a:buFont typeface="Arial"/>
              <a:buChar char="•"/>
              <a:defRPr/>
            </a:pP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La règle : </a:t>
            </a:r>
            <a:r>
              <a:rPr lang="fr-FR" sz="1600" b="0" i="0" u="sng" strike="noStrike" cap="none" spc="0">
                <a:solidFill>
                  <a:schemeClr val="tx1"/>
                </a:solidFill>
                <a:latin typeface="Arial Narrow"/>
                <a:ea typeface="Arial"/>
                <a:cs typeface="Arial"/>
                <a:hlinkClick r:id="rId3" tooltip="https://www.economie.gouv.fr/apie/utilisation-de-photographies-trouvees-sur-internet-vigilance"/>
              </a:rPr>
              <a:t>https://www.economie.gouv.fr/apie/utilisation-de-photographies-trouvees-sur-internet-vigilance</a:t>
            </a: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0033116" name="ZoneTexte 1"/>
          <p:cNvSpPr txBox="1"/>
          <p:nvPr/>
        </p:nvSpPr>
        <p:spPr bwMode="auto">
          <a:xfrm>
            <a:off x="971598" y="162735"/>
            <a:ext cx="6769111" cy="82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Précautions dans l’utilisation des images et photos</a:t>
            </a:r>
          </a:p>
        </p:txBody>
      </p:sp>
      <p:sp>
        <p:nvSpPr>
          <p:cNvPr id="1962149737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1" y="4767230"/>
            <a:ext cx="376670" cy="27384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8F22DBFE-F292-B9E1-33C8-37AF7D2D89A7}" type="slidenum">
              <a:rPr lang="fr-FR" sz="1350"/>
              <a:t>31</a:t>
            </a:fld>
            <a:endParaRPr lang="fr-FR" sz="1350"/>
          </a:p>
        </p:txBody>
      </p:sp>
      <p:pic>
        <p:nvPicPr>
          <p:cNvPr id="1915171107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176" y="169896"/>
            <a:ext cx="877168" cy="816673"/>
          </a:xfrm>
          <a:prstGeom prst="rect">
            <a:avLst/>
          </a:prstGeom>
        </p:spPr>
      </p:pic>
      <p:sp>
        <p:nvSpPr>
          <p:cNvPr id="1359749159" name="ZoneTexte 1359749158"/>
          <p:cNvSpPr txBox="1"/>
          <p:nvPr/>
        </p:nvSpPr>
        <p:spPr bwMode="auto">
          <a:xfrm>
            <a:off x="465426" y="1292724"/>
            <a:ext cx="6373406" cy="39686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0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Exemples d’images libres de droits</a:t>
            </a:r>
            <a:r>
              <a:rPr sz="2000" b="1"/>
              <a:t> : </a:t>
            </a:r>
          </a:p>
        </p:txBody>
      </p:sp>
      <p:sp>
        <p:nvSpPr>
          <p:cNvPr id="1717631103" name="ZoneTexte 1717631102"/>
          <p:cNvSpPr txBox="1"/>
          <p:nvPr/>
        </p:nvSpPr>
        <p:spPr bwMode="auto">
          <a:xfrm>
            <a:off x="1905792" y="2199268"/>
            <a:ext cx="914399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86564618" name=" 86564617"/>
          <p:cNvSpPr/>
          <p:nvPr/>
        </p:nvSpPr>
        <p:spPr bwMode="auto">
          <a:xfrm>
            <a:off x="295060" y="1628581"/>
            <a:ext cx="8798153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79037799" name="ZoneTexte 1279037798"/>
          <p:cNvSpPr txBox="1"/>
          <p:nvPr/>
        </p:nvSpPr>
        <p:spPr bwMode="auto">
          <a:xfrm>
            <a:off x="380192" y="1889642"/>
            <a:ext cx="5599970" cy="2012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u="sng">
                <a:solidFill>
                  <a:schemeClr val="hlink"/>
                </a:solidFill>
                <a:hlinkClick r:id="rId3" tooltip="https://fr.freepik.com/"/>
              </a:rPr>
              <a:t>Freepik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Freepik propose une vaste collection d'icônes, de vecteurs et d'images dans le thème de la coiffure. </a:t>
            </a:r>
            <a:endParaRPr/>
          </a:p>
          <a:p>
            <a:pPr>
              <a:defRPr/>
            </a:pPr>
            <a:r>
              <a: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Vous pouvez trouver une variété d'illustrations liées à la coiffure, des silhouettes de coiffeurs aux outils de coiffure.</a:t>
            </a:r>
            <a:endParaRPr/>
          </a:p>
        </p:txBody>
      </p:sp>
      <p:pic>
        <p:nvPicPr>
          <p:cNvPr id="1331044796" name="Image 133104479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82092" y="2092855"/>
            <a:ext cx="2162233" cy="2154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944184" name="ZoneTexte 1"/>
          <p:cNvSpPr txBox="1"/>
          <p:nvPr/>
        </p:nvSpPr>
        <p:spPr bwMode="auto">
          <a:xfrm>
            <a:off x="971598" y="162735"/>
            <a:ext cx="6769111" cy="82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Précautions dans l’utilisation des images et photos</a:t>
            </a:r>
          </a:p>
        </p:txBody>
      </p:sp>
      <p:sp>
        <p:nvSpPr>
          <p:cNvPr id="1836534171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1" y="4767230"/>
            <a:ext cx="376670" cy="27384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77545AE8-CE2D-7C7C-1A7A-04AA2F524F35}" type="slidenum">
              <a:rPr lang="fr-FR" sz="1350"/>
              <a:t>32</a:t>
            </a:fld>
            <a:endParaRPr lang="fr-FR" sz="1350"/>
          </a:p>
        </p:txBody>
      </p:sp>
      <p:pic>
        <p:nvPicPr>
          <p:cNvPr id="1251820819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176" y="169896"/>
            <a:ext cx="877168" cy="816673"/>
          </a:xfrm>
          <a:prstGeom prst="rect">
            <a:avLst/>
          </a:prstGeom>
        </p:spPr>
      </p:pic>
      <p:sp>
        <p:nvSpPr>
          <p:cNvPr id="1617929056" name="ZoneTexte 1617929055"/>
          <p:cNvSpPr txBox="1"/>
          <p:nvPr/>
        </p:nvSpPr>
        <p:spPr bwMode="auto">
          <a:xfrm>
            <a:off x="380192" y="1460652"/>
            <a:ext cx="6373766" cy="36636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Exemples d’images libres de droits</a:t>
            </a:r>
            <a:r>
              <a:rPr sz="1800" b="1"/>
              <a:t> : </a:t>
            </a:r>
          </a:p>
        </p:txBody>
      </p:sp>
      <p:sp>
        <p:nvSpPr>
          <p:cNvPr id="274560662" name="ZoneTexte 274560661"/>
          <p:cNvSpPr txBox="1"/>
          <p:nvPr/>
        </p:nvSpPr>
        <p:spPr bwMode="auto">
          <a:xfrm>
            <a:off x="1905792" y="2199268"/>
            <a:ext cx="914399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923918048" name=" 1923918047"/>
          <p:cNvSpPr/>
          <p:nvPr/>
        </p:nvSpPr>
        <p:spPr bwMode="auto">
          <a:xfrm>
            <a:off x="295060" y="1628581"/>
            <a:ext cx="8798153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76304442" name="ZoneTexte 276304441"/>
          <p:cNvSpPr txBox="1"/>
          <p:nvPr/>
        </p:nvSpPr>
        <p:spPr bwMode="auto">
          <a:xfrm>
            <a:off x="380192" y="2255761"/>
            <a:ext cx="560861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u="sng">
                <a:solidFill>
                  <a:schemeClr val="hlink"/>
                </a:solidFill>
                <a:hlinkClick r:id="rId3" tooltip="https://www.istockphoto.com/fr"/>
              </a:rPr>
              <a:t>Istock</a:t>
            </a:r>
            <a:r>
              <a:rPr/>
              <a:t> : 10 images gratuites</a:t>
            </a:r>
          </a:p>
        </p:txBody>
      </p:sp>
      <p:pic>
        <p:nvPicPr>
          <p:cNvPr id="1015406345" name="Image 1015406344"/>
          <p:cNvPicPr>
            <a:picLocks noChangeAspect="1"/>
          </p:cNvPicPr>
          <p:nvPr/>
        </p:nvPicPr>
        <p:blipFill>
          <a:blip r:embed="rId4"/>
          <a:srcRect t="5313"/>
          <a:stretch/>
        </p:blipFill>
        <p:spPr bwMode="auto">
          <a:xfrm>
            <a:off x="5607722" y="1091890"/>
            <a:ext cx="3485490" cy="3288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7944196" name="ZoneTexte 1"/>
          <p:cNvSpPr txBox="1"/>
          <p:nvPr/>
        </p:nvSpPr>
        <p:spPr bwMode="auto">
          <a:xfrm>
            <a:off x="971598" y="162735"/>
            <a:ext cx="6769111" cy="82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Précautions dans l’utilisation des images et photos</a:t>
            </a:r>
          </a:p>
        </p:txBody>
      </p:sp>
      <p:sp>
        <p:nvSpPr>
          <p:cNvPr id="1256239465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1" y="4767230"/>
            <a:ext cx="376670" cy="27384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F833E77B-0314-893E-8DB6-3FDB29DC6607}" type="slidenum">
              <a:rPr lang="fr-FR" sz="1350"/>
              <a:t>33</a:t>
            </a:fld>
            <a:endParaRPr lang="fr-FR" sz="1350"/>
          </a:p>
        </p:txBody>
      </p:sp>
      <p:pic>
        <p:nvPicPr>
          <p:cNvPr id="1573882023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176" y="169896"/>
            <a:ext cx="877168" cy="816673"/>
          </a:xfrm>
          <a:prstGeom prst="rect">
            <a:avLst/>
          </a:prstGeom>
        </p:spPr>
      </p:pic>
      <p:sp>
        <p:nvSpPr>
          <p:cNvPr id="1973095092" name="ZoneTexte 1973095091"/>
          <p:cNvSpPr txBox="1"/>
          <p:nvPr/>
        </p:nvSpPr>
        <p:spPr bwMode="auto">
          <a:xfrm>
            <a:off x="380192" y="1460652"/>
            <a:ext cx="6373046" cy="36636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800" b="1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Exemples d’images libres de droits</a:t>
            </a:r>
            <a:r>
              <a:rPr sz="1800" b="1"/>
              <a:t> : </a:t>
            </a:r>
          </a:p>
        </p:txBody>
      </p:sp>
      <p:sp>
        <p:nvSpPr>
          <p:cNvPr id="1150003258" name="ZoneTexte 1150003257"/>
          <p:cNvSpPr txBox="1"/>
          <p:nvPr/>
        </p:nvSpPr>
        <p:spPr bwMode="auto">
          <a:xfrm>
            <a:off x="1905792" y="2199268"/>
            <a:ext cx="914399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59491319" name=" 559491318"/>
          <p:cNvSpPr/>
          <p:nvPr/>
        </p:nvSpPr>
        <p:spPr bwMode="auto">
          <a:xfrm>
            <a:off x="295060" y="1628581"/>
            <a:ext cx="8798153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797291660" name="ZoneTexte 1797291659"/>
          <p:cNvSpPr txBox="1"/>
          <p:nvPr/>
        </p:nvSpPr>
        <p:spPr bwMode="auto">
          <a:xfrm>
            <a:off x="380192" y="1889642"/>
            <a:ext cx="5114080" cy="20427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600" u="sng">
                <a:solidFill>
                  <a:schemeClr val="hlink"/>
                </a:solidFill>
                <a:hlinkClick r:id="rId3" tooltip="https://www.pexels.com/fr-fr/"/>
              </a:rPr>
              <a:t>Pexels</a:t>
            </a:r>
            <a:endParaRPr sz="1600"/>
          </a:p>
          <a:p>
            <a:pPr marL="261850" indent="-261850">
              <a:buFont typeface="Wingdings"/>
              <a:buChar char="v"/>
              <a:defRPr/>
            </a:pP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Pexels propose également une bibliothèque d'images et de vidéos de haute qualité qui peuvent être utilisées gratuitement, même à des fins commerciales. </a:t>
            </a:r>
          </a:p>
          <a:p>
            <a:pPr marL="261850" indent="-261850">
              <a:buFont typeface="Wingdings"/>
              <a:buChar char="v"/>
              <a:defRPr/>
            </a:pP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Les images sont disponibles sous licence Creative Commons Zero(CC0).</a:t>
            </a:r>
          </a:p>
          <a:p>
            <a:pPr marL="261850" indent="-261850">
              <a:buFont typeface="Wingdings"/>
              <a:buChar char="v"/>
              <a:defRPr/>
            </a:pP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19,7 millions d’images sur le thème de la coiffure</a:t>
            </a:r>
            <a:r>
              <a:rPr sz="1600"/>
              <a:t>.</a:t>
            </a:r>
          </a:p>
        </p:txBody>
      </p:sp>
      <p:pic>
        <p:nvPicPr>
          <p:cNvPr id="2077767321" name="Image 207776732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768287" y="986571"/>
            <a:ext cx="3324926" cy="3312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tretch/>
        </p:blipFill>
        <p:spPr bwMode="auto">
          <a:xfrm>
            <a:off x="238995" y="64943"/>
            <a:ext cx="592280" cy="6226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 bwMode="auto">
          <a:xfrm>
            <a:off x="1174174" y="197361"/>
            <a:ext cx="5840410" cy="38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900">
                <a:solidFill>
                  <a:srgbClr val="223A7D"/>
                </a:solidFill>
                <a:latin typeface="Arial Black"/>
              </a:rPr>
              <a:t>CAP 1,2,3 : principe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3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34</a:t>
            </a:fld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360995" y="112385"/>
            <a:ext cx="575188" cy="575188"/>
          </a:xfrm>
          <a:prstGeom prst="rect">
            <a:avLst/>
          </a:prstGeom>
        </p:spPr>
      </p:pic>
      <p:cxnSp>
        <p:nvCxnSpPr>
          <p:cNvPr id="9" name="Connecteur droit 8"/>
          <p:cNvCxnSpPr>
            <a:cxnSpLocks/>
          </p:cNvCxnSpPr>
          <p:nvPr/>
        </p:nvCxnSpPr>
        <p:spPr bwMode="auto">
          <a:xfrm>
            <a:off x="953951" y="2344466"/>
            <a:ext cx="61079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rme libre 13"/>
          <p:cNvSpPr/>
          <p:nvPr/>
        </p:nvSpPr>
        <p:spPr bwMode="auto">
          <a:xfrm>
            <a:off x="4970130" y="2542855"/>
            <a:ext cx="2021681" cy="520304"/>
          </a:xfrm>
          <a:custGeom>
            <a:avLst/>
            <a:gdLst>
              <a:gd name="connsiteX0" fmla="*/ 0 w 1797843"/>
              <a:gd name="connsiteY0" fmla="*/ 89892 h 898921"/>
              <a:gd name="connsiteX1" fmla="*/ 89892 w 1797843"/>
              <a:gd name="connsiteY1" fmla="*/ 0 h 898921"/>
              <a:gd name="connsiteX2" fmla="*/ 1707951 w 1797843"/>
              <a:gd name="connsiteY2" fmla="*/ 0 h 898921"/>
              <a:gd name="connsiteX3" fmla="*/ 1797843 w 1797843"/>
              <a:gd name="connsiteY3" fmla="*/ 89892 h 898921"/>
              <a:gd name="connsiteX4" fmla="*/ 1797843 w 1797843"/>
              <a:gd name="connsiteY4" fmla="*/ 809029 h 898921"/>
              <a:gd name="connsiteX5" fmla="*/ 1707951 w 1797843"/>
              <a:gd name="connsiteY5" fmla="*/ 898921 h 898921"/>
              <a:gd name="connsiteX6" fmla="*/ 89892 w 1797843"/>
              <a:gd name="connsiteY6" fmla="*/ 898921 h 898921"/>
              <a:gd name="connsiteX7" fmla="*/ 0 w 1797843"/>
              <a:gd name="connsiteY7" fmla="*/ 809029 h 898921"/>
              <a:gd name="connsiteX8" fmla="*/ 0 w 1797843"/>
              <a:gd name="connsiteY8" fmla="*/ 89892 h 89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7843" h="898921" extrusionOk="0">
                <a:moveTo>
                  <a:pt x="0" y="89892"/>
                </a:moveTo>
                <a:cubicBezTo>
                  <a:pt x="0" y="40246"/>
                  <a:pt x="40246" y="0"/>
                  <a:pt x="89892" y="0"/>
                </a:cubicBezTo>
                <a:lnTo>
                  <a:pt x="1707951" y="0"/>
                </a:lnTo>
                <a:cubicBezTo>
                  <a:pt x="1757597" y="0"/>
                  <a:pt x="1797843" y="40246"/>
                  <a:pt x="1797843" y="89892"/>
                </a:cubicBezTo>
                <a:lnTo>
                  <a:pt x="1797843" y="809029"/>
                </a:lnTo>
                <a:cubicBezTo>
                  <a:pt x="1797843" y="858675"/>
                  <a:pt x="1757597" y="898921"/>
                  <a:pt x="1707951" y="898921"/>
                </a:cubicBezTo>
                <a:lnTo>
                  <a:pt x="89892" y="898921"/>
                </a:lnTo>
                <a:cubicBezTo>
                  <a:pt x="40246" y="898921"/>
                  <a:pt x="0" y="858675"/>
                  <a:pt x="0" y="809029"/>
                </a:cubicBezTo>
                <a:lnTo>
                  <a:pt x="0" y="8989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85469" tIns="85469" rIns="85469" bIns="85469" spcCol="1270" anchor="ctr"/>
          <a:lstStyle/>
          <a:p>
            <a:pPr algn="ctr" defTabSz="766763">
              <a:lnSpc>
                <a:spcPct val="90000"/>
              </a:lnSpc>
              <a:spcAft>
                <a:spcPts val="0"/>
              </a:spcAft>
              <a:defRPr/>
            </a:pPr>
            <a:r>
              <a:rPr lang="fr-FR" b="1">
                <a:solidFill>
                  <a:prstClr val="black"/>
                </a:solidFill>
              </a:rPr>
              <a:t>Réduction de la formation à 1 an</a:t>
            </a:r>
          </a:p>
        </p:txBody>
      </p:sp>
      <p:sp>
        <p:nvSpPr>
          <p:cNvPr id="15" name="Forme libre 14"/>
          <p:cNvSpPr/>
          <p:nvPr/>
        </p:nvSpPr>
        <p:spPr bwMode="auto">
          <a:xfrm>
            <a:off x="4970130" y="3513215"/>
            <a:ext cx="2021681" cy="521494"/>
          </a:xfrm>
          <a:custGeom>
            <a:avLst/>
            <a:gdLst>
              <a:gd name="connsiteX0" fmla="*/ 0 w 1797843"/>
              <a:gd name="connsiteY0" fmla="*/ 89892 h 898921"/>
              <a:gd name="connsiteX1" fmla="*/ 89892 w 1797843"/>
              <a:gd name="connsiteY1" fmla="*/ 0 h 898921"/>
              <a:gd name="connsiteX2" fmla="*/ 1707951 w 1797843"/>
              <a:gd name="connsiteY2" fmla="*/ 0 h 898921"/>
              <a:gd name="connsiteX3" fmla="*/ 1797843 w 1797843"/>
              <a:gd name="connsiteY3" fmla="*/ 89892 h 898921"/>
              <a:gd name="connsiteX4" fmla="*/ 1797843 w 1797843"/>
              <a:gd name="connsiteY4" fmla="*/ 809029 h 898921"/>
              <a:gd name="connsiteX5" fmla="*/ 1707951 w 1797843"/>
              <a:gd name="connsiteY5" fmla="*/ 898921 h 898921"/>
              <a:gd name="connsiteX6" fmla="*/ 89892 w 1797843"/>
              <a:gd name="connsiteY6" fmla="*/ 898921 h 898921"/>
              <a:gd name="connsiteX7" fmla="*/ 0 w 1797843"/>
              <a:gd name="connsiteY7" fmla="*/ 809029 h 898921"/>
              <a:gd name="connsiteX8" fmla="*/ 0 w 1797843"/>
              <a:gd name="connsiteY8" fmla="*/ 89892 h 89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7843" h="898921" extrusionOk="0">
                <a:moveTo>
                  <a:pt x="0" y="89892"/>
                </a:moveTo>
                <a:cubicBezTo>
                  <a:pt x="0" y="40246"/>
                  <a:pt x="40246" y="0"/>
                  <a:pt x="89892" y="0"/>
                </a:cubicBezTo>
                <a:lnTo>
                  <a:pt x="1707951" y="0"/>
                </a:lnTo>
                <a:cubicBezTo>
                  <a:pt x="1757597" y="0"/>
                  <a:pt x="1797843" y="40246"/>
                  <a:pt x="1797843" y="89892"/>
                </a:cubicBezTo>
                <a:lnTo>
                  <a:pt x="1797843" y="809029"/>
                </a:lnTo>
                <a:cubicBezTo>
                  <a:pt x="1797843" y="858675"/>
                  <a:pt x="1757597" y="898921"/>
                  <a:pt x="1707951" y="898921"/>
                </a:cubicBezTo>
                <a:lnTo>
                  <a:pt x="89892" y="898921"/>
                </a:lnTo>
                <a:cubicBezTo>
                  <a:pt x="40246" y="898921"/>
                  <a:pt x="0" y="858675"/>
                  <a:pt x="0" y="809029"/>
                </a:cubicBezTo>
                <a:lnTo>
                  <a:pt x="0" y="8989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85469" tIns="85469" rIns="85469" bIns="85469" spcCol="1270" anchor="ctr"/>
          <a:lstStyle/>
          <a:p>
            <a:pPr algn="ctr" defTabSz="766763">
              <a:lnSpc>
                <a:spcPct val="90000"/>
              </a:lnSpc>
              <a:spcAft>
                <a:spcPts val="0"/>
              </a:spcAft>
              <a:defRPr/>
            </a:pPr>
            <a:r>
              <a:rPr lang="fr-FR" b="1">
                <a:solidFill>
                  <a:prstClr val="black"/>
                </a:solidFill>
              </a:rPr>
              <a:t>Allongement de la formation à 3 ans</a:t>
            </a:r>
            <a:endParaRPr/>
          </a:p>
        </p:txBody>
      </p:sp>
      <p:sp>
        <p:nvSpPr>
          <p:cNvPr id="16" name="Forme libre 15"/>
          <p:cNvSpPr/>
          <p:nvPr/>
        </p:nvSpPr>
        <p:spPr bwMode="auto">
          <a:xfrm>
            <a:off x="2537373" y="987223"/>
            <a:ext cx="3450431" cy="411956"/>
          </a:xfrm>
          <a:custGeom>
            <a:avLst/>
            <a:gdLst>
              <a:gd name="connsiteX0" fmla="*/ 0 w 1797843"/>
              <a:gd name="connsiteY0" fmla="*/ 89892 h 898921"/>
              <a:gd name="connsiteX1" fmla="*/ 89892 w 1797843"/>
              <a:gd name="connsiteY1" fmla="*/ 0 h 898921"/>
              <a:gd name="connsiteX2" fmla="*/ 1707951 w 1797843"/>
              <a:gd name="connsiteY2" fmla="*/ 0 h 898921"/>
              <a:gd name="connsiteX3" fmla="*/ 1797843 w 1797843"/>
              <a:gd name="connsiteY3" fmla="*/ 89892 h 898921"/>
              <a:gd name="connsiteX4" fmla="*/ 1797843 w 1797843"/>
              <a:gd name="connsiteY4" fmla="*/ 809029 h 898921"/>
              <a:gd name="connsiteX5" fmla="*/ 1707951 w 1797843"/>
              <a:gd name="connsiteY5" fmla="*/ 898921 h 898921"/>
              <a:gd name="connsiteX6" fmla="*/ 89892 w 1797843"/>
              <a:gd name="connsiteY6" fmla="*/ 898921 h 898921"/>
              <a:gd name="connsiteX7" fmla="*/ 0 w 1797843"/>
              <a:gd name="connsiteY7" fmla="*/ 809029 h 898921"/>
              <a:gd name="connsiteX8" fmla="*/ 0 w 1797843"/>
              <a:gd name="connsiteY8" fmla="*/ 89892 h 89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7843" h="898921" extrusionOk="0">
                <a:moveTo>
                  <a:pt x="0" y="89892"/>
                </a:moveTo>
                <a:cubicBezTo>
                  <a:pt x="0" y="40246"/>
                  <a:pt x="40246" y="0"/>
                  <a:pt x="89892" y="0"/>
                </a:cubicBezTo>
                <a:lnTo>
                  <a:pt x="1707951" y="0"/>
                </a:lnTo>
                <a:cubicBezTo>
                  <a:pt x="1757597" y="0"/>
                  <a:pt x="1797843" y="40246"/>
                  <a:pt x="1797843" y="89892"/>
                </a:cubicBezTo>
                <a:lnTo>
                  <a:pt x="1797843" y="809029"/>
                </a:lnTo>
                <a:cubicBezTo>
                  <a:pt x="1797843" y="858675"/>
                  <a:pt x="1757597" y="898921"/>
                  <a:pt x="1707951" y="898921"/>
                </a:cubicBezTo>
                <a:lnTo>
                  <a:pt x="89892" y="898921"/>
                </a:lnTo>
                <a:cubicBezTo>
                  <a:pt x="40246" y="898921"/>
                  <a:pt x="0" y="858675"/>
                  <a:pt x="0" y="809029"/>
                </a:cubicBezTo>
                <a:lnTo>
                  <a:pt x="0" y="89892"/>
                </a:lnTo>
                <a:close/>
              </a:path>
            </a:pathLst>
          </a:custGeom>
          <a:ln>
            <a:solidFill>
              <a:srgbClr val="223A7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5469" tIns="85469" rIns="85469" bIns="85469" spcCol="1270" anchor="ctr"/>
          <a:lstStyle/>
          <a:p>
            <a:pPr algn="ctr" defTabSz="766763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400" b="1">
                <a:solidFill>
                  <a:prstClr val="black"/>
                </a:solidFill>
              </a:rPr>
              <a:t>CAP en 2 ans : La règle  </a:t>
            </a:r>
            <a:endParaRPr lang="fr-FR" sz="2400">
              <a:solidFill>
                <a:prstClr val="black"/>
              </a:solidFill>
            </a:endParaRPr>
          </a:p>
        </p:txBody>
      </p:sp>
      <p:sp>
        <p:nvSpPr>
          <p:cNvPr id="17" name="Forme libre 16"/>
          <p:cNvSpPr/>
          <p:nvPr/>
        </p:nvSpPr>
        <p:spPr bwMode="auto">
          <a:xfrm>
            <a:off x="801230" y="2542855"/>
            <a:ext cx="3174729" cy="1491854"/>
          </a:xfrm>
          <a:custGeom>
            <a:avLst/>
            <a:gdLst>
              <a:gd name="connsiteX0" fmla="*/ 0 w 1797843"/>
              <a:gd name="connsiteY0" fmla="*/ 89892 h 898921"/>
              <a:gd name="connsiteX1" fmla="*/ 89892 w 1797843"/>
              <a:gd name="connsiteY1" fmla="*/ 0 h 898921"/>
              <a:gd name="connsiteX2" fmla="*/ 1707951 w 1797843"/>
              <a:gd name="connsiteY2" fmla="*/ 0 h 898921"/>
              <a:gd name="connsiteX3" fmla="*/ 1797843 w 1797843"/>
              <a:gd name="connsiteY3" fmla="*/ 89892 h 898921"/>
              <a:gd name="connsiteX4" fmla="*/ 1797843 w 1797843"/>
              <a:gd name="connsiteY4" fmla="*/ 809029 h 898921"/>
              <a:gd name="connsiteX5" fmla="*/ 1707951 w 1797843"/>
              <a:gd name="connsiteY5" fmla="*/ 898921 h 898921"/>
              <a:gd name="connsiteX6" fmla="*/ 89892 w 1797843"/>
              <a:gd name="connsiteY6" fmla="*/ 898921 h 898921"/>
              <a:gd name="connsiteX7" fmla="*/ 0 w 1797843"/>
              <a:gd name="connsiteY7" fmla="*/ 809029 h 898921"/>
              <a:gd name="connsiteX8" fmla="*/ 0 w 1797843"/>
              <a:gd name="connsiteY8" fmla="*/ 89892 h 89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7843" h="898921" extrusionOk="0">
                <a:moveTo>
                  <a:pt x="0" y="89892"/>
                </a:moveTo>
                <a:cubicBezTo>
                  <a:pt x="0" y="40246"/>
                  <a:pt x="40246" y="0"/>
                  <a:pt x="89892" y="0"/>
                </a:cubicBezTo>
                <a:lnTo>
                  <a:pt x="1707951" y="0"/>
                </a:lnTo>
                <a:cubicBezTo>
                  <a:pt x="1757597" y="0"/>
                  <a:pt x="1797843" y="40246"/>
                  <a:pt x="1797843" y="89892"/>
                </a:cubicBezTo>
                <a:lnTo>
                  <a:pt x="1797843" y="809029"/>
                </a:lnTo>
                <a:cubicBezTo>
                  <a:pt x="1797843" y="858675"/>
                  <a:pt x="1757597" y="898921"/>
                  <a:pt x="1707951" y="898921"/>
                </a:cubicBezTo>
                <a:lnTo>
                  <a:pt x="89892" y="898921"/>
                </a:lnTo>
                <a:cubicBezTo>
                  <a:pt x="40246" y="898921"/>
                  <a:pt x="0" y="858675"/>
                  <a:pt x="0" y="809029"/>
                </a:cubicBezTo>
                <a:lnTo>
                  <a:pt x="0" y="8989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85469" tIns="85469" rIns="85469" bIns="85469" spcCol="1270" anchor="ctr"/>
          <a:lstStyle/>
          <a:p>
            <a:pPr algn="ctr" defTabSz="766763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100">
                <a:solidFill>
                  <a:prstClr val="black"/>
                </a:solidFill>
              </a:rPr>
              <a:t>Adaptation des parcours par </a:t>
            </a:r>
            <a:r>
              <a:rPr lang="fr-FR" sz="2100" b="1">
                <a:solidFill>
                  <a:prstClr val="black"/>
                </a:solidFill>
              </a:rPr>
              <a:t>dérogation</a:t>
            </a:r>
            <a:r>
              <a:rPr lang="fr-FR" sz="2100">
                <a:solidFill>
                  <a:prstClr val="black"/>
                </a:solidFill>
              </a:rPr>
              <a:t> et après décision de </a:t>
            </a:r>
            <a:r>
              <a:rPr lang="fr-FR" sz="2100" b="1">
                <a:solidFill>
                  <a:prstClr val="black"/>
                </a:solidFill>
              </a:rPr>
              <a:t>positionnement</a:t>
            </a:r>
            <a:endParaRPr lang="fr-FR" b="1">
              <a:solidFill>
                <a:prstClr val="black"/>
              </a:solidFill>
            </a:endParaRPr>
          </a:p>
        </p:txBody>
      </p:sp>
      <p:sp>
        <p:nvSpPr>
          <p:cNvPr id="18" name="Flèche droite 17"/>
          <p:cNvSpPr/>
          <p:nvPr/>
        </p:nvSpPr>
        <p:spPr bwMode="auto">
          <a:xfrm rot="19525540">
            <a:off x="4078352" y="2928618"/>
            <a:ext cx="653653" cy="17383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9" name="Flèche droite 18"/>
          <p:cNvSpPr/>
          <p:nvPr/>
        </p:nvSpPr>
        <p:spPr bwMode="auto">
          <a:xfrm rot="1610064">
            <a:off x="4090258" y="3577509"/>
            <a:ext cx="653653" cy="17383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 bwMode="auto">
          <a:xfrm>
            <a:off x="135146" y="1581449"/>
            <a:ext cx="8750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500">
                <a:latin typeface="Arial"/>
                <a:cs typeface="Arial"/>
              </a:rPr>
              <a:t>Des </a:t>
            </a:r>
            <a:r>
              <a:rPr lang="fr-FR" sz="1500" b="1">
                <a:latin typeface="Arial"/>
                <a:cs typeface="Arial"/>
              </a:rPr>
              <a:t>ADAPTATIONS de PARCOURS  </a:t>
            </a:r>
            <a:r>
              <a:rPr lang="fr-FR" sz="1500">
                <a:latin typeface="Arial"/>
                <a:cs typeface="Arial"/>
              </a:rPr>
              <a:t>possibles pour tenir compte des besoins particuliers des élèves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tretch/>
        </p:blipFill>
        <p:spPr bwMode="auto">
          <a:xfrm>
            <a:off x="238995" y="64943"/>
            <a:ext cx="592280" cy="6226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 bwMode="auto">
          <a:xfrm>
            <a:off x="1174174" y="197361"/>
            <a:ext cx="5840410" cy="38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sz="1900">
                <a:solidFill>
                  <a:srgbClr val="223A7D"/>
                </a:solidFill>
                <a:latin typeface="Arial Black"/>
              </a:rPr>
              <a:t>CAP 1,2,3 : mise en œuvre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3"/>
            <a:ext cx="376671" cy="273844"/>
          </a:xfrm>
          <a:prstGeom prst="rect">
            <a:avLst/>
          </a:prstGeom>
        </p:spPr>
        <p:txBody>
          <a:bodyPr/>
          <a:lstStyle/>
          <a:p>
            <a:pPr algn="ctr" defTabSz="342900">
              <a:defRPr/>
            </a:pPr>
            <a:fld id="{1CC5B465-768F-472B-948C-8202AA102334}" type="slidenum">
              <a:rPr lang="fr-FR" sz="1350">
                <a:solidFill>
                  <a:prstClr val="black">
                    <a:tint val="75000"/>
                  </a:prstClr>
                </a:solidFill>
                <a:latin typeface="Calibri"/>
              </a:rPr>
              <a:t>35</a:t>
            </a:fld>
            <a:endParaRPr lang="fr-FR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360995" y="112385"/>
            <a:ext cx="575188" cy="575188"/>
          </a:xfrm>
          <a:prstGeom prst="rect">
            <a:avLst/>
          </a:prstGeom>
        </p:spPr>
      </p:pic>
      <p:sp>
        <p:nvSpPr>
          <p:cNvPr id="21" name="Forme libre 20"/>
          <p:cNvSpPr/>
          <p:nvPr/>
        </p:nvSpPr>
        <p:spPr bwMode="auto">
          <a:xfrm rot="501045">
            <a:off x="5013286" y="225475"/>
            <a:ext cx="3174729" cy="954962"/>
          </a:xfrm>
          <a:custGeom>
            <a:avLst/>
            <a:gdLst>
              <a:gd name="connsiteX0" fmla="*/ 0 w 1797843"/>
              <a:gd name="connsiteY0" fmla="*/ 89892 h 898921"/>
              <a:gd name="connsiteX1" fmla="*/ 89892 w 1797843"/>
              <a:gd name="connsiteY1" fmla="*/ 0 h 898921"/>
              <a:gd name="connsiteX2" fmla="*/ 1707951 w 1797843"/>
              <a:gd name="connsiteY2" fmla="*/ 0 h 898921"/>
              <a:gd name="connsiteX3" fmla="*/ 1797843 w 1797843"/>
              <a:gd name="connsiteY3" fmla="*/ 89892 h 898921"/>
              <a:gd name="connsiteX4" fmla="*/ 1797843 w 1797843"/>
              <a:gd name="connsiteY4" fmla="*/ 809029 h 898921"/>
              <a:gd name="connsiteX5" fmla="*/ 1707951 w 1797843"/>
              <a:gd name="connsiteY5" fmla="*/ 898921 h 898921"/>
              <a:gd name="connsiteX6" fmla="*/ 89892 w 1797843"/>
              <a:gd name="connsiteY6" fmla="*/ 898921 h 898921"/>
              <a:gd name="connsiteX7" fmla="*/ 0 w 1797843"/>
              <a:gd name="connsiteY7" fmla="*/ 809029 h 898921"/>
              <a:gd name="connsiteX8" fmla="*/ 0 w 1797843"/>
              <a:gd name="connsiteY8" fmla="*/ 89892 h 89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7843" h="898921" extrusionOk="0">
                <a:moveTo>
                  <a:pt x="0" y="89892"/>
                </a:moveTo>
                <a:cubicBezTo>
                  <a:pt x="0" y="40246"/>
                  <a:pt x="40246" y="0"/>
                  <a:pt x="89892" y="0"/>
                </a:cubicBezTo>
                <a:lnTo>
                  <a:pt x="1707951" y="0"/>
                </a:lnTo>
                <a:cubicBezTo>
                  <a:pt x="1757597" y="0"/>
                  <a:pt x="1797843" y="40246"/>
                  <a:pt x="1797843" y="89892"/>
                </a:cubicBezTo>
                <a:lnTo>
                  <a:pt x="1797843" y="809029"/>
                </a:lnTo>
                <a:cubicBezTo>
                  <a:pt x="1797843" y="858675"/>
                  <a:pt x="1757597" y="898921"/>
                  <a:pt x="1707951" y="898921"/>
                </a:cubicBezTo>
                <a:lnTo>
                  <a:pt x="89892" y="898921"/>
                </a:lnTo>
                <a:cubicBezTo>
                  <a:pt x="40246" y="898921"/>
                  <a:pt x="0" y="858675"/>
                  <a:pt x="0" y="809029"/>
                </a:cubicBezTo>
                <a:lnTo>
                  <a:pt x="0" y="8989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85469" tIns="85469" rIns="85469" bIns="85469" spcCol="1270" anchor="ctr"/>
          <a:lstStyle/>
          <a:p>
            <a:pPr algn="ctr" defTabSz="766763">
              <a:lnSpc>
                <a:spcPct val="90000"/>
              </a:lnSpc>
              <a:spcAft>
                <a:spcPts val="0"/>
              </a:spcAft>
              <a:defRPr/>
            </a:pPr>
            <a:r>
              <a:rPr lang="fr-FR">
                <a:solidFill>
                  <a:prstClr val="black"/>
                </a:solidFill>
                <a:latin typeface="Calibri"/>
              </a:rPr>
              <a:t>Adaptation des parcours par </a:t>
            </a:r>
            <a:r>
              <a:rPr lang="fr-FR" b="1">
                <a:solidFill>
                  <a:prstClr val="black"/>
                </a:solidFill>
                <a:latin typeface="Calibri"/>
              </a:rPr>
              <a:t>dérogation</a:t>
            </a:r>
            <a:r>
              <a:rPr lang="fr-FR">
                <a:solidFill>
                  <a:prstClr val="black"/>
                </a:solidFill>
                <a:latin typeface="Calibri"/>
              </a:rPr>
              <a:t> et après décision de </a:t>
            </a:r>
            <a:r>
              <a:rPr lang="fr-FR" b="1">
                <a:solidFill>
                  <a:prstClr val="black"/>
                </a:solidFill>
                <a:latin typeface="Calibri"/>
              </a:rPr>
              <a:t>positionnement</a:t>
            </a:r>
            <a:endParaRPr lang="fr-FR" sz="15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38994" y="1100852"/>
            <a:ext cx="44454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fr-FR" sz="1500" b="1">
                <a:solidFill>
                  <a:prstClr val="black"/>
                </a:solidFill>
                <a:latin typeface="Arial"/>
              </a:rPr>
              <a:t>Positionnement pédagogique et aménagement</a:t>
            </a:r>
            <a:endParaRPr lang="fr-FR" sz="15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à coins arrondis 10"/>
          <p:cNvSpPr/>
          <p:nvPr/>
        </p:nvSpPr>
        <p:spPr bwMode="auto">
          <a:xfrm>
            <a:off x="6174629" y="1946634"/>
            <a:ext cx="2714480" cy="900877"/>
          </a:xfrm>
          <a:prstGeom prst="wedgeRoundRectCallout">
            <a:avLst>
              <a:gd name="adj1" fmla="val -46894"/>
              <a:gd name="adj2" fmla="val 5935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fr-FR" sz="1350" b="1">
                <a:solidFill>
                  <a:srgbClr val="FF0000"/>
                </a:solidFill>
                <a:latin typeface="Calibri"/>
              </a:rPr>
              <a:t>En fonction de l’aménagement envisagé, il faudra formuler une demande de positionnement REGLEMENTAIRE</a:t>
            </a:r>
            <a:endParaRPr/>
          </a:p>
        </p:txBody>
      </p:sp>
      <p:grpSp>
        <p:nvGrpSpPr>
          <p:cNvPr id="12" name="Groupe 2"/>
          <p:cNvGrpSpPr/>
          <p:nvPr/>
        </p:nvGrpSpPr>
        <p:grpSpPr bwMode="auto">
          <a:xfrm>
            <a:off x="1068266" y="1946635"/>
            <a:ext cx="5025039" cy="2282429"/>
            <a:chOff x="1530548" y="1397000"/>
            <a:chExt cx="6082903" cy="4064000"/>
          </a:xfrm>
        </p:grpSpPr>
        <p:sp>
          <p:nvSpPr>
            <p:cNvPr id="13" name="Flèche droite 12"/>
            <p:cNvSpPr/>
            <p:nvPr/>
          </p:nvSpPr>
          <p:spPr bwMode="auto">
            <a:xfrm>
              <a:off x="1981486" y="1397000"/>
              <a:ext cx="5181026" cy="4064000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orme libre 13"/>
            <p:cNvSpPr/>
            <p:nvPr/>
          </p:nvSpPr>
          <p:spPr bwMode="auto">
            <a:xfrm>
              <a:off x="1530548" y="2616200"/>
              <a:ext cx="1962534" cy="1625600"/>
            </a:xfrm>
            <a:custGeom>
              <a:avLst/>
              <a:gdLst>
                <a:gd name="connsiteX0" fmla="*/ 0 w 1962150"/>
                <a:gd name="connsiteY0" fmla="*/ 270939 h 1625600"/>
                <a:gd name="connsiteX1" fmla="*/ 270939 w 1962150"/>
                <a:gd name="connsiteY1" fmla="*/ 0 h 1625600"/>
                <a:gd name="connsiteX2" fmla="*/ 1691211 w 1962150"/>
                <a:gd name="connsiteY2" fmla="*/ 0 h 1625600"/>
                <a:gd name="connsiteX3" fmla="*/ 1962150 w 1962150"/>
                <a:gd name="connsiteY3" fmla="*/ 270939 h 1625600"/>
                <a:gd name="connsiteX4" fmla="*/ 1962150 w 1962150"/>
                <a:gd name="connsiteY4" fmla="*/ 1354661 h 1625600"/>
                <a:gd name="connsiteX5" fmla="*/ 1691211 w 1962150"/>
                <a:gd name="connsiteY5" fmla="*/ 1625600 h 1625600"/>
                <a:gd name="connsiteX6" fmla="*/ 270939 w 1962150"/>
                <a:gd name="connsiteY6" fmla="*/ 1625600 h 1625600"/>
                <a:gd name="connsiteX7" fmla="*/ 0 w 1962150"/>
                <a:gd name="connsiteY7" fmla="*/ 1354661 h 1625600"/>
                <a:gd name="connsiteX8" fmla="*/ 0 w 1962150"/>
                <a:gd name="connsiteY8" fmla="*/ 270939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2150" h="1625600" extrusionOk="0">
                  <a:moveTo>
                    <a:pt x="0" y="270939"/>
                  </a:moveTo>
                  <a:cubicBezTo>
                    <a:pt x="0" y="121304"/>
                    <a:pt x="121304" y="0"/>
                    <a:pt x="270939" y="0"/>
                  </a:cubicBezTo>
                  <a:lnTo>
                    <a:pt x="1691211" y="0"/>
                  </a:lnTo>
                  <a:cubicBezTo>
                    <a:pt x="1840846" y="0"/>
                    <a:pt x="1962150" y="121304"/>
                    <a:pt x="1962150" y="270939"/>
                  </a:cubicBezTo>
                  <a:lnTo>
                    <a:pt x="1962150" y="1354661"/>
                  </a:lnTo>
                  <a:cubicBezTo>
                    <a:pt x="1962150" y="1504296"/>
                    <a:pt x="1840846" y="1625600"/>
                    <a:pt x="1691211" y="1625600"/>
                  </a:cubicBezTo>
                  <a:lnTo>
                    <a:pt x="270939" y="1625600"/>
                  </a:lnTo>
                  <a:cubicBezTo>
                    <a:pt x="121304" y="1625600"/>
                    <a:pt x="0" y="1504296"/>
                    <a:pt x="0" y="1354661"/>
                  </a:cubicBezTo>
                  <a:lnTo>
                    <a:pt x="0" y="2709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6666" tIns="116666" rIns="116666" bIns="116666" spcCol="1270" anchor="ctr"/>
            <a:lstStyle/>
            <a:p>
              <a:pPr algn="ctr" defTabSz="66675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fr-FR" sz="1500">
                  <a:solidFill>
                    <a:prstClr val="black"/>
                  </a:solidFill>
                  <a:latin typeface="Calibri"/>
                </a:rPr>
                <a:t>1</a:t>
              </a:r>
              <a:endParaRPr/>
            </a:p>
            <a:p>
              <a:pPr algn="ctr" defTabSz="66675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fr-FR" sz="1500">
                  <a:solidFill>
                    <a:prstClr val="black"/>
                  </a:solidFill>
                  <a:latin typeface="Calibri"/>
                </a:rPr>
                <a:t>Diagnostic</a:t>
              </a:r>
              <a:endParaRPr/>
            </a:p>
          </p:txBody>
        </p:sp>
        <p:sp>
          <p:nvSpPr>
            <p:cNvPr id="15" name="Forme libre 14"/>
            <p:cNvSpPr/>
            <p:nvPr/>
          </p:nvSpPr>
          <p:spPr bwMode="auto">
            <a:xfrm>
              <a:off x="3591526" y="2616200"/>
              <a:ext cx="1960946" cy="1625600"/>
            </a:xfrm>
            <a:custGeom>
              <a:avLst/>
              <a:gdLst>
                <a:gd name="connsiteX0" fmla="*/ 0 w 1962150"/>
                <a:gd name="connsiteY0" fmla="*/ 270939 h 1625600"/>
                <a:gd name="connsiteX1" fmla="*/ 270939 w 1962150"/>
                <a:gd name="connsiteY1" fmla="*/ 0 h 1625600"/>
                <a:gd name="connsiteX2" fmla="*/ 1691211 w 1962150"/>
                <a:gd name="connsiteY2" fmla="*/ 0 h 1625600"/>
                <a:gd name="connsiteX3" fmla="*/ 1962150 w 1962150"/>
                <a:gd name="connsiteY3" fmla="*/ 270939 h 1625600"/>
                <a:gd name="connsiteX4" fmla="*/ 1962150 w 1962150"/>
                <a:gd name="connsiteY4" fmla="*/ 1354661 h 1625600"/>
                <a:gd name="connsiteX5" fmla="*/ 1691211 w 1962150"/>
                <a:gd name="connsiteY5" fmla="*/ 1625600 h 1625600"/>
                <a:gd name="connsiteX6" fmla="*/ 270939 w 1962150"/>
                <a:gd name="connsiteY6" fmla="*/ 1625600 h 1625600"/>
                <a:gd name="connsiteX7" fmla="*/ 0 w 1962150"/>
                <a:gd name="connsiteY7" fmla="*/ 1354661 h 1625600"/>
                <a:gd name="connsiteX8" fmla="*/ 0 w 1962150"/>
                <a:gd name="connsiteY8" fmla="*/ 270939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2150" h="1625600" extrusionOk="0">
                  <a:moveTo>
                    <a:pt x="0" y="270939"/>
                  </a:moveTo>
                  <a:cubicBezTo>
                    <a:pt x="0" y="121304"/>
                    <a:pt x="121304" y="0"/>
                    <a:pt x="270939" y="0"/>
                  </a:cubicBezTo>
                  <a:lnTo>
                    <a:pt x="1691211" y="0"/>
                  </a:lnTo>
                  <a:cubicBezTo>
                    <a:pt x="1840846" y="0"/>
                    <a:pt x="1962150" y="121304"/>
                    <a:pt x="1962150" y="270939"/>
                  </a:cubicBezTo>
                  <a:lnTo>
                    <a:pt x="1962150" y="1354661"/>
                  </a:lnTo>
                  <a:cubicBezTo>
                    <a:pt x="1962150" y="1504296"/>
                    <a:pt x="1840846" y="1625600"/>
                    <a:pt x="1691211" y="1625600"/>
                  </a:cubicBezTo>
                  <a:lnTo>
                    <a:pt x="270939" y="1625600"/>
                  </a:lnTo>
                  <a:cubicBezTo>
                    <a:pt x="121304" y="1625600"/>
                    <a:pt x="0" y="1504296"/>
                    <a:pt x="0" y="1354661"/>
                  </a:cubicBezTo>
                  <a:lnTo>
                    <a:pt x="0" y="2709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6666" tIns="116666" rIns="116666" bIns="116666" spcCol="1270" anchor="ctr"/>
            <a:lstStyle/>
            <a:p>
              <a:pPr algn="ctr" defTabSz="66675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fr-FR" sz="1500">
                  <a:solidFill>
                    <a:prstClr val="black"/>
                  </a:solidFill>
                  <a:latin typeface="Calibri"/>
                </a:rPr>
                <a:t>2</a:t>
              </a:r>
              <a:endParaRPr/>
            </a:p>
            <a:p>
              <a:pPr algn="ctr" defTabSz="66675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fr-FR" sz="1350">
                  <a:solidFill>
                    <a:prstClr val="black"/>
                  </a:solidFill>
                  <a:latin typeface="Calibri"/>
                </a:rPr>
                <a:t>Aménagement de la formation  en établissement</a:t>
              </a:r>
              <a:endParaRPr/>
            </a:p>
          </p:txBody>
        </p:sp>
        <p:sp>
          <p:nvSpPr>
            <p:cNvPr id="16" name="Forme libre 15"/>
            <p:cNvSpPr/>
            <p:nvPr/>
          </p:nvSpPr>
          <p:spPr bwMode="auto">
            <a:xfrm>
              <a:off x="5650917" y="2616200"/>
              <a:ext cx="1962534" cy="1625600"/>
            </a:xfrm>
            <a:custGeom>
              <a:avLst/>
              <a:gdLst>
                <a:gd name="connsiteX0" fmla="*/ 0 w 1962150"/>
                <a:gd name="connsiteY0" fmla="*/ 270939 h 1625600"/>
                <a:gd name="connsiteX1" fmla="*/ 270939 w 1962150"/>
                <a:gd name="connsiteY1" fmla="*/ 0 h 1625600"/>
                <a:gd name="connsiteX2" fmla="*/ 1691211 w 1962150"/>
                <a:gd name="connsiteY2" fmla="*/ 0 h 1625600"/>
                <a:gd name="connsiteX3" fmla="*/ 1962150 w 1962150"/>
                <a:gd name="connsiteY3" fmla="*/ 270939 h 1625600"/>
                <a:gd name="connsiteX4" fmla="*/ 1962150 w 1962150"/>
                <a:gd name="connsiteY4" fmla="*/ 1354661 h 1625600"/>
                <a:gd name="connsiteX5" fmla="*/ 1691211 w 1962150"/>
                <a:gd name="connsiteY5" fmla="*/ 1625600 h 1625600"/>
                <a:gd name="connsiteX6" fmla="*/ 270939 w 1962150"/>
                <a:gd name="connsiteY6" fmla="*/ 1625600 h 1625600"/>
                <a:gd name="connsiteX7" fmla="*/ 0 w 1962150"/>
                <a:gd name="connsiteY7" fmla="*/ 1354661 h 1625600"/>
                <a:gd name="connsiteX8" fmla="*/ 0 w 1962150"/>
                <a:gd name="connsiteY8" fmla="*/ 270939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2150" h="1625600" extrusionOk="0">
                  <a:moveTo>
                    <a:pt x="0" y="270939"/>
                  </a:moveTo>
                  <a:cubicBezTo>
                    <a:pt x="0" y="121304"/>
                    <a:pt x="121304" y="0"/>
                    <a:pt x="270939" y="0"/>
                  </a:cubicBezTo>
                  <a:lnTo>
                    <a:pt x="1691211" y="0"/>
                  </a:lnTo>
                  <a:cubicBezTo>
                    <a:pt x="1840846" y="0"/>
                    <a:pt x="1962150" y="121304"/>
                    <a:pt x="1962150" y="270939"/>
                  </a:cubicBezTo>
                  <a:lnTo>
                    <a:pt x="1962150" y="1354661"/>
                  </a:lnTo>
                  <a:cubicBezTo>
                    <a:pt x="1962150" y="1504296"/>
                    <a:pt x="1840846" y="1625600"/>
                    <a:pt x="1691211" y="1625600"/>
                  </a:cubicBezTo>
                  <a:lnTo>
                    <a:pt x="270939" y="1625600"/>
                  </a:lnTo>
                  <a:cubicBezTo>
                    <a:pt x="121304" y="1625600"/>
                    <a:pt x="0" y="1504296"/>
                    <a:pt x="0" y="1354661"/>
                  </a:cubicBezTo>
                  <a:lnTo>
                    <a:pt x="0" y="2709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6666" tIns="116666" rIns="116666" bIns="116666" spcCol="1270" anchor="ctr"/>
            <a:lstStyle/>
            <a:p>
              <a:pPr algn="ctr" defTabSz="66675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fr-FR" sz="1350">
                  <a:solidFill>
                    <a:prstClr val="black"/>
                  </a:solidFill>
                  <a:latin typeface="Calibri"/>
                </a:rPr>
                <a:t>3</a:t>
              </a:r>
              <a:endParaRPr/>
            </a:p>
            <a:p>
              <a:pPr algn="ctr" defTabSz="66675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fr-FR" sz="1200">
                  <a:solidFill>
                    <a:prstClr val="black"/>
                  </a:solidFill>
                  <a:latin typeface="Calibri"/>
                </a:rPr>
                <a:t>Aménagement de la formation en milieu professionnel</a:t>
              </a:r>
              <a:endParaRPr/>
            </a:p>
          </p:txBody>
        </p:sp>
      </p:grpSp>
      <p:sp>
        <p:nvSpPr>
          <p:cNvPr id="17" name="Ellipse 16"/>
          <p:cNvSpPr/>
          <p:nvPr/>
        </p:nvSpPr>
        <p:spPr bwMode="auto">
          <a:xfrm>
            <a:off x="831274" y="4099255"/>
            <a:ext cx="1720454" cy="594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fr-FR" sz="1350">
                <a:solidFill>
                  <a:prstClr val="white"/>
                </a:solidFill>
                <a:latin typeface="Calibri"/>
              </a:rPr>
              <a:t>Niveau initial</a:t>
            </a:r>
          </a:p>
        </p:txBody>
      </p:sp>
      <p:sp>
        <p:nvSpPr>
          <p:cNvPr id="18" name="Flèche droite 17"/>
          <p:cNvSpPr/>
          <p:nvPr/>
        </p:nvSpPr>
        <p:spPr bwMode="auto">
          <a:xfrm>
            <a:off x="2612873" y="4330200"/>
            <a:ext cx="2851547" cy="24061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5525565" y="3996103"/>
            <a:ext cx="1720454" cy="8826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fr-FR" sz="1350">
                <a:solidFill>
                  <a:prstClr val="white"/>
                </a:solidFill>
                <a:latin typeface="Calibri"/>
              </a:rPr>
              <a:t>Niveau exigé pour la certification</a:t>
            </a:r>
            <a:endParaRPr/>
          </a:p>
        </p:txBody>
      </p:sp>
      <p:sp>
        <p:nvSpPr>
          <p:cNvPr id="22" name="Bulle ronde 21"/>
          <p:cNvSpPr/>
          <p:nvPr/>
        </p:nvSpPr>
        <p:spPr bwMode="auto">
          <a:xfrm>
            <a:off x="1691500" y="1819618"/>
            <a:ext cx="2555081" cy="577454"/>
          </a:xfrm>
          <a:prstGeom prst="wedgeEllipseCallout">
            <a:avLst>
              <a:gd name="adj1" fmla="val -18049"/>
              <a:gd name="adj2" fmla="val 4375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fr-FR" sz="1350">
                <a:solidFill>
                  <a:prstClr val="black"/>
                </a:solidFill>
                <a:latin typeface="Calibri"/>
              </a:rPr>
              <a:t>Dialogue et accord de l’élève et de sa famille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tretch/>
        </p:blipFill>
        <p:spPr bwMode="auto">
          <a:xfrm>
            <a:off x="238995" y="64943"/>
            <a:ext cx="592280" cy="6226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 bwMode="auto">
          <a:xfrm>
            <a:off x="1174174" y="197361"/>
            <a:ext cx="5840410" cy="38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sz="1900">
                <a:solidFill>
                  <a:srgbClr val="223A7D"/>
                </a:solidFill>
                <a:latin typeface="Arial Black"/>
              </a:rPr>
              <a:t>CAP 1,2,3 : mise en œuvre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3"/>
            <a:ext cx="376671" cy="273844"/>
          </a:xfrm>
          <a:prstGeom prst="rect">
            <a:avLst/>
          </a:prstGeom>
        </p:spPr>
        <p:txBody>
          <a:bodyPr/>
          <a:lstStyle/>
          <a:p>
            <a:pPr algn="ctr" defTabSz="342900">
              <a:defRPr/>
            </a:pPr>
            <a:fld id="{1CC5B465-768F-472B-948C-8202AA102334}" type="slidenum">
              <a:rPr lang="fr-FR" sz="1350">
                <a:solidFill>
                  <a:prstClr val="black">
                    <a:tint val="75000"/>
                  </a:prstClr>
                </a:solidFill>
                <a:latin typeface="Calibri"/>
              </a:rPr>
              <a:t>36</a:t>
            </a:fld>
            <a:endParaRPr lang="fr-FR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360995" y="112385"/>
            <a:ext cx="575188" cy="575188"/>
          </a:xfrm>
          <a:prstGeom prst="rect">
            <a:avLst/>
          </a:prstGeom>
        </p:spPr>
      </p:pic>
      <p:sp>
        <p:nvSpPr>
          <p:cNvPr id="20" name="Titre 1"/>
          <p:cNvSpPr>
            <a:spLocks noGrp="1"/>
          </p:cNvSpPr>
          <p:nvPr>
            <p:ph type="ctrTitle"/>
          </p:nvPr>
        </p:nvSpPr>
        <p:spPr bwMode="auto">
          <a:xfrm>
            <a:off x="1544930" y="1231775"/>
            <a:ext cx="4030654" cy="4763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b="1">
                <a:solidFill>
                  <a:schemeClr val="tx1"/>
                </a:solidFill>
                <a:latin typeface="Century Gothic"/>
              </a:rPr>
              <a:t>L’APPLICATION DEMAUTO</a:t>
            </a:r>
          </a:p>
        </p:txBody>
      </p:sp>
      <p:sp>
        <p:nvSpPr>
          <p:cNvPr id="23" name="ZoneTexte 22"/>
          <p:cNvSpPr txBox="1"/>
          <p:nvPr/>
        </p:nvSpPr>
        <p:spPr bwMode="auto">
          <a:xfrm>
            <a:off x="5297193" y="1006749"/>
            <a:ext cx="315001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fr-FR" sz="1500" b="1">
                <a:solidFill>
                  <a:srgbClr val="7BCF27"/>
                </a:solidFill>
                <a:latin typeface="Calibri"/>
              </a:rPr>
              <a:t>DEMandes d’AUTOrisation d’un aménagement du temps pour les élèves désirant entrer en CAP, en Baccalauréat Professionnel, en Brevet Professionnel ou en BTS</a:t>
            </a:r>
            <a:endParaRPr lang="fr-FR" sz="1500" b="1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35135" y="1849788"/>
            <a:ext cx="3770261" cy="2917445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 bwMode="auto">
          <a:xfrm>
            <a:off x="5536003" y="2566341"/>
            <a:ext cx="239383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sz="2100" b="1">
                <a:solidFill>
                  <a:srgbClr val="0070C0"/>
                </a:solidFill>
                <a:latin typeface="Calibri"/>
              </a:rPr>
              <a:t>Accès via le portail ARENA de l’établissement</a:t>
            </a:r>
            <a:endParaRPr/>
          </a:p>
        </p:txBody>
      </p:sp>
      <p:sp>
        <p:nvSpPr>
          <p:cNvPr id="26" name="Titre 1"/>
          <p:cNvSpPr txBox="1"/>
          <p:nvPr/>
        </p:nvSpPr>
        <p:spPr bwMode="auto">
          <a:xfrm>
            <a:off x="4305396" y="4415873"/>
            <a:ext cx="4030654" cy="476325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685800">
              <a:lnSpc>
                <a:spcPct val="90000"/>
              </a:lnSpc>
              <a:spcBef>
                <a:spcPts val="0"/>
              </a:spcBef>
              <a:buNone/>
              <a:defRPr sz="45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50">
              <a:defRPr/>
            </a:pPr>
            <a:r>
              <a:rPr lang="fr-FR" sz="2100">
                <a:solidFill>
                  <a:srgbClr val="FF0000"/>
                </a:solidFill>
                <a:latin typeface="Arial"/>
                <a:cs typeface="Arial"/>
              </a:rPr>
              <a:t>Positionnement réglementaire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tretch/>
        </p:blipFill>
        <p:spPr bwMode="auto">
          <a:xfrm>
            <a:off x="238995" y="64943"/>
            <a:ext cx="592280" cy="6226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 bwMode="auto">
          <a:xfrm>
            <a:off x="1174174" y="197361"/>
            <a:ext cx="5840410" cy="38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900">
                <a:solidFill>
                  <a:srgbClr val="223A7D"/>
                </a:solidFill>
                <a:latin typeface="Arial Black"/>
              </a:rPr>
              <a:t>CAP 1,2,3 : mise en œuvre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3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37</a:t>
            </a:fld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360995" y="112385"/>
            <a:ext cx="575188" cy="575188"/>
          </a:xfrm>
          <a:prstGeom prst="rect">
            <a:avLst/>
          </a:prstGeom>
        </p:spPr>
      </p:pic>
      <p:sp>
        <p:nvSpPr>
          <p:cNvPr id="12" name="ZoneTexte 8"/>
          <p:cNvSpPr txBox="1">
            <a:spLocks noChangeArrowheads="1"/>
          </p:cNvSpPr>
          <p:nvPr/>
        </p:nvSpPr>
        <p:spPr bwMode="auto">
          <a:xfrm>
            <a:off x="1093881" y="754540"/>
            <a:ext cx="6726115" cy="4154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fr-FR" sz="2100" b="1">
                <a:solidFill>
                  <a:schemeClr val="accent1">
                    <a:lumMod val="50000"/>
                  </a:schemeClr>
                </a:solidFill>
              </a:rPr>
              <a:t>Procédure et temporalité des adaptations de parcours</a:t>
            </a:r>
          </a:p>
        </p:txBody>
      </p:sp>
      <p:grpSp>
        <p:nvGrpSpPr>
          <p:cNvPr id="13" name="Groupe 7"/>
          <p:cNvGrpSpPr/>
          <p:nvPr/>
        </p:nvGrpSpPr>
        <p:grpSpPr bwMode="auto">
          <a:xfrm>
            <a:off x="1174174" y="1267263"/>
            <a:ext cx="6203981" cy="2624870"/>
            <a:chOff x="2001249" y="2927651"/>
            <a:chExt cx="6089570" cy="2632173"/>
          </a:xfrm>
        </p:grpSpPr>
        <p:sp>
          <p:nvSpPr>
            <p:cNvPr id="14" name="Forme libre 13"/>
            <p:cNvSpPr/>
            <p:nvPr/>
          </p:nvSpPr>
          <p:spPr bwMode="auto">
            <a:xfrm>
              <a:off x="2001249" y="2927651"/>
              <a:ext cx="2846350" cy="711227"/>
            </a:xfrm>
            <a:custGeom>
              <a:avLst/>
              <a:gdLst>
                <a:gd name="connsiteX0" fmla="*/ 0 w 2845593"/>
                <a:gd name="connsiteY0" fmla="*/ 71140 h 711398"/>
                <a:gd name="connsiteX1" fmla="*/ 71140 w 2845593"/>
                <a:gd name="connsiteY1" fmla="*/ 0 h 711398"/>
                <a:gd name="connsiteX2" fmla="*/ 2774453 w 2845593"/>
                <a:gd name="connsiteY2" fmla="*/ 0 h 711398"/>
                <a:gd name="connsiteX3" fmla="*/ 2845593 w 2845593"/>
                <a:gd name="connsiteY3" fmla="*/ 71140 h 711398"/>
                <a:gd name="connsiteX4" fmla="*/ 2845593 w 2845593"/>
                <a:gd name="connsiteY4" fmla="*/ 640258 h 711398"/>
                <a:gd name="connsiteX5" fmla="*/ 2774453 w 2845593"/>
                <a:gd name="connsiteY5" fmla="*/ 711398 h 711398"/>
                <a:gd name="connsiteX6" fmla="*/ 71140 w 2845593"/>
                <a:gd name="connsiteY6" fmla="*/ 711398 h 711398"/>
                <a:gd name="connsiteX7" fmla="*/ 0 w 2845593"/>
                <a:gd name="connsiteY7" fmla="*/ 640258 h 711398"/>
                <a:gd name="connsiteX8" fmla="*/ 0 w 2845593"/>
                <a:gd name="connsiteY8" fmla="*/ 71140 h 711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5593" h="711398" extrusionOk="0">
                  <a:moveTo>
                    <a:pt x="0" y="71140"/>
                  </a:moveTo>
                  <a:cubicBezTo>
                    <a:pt x="0" y="31850"/>
                    <a:pt x="31850" y="0"/>
                    <a:pt x="71140" y="0"/>
                  </a:cubicBezTo>
                  <a:lnTo>
                    <a:pt x="2774453" y="0"/>
                  </a:lnTo>
                  <a:cubicBezTo>
                    <a:pt x="2813743" y="0"/>
                    <a:pt x="2845593" y="31850"/>
                    <a:pt x="2845593" y="71140"/>
                  </a:cubicBezTo>
                  <a:lnTo>
                    <a:pt x="2845593" y="640258"/>
                  </a:lnTo>
                  <a:cubicBezTo>
                    <a:pt x="2845593" y="679548"/>
                    <a:pt x="2813743" y="711398"/>
                    <a:pt x="2774453" y="711398"/>
                  </a:cubicBezTo>
                  <a:lnTo>
                    <a:pt x="71140" y="711398"/>
                  </a:lnTo>
                  <a:cubicBezTo>
                    <a:pt x="31850" y="711398"/>
                    <a:pt x="0" y="679548"/>
                    <a:pt x="0" y="640258"/>
                  </a:cubicBezTo>
                  <a:lnTo>
                    <a:pt x="0" y="7114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5630" tIns="35630" rIns="35630" bIns="35630" spcCol="1270" anchor="ctr"/>
            <a:lstStyle/>
            <a:p>
              <a:pPr algn="ctr" defTabSz="700088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fr-FR">
                  <a:latin typeface="Arial"/>
                  <a:cs typeface="Arial"/>
                </a:rPr>
                <a:t>Réduction du parcours     en 1 an</a:t>
              </a:r>
              <a:endParaRPr/>
            </a:p>
          </p:txBody>
        </p:sp>
        <p:sp>
          <p:nvSpPr>
            <p:cNvPr id="15" name="Flèche droite 14"/>
            <p:cNvSpPr/>
            <p:nvPr/>
          </p:nvSpPr>
          <p:spPr bwMode="auto">
            <a:xfrm rot="5400000">
              <a:off x="3360922" y="3701589"/>
              <a:ext cx="125417" cy="123823"/>
            </a:xfrm>
            <a:prstGeom prst="rightArrow">
              <a:avLst>
                <a:gd name="adj1" fmla="val 667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orme libre 15"/>
            <p:cNvSpPr/>
            <p:nvPr/>
          </p:nvSpPr>
          <p:spPr bwMode="auto">
            <a:xfrm>
              <a:off x="2001249" y="3888125"/>
              <a:ext cx="2846350" cy="711227"/>
            </a:xfrm>
            <a:custGeom>
              <a:avLst/>
              <a:gdLst>
                <a:gd name="connsiteX0" fmla="*/ 0 w 2845593"/>
                <a:gd name="connsiteY0" fmla="*/ 71140 h 711398"/>
                <a:gd name="connsiteX1" fmla="*/ 71140 w 2845593"/>
                <a:gd name="connsiteY1" fmla="*/ 0 h 711398"/>
                <a:gd name="connsiteX2" fmla="*/ 2774453 w 2845593"/>
                <a:gd name="connsiteY2" fmla="*/ 0 h 711398"/>
                <a:gd name="connsiteX3" fmla="*/ 2845593 w 2845593"/>
                <a:gd name="connsiteY3" fmla="*/ 71140 h 711398"/>
                <a:gd name="connsiteX4" fmla="*/ 2845593 w 2845593"/>
                <a:gd name="connsiteY4" fmla="*/ 640258 h 711398"/>
                <a:gd name="connsiteX5" fmla="*/ 2774453 w 2845593"/>
                <a:gd name="connsiteY5" fmla="*/ 711398 h 711398"/>
                <a:gd name="connsiteX6" fmla="*/ 71140 w 2845593"/>
                <a:gd name="connsiteY6" fmla="*/ 711398 h 711398"/>
                <a:gd name="connsiteX7" fmla="*/ 0 w 2845593"/>
                <a:gd name="connsiteY7" fmla="*/ 640258 h 711398"/>
                <a:gd name="connsiteX8" fmla="*/ 0 w 2845593"/>
                <a:gd name="connsiteY8" fmla="*/ 71140 h 711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5593" h="711398" extrusionOk="0">
                  <a:moveTo>
                    <a:pt x="0" y="71140"/>
                  </a:moveTo>
                  <a:cubicBezTo>
                    <a:pt x="0" y="31850"/>
                    <a:pt x="31850" y="0"/>
                    <a:pt x="71140" y="0"/>
                  </a:cubicBezTo>
                  <a:lnTo>
                    <a:pt x="2774453" y="0"/>
                  </a:lnTo>
                  <a:cubicBezTo>
                    <a:pt x="2813743" y="0"/>
                    <a:pt x="2845593" y="31850"/>
                    <a:pt x="2845593" y="71140"/>
                  </a:cubicBezTo>
                  <a:lnTo>
                    <a:pt x="2845593" y="640258"/>
                  </a:lnTo>
                  <a:cubicBezTo>
                    <a:pt x="2845593" y="679548"/>
                    <a:pt x="2813743" y="711398"/>
                    <a:pt x="2774453" y="711398"/>
                  </a:cubicBezTo>
                  <a:lnTo>
                    <a:pt x="71140" y="711398"/>
                  </a:lnTo>
                  <a:cubicBezTo>
                    <a:pt x="31850" y="711398"/>
                    <a:pt x="0" y="679548"/>
                    <a:pt x="0" y="640258"/>
                  </a:cubicBezTo>
                  <a:lnTo>
                    <a:pt x="0" y="71140"/>
                  </a:lnTo>
                  <a:close/>
                </a:path>
              </a:pathLst>
            </a:cu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9915" tIns="29915" rIns="29915" bIns="29915" spcCol="1270" anchor="ctr"/>
            <a:lstStyle/>
            <a:p>
              <a:pPr algn="ctr" defTabSz="500063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fr-FR" sz="1200">
                  <a:latin typeface="Arial"/>
                  <a:cs typeface="Arial"/>
                </a:rPr>
                <a:t>Diagnostic et positionnement pédagogique</a:t>
              </a:r>
              <a:endParaRPr/>
            </a:p>
          </p:txBody>
        </p:sp>
        <p:sp>
          <p:nvSpPr>
            <p:cNvPr id="17" name="Flèche droite 16"/>
            <p:cNvSpPr/>
            <p:nvPr/>
          </p:nvSpPr>
          <p:spPr bwMode="auto">
            <a:xfrm rot="5400000">
              <a:off x="3360921" y="4662062"/>
              <a:ext cx="125417" cy="123823"/>
            </a:xfrm>
            <a:prstGeom prst="rightArrow">
              <a:avLst>
                <a:gd name="adj1" fmla="val 667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orme libre 17"/>
            <p:cNvSpPr/>
            <p:nvPr/>
          </p:nvSpPr>
          <p:spPr bwMode="auto">
            <a:xfrm>
              <a:off x="2001249" y="4848598"/>
              <a:ext cx="2846350" cy="711227"/>
            </a:xfrm>
            <a:custGeom>
              <a:avLst/>
              <a:gdLst>
                <a:gd name="connsiteX0" fmla="*/ 0 w 2845593"/>
                <a:gd name="connsiteY0" fmla="*/ 71140 h 711398"/>
                <a:gd name="connsiteX1" fmla="*/ 71140 w 2845593"/>
                <a:gd name="connsiteY1" fmla="*/ 0 h 711398"/>
                <a:gd name="connsiteX2" fmla="*/ 2774453 w 2845593"/>
                <a:gd name="connsiteY2" fmla="*/ 0 h 711398"/>
                <a:gd name="connsiteX3" fmla="*/ 2845593 w 2845593"/>
                <a:gd name="connsiteY3" fmla="*/ 71140 h 711398"/>
                <a:gd name="connsiteX4" fmla="*/ 2845593 w 2845593"/>
                <a:gd name="connsiteY4" fmla="*/ 640258 h 711398"/>
                <a:gd name="connsiteX5" fmla="*/ 2774453 w 2845593"/>
                <a:gd name="connsiteY5" fmla="*/ 711398 h 711398"/>
                <a:gd name="connsiteX6" fmla="*/ 71140 w 2845593"/>
                <a:gd name="connsiteY6" fmla="*/ 711398 h 711398"/>
                <a:gd name="connsiteX7" fmla="*/ 0 w 2845593"/>
                <a:gd name="connsiteY7" fmla="*/ 640258 h 711398"/>
                <a:gd name="connsiteX8" fmla="*/ 0 w 2845593"/>
                <a:gd name="connsiteY8" fmla="*/ 71140 h 711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5593" h="711398" extrusionOk="0">
                  <a:moveTo>
                    <a:pt x="0" y="71140"/>
                  </a:moveTo>
                  <a:cubicBezTo>
                    <a:pt x="0" y="31850"/>
                    <a:pt x="31850" y="0"/>
                    <a:pt x="71140" y="0"/>
                  </a:cubicBezTo>
                  <a:lnTo>
                    <a:pt x="2774453" y="0"/>
                  </a:lnTo>
                  <a:cubicBezTo>
                    <a:pt x="2813743" y="0"/>
                    <a:pt x="2845593" y="31850"/>
                    <a:pt x="2845593" y="71140"/>
                  </a:cubicBezTo>
                  <a:lnTo>
                    <a:pt x="2845593" y="640258"/>
                  </a:lnTo>
                  <a:cubicBezTo>
                    <a:pt x="2845593" y="679548"/>
                    <a:pt x="2813743" y="711398"/>
                    <a:pt x="2774453" y="711398"/>
                  </a:cubicBezTo>
                  <a:lnTo>
                    <a:pt x="71140" y="711398"/>
                  </a:lnTo>
                  <a:cubicBezTo>
                    <a:pt x="31850" y="711398"/>
                    <a:pt x="0" y="679548"/>
                    <a:pt x="0" y="640258"/>
                  </a:cubicBezTo>
                  <a:lnTo>
                    <a:pt x="0" y="71140"/>
                  </a:lnTo>
                  <a:close/>
                </a:path>
              </a:pathLst>
            </a:custGeom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9915" tIns="29915" rIns="29915" bIns="29915" anchor="ctr"/>
            <a:lstStyle>
              <a:lvl1pPr>
                <a:defRPr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 algn="ctr" defTabSz="685800">
                <a:defRPr/>
              </a:pPr>
              <a:r>
                <a:rPr lang="fr-FR" sz="1500">
                  <a:solidFill>
                    <a:srgbClr val="000000"/>
                  </a:solidFill>
                  <a:latin typeface="Arial"/>
                  <a:cs typeface="Arial"/>
                </a:rPr>
                <a:t>Avant les vacances d’automne Année 1</a:t>
              </a:r>
              <a:endParaRPr/>
            </a:p>
          </p:txBody>
        </p:sp>
        <p:sp>
          <p:nvSpPr>
            <p:cNvPr id="19" name="Forme libre 18"/>
            <p:cNvSpPr/>
            <p:nvPr/>
          </p:nvSpPr>
          <p:spPr bwMode="auto">
            <a:xfrm>
              <a:off x="5244468" y="2927651"/>
              <a:ext cx="2846351" cy="711227"/>
            </a:xfrm>
            <a:custGeom>
              <a:avLst/>
              <a:gdLst>
                <a:gd name="connsiteX0" fmla="*/ 0 w 2845593"/>
                <a:gd name="connsiteY0" fmla="*/ 71140 h 711398"/>
                <a:gd name="connsiteX1" fmla="*/ 71140 w 2845593"/>
                <a:gd name="connsiteY1" fmla="*/ 0 h 711398"/>
                <a:gd name="connsiteX2" fmla="*/ 2774453 w 2845593"/>
                <a:gd name="connsiteY2" fmla="*/ 0 h 711398"/>
                <a:gd name="connsiteX3" fmla="*/ 2845593 w 2845593"/>
                <a:gd name="connsiteY3" fmla="*/ 71140 h 711398"/>
                <a:gd name="connsiteX4" fmla="*/ 2845593 w 2845593"/>
                <a:gd name="connsiteY4" fmla="*/ 640258 h 711398"/>
                <a:gd name="connsiteX5" fmla="*/ 2774453 w 2845593"/>
                <a:gd name="connsiteY5" fmla="*/ 711398 h 711398"/>
                <a:gd name="connsiteX6" fmla="*/ 71140 w 2845593"/>
                <a:gd name="connsiteY6" fmla="*/ 711398 h 711398"/>
                <a:gd name="connsiteX7" fmla="*/ 0 w 2845593"/>
                <a:gd name="connsiteY7" fmla="*/ 640258 h 711398"/>
                <a:gd name="connsiteX8" fmla="*/ 0 w 2845593"/>
                <a:gd name="connsiteY8" fmla="*/ 71140 h 711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5593" h="711398" extrusionOk="0">
                  <a:moveTo>
                    <a:pt x="0" y="71140"/>
                  </a:moveTo>
                  <a:cubicBezTo>
                    <a:pt x="0" y="31850"/>
                    <a:pt x="31850" y="0"/>
                    <a:pt x="71140" y="0"/>
                  </a:cubicBezTo>
                  <a:lnTo>
                    <a:pt x="2774453" y="0"/>
                  </a:lnTo>
                  <a:cubicBezTo>
                    <a:pt x="2813743" y="0"/>
                    <a:pt x="2845593" y="31850"/>
                    <a:pt x="2845593" y="71140"/>
                  </a:cubicBezTo>
                  <a:lnTo>
                    <a:pt x="2845593" y="640258"/>
                  </a:lnTo>
                  <a:cubicBezTo>
                    <a:pt x="2845593" y="679548"/>
                    <a:pt x="2813743" y="711398"/>
                    <a:pt x="2774453" y="711398"/>
                  </a:cubicBezTo>
                  <a:lnTo>
                    <a:pt x="71140" y="711398"/>
                  </a:lnTo>
                  <a:cubicBezTo>
                    <a:pt x="31850" y="711398"/>
                    <a:pt x="0" y="679548"/>
                    <a:pt x="0" y="640258"/>
                  </a:cubicBezTo>
                  <a:lnTo>
                    <a:pt x="0" y="7114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5630" tIns="35630" rIns="35630" bIns="35630" spcCol="1270" anchor="ctr"/>
            <a:lstStyle/>
            <a:p>
              <a:pPr algn="ctr" defTabSz="700088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fr-FR">
                  <a:latin typeface="Arial"/>
                  <a:cs typeface="Arial"/>
                </a:rPr>
                <a:t>Allongement du parcours en 3 ans</a:t>
              </a:r>
              <a:endParaRPr/>
            </a:p>
          </p:txBody>
        </p:sp>
        <p:sp>
          <p:nvSpPr>
            <p:cNvPr id="21" name="Flèche droite 20"/>
            <p:cNvSpPr/>
            <p:nvPr/>
          </p:nvSpPr>
          <p:spPr bwMode="auto">
            <a:xfrm rot="5400000">
              <a:off x="6605729" y="3701589"/>
              <a:ext cx="125417" cy="123823"/>
            </a:xfrm>
            <a:prstGeom prst="rightArrow">
              <a:avLst>
                <a:gd name="adj1" fmla="val 667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orme libre 21"/>
            <p:cNvSpPr/>
            <p:nvPr/>
          </p:nvSpPr>
          <p:spPr bwMode="auto">
            <a:xfrm>
              <a:off x="5244468" y="3888125"/>
              <a:ext cx="2846351" cy="711227"/>
            </a:xfrm>
            <a:custGeom>
              <a:avLst/>
              <a:gdLst>
                <a:gd name="connsiteX0" fmla="*/ 0 w 2845593"/>
                <a:gd name="connsiteY0" fmla="*/ 71140 h 711398"/>
                <a:gd name="connsiteX1" fmla="*/ 71140 w 2845593"/>
                <a:gd name="connsiteY1" fmla="*/ 0 h 711398"/>
                <a:gd name="connsiteX2" fmla="*/ 2774453 w 2845593"/>
                <a:gd name="connsiteY2" fmla="*/ 0 h 711398"/>
                <a:gd name="connsiteX3" fmla="*/ 2845593 w 2845593"/>
                <a:gd name="connsiteY3" fmla="*/ 71140 h 711398"/>
                <a:gd name="connsiteX4" fmla="*/ 2845593 w 2845593"/>
                <a:gd name="connsiteY4" fmla="*/ 640258 h 711398"/>
                <a:gd name="connsiteX5" fmla="*/ 2774453 w 2845593"/>
                <a:gd name="connsiteY5" fmla="*/ 711398 h 711398"/>
                <a:gd name="connsiteX6" fmla="*/ 71140 w 2845593"/>
                <a:gd name="connsiteY6" fmla="*/ 711398 h 711398"/>
                <a:gd name="connsiteX7" fmla="*/ 0 w 2845593"/>
                <a:gd name="connsiteY7" fmla="*/ 640258 h 711398"/>
                <a:gd name="connsiteX8" fmla="*/ 0 w 2845593"/>
                <a:gd name="connsiteY8" fmla="*/ 71140 h 711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5593" h="711398" extrusionOk="0">
                  <a:moveTo>
                    <a:pt x="0" y="71140"/>
                  </a:moveTo>
                  <a:cubicBezTo>
                    <a:pt x="0" y="31850"/>
                    <a:pt x="31850" y="0"/>
                    <a:pt x="71140" y="0"/>
                  </a:cubicBezTo>
                  <a:lnTo>
                    <a:pt x="2774453" y="0"/>
                  </a:lnTo>
                  <a:cubicBezTo>
                    <a:pt x="2813743" y="0"/>
                    <a:pt x="2845593" y="31850"/>
                    <a:pt x="2845593" y="71140"/>
                  </a:cubicBezTo>
                  <a:lnTo>
                    <a:pt x="2845593" y="640258"/>
                  </a:lnTo>
                  <a:cubicBezTo>
                    <a:pt x="2845593" y="679548"/>
                    <a:pt x="2813743" y="711398"/>
                    <a:pt x="2774453" y="711398"/>
                  </a:cubicBezTo>
                  <a:lnTo>
                    <a:pt x="71140" y="711398"/>
                  </a:lnTo>
                  <a:cubicBezTo>
                    <a:pt x="31850" y="711398"/>
                    <a:pt x="0" y="679548"/>
                    <a:pt x="0" y="640258"/>
                  </a:cubicBezTo>
                  <a:lnTo>
                    <a:pt x="0" y="71140"/>
                  </a:lnTo>
                  <a:close/>
                </a:path>
              </a:pathLst>
            </a:cu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9915" tIns="29915" rIns="29915" bIns="29915" spcCol="1270" anchor="ctr"/>
            <a:lstStyle/>
            <a:p>
              <a:pPr algn="ctr" defTabSz="500063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fr-FR" sz="1200">
                  <a:latin typeface="Arial"/>
                  <a:cs typeface="Arial"/>
                </a:rPr>
                <a:t>Diagnostic et positionnement pédagogique</a:t>
              </a:r>
              <a:endParaRPr/>
            </a:p>
          </p:txBody>
        </p:sp>
        <p:sp>
          <p:nvSpPr>
            <p:cNvPr id="23" name="Flèche droite 22"/>
            <p:cNvSpPr/>
            <p:nvPr/>
          </p:nvSpPr>
          <p:spPr bwMode="auto">
            <a:xfrm rot="5400000">
              <a:off x="6605727" y="4662062"/>
              <a:ext cx="125417" cy="123823"/>
            </a:xfrm>
            <a:prstGeom prst="rightArrow">
              <a:avLst>
                <a:gd name="adj1" fmla="val 667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Forme libre 23"/>
            <p:cNvSpPr/>
            <p:nvPr/>
          </p:nvSpPr>
          <p:spPr bwMode="auto">
            <a:xfrm>
              <a:off x="5244468" y="4848598"/>
              <a:ext cx="2846351" cy="711227"/>
            </a:xfrm>
            <a:custGeom>
              <a:avLst/>
              <a:gdLst>
                <a:gd name="connsiteX0" fmla="*/ 0 w 2845593"/>
                <a:gd name="connsiteY0" fmla="*/ 71140 h 711398"/>
                <a:gd name="connsiteX1" fmla="*/ 71140 w 2845593"/>
                <a:gd name="connsiteY1" fmla="*/ 0 h 711398"/>
                <a:gd name="connsiteX2" fmla="*/ 2774453 w 2845593"/>
                <a:gd name="connsiteY2" fmla="*/ 0 h 711398"/>
                <a:gd name="connsiteX3" fmla="*/ 2845593 w 2845593"/>
                <a:gd name="connsiteY3" fmla="*/ 71140 h 711398"/>
                <a:gd name="connsiteX4" fmla="*/ 2845593 w 2845593"/>
                <a:gd name="connsiteY4" fmla="*/ 640258 h 711398"/>
                <a:gd name="connsiteX5" fmla="*/ 2774453 w 2845593"/>
                <a:gd name="connsiteY5" fmla="*/ 711398 h 711398"/>
                <a:gd name="connsiteX6" fmla="*/ 71140 w 2845593"/>
                <a:gd name="connsiteY6" fmla="*/ 711398 h 711398"/>
                <a:gd name="connsiteX7" fmla="*/ 0 w 2845593"/>
                <a:gd name="connsiteY7" fmla="*/ 640258 h 711398"/>
                <a:gd name="connsiteX8" fmla="*/ 0 w 2845593"/>
                <a:gd name="connsiteY8" fmla="*/ 71140 h 711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5593" h="711398" extrusionOk="0">
                  <a:moveTo>
                    <a:pt x="0" y="71140"/>
                  </a:moveTo>
                  <a:cubicBezTo>
                    <a:pt x="0" y="31850"/>
                    <a:pt x="31850" y="0"/>
                    <a:pt x="71140" y="0"/>
                  </a:cubicBezTo>
                  <a:lnTo>
                    <a:pt x="2774453" y="0"/>
                  </a:lnTo>
                  <a:cubicBezTo>
                    <a:pt x="2813743" y="0"/>
                    <a:pt x="2845593" y="31850"/>
                    <a:pt x="2845593" y="71140"/>
                  </a:cubicBezTo>
                  <a:lnTo>
                    <a:pt x="2845593" y="640258"/>
                  </a:lnTo>
                  <a:cubicBezTo>
                    <a:pt x="2845593" y="679548"/>
                    <a:pt x="2813743" y="711398"/>
                    <a:pt x="2774453" y="711398"/>
                  </a:cubicBezTo>
                  <a:lnTo>
                    <a:pt x="71140" y="711398"/>
                  </a:lnTo>
                  <a:cubicBezTo>
                    <a:pt x="31850" y="711398"/>
                    <a:pt x="0" y="679548"/>
                    <a:pt x="0" y="640258"/>
                  </a:cubicBezTo>
                  <a:lnTo>
                    <a:pt x="0" y="71140"/>
                  </a:lnTo>
                  <a:close/>
                </a:path>
              </a:pathLst>
            </a:cu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9915" tIns="29915" rIns="29915" bIns="29915" spcCol="1270" anchor="ctr"/>
            <a:lstStyle/>
            <a:p>
              <a:pPr algn="ctr" defTabSz="500063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fr-FR" sz="1350">
                  <a:latin typeface="Arial"/>
                  <a:cs typeface="Arial"/>
                </a:rPr>
                <a:t>Entre la fin de première année et au plus tard après le premier conseil de classe année 2</a:t>
              </a:r>
            </a:p>
          </p:txBody>
        </p:sp>
      </p:grpSp>
      <p:sp>
        <p:nvSpPr>
          <p:cNvPr id="25" name="Flèche vers le bas 24"/>
          <p:cNvSpPr/>
          <p:nvPr/>
        </p:nvSpPr>
        <p:spPr bwMode="auto">
          <a:xfrm rot="18902052">
            <a:off x="257808" y="2637366"/>
            <a:ext cx="1303263" cy="967546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/>
              <a:t>Demande</a:t>
            </a:r>
            <a:endParaRPr/>
          </a:p>
          <a:p>
            <a:pPr algn="ctr">
              <a:defRPr/>
            </a:pPr>
            <a:r>
              <a:rPr lang="fr-FR" sz="900"/>
              <a:t>DEMAUTO</a:t>
            </a:r>
          </a:p>
        </p:txBody>
      </p:sp>
      <p:sp>
        <p:nvSpPr>
          <p:cNvPr id="26" name="Flèche vers le bas 25"/>
          <p:cNvSpPr/>
          <p:nvPr/>
        </p:nvSpPr>
        <p:spPr bwMode="auto">
          <a:xfrm rot="2372789">
            <a:off x="7097382" y="2450552"/>
            <a:ext cx="1303263" cy="967546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/>
              <a:t>Demande</a:t>
            </a:r>
            <a:endParaRPr/>
          </a:p>
          <a:p>
            <a:pPr algn="ctr">
              <a:defRPr/>
            </a:pPr>
            <a:r>
              <a:rPr lang="fr-FR" sz="900"/>
              <a:t>DEMAUTO</a:t>
            </a:r>
          </a:p>
        </p:txBody>
      </p:sp>
      <p:sp>
        <p:nvSpPr>
          <p:cNvPr id="7" name="ZoneTexte 6"/>
          <p:cNvSpPr txBox="1"/>
          <p:nvPr/>
        </p:nvSpPr>
        <p:spPr bwMode="auto">
          <a:xfrm>
            <a:off x="1196293" y="4105726"/>
            <a:ext cx="2980121" cy="553998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500">
                <a:latin typeface="Arial"/>
                <a:cs typeface="Arial"/>
              </a:rPr>
              <a:t>Mise en œuvre du parcours de formation adapté en 1 année</a:t>
            </a:r>
          </a:p>
        </p:txBody>
      </p:sp>
      <p:sp>
        <p:nvSpPr>
          <p:cNvPr id="27" name="ZoneTexte 26"/>
          <p:cNvSpPr txBox="1"/>
          <p:nvPr/>
        </p:nvSpPr>
        <p:spPr bwMode="auto">
          <a:xfrm>
            <a:off x="4478328" y="4102429"/>
            <a:ext cx="2980121" cy="553998"/>
          </a:xfrm>
          <a:prstGeom prst="rect">
            <a:avLst/>
          </a:prstGeom>
          <a:solidFill>
            <a:srgbClr val="A5A5A5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500">
                <a:latin typeface="Arial"/>
                <a:cs typeface="Arial"/>
              </a:rPr>
              <a:t>Mise en œuvre du parcours de formation adapté en 3 ans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tretch/>
        </p:blipFill>
        <p:spPr bwMode="auto">
          <a:xfrm>
            <a:off x="238995" y="64943"/>
            <a:ext cx="592280" cy="6226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 bwMode="auto">
          <a:xfrm>
            <a:off x="1174174" y="197361"/>
            <a:ext cx="5840410" cy="38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900">
                <a:solidFill>
                  <a:srgbClr val="223A7D"/>
                </a:solidFill>
                <a:latin typeface="Arial Black"/>
              </a:rPr>
              <a:t>CAP 1,2,3 : mise en œuvre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3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38</a:t>
            </a:fld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360995" y="112385"/>
            <a:ext cx="575188" cy="575188"/>
          </a:xfrm>
          <a:prstGeom prst="rect">
            <a:avLst/>
          </a:prstGeom>
        </p:spPr>
      </p:pic>
      <p:sp>
        <p:nvSpPr>
          <p:cNvPr id="12" name="ZoneTexte 8"/>
          <p:cNvSpPr txBox="1">
            <a:spLocks noChangeArrowheads="1"/>
          </p:cNvSpPr>
          <p:nvPr/>
        </p:nvSpPr>
        <p:spPr bwMode="auto">
          <a:xfrm>
            <a:off x="332071" y="714547"/>
            <a:ext cx="8227442" cy="4154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fr-FR" sz="2100" b="1">
                <a:solidFill>
                  <a:schemeClr val="accent1">
                    <a:lumMod val="50000"/>
                  </a:schemeClr>
                </a:solidFill>
              </a:rPr>
              <a:t>Adaptations des parcours pour 1 CAP en 1 an</a:t>
            </a:r>
            <a:endParaRPr lang="fr-FR" sz="1350" b="1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3" name="Groupe 15"/>
          <p:cNvGrpSpPr/>
          <p:nvPr/>
        </p:nvGrpSpPr>
        <p:grpSpPr bwMode="auto">
          <a:xfrm>
            <a:off x="1721094" y="1529861"/>
            <a:ext cx="4246685" cy="822836"/>
            <a:chOff x="483463" y="2088036"/>
            <a:chExt cx="3617197" cy="1092507"/>
          </a:xfrm>
        </p:grpSpPr>
        <p:sp>
          <p:nvSpPr>
            <p:cNvPr id="39" name="Ellipse 38"/>
            <p:cNvSpPr/>
            <p:nvPr/>
          </p:nvSpPr>
          <p:spPr bwMode="auto">
            <a:xfrm>
              <a:off x="483463" y="2097550"/>
              <a:ext cx="1652260" cy="1082993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350">
                  <a:solidFill>
                    <a:schemeClr val="tx1"/>
                  </a:solidFill>
                </a:rPr>
                <a:t>Début d’année éventuellement en classe de 2nde </a:t>
              </a:r>
            </a:p>
          </p:txBody>
        </p:sp>
        <p:sp>
          <p:nvSpPr>
            <p:cNvPr id="40" name="Ellipse 39"/>
            <p:cNvSpPr/>
            <p:nvPr/>
          </p:nvSpPr>
          <p:spPr bwMode="auto">
            <a:xfrm>
              <a:off x="2448400" y="2088036"/>
              <a:ext cx="1652260" cy="102752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350">
                  <a:solidFill>
                    <a:schemeClr val="tx1"/>
                  </a:solidFill>
                </a:rPr>
                <a:t>Fin d’année en classe de terminale</a:t>
              </a:r>
            </a:p>
          </p:txBody>
        </p:sp>
        <p:sp>
          <p:nvSpPr>
            <p:cNvPr id="41" name="Plus 40"/>
            <p:cNvSpPr/>
            <p:nvPr/>
          </p:nvSpPr>
          <p:spPr bwMode="auto">
            <a:xfrm>
              <a:off x="2135723" y="2427372"/>
              <a:ext cx="371402" cy="339336"/>
            </a:xfrm>
            <a:prstGeom prst="mathPlus">
              <a:avLst>
                <a:gd name="adj1" fmla="val 2352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/>
            </a:p>
          </p:txBody>
        </p:sp>
      </p:grpSp>
      <p:grpSp>
        <p:nvGrpSpPr>
          <p:cNvPr id="42" name="Groupe 22"/>
          <p:cNvGrpSpPr/>
          <p:nvPr/>
        </p:nvGrpSpPr>
        <p:grpSpPr bwMode="auto">
          <a:xfrm>
            <a:off x="1059975" y="3286746"/>
            <a:ext cx="5896515" cy="1221691"/>
            <a:chOff x="556186" y="4516674"/>
            <a:chExt cx="7861950" cy="1627613"/>
          </a:xfrm>
        </p:grpSpPr>
        <p:sp>
          <p:nvSpPr>
            <p:cNvPr id="43" name="Rectangle à coins arrondis 42"/>
            <p:cNvSpPr/>
            <p:nvPr/>
          </p:nvSpPr>
          <p:spPr bwMode="auto">
            <a:xfrm>
              <a:off x="556186" y="4934644"/>
              <a:ext cx="1958957" cy="506006"/>
            </a:xfrm>
            <a:prstGeom prst="roundRect">
              <a:avLst>
                <a:gd name="adj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350"/>
                <a:t>Durées des PFMP</a:t>
              </a:r>
              <a:endParaRPr lang="fr-FR" sz="1050"/>
            </a:p>
          </p:txBody>
        </p:sp>
        <p:sp>
          <p:nvSpPr>
            <p:cNvPr id="44" name="ZoneTexte 10"/>
            <p:cNvSpPr txBox="1">
              <a:spLocks noChangeArrowheads="1"/>
            </p:cNvSpPr>
            <p:nvPr/>
          </p:nvSpPr>
          <p:spPr bwMode="auto">
            <a:xfrm>
              <a:off x="3169761" y="4516674"/>
              <a:ext cx="3432292" cy="369035"/>
            </a:xfrm>
            <a:prstGeom prst="rect">
              <a:avLst/>
            </a:prstGeom>
            <a:noFill/>
            <a:ln w="9525">
              <a:solidFill>
                <a:srgbClr val="5AA1D8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defRPr/>
              </a:pPr>
              <a:r>
                <a:rPr lang="fr-FR" sz="1200"/>
                <a:t>CAP en 1 an = 5 semaines minimum</a:t>
              </a:r>
              <a:endParaRPr/>
            </a:p>
          </p:txBody>
        </p:sp>
        <p:cxnSp>
          <p:nvCxnSpPr>
            <p:cNvPr id="45" name="Connecteur droit avec flèche 44"/>
            <p:cNvCxnSpPr>
              <a:cxnSpLocks/>
            </p:cNvCxnSpPr>
            <p:nvPr/>
          </p:nvCxnSpPr>
          <p:spPr bwMode="auto">
            <a:xfrm>
              <a:off x="2553964" y="5187648"/>
              <a:ext cx="538158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>
              <a:cxnSpLocks/>
            </p:cNvCxnSpPr>
            <p:nvPr/>
          </p:nvCxnSpPr>
          <p:spPr bwMode="auto">
            <a:xfrm flipV="1">
              <a:off x="2553964" y="4635641"/>
              <a:ext cx="538158" cy="41400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5"/>
            <p:cNvSpPr txBox="1">
              <a:spLocks noChangeArrowheads="1"/>
            </p:cNvSpPr>
            <p:nvPr/>
          </p:nvSpPr>
          <p:spPr bwMode="auto">
            <a:xfrm>
              <a:off x="3169762" y="5018610"/>
              <a:ext cx="5248374" cy="369035"/>
            </a:xfrm>
            <a:prstGeom prst="rect">
              <a:avLst/>
            </a:prstGeom>
            <a:noFill/>
            <a:ln w="9525">
              <a:solidFill>
                <a:srgbClr val="5AA1D8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defRPr/>
              </a:pPr>
              <a:r>
                <a:rPr lang="fr-FR" sz="1200">
                  <a:solidFill>
                    <a:schemeClr val="bg1">
                      <a:lumMod val="85000"/>
                    </a:schemeClr>
                  </a:solidFill>
                </a:rPr>
                <a:t>CAP en 2 ans = 12 à 14 semaines selon le référentiel</a:t>
              </a:r>
              <a:endParaRPr/>
            </a:p>
          </p:txBody>
        </p:sp>
        <p:sp>
          <p:nvSpPr>
            <p:cNvPr id="48" name="ZoneTexte 46"/>
            <p:cNvSpPr txBox="1">
              <a:spLocks noChangeArrowheads="1"/>
            </p:cNvSpPr>
            <p:nvPr/>
          </p:nvSpPr>
          <p:spPr bwMode="auto">
            <a:xfrm>
              <a:off x="3169761" y="5529228"/>
              <a:ext cx="5248374" cy="615059"/>
            </a:xfrm>
            <a:prstGeom prst="rect">
              <a:avLst/>
            </a:prstGeom>
            <a:noFill/>
            <a:ln w="9525">
              <a:solidFill>
                <a:srgbClr val="5AA1D8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defRPr/>
              </a:pPr>
              <a:r>
                <a:rPr lang="fr-FR" sz="1200">
                  <a:solidFill>
                    <a:schemeClr val="bg1">
                      <a:lumMod val="85000"/>
                    </a:schemeClr>
                  </a:solidFill>
                </a:rPr>
                <a:t>CAP en 3 ans = 12 à 14 semaines selon le référentiel </a:t>
              </a:r>
              <a:r>
                <a:rPr lang="fr-FR" sz="1200" b="1">
                  <a:solidFill>
                    <a:schemeClr val="bg1">
                      <a:lumMod val="85000"/>
                    </a:schemeClr>
                  </a:solidFill>
                </a:rPr>
                <a:t>voir plus selon le parcours proposé </a:t>
              </a:r>
              <a:endParaRPr/>
            </a:p>
          </p:txBody>
        </p:sp>
        <p:cxnSp>
          <p:nvCxnSpPr>
            <p:cNvPr id="49" name="Connecteur droit avec flèche 48"/>
            <p:cNvCxnSpPr>
              <a:cxnSpLocks/>
            </p:cNvCxnSpPr>
            <p:nvPr/>
          </p:nvCxnSpPr>
          <p:spPr bwMode="auto">
            <a:xfrm>
              <a:off x="2553964" y="5357373"/>
              <a:ext cx="538158" cy="40131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tretch/>
        </p:blipFill>
        <p:spPr bwMode="auto">
          <a:xfrm>
            <a:off x="238995" y="64943"/>
            <a:ext cx="592280" cy="6226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 bwMode="auto">
          <a:xfrm>
            <a:off x="1174174" y="197361"/>
            <a:ext cx="5840410" cy="38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900">
                <a:solidFill>
                  <a:srgbClr val="223A7D"/>
                </a:solidFill>
                <a:latin typeface="Arial Black"/>
              </a:rPr>
              <a:t>CAP 1,2,3 : mise en œuvre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3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39</a:t>
            </a:fld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360995" y="112385"/>
            <a:ext cx="575188" cy="575188"/>
          </a:xfrm>
          <a:prstGeom prst="rect">
            <a:avLst/>
          </a:prstGeom>
        </p:spPr>
      </p:pic>
      <p:sp>
        <p:nvSpPr>
          <p:cNvPr id="12" name="ZoneTexte 8"/>
          <p:cNvSpPr txBox="1">
            <a:spLocks noChangeArrowheads="1"/>
          </p:cNvSpPr>
          <p:nvPr/>
        </p:nvSpPr>
        <p:spPr bwMode="auto">
          <a:xfrm>
            <a:off x="332071" y="714547"/>
            <a:ext cx="8227442" cy="4154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</a:defRPr>
            </a:lvl5pPr>
            <a:lvl6pPr marL="25146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6pPr>
            <a:lvl7pPr marL="29718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7pPr>
            <a:lvl8pPr marL="34290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8pPr>
            <a:lvl9pPr marL="3886200" indent="-228600" defTabSz="4572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r>
              <a:rPr lang="fr-FR" sz="2100" b="1">
                <a:solidFill>
                  <a:schemeClr val="accent1">
                    <a:lumMod val="50000"/>
                  </a:schemeClr>
                </a:solidFill>
              </a:rPr>
              <a:t>Adaptations des parcours pour 1 CAP en 3 ans </a:t>
            </a:r>
            <a:r>
              <a:rPr lang="fr-FR" sz="1350" b="1">
                <a:solidFill>
                  <a:schemeClr val="accent1">
                    <a:lumMod val="50000"/>
                  </a:schemeClr>
                </a:solidFill>
              </a:rPr>
              <a:t>(avec 1 classe de 2</a:t>
            </a:r>
            <a:r>
              <a:rPr lang="fr-FR" sz="1350" b="1" baseline="30000">
                <a:solidFill>
                  <a:schemeClr val="accent1">
                    <a:lumMod val="50000"/>
                  </a:schemeClr>
                </a:solidFill>
              </a:rPr>
              <a:t>nde</a:t>
            </a:r>
            <a:r>
              <a:rPr lang="fr-FR" sz="1350" b="1">
                <a:solidFill>
                  <a:schemeClr val="accent1">
                    <a:lumMod val="50000"/>
                  </a:schemeClr>
                </a:solidFill>
              </a:rPr>
              <a:t> et 1 classe de tle)</a:t>
            </a:r>
          </a:p>
        </p:txBody>
      </p:sp>
      <p:grpSp>
        <p:nvGrpSpPr>
          <p:cNvPr id="29" name="Groupe 2"/>
          <p:cNvGrpSpPr/>
          <p:nvPr/>
        </p:nvGrpSpPr>
        <p:grpSpPr bwMode="auto">
          <a:xfrm>
            <a:off x="506568" y="1229752"/>
            <a:ext cx="8241280" cy="1682425"/>
            <a:chOff x="253042" y="1763864"/>
            <a:chExt cx="8641721" cy="2243233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4"/>
            <a:srcRect l="50000" t="28922" r="293" b="38091"/>
            <a:stretch/>
          </p:blipFill>
          <p:spPr bwMode="auto">
            <a:xfrm>
              <a:off x="5939763" y="2785516"/>
              <a:ext cx="1060450" cy="7080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" name="Groupe 1"/>
            <p:cNvGrpSpPr/>
            <p:nvPr/>
          </p:nvGrpSpPr>
          <p:grpSpPr bwMode="auto">
            <a:xfrm>
              <a:off x="253042" y="1763864"/>
              <a:ext cx="8641721" cy="2243233"/>
              <a:chOff x="357817" y="1338167"/>
              <a:chExt cx="8641721" cy="2243233"/>
            </a:xfrm>
          </p:grpSpPr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 t="28922" r="50000" b="38091"/>
              <a:stretch/>
            </p:blipFill>
            <p:spPr bwMode="auto">
              <a:xfrm>
                <a:off x="1417679" y="2293682"/>
                <a:ext cx="1066800" cy="70643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3" name="Groupe 15"/>
              <p:cNvGrpSpPr/>
              <p:nvPr/>
            </p:nvGrpSpPr>
            <p:grpSpPr bwMode="auto">
              <a:xfrm>
                <a:off x="357817" y="1338167"/>
                <a:ext cx="1527998" cy="2214644"/>
                <a:chOff x="439651" y="1344255"/>
                <a:chExt cx="1527694" cy="2212108"/>
              </a:xfrm>
            </p:grpSpPr>
            <p:sp>
              <p:nvSpPr>
                <p:cNvPr id="39" name="Ellipse 38"/>
                <p:cNvSpPr/>
                <p:nvPr/>
              </p:nvSpPr>
              <p:spPr bwMode="auto">
                <a:xfrm>
                  <a:off x="494473" y="1344255"/>
                  <a:ext cx="1472873" cy="1018008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fr-FR" sz="1200">
                      <a:solidFill>
                        <a:schemeClr val="tx1"/>
                      </a:solidFill>
                    </a:rPr>
                    <a:t>Début de formation en classe de 2</a:t>
                  </a:r>
                  <a:r>
                    <a:rPr lang="fr-FR" sz="1200" baseline="30000">
                      <a:solidFill>
                        <a:schemeClr val="tx1"/>
                      </a:solidFill>
                    </a:rPr>
                    <a:t>nd</a:t>
                  </a:r>
                  <a:r>
                    <a:rPr lang="fr-FR" sz="1200">
                      <a:solidFill>
                        <a:schemeClr val="tx1"/>
                      </a:solidFill>
                    </a:rPr>
                    <a:t> </a:t>
                  </a:r>
                  <a:endParaRPr/>
                </a:p>
              </p:txBody>
            </p:sp>
            <p:sp>
              <p:nvSpPr>
                <p:cNvPr id="40" name="Ellipse 39"/>
                <p:cNvSpPr/>
                <p:nvPr/>
              </p:nvSpPr>
              <p:spPr bwMode="auto">
                <a:xfrm>
                  <a:off x="439651" y="2528841"/>
                  <a:ext cx="1265851" cy="1027522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fr-FR" sz="900">
                      <a:solidFill>
                        <a:schemeClr val="tx1"/>
                      </a:solidFill>
                    </a:rPr>
                    <a:t>Maintien en classe de 2</a:t>
                  </a:r>
                  <a:r>
                    <a:rPr lang="fr-FR" sz="900" baseline="30000">
                      <a:solidFill>
                        <a:schemeClr val="tx1"/>
                      </a:solidFill>
                    </a:rPr>
                    <a:t>nde</a:t>
                  </a:r>
                  <a:r>
                    <a:rPr lang="fr-FR" sz="900">
                      <a:solidFill>
                        <a:schemeClr val="tx1"/>
                      </a:solidFill>
                    </a:rPr>
                    <a:t> pour ancrer des compétences</a:t>
                  </a:r>
                </a:p>
              </p:txBody>
            </p:sp>
            <p:sp>
              <p:nvSpPr>
                <p:cNvPr id="41" name="Plus 40"/>
                <p:cNvSpPr/>
                <p:nvPr/>
              </p:nvSpPr>
              <p:spPr bwMode="auto">
                <a:xfrm>
                  <a:off x="811187" y="2171344"/>
                  <a:ext cx="371402" cy="339336"/>
                </a:xfrm>
                <a:prstGeom prst="mathPlus">
                  <a:avLst>
                    <a:gd name="adj1" fmla="val 2352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350"/>
                </a:p>
              </p:txBody>
            </p:sp>
          </p:grpSp>
          <p:sp>
            <p:nvSpPr>
              <p:cNvPr id="34" name="Ellipse 33"/>
              <p:cNvSpPr/>
              <p:nvPr/>
            </p:nvSpPr>
            <p:spPr bwMode="auto">
              <a:xfrm>
                <a:off x="5667605" y="1488341"/>
                <a:ext cx="989012" cy="1017588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sz="1350">
                    <a:solidFill>
                      <a:schemeClr val="tx1"/>
                    </a:solidFill>
                  </a:rPr>
                  <a:t>Classe de CAP 2nde</a:t>
                </a:r>
              </a:p>
            </p:txBody>
          </p:sp>
          <p:sp>
            <p:nvSpPr>
              <p:cNvPr id="35" name="Ellipse 34"/>
              <p:cNvSpPr/>
              <p:nvPr/>
            </p:nvSpPr>
            <p:spPr bwMode="auto">
              <a:xfrm>
                <a:off x="6719720" y="1488341"/>
                <a:ext cx="1275894" cy="1027113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sz="1350">
                    <a:solidFill>
                      <a:schemeClr val="tx1"/>
                    </a:solidFill>
                  </a:rPr>
                  <a:t>Classe de CAP Tle</a:t>
                </a:r>
              </a:p>
            </p:txBody>
          </p:sp>
          <p:sp>
            <p:nvSpPr>
              <p:cNvPr id="36" name="Plus 35"/>
              <p:cNvSpPr/>
              <p:nvPr/>
            </p:nvSpPr>
            <p:spPr bwMode="auto">
              <a:xfrm>
                <a:off x="6616618" y="1754188"/>
                <a:ext cx="371475" cy="338137"/>
              </a:xfrm>
              <a:prstGeom prst="mathPlus">
                <a:avLst>
                  <a:gd name="adj1" fmla="val 2352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350"/>
              </a:p>
            </p:txBody>
          </p:sp>
          <p:sp>
            <p:nvSpPr>
              <p:cNvPr id="37" name="Ellipse 36"/>
              <p:cNvSpPr/>
              <p:nvPr/>
            </p:nvSpPr>
            <p:spPr bwMode="auto">
              <a:xfrm>
                <a:off x="7169462" y="2554288"/>
                <a:ext cx="1830075" cy="102711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fr-FR" sz="1350">
                    <a:solidFill>
                      <a:schemeClr val="tx1"/>
                    </a:solidFill>
                  </a:rPr>
                  <a:t>Redoublement de la classe de Tle</a:t>
                </a:r>
              </a:p>
            </p:txBody>
          </p:sp>
          <p:sp>
            <p:nvSpPr>
              <p:cNvPr id="38" name="Plus 37"/>
              <p:cNvSpPr/>
              <p:nvPr/>
            </p:nvSpPr>
            <p:spPr bwMode="auto">
              <a:xfrm>
                <a:off x="7621587" y="2224088"/>
                <a:ext cx="373062" cy="339725"/>
              </a:xfrm>
              <a:prstGeom prst="mathPlus">
                <a:avLst>
                  <a:gd name="adj1" fmla="val 2352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350"/>
              </a:p>
            </p:txBody>
          </p:sp>
        </p:grpSp>
      </p:grpSp>
      <p:grpSp>
        <p:nvGrpSpPr>
          <p:cNvPr id="42" name="Groupe 22"/>
          <p:cNvGrpSpPr/>
          <p:nvPr/>
        </p:nvGrpSpPr>
        <p:grpSpPr bwMode="auto">
          <a:xfrm>
            <a:off x="238995" y="4076162"/>
            <a:ext cx="8253317" cy="1140565"/>
            <a:chOff x="574830" y="4516674"/>
            <a:chExt cx="7843306" cy="1701109"/>
          </a:xfrm>
        </p:grpSpPr>
        <p:sp>
          <p:nvSpPr>
            <p:cNvPr id="43" name="Rectangle à coins arrondis 42"/>
            <p:cNvSpPr/>
            <p:nvPr/>
          </p:nvSpPr>
          <p:spPr bwMode="auto">
            <a:xfrm>
              <a:off x="574830" y="5187648"/>
              <a:ext cx="1958957" cy="506006"/>
            </a:xfrm>
            <a:prstGeom prst="roundRect">
              <a:avLst>
                <a:gd name="adj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1350"/>
                <a:t>Durées des PFMP</a:t>
              </a:r>
              <a:endParaRPr lang="fr-FR" sz="1050"/>
            </a:p>
          </p:txBody>
        </p:sp>
        <p:sp>
          <p:nvSpPr>
            <p:cNvPr id="44" name="ZoneTexte 10"/>
            <p:cNvSpPr txBox="1">
              <a:spLocks noChangeArrowheads="1"/>
            </p:cNvSpPr>
            <p:nvPr/>
          </p:nvSpPr>
          <p:spPr bwMode="auto">
            <a:xfrm>
              <a:off x="3169761" y="4516674"/>
              <a:ext cx="3432291" cy="413133"/>
            </a:xfrm>
            <a:prstGeom prst="rect">
              <a:avLst/>
            </a:prstGeom>
            <a:noFill/>
            <a:ln w="9525">
              <a:solidFill>
                <a:srgbClr val="5AA1D8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defRPr/>
              </a:pPr>
              <a:r>
                <a:rPr lang="fr-FR" sz="1200">
                  <a:solidFill>
                    <a:schemeClr val="bg1">
                      <a:lumMod val="85000"/>
                    </a:schemeClr>
                  </a:solidFill>
                </a:rPr>
                <a:t>CAP en 1 an = 5 semaines minimum</a:t>
              </a:r>
              <a:endParaRPr/>
            </a:p>
          </p:txBody>
        </p:sp>
        <p:cxnSp>
          <p:nvCxnSpPr>
            <p:cNvPr id="45" name="Connecteur droit avec flèche 44"/>
            <p:cNvCxnSpPr>
              <a:cxnSpLocks/>
            </p:cNvCxnSpPr>
            <p:nvPr/>
          </p:nvCxnSpPr>
          <p:spPr bwMode="auto">
            <a:xfrm>
              <a:off x="2553964" y="5187648"/>
              <a:ext cx="538158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>
              <a:cxnSpLocks/>
            </p:cNvCxnSpPr>
            <p:nvPr/>
          </p:nvCxnSpPr>
          <p:spPr bwMode="auto">
            <a:xfrm flipV="1">
              <a:off x="2553964" y="4635641"/>
              <a:ext cx="538158" cy="41400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5"/>
            <p:cNvSpPr txBox="1">
              <a:spLocks noChangeArrowheads="1"/>
            </p:cNvSpPr>
            <p:nvPr/>
          </p:nvSpPr>
          <p:spPr bwMode="auto">
            <a:xfrm>
              <a:off x="3169762" y="5018610"/>
              <a:ext cx="5248374" cy="413133"/>
            </a:xfrm>
            <a:prstGeom prst="rect">
              <a:avLst/>
            </a:prstGeom>
            <a:noFill/>
            <a:ln w="9525">
              <a:solidFill>
                <a:srgbClr val="5AA1D8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defRPr/>
              </a:pPr>
              <a:r>
                <a:rPr lang="fr-FR" sz="1200">
                  <a:solidFill>
                    <a:schemeClr val="bg1">
                      <a:lumMod val="85000"/>
                    </a:schemeClr>
                  </a:solidFill>
                </a:rPr>
                <a:t>CAP en 2 ans = 12 à 14 semaines selon le référentiel</a:t>
              </a:r>
              <a:endParaRPr/>
            </a:p>
          </p:txBody>
        </p:sp>
        <p:sp>
          <p:nvSpPr>
            <p:cNvPr id="48" name="ZoneTexte 46"/>
            <p:cNvSpPr txBox="1">
              <a:spLocks noChangeArrowheads="1"/>
            </p:cNvSpPr>
            <p:nvPr/>
          </p:nvSpPr>
          <p:spPr bwMode="auto">
            <a:xfrm>
              <a:off x="3169761" y="5529228"/>
              <a:ext cx="5248374" cy="688555"/>
            </a:xfrm>
            <a:prstGeom prst="rect">
              <a:avLst/>
            </a:prstGeom>
            <a:noFill/>
            <a:ln w="9525">
              <a:solidFill>
                <a:srgbClr val="5AA1D8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/>
                </a:defRPr>
              </a:lvl5pPr>
              <a:lvl6pPr marL="25146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6pPr>
              <a:lvl7pPr marL="29718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7pPr>
              <a:lvl8pPr marL="34290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8pPr>
              <a:lvl9pPr marL="3886200" indent="-228600" defTabSz="4572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Calibri"/>
                </a:defRPr>
              </a:lvl9pPr>
            </a:lstStyle>
            <a:p>
              <a:pPr>
                <a:defRPr/>
              </a:pPr>
              <a:r>
                <a:rPr lang="fr-FR" sz="1200"/>
                <a:t>CAP en 3 ans = 12 à 14 semaines selon le référentiel </a:t>
              </a:r>
              <a:r>
                <a:rPr lang="fr-FR" sz="1200" b="1">
                  <a:solidFill>
                    <a:srgbClr val="FF0000"/>
                  </a:solidFill>
                </a:rPr>
                <a:t>voir plus selon le parcours proposé </a:t>
              </a:r>
              <a:endParaRPr/>
            </a:p>
          </p:txBody>
        </p:sp>
        <p:cxnSp>
          <p:nvCxnSpPr>
            <p:cNvPr id="49" name="Connecteur droit avec flèche 48"/>
            <p:cNvCxnSpPr>
              <a:cxnSpLocks/>
            </p:cNvCxnSpPr>
            <p:nvPr/>
          </p:nvCxnSpPr>
          <p:spPr bwMode="auto">
            <a:xfrm>
              <a:off x="2553964" y="5357373"/>
              <a:ext cx="538158" cy="40131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Plus 27"/>
          <p:cNvSpPr/>
          <p:nvPr/>
        </p:nvSpPr>
        <p:spPr bwMode="auto">
          <a:xfrm>
            <a:off x="568630" y="2776974"/>
            <a:ext cx="354262" cy="254794"/>
          </a:xfrm>
          <a:prstGeom prst="mathPlus">
            <a:avLst>
              <a:gd name="adj1" fmla="val 23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50" name="Ellipse 49"/>
          <p:cNvSpPr/>
          <p:nvPr/>
        </p:nvSpPr>
        <p:spPr bwMode="auto">
          <a:xfrm>
            <a:off x="506568" y="2935857"/>
            <a:ext cx="1381613" cy="77152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>
                <a:solidFill>
                  <a:schemeClr val="tx1"/>
                </a:solidFill>
              </a:rPr>
              <a:t>Passage en classe de Tle</a:t>
            </a:r>
          </a:p>
          <a:p>
            <a:pPr algn="ctr">
              <a:defRPr/>
            </a:pPr>
            <a:r>
              <a:rPr lang="fr-FR" sz="900">
                <a:solidFill>
                  <a:schemeClr val="tx1"/>
                </a:solidFill>
              </a:rPr>
              <a:t>(passation de toutes les épreuves)</a:t>
            </a:r>
          </a:p>
        </p:txBody>
      </p:sp>
      <p:sp>
        <p:nvSpPr>
          <p:cNvPr id="51" name="Ellipse 50"/>
          <p:cNvSpPr/>
          <p:nvPr/>
        </p:nvSpPr>
        <p:spPr bwMode="auto">
          <a:xfrm>
            <a:off x="2272061" y="1229752"/>
            <a:ext cx="1404902" cy="76438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>
                <a:solidFill>
                  <a:schemeClr val="tx1"/>
                </a:solidFill>
              </a:rPr>
              <a:t>Début de formation en classe de 2</a:t>
            </a:r>
            <a:r>
              <a:rPr lang="fr-FR" sz="1200" baseline="30000">
                <a:solidFill>
                  <a:schemeClr val="tx1"/>
                </a:solidFill>
              </a:rPr>
              <a:t>nd</a:t>
            </a:r>
            <a:r>
              <a:rPr lang="fr-FR" sz="1200">
                <a:solidFill>
                  <a:schemeClr val="tx1"/>
                </a:solidFill>
              </a:rPr>
              <a:t> </a:t>
            </a:r>
            <a:endParaRPr/>
          </a:p>
        </p:txBody>
      </p:sp>
      <p:sp>
        <p:nvSpPr>
          <p:cNvPr id="52" name="Plus 51"/>
          <p:cNvSpPr/>
          <p:nvPr/>
        </p:nvSpPr>
        <p:spPr bwMode="auto">
          <a:xfrm>
            <a:off x="2728591" y="1946388"/>
            <a:ext cx="354262" cy="254794"/>
          </a:xfrm>
          <a:prstGeom prst="mathPlus">
            <a:avLst>
              <a:gd name="adj1" fmla="val 23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53" name="Ellipse 52"/>
          <p:cNvSpPr/>
          <p:nvPr/>
        </p:nvSpPr>
        <p:spPr bwMode="auto">
          <a:xfrm>
            <a:off x="2338002" y="2154152"/>
            <a:ext cx="1526217" cy="77152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>
                <a:solidFill>
                  <a:schemeClr val="tx1"/>
                </a:solidFill>
              </a:rPr>
              <a:t>Passage en classe de Tle (passation de certaines épreuves)</a:t>
            </a:r>
          </a:p>
        </p:txBody>
      </p:sp>
      <p:sp>
        <p:nvSpPr>
          <p:cNvPr id="54" name="Plus 53"/>
          <p:cNvSpPr/>
          <p:nvPr/>
        </p:nvSpPr>
        <p:spPr bwMode="auto">
          <a:xfrm>
            <a:off x="2722592" y="2845196"/>
            <a:ext cx="354262" cy="254794"/>
          </a:xfrm>
          <a:prstGeom prst="mathPlus">
            <a:avLst>
              <a:gd name="adj1" fmla="val 23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55" name="Ellipse 54"/>
          <p:cNvSpPr/>
          <p:nvPr/>
        </p:nvSpPr>
        <p:spPr bwMode="auto">
          <a:xfrm>
            <a:off x="2272061" y="3034139"/>
            <a:ext cx="1869116" cy="7715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900">
                <a:solidFill>
                  <a:schemeClr val="tx1"/>
                </a:solidFill>
              </a:rPr>
              <a:t>Poursuite de l’acquisition des compétences en  classe de Tle (passation de certaines épreuves)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4</a:t>
            </a:fld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798985" y="376257"/>
            <a:ext cx="936104" cy="9361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07187" y="1197992"/>
            <a:ext cx="845232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fr-FR" b="1"/>
              <a:t>1975</a:t>
            </a:r>
            <a:r>
              <a:rPr lang="fr-FR"/>
              <a:t> : Première loi en faveur des personnes handicapées pour qu’elles soient « intégrées » à la société. 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fr-FR" b="1"/>
              <a:t>1991</a:t>
            </a:r>
            <a:r>
              <a:rPr lang="fr-FR"/>
              <a:t> : Création des CLIS et SEGPA, UPI (pour les lycées).</a:t>
            </a:r>
            <a:endParaRPr/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fr-FR" b="1"/>
              <a:t>Loi du 11 février 2005</a:t>
            </a:r>
            <a:r>
              <a:rPr lang="fr-FR"/>
              <a:t> pour l’égalité des droits et des chances, la participation et la citoyenneté des personnes handicapées : </a:t>
            </a:r>
            <a:r>
              <a:rPr lang="fr-FR">
                <a:solidFill>
                  <a:srgbClr val="7030A0"/>
                </a:solidFill>
              </a:rPr>
              <a:t>obligation de scolarisation</a:t>
            </a:r>
            <a:r>
              <a:rPr lang="fr-FR"/>
              <a:t>; logique de </a:t>
            </a:r>
            <a:r>
              <a:rPr lang="fr-FR">
                <a:solidFill>
                  <a:srgbClr val="7030A0"/>
                </a:solidFill>
              </a:rPr>
              <a:t>compensation du handicap</a:t>
            </a:r>
            <a:r>
              <a:rPr lang="fr-FR"/>
              <a:t>.</a:t>
            </a:r>
            <a:endParaRPr/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fr-FR" b="1"/>
              <a:t>Loi du 8 juillet 2013 </a:t>
            </a:r>
            <a:r>
              <a:rPr lang="fr-FR"/>
              <a:t>d’orientation et de programmation pour la refondation de l’École de la République : principe </a:t>
            </a:r>
            <a:r>
              <a:rPr lang="fr-FR">
                <a:solidFill>
                  <a:srgbClr val="7030A0"/>
                </a:solidFill>
              </a:rPr>
              <a:t>d’inclusion scolaire</a:t>
            </a:r>
            <a:r>
              <a:rPr lang="fr-FR"/>
              <a:t>.</a:t>
            </a:r>
            <a:endParaRPr/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fr-FR" b="1"/>
              <a:t>Loi du 26 juillet 2019</a:t>
            </a:r>
            <a:r>
              <a:rPr lang="fr-FR"/>
              <a:t>, pour une école de la confiance : </a:t>
            </a:r>
            <a:r>
              <a:rPr lang="fr-FR">
                <a:solidFill>
                  <a:srgbClr val="7030A0"/>
                </a:solidFill>
              </a:rPr>
              <a:t>école inclusive </a:t>
            </a:r>
            <a:r>
              <a:rPr lang="fr-FR"/>
              <a:t>qui vise à replacer la proximité et la réactivité au cœur de l’organisation de l’</a:t>
            </a:r>
            <a:r>
              <a:rPr lang="fr-FR">
                <a:solidFill>
                  <a:srgbClr val="7030A0"/>
                </a:solidFill>
              </a:rPr>
              <a:t>accompagnement </a:t>
            </a:r>
            <a:r>
              <a:rPr lang="fr-FR"/>
              <a:t>des élèves en situation de handicap, ainsi qu’à simplifier les démarches des familles et </a:t>
            </a:r>
            <a:r>
              <a:rPr lang="fr-FR">
                <a:solidFill>
                  <a:srgbClr val="7030A0"/>
                </a:solidFill>
              </a:rPr>
              <a:t>personnaliser les parcours des élèves</a:t>
            </a:r>
            <a:r>
              <a:rPr lang="fr-FR"/>
              <a:t>.</a:t>
            </a:r>
            <a:endParaRPr lang="fr-FR" sz="2000">
              <a:ea typeface="Calibri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422661" y="117683"/>
            <a:ext cx="7512466" cy="929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00" b="1">
                <a:solidFill>
                  <a:srgbClr val="223A7D"/>
                </a:solidFill>
                <a:latin typeface="Arial Black"/>
              </a:rPr>
              <a:t>Éléments historiques : </a:t>
            </a:r>
          </a:p>
          <a:p>
            <a:pPr algn="ctr">
              <a:spcAft>
                <a:spcPts val="599"/>
              </a:spcAft>
              <a:defRPr/>
            </a:pPr>
            <a:r>
              <a:rPr lang="fr-FR" sz="2200" b="1">
                <a:solidFill>
                  <a:srgbClr val="223A7D"/>
                </a:solidFill>
                <a:latin typeface="Arial Black"/>
              </a:rPr>
              <a:t>du handicap à la reconnaissance de besoins</a:t>
            </a:r>
            <a:endParaRPr sz="1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tretch/>
        </p:blipFill>
        <p:spPr bwMode="auto">
          <a:xfrm>
            <a:off x="238995" y="64943"/>
            <a:ext cx="592280" cy="6226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 bwMode="auto">
          <a:xfrm>
            <a:off x="1174174" y="197361"/>
            <a:ext cx="5840410" cy="38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900">
                <a:solidFill>
                  <a:srgbClr val="223A7D"/>
                </a:solidFill>
                <a:latin typeface="Arial Black"/>
              </a:rPr>
              <a:t>CAP 1,2,3 : présentation des épreuves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3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40</a:t>
            </a:fld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360995" y="112385"/>
            <a:ext cx="575188" cy="575188"/>
          </a:xfrm>
          <a:prstGeom prst="rect">
            <a:avLst/>
          </a:prstGeom>
        </p:spPr>
      </p:pic>
      <p:sp>
        <p:nvSpPr>
          <p:cNvPr id="56" name="Forme libre 55"/>
          <p:cNvSpPr/>
          <p:nvPr/>
        </p:nvSpPr>
        <p:spPr bwMode="auto">
          <a:xfrm>
            <a:off x="2491247" y="789386"/>
            <a:ext cx="2755106" cy="592931"/>
          </a:xfrm>
          <a:custGeom>
            <a:avLst/>
            <a:gdLst>
              <a:gd name="connsiteX0" fmla="*/ 0 w 3157538"/>
              <a:gd name="connsiteY0" fmla="*/ 79014 h 790138"/>
              <a:gd name="connsiteX1" fmla="*/ 79014 w 3157538"/>
              <a:gd name="connsiteY1" fmla="*/ 0 h 790138"/>
              <a:gd name="connsiteX2" fmla="*/ 3078524 w 3157538"/>
              <a:gd name="connsiteY2" fmla="*/ 0 h 790138"/>
              <a:gd name="connsiteX3" fmla="*/ 3157538 w 3157538"/>
              <a:gd name="connsiteY3" fmla="*/ 79014 h 790138"/>
              <a:gd name="connsiteX4" fmla="*/ 3157538 w 3157538"/>
              <a:gd name="connsiteY4" fmla="*/ 711124 h 790138"/>
              <a:gd name="connsiteX5" fmla="*/ 3078524 w 3157538"/>
              <a:gd name="connsiteY5" fmla="*/ 790138 h 790138"/>
              <a:gd name="connsiteX6" fmla="*/ 79014 w 3157538"/>
              <a:gd name="connsiteY6" fmla="*/ 790138 h 790138"/>
              <a:gd name="connsiteX7" fmla="*/ 0 w 3157538"/>
              <a:gd name="connsiteY7" fmla="*/ 711124 h 790138"/>
              <a:gd name="connsiteX8" fmla="*/ 0 w 3157538"/>
              <a:gd name="connsiteY8" fmla="*/ 79014 h 790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7538" h="790138" extrusionOk="0">
                <a:moveTo>
                  <a:pt x="0" y="79014"/>
                </a:moveTo>
                <a:cubicBezTo>
                  <a:pt x="0" y="35376"/>
                  <a:pt x="35376" y="0"/>
                  <a:pt x="79014" y="0"/>
                </a:cubicBezTo>
                <a:lnTo>
                  <a:pt x="3078524" y="0"/>
                </a:lnTo>
                <a:cubicBezTo>
                  <a:pt x="3122162" y="0"/>
                  <a:pt x="3157538" y="35376"/>
                  <a:pt x="3157538" y="79014"/>
                </a:cubicBezTo>
                <a:lnTo>
                  <a:pt x="3157538" y="711124"/>
                </a:lnTo>
                <a:cubicBezTo>
                  <a:pt x="3157538" y="754762"/>
                  <a:pt x="3122162" y="790138"/>
                  <a:pt x="3078524" y="790138"/>
                </a:cubicBezTo>
                <a:lnTo>
                  <a:pt x="79014" y="790138"/>
                </a:lnTo>
                <a:cubicBezTo>
                  <a:pt x="35376" y="790138"/>
                  <a:pt x="0" y="754762"/>
                  <a:pt x="0" y="711124"/>
                </a:cubicBezTo>
                <a:lnTo>
                  <a:pt x="0" y="79014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18616" tIns="85725" rIns="85726" bIns="85725" spcCol="1270" anchor="ctr"/>
          <a:lstStyle/>
          <a:p>
            <a:pPr defTabSz="1000125">
              <a:lnSpc>
                <a:spcPct val="90000"/>
              </a:lnSpc>
              <a:spcAft>
                <a:spcPts val="0"/>
              </a:spcAft>
              <a:defRPr/>
            </a:pPr>
            <a:r>
              <a:rPr lang="fr-FR"/>
              <a:t>Première année de formation</a:t>
            </a:r>
            <a:endParaRPr lang="fr-FR" sz="1350"/>
          </a:p>
        </p:txBody>
      </p:sp>
      <p:sp>
        <p:nvSpPr>
          <p:cNvPr id="57" name="Forme libre 56"/>
          <p:cNvSpPr/>
          <p:nvPr/>
        </p:nvSpPr>
        <p:spPr bwMode="auto">
          <a:xfrm>
            <a:off x="2491247" y="1663305"/>
            <a:ext cx="2755106" cy="592931"/>
          </a:xfrm>
          <a:custGeom>
            <a:avLst/>
            <a:gdLst>
              <a:gd name="connsiteX0" fmla="*/ 0 w 3157538"/>
              <a:gd name="connsiteY0" fmla="*/ 79014 h 790138"/>
              <a:gd name="connsiteX1" fmla="*/ 79014 w 3157538"/>
              <a:gd name="connsiteY1" fmla="*/ 0 h 790138"/>
              <a:gd name="connsiteX2" fmla="*/ 3078524 w 3157538"/>
              <a:gd name="connsiteY2" fmla="*/ 0 h 790138"/>
              <a:gd name="connsiteX3" fmla="*/ 3157538 w 3157538"/>
              <a:gd name="connsiteY3" fmla="*/ 79014 h 790138"/>
              <a:gd name="connsiteX4" fmla="*/ 3157538 w 3157538"/>
              <a:gd name="connsiteY4" fmla="*/ 711124 h 790138"/>
              <a:gd name="connsiteX5" fmla="*/ 3078524 w 3157538"/>
              <a:gd name="connsiteY5" fmla="*/ 790138 h 790138"/>
              <a:gd name="connsiteX6" fmla="*/ 79014 w 3157538"/>
              <a:gd name="connsiteY6" fmla="*/ 790138 h 790138"/>
              <a:gd name="connsiteX7" fmla="*/ 0 w 3157538"/>
              <a:gd name="connsiteY7" fmla="*/ 711124 h 790138"/>
              <a:gd name="connsiteX8" fmla="*/ 0 w 3157538"/>
              <a:gd name="connsiteY8" fmla="*/ 79014 h 790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7538" h="790138" extrusionOk="0">
                <a:moveTo>
                  <a:pt x="0" y="79014"/>
                </a:moveTo>
                <a:cubicBezTo>
                  <a:pt x="0" y="35376"/>
                  <a:pt x="35376" y="0"/>
                  <a:pt x="79014" y="0"/>
                </a:cubicBezTo>
                <a:lnTo>
                  <a:pt x="3078524" y="0"/>
                </a:lnTo>
                <a:cubicBezTo>
                  <a:pt x="3122162" y="0"/>
                  <a:pt x="3157538" y="35376"/>
                  <a:pt x="3157538" y="79014"/>
                </a:cubicBezTo>
                <a:lnTo>
                  <a:pt x="3157538" y="711124"/>
                </a:lnTo>
                <a:cubicBezTo>
                  <a:pt x="3157538" y="754762"/>
                  <a:pt x="3122162" y="790138"/>
                  <a:pt x="3078524" y="790138"/>
                </a:cubicBezTo>
                <a:lnTo>
                  <a:pt x="79014" y="790138"/>
                </a:lnTo>
                <a:cubicBezTo>
                  <a:pt x="35376" y="790138"/>
                  <a:pt x="0" y="754762"/>
                  <a:pt x="0" y="711124"/>
                </a:cubicBezTo>
                <a:lnTo>
                  <a:pt x="0" y="79014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18616" tIns="85725" rIns="85726" bIns="85725" spcCol="1270" anchor="ctr"/>
          <a:lstStyle/>
          <a:p>
            <a:pPr defTabSz="1000125">
              <a:lnSpc>
                <a:spcPct val="90000"/>
              </a:lnSpc>
              <a:spcAft>
                <a:spcPts val="0"/>
              </a:spcAft>
              <a:defRPr/>
            </a:pPr>
            <a:r>
              <a:rPr lang="fr-FR"/>
              <a:t>Deuxième année de formation</a:t>
            </a:r>
            <a:endParaRPr lang="fr-FR" sz="1350"/>
          </a:p>
        </p:txBody>
      </p:sp>
      <p:sp>
        <p:nvSpPr>
          <p:cNvPr id="58" name="Forme libre 57"/>
          <p:cNvSpPr/>
          <p:nvPr/>
        </p:nvSpPr>
        <p:spPr bwMode="auto">
          <a:xfrm>
            <a:off x="2476960" y="2482455"/>
            <a:ext cx="2753915" cy="592931"/>
          </a:xfrm>
          <a:custGeom>
            <a:avLst/>
            <a:gdLst>
              <a:gd name="connsiteX0" fmla="*/ 0 w 3157538"/>
              <a:gd name="connsiteY0" fmla="*/ 79014 h 790138"/>
              <a:gd name="connsiteX1" fmla="*/ 79014 w 3157538"/>
              <a:gd name="connsiteY1" fmla="*/ 0 h 790138"/>
              <a:gd name="connsiteX2" fmla="*/ 3078524 w 3157538"/>
              <a:gd name="connsiteY2" fmla="*/ 0 h 790138"/>
              <a:gd name="connsiteX3" fmla="*/ 3157538 w 3157538"/>
              <a:gd name="connsiteY3" fmla="*/ 79014 h 790138"/>
              <a:gd name="connsiteX4" fmla="*/ 3157538 w 3157538"/>
              <a:gd name="connsiteY4" fmla="*/ 711124 h 790138"/>
              <a:gd name="connsiteX5" fmla="*/ 3078524 w 3157538"/>
              <a:gd name="connsiteY5" fmla="*/ 790138 h 790138"/>
              <a:gd name="connsiteX6" fmla="*/ 79014 w 3157538"/>
              <a:gd name="connsiteY6" fmla="*/ 790138 h 790138"/>
              <a:gd name="connsiteX7" fmla="*/ 0 w 3157538"/>
              <a:gd name="connsiteY7" fmla="*/ 711124 h 790138"/>
              <a:gd name="connsiteX8" fmla="*/ 0 w 3157538"/>
              <a:gd name="connsiteY8" fmla="*/ 79014 h 790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7538" h="790138" extrusionOk="0">
                <a:moveTo>
                  <a:pt x="0" y="79014"/>
                </a:moveTo>
                <a:cubicBezTo>
                  <a:pt x="0" y="35376"/>
                  <a:pt x="35376" y="0"/>
                  <a:pt x="79014" y="0"/>
                </a:cubicBezTo>
                <a:lnTo>
                  <a:pt x="3078524" y="0"/>
                </a:lnTo>
                <a:cubicBezTo>
                  <a:pt x="3122162" y="0"/>
                  <a:pt x="3157538" y="35376"/>
                  <a:pt x="3157538" y="79014"/>
                </a:cubicBezTo>
                <a:lnTo>
                  <a:pt x="3157538" y="711124"/>
                </a:lnTo>
                <a:cubicBezTo>
                  <a:pt x="3157538" y="754762"/>
                  <a:pt x="3122162" y="790138"/>
                  <a:pt x="3078524" y="790138"/>
                </a:cubicBezTo>
                <a:lnTo>
                  <a:pt x="79014" y="790138"/>
                </a:lnTo>
                <a:cubicBezTo>
                  <a:pt x="35376" y="790138"/>
                  <a:pt x="0" y="754762"/>
                  <a:pt x="0" y="711124"/>
                </a:cubicBezTo>
                <a:lnTo>
                  <a:pt x="0" y="79014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18616" tIns="85725" rIns="85726" bIns="85725" spcCol="1270" anchor="ctr"/>
          <a:lstStyle/>
          <a:p>
            <a:pPr defTabSz="1000125">
              <a:lnSpc>
                <a:spcPct val="90000"/>
              </a:lnSpc>
              <a:spcAft>
                <a:spcPts val="0"/>
              </a:spcAft>
              <a:defRPr/>
            </a:pPr>
            <a:r>
              <a:rPr lang="fr-FR"/>
              <a:t>Troisième année de formation</a:t>
            </a:r>
            <a:endParaRPr lang="fr-FR" sz="1350"/>
          </a:p>
        </p:txBody>
      </p:sp>
      <p:sp>
        <p:nvSpPr>
          <p:cNvPr id="59" name="Accolade fermante 58"/>
          <p:cNvSpPr/>
          <p:nvPr/>
        </p:nvSpPr>
        <p:spPr bwMode="auto">
          <a:xfrm>
            <a:off x="5282072" y="796530"/>
            <a:ext cx="459581" cy="2163365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60" name="Rectangle à coins arrondis 59"/>
          <p:cNvSpPr/>
          <p:nvPr/>
        </p:nvSpPr>
        <p:spPr bwMode="auto">
          <a:xfrm>
            <a:off x="5699980" y="866776"/>
            <a:ext cx="1313886" cy="2093119"/>
          </a:xfrm>
          <a:prstGeom prst="roundRect">
            <a:avLst>
              <a:gd name="adj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350">
                <a:solidFill>
                  <a:schemeClr val="bg1"/>
                </a:solidFill>
              </a:rPr>
              <a:t>Présentation de l’ensemble des épreuves en une seule session</a:t>
            </a:r>
            <a:endParaRPr/>
          </a:p>
        </p:txBody>
      </p:sp>
      <p:sp>
        <p:nvSpPr>
          <p:cNvPr id="61" name="Rectangle à coins arrondis 60"/>
          <p:cNvSpPr/>
          <p:nvPr/>
        </p:nvSpPr>
        <p:spPr bwMode="auto">
          <a:xfrm>
            <a:off x="5721410" y="3124201"/>
            <a:ext cx="1292455" cy="152161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350"/>
              <a:t>Répartition des épreuves entre la 2</a:t>
            </a:r>
            <a:r>
              <a:rPr lang="fr-FR" sz="1350" baseline="30000"/>
              <a:t>ème</a:t>
            </a:r>
            <a:r>
              <a:rPr lang="fr-FR" sz="1350"/>
              <a:t> année et la 3</a:t>
            </a:r>
            <a:r>
              <a:rPr lang="fr-FR" sz="1350" baseline="30000"/>
              <a:t>ème</a:t>
            </a:r>
            <a:r>
              <a:rPr lang="fr-FR" sz="1350"/>
              <a:t> année</a:t>
            </a:r>
            <a:endParaRPr/>
          </a:p>
        </p:txBody>
      </p:sp>
      <p:sp>
        <p:nvSpPr>
          <p:cNvPr id="62" name="Rectangle à coins arrondis 61"/>
          <p:cNvSpPr/>
          <p:nvPr/>
        </p:nvSpPr>
        <p:spPr bwMode="auto">
          <a:xfrm>
            <a:off x="2491247" y="3346849"/>
            <a:ext cx="2755106" cy="52625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350"/>
              <a:t>Inscription en 2</a:t>
            </a:r>
            <a:r>
              <a:rPr lang="fr-FR" sz="1350" baseline="30000"/>
              <a:t>ème</a:t>
            </a:r>
            <a:r>
              <a:rPr lang="fr-FR" sz="1350"/>
              <a:t> année pour une partie des épreuves</a:t>
            </a:r>
            <a:endParaRPr/>
          </a:p>
        </p:txBody>
      </p:sp>
      <p:sp>
        <p:nvSpPr>
          <p:cNvPr id="63" name="Rectangle à coins arrondis 62"/>
          <p:cNvSpPr/>
          <p:nvPr/>
        </p:nvSpPr>
        <p:spPr bwMode="auto">
          <a:xfrm>
            <a:off x="2491247" y="3939779"/>
            <a:ext cx="2755106" cy="58935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350"/>
              <a:t>Inscription en 3</a:t>
            </a:r>
            <a:r>
              <a:rPr lang="fr-FR" sz="1350" baseline="30000"/>
              <a:t>ème</a:t>
            </a:r>
            <a:r>
              <a:rPr lang="fr-FR" sz="1350"/>
              <a:t> année pour le complément des épreuves</a:t>
            </a:r>
            <a:endParaRPr/>
          </a:p>
        </p:txBody>
      </p:sp>
      <p:sp>
        <p:nvSpPr>
          <p:cNvPr id="64" name="Accolade fermante 63"/>
          <p:cNvSpPr/>
          <p:nvPr/>
        </p:nvSpPr>
        <p:spPr bwMode="auto">
          <a:xfrm>
            <a:off x="5285643" y="3381376"/>
            <a:ext cx="454819" cy="1092994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65" name="Forme libre 64"/>
          <p:cNvSpPr/>
          <p:nvPr/>
        </p:nvSpPr>
        <p:spPr bwMode="auto">
          <a:xfrm>
            <a:off x="547552" y="805793"/>
            <a:ext cx="1734740" cy="592931"/>
          </a:xfrm>
          <a:custGeom>
            <a:avLst/>
            <a:gdLst>
              <a:gd name="connsiteX0" fmla="*/ 0 w 3157538"/>
              <a:gd name="connsiteY0" fmla="*/ 79014 h 790138"/>
              <a:gd name="connsiteX1" fmla="*/ 79014 w 3157538"/>
              <a:gd name="connsiteY1" fmla="*/ 0 h 790138"/>
              <a:gd name="connsiteX2" fmla="*/ 3078524 w 3157538"/>
              <a:gd name="connsiteY2" fmla="*/ 0 h 790138"/>
              <a:gd name="connsiteX3" fmla="*/ 3157538 w 3157538"/>
              <a:gd name="connsiteY3" fmla="*/ 79014 h 790138"/>
              <a:gd name="connsiteX4" fmla="*/ 3157538 w 3157538"/>
              <a:gd name="connsiteY4" fmla="*/ 711124 h 790138"/>
              <a:gd name="connsiteX5" fmla="*/ 3078524 w 3157538"/>
              <a:gd name="connsiteY5" fmla="*/ 790138 h 790138"/>
              <a:gd name="connsiteX6" fmla="*/ 79014 w 3157538"/>
              <a:gd name="connsiteY6" fmla="*/ 790138 h 790138"/>
              <a:gd name="connsiteX7" fmla="*/ 0 w 3157538"/>
              <a:gd name="connsiteY7" fmla="*/ 711124 h 790138"/>
              <a:gd name="connsiteX8" fmla="*/ 0 w 3157538"/>
              <a:gd name="connsiteY8" fmla="*/ 79014 h 790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7538" h="790138" extrusionOk="0">
                <a:moveTo>
                  <a:pt x="0" y="79014"/>
                </a:moveTo>
                <a:cubicBezTo>
                  <a:pt x="0" y="35376"/>
                  <a:pt x="35376" y="0"/>
                  <a:pt x="79014" y="0"/>
                </a:cubicBezTo>
                <a:lnTo>
                  <a:pt x="3078524" y="0"/>
                </a:lnTo>
                <a:cubicBezTo>
                  <a:pt x="3122162" y="0"/>
                  <a:pt x="3157538" y="35376"/>
                  <a:pt x="3157538" y="79014"/>
                </a:cubicBezTo>
                <a:lnTo>
                  <a:pt x="3157538" y="711124"/>
                </a:lnTo>
                <a:cubicBezTo>
                  <a:pt x="3157538" y="754762"/>
                  <a:pt x="3122162" y="790138"/>
                  <a:pt x="3078524" y="790138"/>
                </a:cubicBezTo>
                <a:lnTo>
                  <a:pt x="79014" y="790138"/>
                </a:lnTo>
                <a:cubicBezTo>
                  <a:pt x="35376" y="790138"/>
                  <a:pt x="0" y="754762"/>
                  <a:pt x="0" y="711124"/>
                </a:cubicBezTo>
                <a:lnTo>
                  <a:pt x="0" y="7901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35000" tIns="85725" rIns="85726" bIns="85725" spcCol="1270" anchor="ctr"/>
          <a:lstStyle/>
          <a:p>
            <a:pPr defTabSz="1000125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100"/>
              <a:t>CAP en 1 an</a:t>
            </a:r>
            <a:endParaRPr/>
          </a:p>
        </p:txBody>
      </p:sp>
      <p:sp>
        <p:nvSpPr>
          <p:cNvPr id="66" name="Forme libre 65"/>
          <p:cNvSpPr/>
          <p:nvPr/>
        </p:nvSpPr>
        <p:spPr bwMode="auto">
          <a:xfrm>
            <a:off x="565372" y="1617755"/>
            <a:ext cx="1734740" cy="591740"/>
          </a:xfrm>
          <a:custGeom>
            <a:avLst/>
            <a:gdLst>
              <a:gd name="connsiteX0" fmla="*/ 0 w 3157538"/>
              <a:gd name="connsiteY0" fmla="*/ 79014 h 790138"/>
              <a:gd name="connsiteX1" fmla="*/ 79014 w 3157538"/>
              <a:gd name="connsiteY1" fmla="*/ 0 h 790138"/>
              <a:gd name="connsiteX2" fmla="*/ 3078524 w 3157538"/>
              <a:gd name="connsiteY2" fmla="*/ 0 h 790138"/>
              <a:gd name="connsiteX3" fmla="*/ 3157538 w 3157538"/>
              <a:gd name="connsiteY3" fmla="*/ 79014 h 790138"/>
              <a:gd name="connsiteX4" fmla="*/ 3157538 w 3157538"/>
              <a:gd name="connsiteY4" fmla="*/ 711124 h 790138"/>
              <a:gd name="connsiteX5" fmla="*/ 3078524 w 3157538"/>
              <a:gd name="connsiteY5" fmla="*/ 790138 h 790138"/>
              <a:gd name="connsiteX6" fmla="*/ 79014 w 3157538"/>
              <a:gd name="connsiteY6" fmla="*/ 790138 h 790138"/>
              <a:gd name="connsiteX7" fmla="*/ 0 w 3157538"/>
              <a:gd name="connsiteY7" fmla="*/ 711124 h 790138"/>
              <a:gd name="connsiteX8" fmla="*/ 0 w 3157538"/>
              <a:gd name="connsiteY8" fmla="*/ 79014 h 790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7538" h="790138" extrusionOk="0">
                <a:moveTo>
                  <a:pt x="0" y="79014"/>
                </a:moveTo>
                <a:cubicBezTo>
                  <a:pt x="0" y="35376"/>
                  <a:pt x="35376" y="0"/>
                  <a:pt x="79014" y="0"/>
                </a:cubicBezTo>
                <a:lnTo>
                  <a:pt x="3078524" y="0"/>
                </a:lnTo>
                <a:cubicBezTo>
                  <a:pt x="3122162" y="0"/>
                  <a:pt x="3157538" y="35376"/>
                  <a:pt x="3157538" y="79014"/>
                </a:cubicBezTo>
                <a:lnTo>
                  <a:pt x="3157538" y="711124"/>
                </a:lnTo>
                <a:cubicBezTo>
                  <a:pt x="3157538" y="754762"/>
                  <a:pt x="3122162" y="790138"/>
                  <a:pt x="3078524" y="790138"/>
                </a:cubicBezTo>
                <a:lnTo>
                  <a:pt x="79014" y="790138"/>
                </a:lnTo>
                <a:cubicBezTo>
                  <a:pt x="35376" y="790138"/>
                  <a:pt x="0" y="754762"/>
                  <a:pt x="0" y="711124"/>
                </a:cubicBezTo>
                <a:lnTo>
                  <a:pt x="0" y="7901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35000" tIns="85725" rIns="85726" bIns="85725" spcCol="1270" anchor="ctr"/>
          <a:lstStyle/>
          <a:p>
            <a:pPr algn="ctr" defTabSz="1000125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100"/>
              <a:t>CAP en 2 ans</a:t>
            </a:r>
            <a:endParaRPr/>
          </a:p>
        </p:txBody>
      </p:sp>
      <p:sp>
        <p:nvSpPr>
          <p:cNvPr id="67" name="Forme libre 66"/>
          <p:cNvSpPr/>
          <p:nvPr/>
        </p:nvSpPr>
        <p:spPr bwMode="auto">
          <a:xfrm>
            <a:off x="533265" y="2445196"/>
            <a:ext cx="1734740" cy="592931"/>
          </a:xfrm>
          <a:custGeom>
            <a:avLst/>
            <a:gdLst>
              <a:gd name="connsiteX0" fmla="*/ 0 w 3157538"/>
              <a:gd name="connsiteY0" fmla="*/ 79014 h 790138"/>
              <a:gd name="connsiteX1" fmla="*/ 79014 w 3157538"/>
              <a:gd name="connsiteY1" fmla="*/ 0 h 790138"/>
              <a:gd name="connsiteX2" fmla="*/ 3078524 w 3157538"/>
              <a:gd name="connsiteY2" fmla="*/ 0 h 790138"/>
              <a:gd name="connsiteX3" fmla="*/ 3157538 w 3157538"/>
              <a:gd name="connsiteY3" fmla="*/ 79014 h 790138"/>
              <a:gd name="connsiteX4" fmla="*/ 3157538 w 3157538"/>
              <a:gd name="connsiteY4" fmla="*/ 711124 h 790138"/>
              <a:gd name="connsiteX5" fmla="*/ 3078524 w 3157538"/>
              <a:gd name="connsiteY5" fmla="*/ 790138 h 790138"/>
              <a:gd name="connsiteX6" fmla="*/ 79014 w 3157538"/>
              <a:gd name="connsiteY6" fmla="*/ 790138 h 790138"/>
              <a:gd name="connsiteX7" fmla="*/ 0 w 3157538"/>
              <a:gd name="connsiteY7" fmla="*/ 711124 h 790138"/>
              <a:gd name="connsiteX8" fmla="*/ 0 w 3157538"/>
              <a:gd name="connsiteY8" fmla="*/ 79014 h 790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7538" h="790138" extrusionOk="0">
                <a:moveTo>
                  <a:pt x="0" y="79014"/>
                </a:moveTo>
                <a:cubicBezTo>
                  <a:pt x="0" y="35376"/>
                  <a:pt x="35376" y="0"/>
                  <a:pt x="79014" y="0"/>
                </a:cubicBezTo>
                <a:lnTo>
                  <a:pt x="3078524" y="0"/>
                </a:lnTo>
                <a:cubicBezTo>
                  <a:pt x="3122162" y="0"/>
                  <a:pt x="3157538" y="35376"/>
                  <a:pt x="3157538" y="79014"/>
                </a:cubicBezTo>
                <a:lnTo>
                  <a:pt x="3157538" y="711124"/>
                </a:lnTo>
                <a:cubicBezTo>
                  <a:pt x="3157538" y="754762"/>
                  <a:pt x="3122162" y="790138"/>
                  <a:pt x="3078524" y="790138"/>
                </a:cubicBezTo>
                <a:lnTo>
                  <a:pt x="79014" y="790138"/>
                </a:lnTo>
                <a:cubicBezTo>
                  <a:pt x="35376" y="790138"/>
                  <a:pt x="0" y="754762"/>
                  <a:pt x="0" y="711124"/>
                </a:cubicBezTo>
                <a:lnTo>
                  <a:pt x="0" y="7901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35000" tIns="85725" rIns="85726" bIns="85725" spcCol="1270" anchor="ctr"/>
          <a:lstStyle/>
          <a:p>
            <a:pPr algn="ctr" defTabSz="1000125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250"/>
              <a:t>CAP en 3 ans</a:t>
            </a:r>
            <a:endParaRPr/>
          </a:p>
        </p:txBody>
      </p:sp>
      <p:sp>
        <p:nvSpPr>
          <p:cNvPr id="68" name="Forme libre 67"/>
          <p:cNvSpPr/>
          <p:nvPr/>
        </p:nvSpPr>
        <p:spPr bwMode="auto">
          <a:xfrm>
            <a:off x="533265" y="3588544"/>
            <a:ext cx="1734740" cy="592931"/>
          </a:xfrm>
          <a:custGeom>
            <a:avLst/>
            <a:gdLst>
              <a:gd name="connsiteX0" fmla="*/ 0 w 3157538"/>
              <a:gd name="connsiteY0" fmla="*/ 79014 h 790138"/>
              <a:gd name="connsiteX1" fmla="*/ 79014 w 3157538"/>
              <a:gd name="connsiteY1" fmla="*/ 0 h 790138"/>
              <a:gd name="connsiteX2" fmla="*/ 3078524 w 3157538"/>
              <a:gd name="connsiteY2" fmla="*/ 0 h 790138"/>
              <a:gd name="connsiteX3" fmla="*/ 3157538 w 3157538"/>
              <a:gd name="connsiteY3" fmla="*/ 79014 h 790138"/>
              <a:gd name="connsiteX4" fmla="*/ 3157538 w 3157538"/>
              <a:gd name="connsiteY4" fmla="*/ 711124 h 790138"/>
              <a:gd name="connsiteX5" fmla="*/ 3078524 w 3157538"/>
              <a:gd name="connsiteY5" fmla="*/ 790138 h 790138"/>
              <a:gd name="connsiteX6" fmla="*/ 79014 w 3157538"/>
              <a:gd name="connsiteY6" fmla="*/ 790138 h 790138"/>
              <a:gd name="connsiteX7" fmla="*/ 0 w 3157538"/>
              <a:gd name="connsiteY7" fmla="*/ 711124 h 790138"/>
              <a:gd name="connsiteX8" fmla="*/ 0 w 3157538"/>
              <a:gd name="connsiteY8" fmla="*/ 79014 h 790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7538" h="790138" extrusionOk="0">
                <a:moveTo>
                  <a:pt x="0" y="79014"/>
                </a:moveTo>
                <a:cubicBezTo>
                  <a:pt x="0" y="35376"/>
                  <a:pt x="35376" y="0"/>
                  <a:pt x="79014" y="0"/>
                </a:cubicBezTo>
                <a:lnTo>
                  <a:pt x="3078524" y="0"/>
                </a:lnTo>
                <a:cubicBezTo>
                  <a:pt x="3122162" y="0"/>
                  <a:pt x="3157538" y="35376"/>
                  <a:pt x="3157538" y="79014"/>
                </a:cubicBezTo>
                <a:lnTo>
                  <a:pt x="3157538" y="711124"/>
                </a:lnTo>
                <a:cubicBezTo>
                  <a:pt x="3157538" y="754762"/>
                  <a:pt x="3122162" y="790138"/>
                  <a:pt x="3078524" y="790138"/>
                </a:cubicBezTo>
                <a:lnTo>
                  <a:pt x="79014" y="790138"/>
                </a:lnTo>
                <a:cubicBezTo>
                  <a:pt x="35376" y="790138"/>
                  <a:pt x="0" y="754762"/>
                  <a:pt x="0" y="711124"/>
                </a:cubicBezTo>
                <a:lnTo>
                  <a:pt x="0" y="7901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35000" tIns="85725" rIns="85726" bIns="85725" spcCol="1270" anchor="ctr"/>
          <a:lstStyle/>
          <a:p>
            <a:pPr algn="ctr" defTabSz="1000125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250"/>
              <a:t>CAP en 3 ans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971597" y="162734"/>
            <a:ext cx="6769830" cy="82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Expérimentation du CAP 1,2,3 : </a:t>
            </a:r>
          </a:p>
          <a:p>
            <a:pPr algn="just"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accueil particulier des élèves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41</a:t>
            </a:fld>
            <a:endParaRPr lang="fr-FR" sz="135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177" y="169898"/>
            <a:ext cx="877169" cy="8166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39988" y="1808942"/>
            <a:ext cx="1304920" cy="13049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264340" y="2211710"/>
            <a:ext cx="6102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>
                <a:latin typeface="Arial"/>
                <a:ea typeface="Calibri"/>
                <a:cs typeface="Times New Roman"/>
              </a:rPr>
              <a:t>Mme Aurélie PERROLAZ, coordinatrice du dispositif au LP Danielle Casanova.</a:t>
            </a:r>
            <a:endParaRPr lang="fr-FR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1174174" y="197362"/>
            <a:ext cx="5839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Ateliers collaboratifs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42</a:t>
            </a:fld>
            <a:endParaRPr lang="fr-FR" sz="1350"/>
          </a:p>
        </p:txBody>
      </p:sp>
      <p:sp>
        <p:nvSpPr>
          <p:cNvPr id="3" name="Rectangle 2"/>
          <p:cNvSpPr/>
          <p:nvPr/>
        </p:nvSpPr>
        <p:spPr bwMode="auto">
          <a:xfrm>
            <a:off x="290468" y="795367"/>
            <a:ext cx="8374093" cy="3658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>
                <a:latin typeface="Arial"/>
                <a:ea typeface="Calibri"/>
                <a:cs typeface="Times New Roman"/>
              </a:rPr>
              <a:t>Objectifs</a:t>
            </a:r>
            <a:r>
              <a:rPr lang="fr-FR">
                <a:latin typeface="Arial"/>
                <a:ea typeface="Calibri"/>
                <a:cs typeface="Times New Roman"/>
              </a:rPr>
              <a:t> : réaliser des supports qui développent l’autonomie des élèves et les mettent en situation de réussir.</a:t>
            </a:r>
            <a:endParaRPr/>
          </a:p>
          <a:p>
            <a:pPr>
              <a:defRPr/>
            </a:pPr>
            <a:endParaRPr lang="fr-FR">
              <a:latin typeface="Arial"/>
              <a:cs typeface="Times New Roman"/>
            </a:endParaRPr>
          </a:p>
          <a:p>
            <a:pPr>
              <a:defRPr/>
            </a:pPr>
            <a:r>
              <a:rPr lang="fr-FR" b="1">
                <a:latin typeface="Arial"/>
                <a:cs typeface="Times New Roman"/>
              </a:rPr>
              <a:t>Consigne : </a:t>
            </a:r>
            <a:r>
              <a:rPr lang="fr-FR">
                <a:latin typeface="Arial"/>
                <a:cs typeface="Times New Roman"/>
              </a:rPr>
              <a:t>Pour une </a:t>
            </a:r>
            <a:r>
              <a:rPr lang="fr-FR">
                <a:solidFill>
                  <a:srgbClr val="7030A0"/>
                </a:solidFill>
                <a:latin typeface="Arial"/>
                <a:cs typeface="Times New Roman"/>
              </a:rPr>
              <a:t>technique</a:t>
            </a:r>
            <a:r>
              <a:rPr lang="fr-FR">
                <a:latin typeface="Arial"/>
                <a:cs typeface="Times New Roman"/>
              </a:rPr>
              <a:t>*, rédiger :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>
                <a:latin typeface="Arial"/>
                <a:cs typeface="Times New Roman"/>
              </a:rPr>
              <a:t>Le protocole</a:t>
            </a:r>
            <a:endParaRPr/>
          </a:p>
          <a:p>
            <a:pPr>
              <a:defRPr/>
            </a:pPr>
            <a:r>
              <a:rPr lang="fr-FR">
                <a:latin typeface="Arial"/>
                <a:cs typeface="Times New Roman"/>
              </a:rPr>
              <a:t>- + Adaptation élève en situation de handicap cognitif ou allophone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fr-FR">
                <a:latin typeface="Arial"/>
                <a:cs typeface="Times New Roman"/>
              </a:rPr>
              <a:t>1 exercice associé</a:t>
            </a:r>
            <a:endParaRPr/>
          </a:p>
          <a:p>
            <a:pPr>
              <a:defRPr/>
            </a:pPr>
            <a:endParaRPr lang="fr-FR">
              <a:latin typeface="Arial"/>
              <a:cs typeface="Times New Roman"/>
            </a:endParaRPr>
          </a:p>
          <a:p>
            <a:pPr>
              <a:defRPr/>
            </a:pPr>
            <a:r>
              <a:rPr lang="fr-FR"/>
              <a:t>(*</a:t>
            </a:r>
            <a:r>
              <a:rPr lang="fr-FR">
                <a:solidFill>
                  <a:srgbClr val="7030A0"/>
                </a:solidFill>
              </a:rPr>
              <a:t>Techniques : </a:t>
            </a:r>
            <a:r>
              <a:rPr lang="fr-FR">
                <a:solidFill>
                  <a:srgbClr val="7030A0"/>
                </a:solidFill>
                <a:latin typeface="Arial"/>
                <a:ea typeface="Calibri"/>
                <a:cs typeface="Times New Roman"/>
              </a:rPr>
              <a:t>shampoing, brushing, coupe, mise en forme durable</a:t>
            </a:r>
            <a:r>
              <a:rPr lang="fr-FR">
                <a:latin typeface="Arial"/>
                <a:ea typeface="Calibri"/>
                <a:cs typeface="Times New Roman"/>
              </a:rPr>
              <a:t>)</a:t>
            </a:r>
          </a:p>
          <a:p>
            <a:pPr>
              <a:defRPr/>
            </a:pPr>
            <a:endParaRPr lang="fr-FR">
              <a:latin typeface="Arial"/>
              <a:ea typeface="Calibri"/>
              <a:cs typeface="Times New Roman"/>
            </a:endParaRPr>
          </a:p>
          <a:p>
            <a:pPr>
              <a:defRPr/>
            </a:pPr>
            <a:r>
              <a:rPr lang="fr-FR">
                <a:latin typeface="Arial"/>
                <a:ea typeface="Arial"/>
                <a:cs typeface="Arial"/>
              </a:rPr>
              <a:t>Éléments à déposer : </a:t>
            </a:r>
            <a:r>
              <a:rPr lang="fr-FR" u="sng">
                <a:latin typeface="Arial"/>
                <a:ea typeface="Arial"/>
                <a:cs typeface="Arial"/>
                <a:hlinkClick r:id="rId2" tooltip="https://padlet.com/esthetique_limouza/formation-cap-mc-m10glutoykwptrzz"/>
              </a:rPr>
              <a:t>Padlet</a:t>
            </a:r>
            <a:r>
              <a:rPr>
                <a:latin typeface="Arial"/>
                <a:ea typeface="Arial"/>
                <a:cs typeface="Arial"/>
              </a:rPr>
              <a:t> avec le lien suivant : </a:t>
            </a:r>
            <a:r>
              <a:rPr u="sng">
                <a:solidFill>
                  <a:schemeClr val="hlink"/>
                </a:solidFill>
                <a:latin typeface="Arial"/>
                <a:ea typeface="Arial"/>
                <a:cs typeface="Arial"/>
                <a:hlinkClick r:id="rId3" tooltip="https://urlz.fr/r2eU"/>
              </a:rPr>
              <a:t>https://urlz.fr/r2eU</a:t>
            </a:r>
            <a:endParaRPr/>
          </a:p>
          <a:p>
            <a:pPr>
              <a:defRPr/>
            </a:pPr>
            <a:endParaRPr>
              <a:latin typeface="Arial"/>
              <a:cs typeface="Arial"/>
            </a:endParaRPr>
          </a:p>
          <a:p>
            <a:pPr>
              <a:defRPr/>
            </a:pPr>
            <a:r>
              <a:rPr>
                <a:latin typeface="Arial"/>
                <a:ea typeface="Arial"/>
                <a:cs typeface="Arial"/>
              </a:rPr>
              <a:t>Présentation collégiale des travaux</a:t>
            </a:r>
            <a:endParaRPr>
              <a:latin typeface="Arial"/>
              <a:cs typeface="Arial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0601" t="22000" r="19200" b="17801"/>
          <a:stretch/>
        </p:blipFill>
        <p:spPr bwMode="auto">
          <a:xfrm>
            <a:off x="7884368" y="70159"/>
            <a:ext cx="936104" cy="936104"/>
          </a:xfrm>
          <a:prstGeom prst="rect">
            <a:avLst/>
          </a:prstGeom>
        </p:spPr>
      </p:pic>
      <p:sp>
        <p:nvSpPr>
          <p:cNvPr id="1807457479" name="ZoneTexte 1807457478"/>
          <p:cNvSpPr txBox="1"/>
          <p:nvPr/>
        </p:nvSpPr>
        <p:spPr bwMode="auto">
          <a:xfrm>
            <a:off x="7951706" y="3985172"/>
            <a:ext cx="1105987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400"/>
              <a:t>Lien raccourci sur urlz.fr</a:t>
            </a:r>
          </a:p>
        </p:txBody>
      </p:sp>
      <p:cxnSp>
        <p:nvCxnSpPr>
          <p:cNvPr id="4" name="Connecteur en arc 3"/>
          <p:cNvCxnSpPr>
            <a:cxnSpLocks/>
          </p:cNvCxnSpPr>
          <p:nvPr/>
        </p:nvCxnSpPr>
        <p:spPr bwMode="auto">
          <a:xfrm flipH="1" flipV="1">
            <a:off x="7281723" y="3985172"/>
            <a:ext cx="689741" cy="350344"/>
          </a:xfrm>
          <a:prstGeom prst="curvedConnector3">
            <a:avLst>
              <a:gd name="adj1" fmla="val 50000"/>
            </a:avLst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539552" y="98497"/>
            <a:ext cx="5839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000">
                <a:solidFill>
                  <a:srgbClr val="223A7D"/>
                </a:solidFill>
                <a:latin typeface="Arial Black"/>
              </a:rPr>
              <a:t>SOURCES et RESSOURCES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43</a:t>
            </a:fld>
            <a:endParaRPr lang="fr-FR" sz="1350"/>
          </a:p>
        </p:txBody>
      </p:sp>
      <p:sp>
        <p:nvSpPr>
          <p:cNvPr id="10" name="Espace réservé du texte 3"/>
          <p:cNvSpPr txBox="1"/>
          <p:nvPr/>
        </p:nvSpPr>
        <p:spPr bwMode="auto">
          <a:xfrm>
            <a:off x="98326" y="934510"/>
            <a:ext cx="8496944" cy="3152855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1600" b="1">
                <a:cs typeface="Arial"/>
              </a:rPr>
              <a:t>Scolarisation des élèves en situation de handicap : </a:t>
            </a:r>
            <a:r>
              <a:rPr lang="fr-FR" sz="1600" u="sng">
                <a:cs typeface="Arial"/>
                <a:hlinkClick r:id="rId2" tooltip="https://www.education.gouv.fr/la-scolarisation-des-eleves-en-situation-de-handicap-1022"/>
              </a:rPr>
              <a:t>https://www.education.gouv.fr/la-scolarisation-des-eleves-en-situation-de-handicap-1022</a:t>
            </a:r>
            <a:endParaRPr/>
          </a:p>
          <a:p>
            <a:pPr marL="0" indent="0">
              <a:buNone/>
              <a:defRPr/>
            </a:pPr>
            <a:r>
              <a:rPr lang="fr-FR" sz="1600" b="1"/>
              <a:t>Utiliser le numérique auprès d’élèves en situation de handicap </a:t>
            </a:r>
            <a:r>
              <a:rPr lang="fr-FR" sz="1600"/>
              <a:t>: </a:t>
            </a:r>
            <a:r>
              <a:rPr lang="fr-FR" sz="1600" b="0" i="0" u="sng" strike="noStrike" cap="none" spc="0">
                <a:solidFill>
                  <a:schemeClr val="tx1"/>
                </a:solidFill>
                <a:latin typeface="Arial Narrow"/>
                <a:ea typeface="Arial Narrow"/>
                <a:cs typeface="Arial Narrow"/>
                <a:hlinkClick r:id="rId3" tooltip="http://ash.dsden80.ac-amiens.fr/IMG/pdf/ash_numerique_finale_decembre2016.pdf"/>
              </a:rPr>
              <a:t>http://ash.dsden80.ac-amiens.fr/IMG/pdf/ash_numerique_finale_decembre2016.pdf</a:t>
            </a:r>
            <a:endParaRPr sz="1600"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1600" b="1">
                <a:cs typeface="Arial"/>
              </a:rPr>
              <a:t>Livret de parcours inclusif : </a:t>
            </a:r>
            <a:r>
              <a:rPr lang="fr-FR" sz="1600" u="sng">
                <a:cs typeface="Arial"/>
                <a:hlinkClick r:id="rId4" tooltip="https://eduscol.education.fr/2506/le-livret-de-parcours-inclusif-lpi"/>
              </a:rPr>
              <a:t>https://eduscol.education.fr/2506/le-livret-de-parcours-inclusif-lpi</a:t>
            </a:r>
            <a:r>
              <a:rPr lang="fr-FR" sz="1600">
                <a:cs typeface="Arial"/>
              </a:rPr>
              <a:t> </a:t>
            </a:r>
            <a:endParaRPr lang="fr-FR" sz="1600" b="1">
              <a:cs typeface="Arial"/>
            </a:endParaRPr>
          </a:p>
          <a:p>
            <a:pPr marL="0" indent="0">
              <a:buNone/>
              <a:defRPr/>
            </a:pPr>
            <a:r>
              <a:rPr lang="fr-FR" sz="1600" b="1">
                <a:cs typeface="Arial"/>
              </a:rPr>
              <a:t>Pour mieux comprendre et accompagner les élèves à besoins éducatifs particuli</a:t>
            </a:r>
            <a:r>
              <a:rPr lang="fr-FR" sz="1600" b="1" u="none">
                <a:cs typeface="Arial"/>
              </a:rPr>
              <a:t>e</a:t>
            </a:r>
            <a:r>
              <a:rPr lang="fr-FR" sz="1600" b="1" u="none">
                <a:solidFill>
                  <a:schemeClr val="tx1"/>
                </a:solidFill>
                <a:cs typeface="Arial"/>
              </a:rPr>
              <a:t>rs</a:t>
            </a:r>
            <a:r>
              <a:rPr lang="fr-FR" sz="1600" u="sng">
                <a:solidFill>
                  <a:schemeClr val="tx1"/>
                </a:solidFill>
                <a:cs typeface="Arial"/>
                <a:hlinkClick r:id="rId5" tooltip="https://accessiprof.wordpress.com/"/>
              </a:rPr>
              <a:t> : https</a:t>
            </a:r>
            <a:r>
              <a:rPr lang="fr-FR" sz="1600" u="sng">
                <a:cs typeface="Arial"/>
                <a:hlinkClick r:id="rId5" tooltip="https://accessiprof.wordpress.com/"/>
              </a:rPr>
              <a:t>://accessiprof.wordpress.com/</a:t>
            </a:r>
            <a:r>
              <a:rPr lang="fr-FR" sz="1600">
                <a:cs typeface="Arial"/>
              </a:rPr>
              <a:t> </a:t>
            </a:r>
            <a:endParaRPr/>
          </a:p>
          <a:p>
            <a:pPr marL="0" indent="0">
              <a:buNone/>
              <a:defRPr/>
            </a:pPr>
            <a:r>
              <a:rPr lang="fr-FR" sz="1600" b="1">
                <a:cs typeface="Arial"/>
              </a:rPr>
              <a:t>Tetra’aide</a:t>
            </a:r>
            <a:r>
              <a:rPr lang="fr-FR" sz="1600">
                <a:cs typeface="Arial"/>
              </a:rPr>
              <a:t> : </a:t>
            </a:r>
            <a:r>
              <a:rPr lang="fr-FR" sz="1600" u="sng">
                <a:cs typeface="Arial"/>
                <a:hlinkClick r:id="rId6" tooltip="https://pedagogie.ac-toulouse.fr/langues-vivantes/system/files/2021-04/01p03-tetra_aide-fiches.pdf"/>
              </a:rPr>
              <a:t>https://pedagogie.ac-toulouse.fr/langues-vivantes/system/files/2021-04/01p03-tetra_aide-fiches.pdf</a:t>
            </a:r>
            <a:r>
              <a:rPr lang="fr-FR" sz="1600">
                <a:cs typeface="Arial"/>
              </a:rPr>
              <a:t> </a:t>
            </a:r>
            <a:endParaRPr/>
          </a:p>
          <a:p>
            <a:pPr marL="0" indent="0">
              <a:buNone/>
              <a:defRPr/>
            </a:pPr>
            <a:r>
              <a:rPr lang="fr-FR" sz="1600" b="1"/>
              <a:t>Générateur de mots croisés :  </a:t>
            </a:r>
            <a:r>
              <a:rPr lang="fr-FR" sz="1600" b="0" u="sng">
                <a:hlinkClick r:id="rId7" tooltip="https://www.educol.net/crosswordgenerator.php"/>
              </a:rPr>
              <a:t>https://www.educol.net/crosswordgenerator.php</a:t>
            </a:r>
            <a:r>
              <a:rPr lang="fr-FR" sz="1600" b="0"/>
              <a:t> </a:t>
            </a:r>
            <a:endParaRPr/>
          </a:p>
          <a:p>
            <a:pPr marL="0" indent="0">
              <a:buNone/>
              <a:defRPr/>
            </a:pPr>
            <a:r>
              <a:rPr lang="fr-FR" sz="1600" b="1"/>
              <a:t>Quizlet : </a:t>
            </a:r>
            <a:r>
              <a:rPr lang="fr-FR" sz="1600" u="sng">
                <a:hlinkClick r:id="rId8" tooltip="https://quizlet.com/search?query=coiffure&amp;type=all"/>
              </a:rPr>
              <a:t>https://quizlet.com/search?query=coiffure&amp;type=all</a:t>
            </a:r>
            <a:endParaRPr lang="fr-FR" sz="1600"/>
          </a:p>
          <a:p>
            <a:pPr marL="0" indent="0">
              <a:buNone/>
              <a:defRPr/>
            </a:pPr>
            <a:r>
              <a:rPr lang="fr-FR" sz="1600" b="1"/>
              <a:t>Vademecum CAP 123 </a:t>
            </a:r>
            <a:r>
              <a:rPr lang="fr-FR" sz="1600"/>
              <a:t>: </a:t>
            </a:r>
            <a:r>
              <a:rPr lang="fr-FR" sz="1600" u="sng">
                <a:hlinkClick r:id="rId9" tooltip="https://eduscol.education.fr/document/1923/download"/>
              </a:rPr>
              <a:t>https://eduscol.education.fr/document/1923/download</a:t>
            </a:r>
            <a:r>
              <a:rPr lang="fr-FR" sz="1600"/>
              <a:t> </a:t>
            </a:r>
          </a:p>
          <a:p>
            <a:pPr marL="0" indent="0">
              <a:buNone/>
              <a:defRPr/>
            </a:pPr>
            <a:r>
              <a:rPr lang="fr-FR" sz="1600" b="1"/>
              <a:t>Padlet </a:t>
            </a:r>
            <a:r>
              <a:rPr lang="fr-FR" sz="1600"/>
              <a:t>: </a:t>
            </a:r>
            <a:r>
              <a:rPr lang="fr-FR" sz="1600" u="sng">
                <a:hlinkClick r:id="rId10" tooltip="https://padlet.com/"/>
              </a:rPr>
              <a:t>https://padlet.com/</a:t>
            </a:r>
            <a:endParaRPr lang="fr-FR" sz="1600"/>
          </a:p>
          <a:p>
            <a:pPr marL="0" indent="0">
              <a:buNone/>
              <a:defRPr/>
            </a:pPr>
            <a:endParaRPr lang="fr-FR" sz="1600"/>
          </a:p>
          <a:p>
            <a:pPr marL="0" indent="0">
              <a:buNone/>
              <a:defRPr/>
            </a:pPr>
            <a:endParaRPr lang="fr-FR" sz="1600">
              <a:cs typeface="Arial"/>
            </a:endParaRPr>
          </a:p>
          <a:p>
            <a:pPr marL="0" indent="0">
              <a:buNone/>
              <a:defRPr/>
            </a:pPr>
            <a:endParaRPr lang="fr-FR" sz="1600" b="1">
              <a:solidFill>
                <a:srgbClr val="5AA1D8"/>
              </a:solidFill>
              <a:cs typeface="Arial"/>
            </a:endParaRPr>
          </a:p>
          <a:p>
            <a:pPr marL="685800" lvl="2" indent="0" defTabSz="342900">
              <a:lnSpc>
                <a:spcPct val="100000"/>
              </a:lnSpc>
              <a:spcBef>
                <a:spcPts val="0"/>
              </a:spcBef>
              <a:buFont typeface="Wingdings"/>
              <a:buChar char="§"/>
              <a:defRPr/>
            </a:pPr>
            <a:endParaRPr lang="fr-FR" sz="1600" b="1">
              <a:solidFill>
                <a:srgbClr val="5AA1D8"/>
              </a:solidFill>
              <a:cs typeface="Arial"/>
            </a:endParaRPr>
          </a:p>
          <a:p>
            <a:pPr marL="0" indent="0" defTabSz="3429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1600" b="1">
              <a:solidFill>
                <a:srgbClr val="5AA1D8"/>
              </a:solidFill>
              <a:cs typeface="Arial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208509" y="185815"/>
            <a:ext cx="748695" cy="748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575758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251519" y="722089"/>
            <a:ext cx="8640959" cy="358084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fr-FR" sz="1800" b="1" i="0" u="none" strike="noStrike" cap="none" spc="0">
                <a:solidFill>
                  <a:schemeClr val="tx1"/>
                </a:solidFill>
                <a:latin typeface="Arial Narrow"/>
                <a:ea typeface="Arial"/>
                <a:cs typeface="Arial"/>
              </a:rPr>
              <a:t>Quizinière 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Arial Narrow"/>
                <a:ea typeface="Arial"/>
                <a:cs typeface="Arial"/>
              </a:rPr>
              <a:t>: </a:t>
            </a:r>
            <a:r>
              <a:rPr lang="fr-FR" sz="1800" b="0" i="0" u="sng" strike="noStrike" cap="none" spc="0">
                <a:solidFill>
                  <a:schemeClr val="tx1"/>
                </a:solidFill>
                <a:latin typeface="Arial Narrow"/>
                <a:ea typeface="Arial"/>
                <a:cs typeface="Arial"/>
                <a:hlinkClick r:id="rId2" tooltip="https://www.quiziniere.com/login"/>
              </a:rPr>
              <a:t>https://www.quiziniere.com/login</a:t>
            </a:r>
            <a:endParaRPr sz="1800"/>
          </a:p>
          <a:p>
            <a:pPr marL="0" indent="0">
              <a:buNone/>
              <a:defRPr/>
            </a:pPr>
            <a:r>
              <a:rPr lang="fr-FR" sz="1800" b="1" i="0" u="none" strike="noStrike" cap="none" spc="0">
                <a:solidFill>
                  <a:schemeClr val="tx1"/>
                </a:solidFill>
                <a:latin typeface="Arial Narrow"/>
                <a:ea typeface="Arial"/>
                <a:cs typeface="Arial"/>
              </a:rPr>
              <a:t>Réducteur de lien 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Arial Narrow"/>
                <a:ea typeface="Arial"/>
                <a:cs typeface="Arial"/>
              </a:rPr>
              <a:t>: </a:t>
            </a:r>
            <a:r>
              <a:rPr lang="fr-FR" sz="1800" b="0" i="0" u="sng" strike="noStrike" cap="none" spc="0">
                <a:solidFill>
                  <a:schemeClr val="tx1"/>
                </a:solidFill>
                <a:latin typeface="Arial Narrow"/>
                <a:ea typeface="Arial Narrow"/>
                <a:cs typeface="Arial Narrow"/>
                <a:hlinkClick r:id="rId3" tooltip="https://urlr.me/,"/>
              </a:rPr>
              <a:t>https://urlr.me/,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Arial Narrow"/>
                <a:ea typeface="Arial"/>
                <a:cs typeface="Arial"/>
              </a:rPr>
              <a:t> </a:t>
            </a:r>
            <a:r>
              <a:rPr lang="fr-FR" sz="1800" b="0" i="0" u="sng" strike="noStrike" cap="none" spc="0">
                <a:solidFill>
                  <a:schemeClr val="tx1"/>
                </a:solidFill>
                <a:latin typeface="Arial Narrow"/>
                <a:ea typeface="Arial"/>
                <a:cs typeface="Arial"/>
                <a:hlinkClick r:id="rId4" tooltip="https://urlz.fr/"/>
              </a:rPr>
              <a:t>astuce numérique sur ce sujet : https://sbssa.enseigne.ac-lyon.fr/spip/spip.php?article2220</a:t>
            </a:r>
            <a:endParaRPr lang="fr-FR" sz="1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fr-FR" sz="1800" b="1" i="0" u="none" strike="noStrike" cap="none" spc="0">
                <a:solidFill>
                  <a:schemeClr val="tx1"/>
                </a:solidFill>
                <a:latin typeface="Arial Narrow"/>
                <a:ea typeface="Arial"/>
                <a:cs typeface="Arial"/>
              </a:rPr>
              <a:t>Site SBSSA (astuces numériques)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Arial Narrow"/>
                <a:ea typeface="Arial"/>
                <a:cs typeface="Arial"/>
              </a:rPr>
              <a:t> : </a:t>
            </a:r>
            <a:r>
              <a:rPr lang="fr-FR" sz="1800" b="0" i="0" u="sng" strike="noStrike" cap="none" spc="0">
                <a:solidFill>
                  <a:schemeClr val="tx1"/>
                </a:solidFill>
                <a:latin typeface="Arial Narrow"/>
                <a:ea typeface="Arial Narrow"/>
                <a:cs typeface="Arial Narrow"/>
                <a:hlinkClick r:id="rId5" tooltip="https://sbssa.enseigne.ac-lyon.fr/spip/spip.php?rubrique571"/>
              </a:rPr>
              <a:t>https://sbssa.enseigne.ac-lyon.fr/spip/spip.php?rubrique571</a:t>
            </a:r>
            <a:endParaRPr lang="fr-FR" sz="1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fr-FR" sz="1800" b="1" i="0" u="none" strike="noStrike" cap="none" spc="0">
                <a:solidFill>
                  <a:schemeClr val="tx1"/>
                </a:solidFill>
                <a:latin typeface="Arial Narrow"/>
                <a:ea typeface="Arial"/>
                <a:cs typeface="Arial"/>
              </a:rPr>
              <a:t>Jeu de respiration et concentration </a:t>
            </a:r>
            <a:r>
              <a:rPr lang="fr-FR" sz="1800" b="0" i="0" u="none" strike="noStrike" cap="none" spc="0">
                <a:solidFill>
                  <a:schemeClr val="tx1"/>
                </a:solidFill>
                <a:latin typeface="Arial Narrow"/>
                <a:ea typeface="Arial"/>
                <a:cs typeface="Arial"/>
              </a:rPr>
              <a:t>: Hop Toys : outils gratuits à télécharger</a:t>
            </a:r>
            <a:endParaRPr lang="fr-FR" sz="1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fr-FR" sz="1800" b="0" i="0" u="none" strike="noStrike" cap="none" spc="0">
                <a:solidFill>
                  <a:schemeClr val="tx1"/>
                </a:solidFill>
                <a:latin typeface="Arial Narrow"/>
                <a:ea typeface="Arial"/>
                <a:cs typeface="Arial"/>
              </a:rPr>
              <a:t>	- Motricité fine </a:t>
            </a:r>
            <a:r>
              <a:rPr lang="fr-FR" sz="1800" b="0" i="0" u="sng" strike="noStrike" cap="none" spc="0">
                <a:solidFill>
                  <a:schemeClr val="tx1"/>
                </a:solidFill>
                <a:latin typeface="Arial Narrow"/>
                <a:ea typeface="Arial"/>
                <a:cs typeface="Arial"/>
                <a:hlinkClick r:id="rId6" tooltip="https://www.hoptoys.fr/produits-dematerialises-gratuits/mon-carnet-d-exercices-ludiques-pour-entrainer-la-motricite-fine-p-16092.html"/>
              </a:rPr>
              <a:t>https://www.hoptoys.fr/produits-dematerialises-gratuits/mon-carnet-d-exercices-ludiques-pour-entrainer-la-motricite-fine-p-16092.html</a:t>
            </a:r>
            <a:endParaRPr lang="fr-FR" sz="1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fr-FR" sz="1800" b="0" i="0" u="none" strike="noStrike" cap="none" spc="0">
                <a:solidFill>
                  <a:schemeClr val="tx1"/>
                </a:solidFill>
                <a:latin typeface="Arial Narrow"/>
                <a:ea typeface="Arial"/>
                <a:cs typeface="Arial"/>
              </a:rPr>
              <a:t>	- Cercles de vie et d’action : </a:t>
            </a:r>
            <a:r>
              <a:rPr lang="fr-FR" sz="1800" b="0" i="0" u="sng" strike="noStrike" cap="none" spc="0">
                <a:solidFill>
                  <a:schemeClr val="tx1"/>
                </a:solidFill>
                <a:latin typeface="Arial Narrow"/>
                <a:ea typeface="Arial"/>
                <a:cs typeface="Arial"/>
                <a:hlinkClick r:id="rId7" tooltip="https://www.hoptoys.fr/produits-dematerialises-gratuits/les-cercles-explorer-ses-cercles-de-vie-et-d-action-p-16097.html"/>
              </a:rPr>
              <a:t>https://www.hoptoys.fr/produits-dematerialises-gratuits/les-cercles-explorer-ses-cercles-de-vie-et-d-action-p-16097.html</a:t>
            </a:r>
            <a:endParaRPr lang="fr-FR" sz="1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fr-FR" sz="1800" b="0" i="0" u="none" strike="noStrike" cap="none" spc="0">
                <a:solidFill>
                  <a:schemeClr val="tx1"/>
                </a:solidFill>
                <a:latin typeface="Arial Narrow"/>
                <a:ea typeface="Arial"/>
                <a:cs typeface="Arial"/>
              </a:rPr>
              <a:t>	- Profil sensoriel : </a:t>
            </a:r>
            <a:r>
              <a:rPr lang="fr-FR" sz="1800" b="0" i="0" u="sng" strike="noStrike" cap="none" spc="0">
                <a:solidFill>
                  <a:schemeClr val="tx1"/>
                </a:solidFill>
                <a:latin typeface="Arial Narrow"/>
                <a:ea typeface="Arial Narrow"/>
                <a:cs typeface="Arial Narrow"/>
                <a:hlinkClick r:id="rId8" tooltip="https://www.hoptoys.fr/produits-dematerialises-gratuits/j-explore-mon-profil-sensoriel-p-16055.html"/>
              </a:rPr>
              <a:t>https://www.hoptoys.fr/produits-dematerialises-gratuits/j-explore-mon-profil-sensoriel-p-16055.html	</a:t>
            </a:r>
            <a:endParaRPr lang="fr-FR" sz="1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fr-FR"/>
              <a:t>	- Exercices de respiration : </a:t>
            </a:r>
            <a:r>
              <a:rPr lang="fr-FR" sz="1800" b="0" i="0" u="sng" strike="noStrike" cap="none" spc="0">
                <a:solidFill>
                  <a:schemeClr val="tx1"/>
                </a:solidFill>
                <a:latin typeface="Arial Narrow"/>
                <a:ea typeface="Arial Narrow"/>
                <a:cs typeface="Arial Narrow"/>
                <a:hlinkClick r:id="rId9" tooltip="https://www.bloghoptoys.fr/7-exercices-de-respiration-pour-mieux-se-concentrer"/>
              </a:rPr>
              <a:t>https://www.bloghoptoys.fr/7-exercices-de-respiration-pour-mieux-se-concentrer</a:t>
            </a:r>
            <a:endParaRPr lang="fr-FR"/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755576" y="160813"/>
            <a:ext cx="8180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200">
                <a:solidFill>
                  <a:srgbClr val="223A7D"/>
                </a:solidFill>
                <a:latin typeface="Arial Black"/>
              </a:rPr>
              <a:t>Études de quelques exemples de besoins/outils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45</a:t>
            </a:fld>
            <a:endParaRPr lang="fr-FR" sz="135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8032308" y="277117"/>
            <a:ext cx="877523" cy="82090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38994" y="783001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>
                <a:latin typeface="Arial"/>
              </a:rPr>
              <a:t>Élève allophone: </a:t>
            </a:r>
            <a:endParaRPr/>
          </a:p>
        </p:txBody>
      </p:sp>
      <p:sp>
        <p:nvSpPr>
          <p:cNvPr id="9" name="Rectangle 8"/>
          <p:cNvSpPr/>
          <p:nvPr/>
        </p:nvSpPr>
        <p:spPr bwMode="auto">
          <a:xfrm>
            <a:off x="273506" y="1345934"/>
            <a:ext cx="8198280" cy="2834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u="sng">
                <a:hlinkClick r:id="rId3" tooltip="https://polyglottes.org/2022/07/16/vocabulaire-fle-chez-le-coiffeur-1-le-materiel-les-mots-de-la-vie-quotidienne-en-francais-18-b2/"/>
              </a:rPr>
              <a:t>https://polyglottes.org/2022/07/16/vocabulaire-fle-chez-le-coiffeur-1-le-materiel-les-mots-de-la-vie-quotidienne-en-francais-18-b2/</a:t>
            </a:r>
            <a:endParaRPr lang="fr-FR"/>
          </a:p>
          <a:p>
            <a:pPr>
              <a:defRPr/>
            </a:pPr>
            <a:r>
              <a:rPr lang="fr-FR" u="sng">
                <a:hlinkClick r:id="rId4" tooltip="https://polyglottes.org/2022/07/18/vocabulaire-fle-chez-le-coiffeur-2-coupes-coiffures-et-couleurs-les-mots-de-la-vie-quotidienne-en-francais-19-b2/"/>
              </a:rPr>
              <a:t>https://polyglottes.org/2022/07/18/vocabulaire-fle-chez-le-coiffeur-2-coupes-coiffures-et-couleurs-les-mots-de-la-vie-quotidienne-en-francais-19-b2/</a:t>
            </a:r>
            <a:endParaRPr lang="fr-FR"/>
          </a:p>
          <a:p>
            <a:pPr>
              <a:defRPr/>
            </a:pPr>
            <a:endParaRPr lang="fr-FR"/>
          </a:p>
          <a:p>
            <a:pPr>
              <a:defRPr/>
            </a:pPr>
            <a:r>
              <a:rPr lang="fr-FR" b="1"/>
              <a:t>Prise de rendez-vous</a:t>
            </a:r>
            <a:r>
              <a:rPr lang="fr-FR"/>
              <a:t> : </a:t>
            </a:r>
            <a:r>
              <a:rPr lang="fr-FR" u="sng">
                <a:hlinkClick r:id="rId5" tooltip="https://www.podcastfrancaisfacile.com/dialogue/prendre-rendez-vous-chez-le-coiffeur.html"/>
              </a:rPr>
              <a:t>https://www.podcastfrancaisfacile.com/dialogue/prendre-rendez-vous-chez-le-coiffeur.html</a:t>
            </a:r>
            <a:endParaRPr lang="fr-FR"/>
          </a:p>
          <a:p>
            <a:pPr>
              <a:defRPr/>
            </a:pPr>
            <a:endParaRPr b="1"/>
          </a:p>
          <a:p>
            <a:pPr>
              <a:defRPr/>
            </a:pPr>
            <a:r>
              <a:rPr lang="fr-FR" b="1"/>
              <a:t>Exercice en ligne : vocabulaire thématique</a:t>
            </a:r>
            <a:r>
              <a:rPr lang="fr-FR"/>
              <a:t> : </a:t>
            </a:r>
            <a:r>
              <a:rPr lang="fr-FR" u="sng">
                <a:hlinkClick r:id="rId6" tooltip="https://francais.lingolia.com/fr/vocabulaire/en-ville/chez-le-coiffeur"/>
              </a:rPr>
              <a:t>https://francais.lingolia.com/fr/vocabulaire/en-ville/chez-le-coiffeur</a:t>
            </a:r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5</a:t>
            </a:fld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798985" y="376257"/>
            <a:ext cx="936104" cy="93610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 bwMode="auto">
          <a:xfrm>
            <a:off x="742428" y="199215"/>
            <a:ext cx="6710553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Élèves à besoins éducatifs particuliers</a:t>
            </a:r>
          </a:p>
        </p:txBody>
      </p:sp>
      <p:graphicFrame>
        <p:nvGraphicFramePr>
          <p:cNvPr id="2" name="Diagramme 1"/>
          <p:cNvGraphicFramePr>
            <a:graphicFrameLocks/>
          </p:cNvGraphicFramePr>
          <p:nvPr/>
        </p:nvGraphicFramePr>
        <p:xfrm>
          <a:off x="562181" y="859606"/>
          <a:ext cx="7704856" cy="3851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6</a:t>
            </a:fld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798985" y="376257"/>
            <a:ext cx="936104" cy="9361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807164" y="1487622"/>
            <a:ext cx="70772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fr-FR" sz="2400" b="1"/>
              <a:t>École inclusive : </a:t>
            </a:r>
            <a:endParaRPr/>
          </a:p>
          <a:p>
            <a:pPr marL="285750" indent="-285750">
              <a:spcAft>
                <a:spcPts val="600"/>
              </a:spcAft>
              <a:buFontTx/>
              <a:buChar char="-"/>
              <a:defRPr/>
            </a:pPr>
            <a:r>
              <a:rPr lang="fr-FR" sz="2400"/>
              <a:t>Accessibilité universelle à l'éducation</a:t>
            </a:r>
            <a:endParaRPr/>
          </a:p>
          <a:p>
            <a:pPr marL="285750" indent="-285750">
              <a:spcAft>
                <a:spcPts val="600"/>
              </a:spcAft>
              <a:buFontTx/>
              <a:buChar char="-"/>
              <a:defRPr/>
            </a:pPr>
            <a:r>
              <a:rPr lang="fr-FR" sz="2400"/>
              <a:t>Individualisation de l'enseignement</a:t>
            </a:r>
            <a:endParaRPr/>
          </a:p>
          <a:p>
            <a:pPr marL="285750" indent="-285750">
              <a:spcAft>
                <a:spcPts val="600"/>
              </a:spcAft>
              <a:buFontTx/>
              <a:buChar char="-"/>
              <a:defRPr/>
            </a:pPr>
            <a:r>
              <a:rPr lang="fr-FR" sz="2400"/>
              <a:t>Collaboration étroite entre tous les acteurs de l'éducation</a:t>
            </a:r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endParaRPr lang="fr-FR" sz="2400"/>
          </a:p>
        </p:txBody>
      </p:sp>
      <p:sp>
        <p:nvSpPr>
          <p:cNvPr id="13" name="ZoneTexte 12"/>
          <p:cNvSpPr txBox="1"/>
          <p:nvPr/>
        </p:nvSpPr>
        <p:spPr bwMode="auto">
          <a:xfrm>
            <a:off x="1174174" y="197362"/>
            <a:ext cx="671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Élèves à besoins éducatifs particuliers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1174173" y="197361"/>
            <a:ext cx="6710553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Élèves à besoins éducatifs particuliers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7</a:t>
            </a:fld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798985" y="376257"/>
            <a:ext cx="936104" cy="936104"/>
          </a:xfrm>
          <a:prstGeom prst="rect">
            <a:avLst/>
          </a:prstGeom>
        </p:spPr>
      </p:pic>
      <p:graphicFrame>
        <p:nvGraphicFramePr>
          <p:cNvPr id="7" name="Diagramme 6"/>
          <p:cNvGraphicFramePr>
            <a:graphicFrameLocks/>
          </p:cNvGraphicFramePr>
          <p:nvPr/>
        </p:nvGraphicFramePr>
        <p:xfrm>
          <a:off x="395536" y="539750"/>
          <a:ext cx="7224464" cy="4501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Ellipse 8"/>
          <p:cNvSpPr/>
          <p:nvPr/>
        </p:nvSpPr>
        <p:spPr bwMode="auto">
          <a:xfrm rot="784759">
            <a:off x="6156176" y="2499742"/>
            <a:ext cx="2393871" cy="68669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1065295"/>
              <a:satOff val="19299"/>
              <a:lumOff val="5490"/>
              <a:alphaOff val="0"/>
            </a:schemeClr>
          </a:fillRef>
          <a:effectRef idx="0">
            <a:schemeClr val="accent2">
              <a:hueOff val="-11065295"/>
              <a:satOff val="19299"/>
              <a:lumOff val="549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fr-FR">
                <a:solidFill>
                  <a:schemeClr val="accent6">
                    <a:lumMod val="50000"/>
                  </a:schemeClr>
                </a:solidFill>
              </a:rPr>
              <a:t>Quelques outils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 rot="1621903">
            <a:off x="7941589" y="3591000"/>
            <a:ext cx="826122" cy="826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953292" y="197361"/>
            <a:ext cx="6847131" cy="45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Élèves à besoins éducatifs particuliers</a:t>
            </a:r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8</a:t>
            </a:fld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798985" y="376257"/>
            <a:ext cx="936104" cy="9361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483858" y="1680674"/>
            <a:ext cx="8452684" cy="2987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fr-FR" sz="2000">
                <a:latin typeface="Arial"/>
              </a:rPr>
              <a:t>Reconnaissance du besoin</a:t>
            </a:r>
            <a:endParaRPr/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fr-FR" sz="2000">
                <a:latin typeface="Arial"/>
              </a:rPr>
              <a:t>Rédaction du projet</a:t>
            </a:r>
            <a:endParaRPr/>
          </a:p>
          <a:p>
            <a:pPr marL="342900" indent="-342900">
              <a:spcAft>
                <a:spcPts val="600"/>
              </a:spcAft>
              <a:buFontTx/>
              <a:buChar char="-"/>
              <a:defRPr/>
            </a:pPr>
            <a:r>
              <a:rPr lang="fr-FR" sz="2000">
                <a:latin typeface="Arial"/>
              </a:rPr>
              <a:t>Suivi et accompagnement :</a:t>
            </a:r>
            <a:endParaRPr/>
          </a:p>
          <a:p>
            <a:pPr marL="800100" lvl="1" indent="-342900">
              <a:spcAft>
                <a:spcPts val="600"/>
              </a:spcAft>
              <a:buFontTx/>
              <a:buChar char="-"/>
              <a:defRPr/>
            </a:pPr>
            <a:r>
              <a:rPr lang="fr-FR" sz="2000">
                <a:latin typeface="Arial"/>
              </a:rPr>
              <a:t>Aide humaine et/ou matérielle</a:t>
            </a:r>
            <a:endParaRPr/>
          </a:p>
          <a:p>
            <a:pPr marL="800100" lvl="1" indent="-342900">
              <a:spcAft>
                <a:spcPts val="600"/>
              </a:spcAft>
              <a:buFontTx/>
              <a:buChar char="-"/>
              <a:defRPr/>
            </a:pPr>
            <a:r>
              <a:rPr lang="fr-FR" sz="2000">
                <a:latin typeface="Arial"/>
              </a:rPr>
              <a:t>Aménagement : tiers temps, pause… </a:t>
            </a:r>
            <a:r>
              <a:rPr lang="fr-FR" sz="2000">
                <a:solidFill>
                  <a:srgbClr val="7030A0"/>
                </a:solidFill>
                <a:latin typeface="Arial"/>
              </a:rPr>
              <a:t>(pendant les cours ET/OU les examens) </a:t>
            </a:r>
            <a:endParaRPr lang="fr-FR" sz="2000">
              <a:latin typeface="Arial"/>
            </a:endParaRPr>
          </a:p>
          <a:p>
            <a:pPr marL="800100" lvl="1" indent="-342900">
              <a:spcAft>
                <a:spcPts val="600"/>
              </a:spcAft>
              <a:buFontTx/>
              <a:buChar char="-"/>
              <a:defRPr/>
            </a:pPr>
            <a:r>
              <a:rPr lang="fr-FR" sz="2000">
                <a:latin typeface="Arial"/>
              </a:rPr>
              <a:t>Inclusion dans un dispositif (ULIS) </a:t>
            </a:r>
            <a:endParaRPr/>
          </a:p>
          <a:p>
            <a:pPr marL="800100" lvl="1" indent="-342900">
              <a:spcAft>
                <a:spcPts val="600"/>
              </a:spcAft>
              <a:buFontTx/>
              <a:buChar char="-"/>
              <a:defRPr/>
            </a:pPr>
            <a:r>
              <a:rPr lang="fr-FR" sz="2000">
                <a:latin typeface="Arial"/>
              </a:rPr>
              <a:t>EDT aménagé……</a:t>
            </a:r>
          </a:p>
        </p:txBody>
      </p:sp>
      <p:grpSp>
        <p:nvGrpSpPr>
          <p:cNvPr id="10" name="Groupe 9"/>
          <p:cNvGrpSpPr/>
          <p:nvPr/>
        </p:nvGrpSpPr>
        <p:grpSpPr bwMode="auto">
          <a:xfrm rot="20392371">
            <a:off x="-60574" y="815777"/>
            <a:ext cx="2126596" cy="804417"/>
            <a:chOff x="4457182" y="273734"/>
            <a:chExt cx="2453369" cy="1431560"/>
          </a:xfrm>
        </p:grpSpPr>
        <p:sp>
          <p:nvSpPr>
            <p:cNvPr id="11" name="Ellipse 10"/>
            <p:cNvSpPr/>
            <p:nvPr/>
          </p:nvSpPr>
          <p:spPr bwMode="auto">
            <a:xfrm>
              <a:off x="4457182" y="273734"/>
              <a:ext cx="2453369" cy="14315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2448456"/>
                <a:satOff val="21711"/>
                <a:lumOff val="6176"/>
                <a:alphaOff val="0"/>
              </a:schemeClr>
            </a:fillRef>
            <a:effectRef idx="0">
              <a:schemeClr val="accent2">
                <a:hueOff val="-12448456"/>
                <a:satOff val="21711"/>
                <a:lumOff val="61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Ellipse 4"/>
            <p:cNvSpPr txBox="1"/>
            <p:nvPr/>
          </p:nvSpPr>
          <p:spPr bwMode="auto">
            <a:xfrm>
              <a:off x="4816470" y="483381"/>
              <a:ext cx="1734793" cy="1012266"/>
            </a:xfrm>
            <a:prstGeom prst="rect">
              <a:avLst/>
            </a:prstGeom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4000"/>
                <a:t>Droits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59512" y="4767231"/>
            <a:ext cx="376671" cy="27384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CC5B465-768F-472B-948C-8202AA102334}" type="slidenum">
              <a:rPr lang="fr-FR" sz="1350"/>
              <a:t>9</a:t>
            </a:fld>
            <a:endParaRPr lang="fr-FR" sz="135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798985" y="376257"/>
            <a:ext cx="936104" cy="93610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 bwMode="auto">
          <a:xfrm>
            <a:off x="935042" y="88151"/>
            <a:ext cx="671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>
                <a:solidFill>
                  <a:srgbClr val="223A7D"/>
                </a:solidFill>
                <a:latin typeface="Arial Black"/>
              </a:rPr>
              <a:t>Élèves à besoins éducatifs particuliers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rcRect l="5201" t="18654" r="5200" b="13599"/>
          <a:stretch/>
        </p:blipFill>
        <p:spPr bwMode="auto">
          <a:xfrm>
            <a:off x="1159859" y="555527"/>
            <a:ext cx="5932421" cy="4485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 rot="5400000">
            <a:off x="5909352" y="2296054"/>
            <a:ext cx="3239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/>
              <a:t>Le livret de parcours inclusif (LPI)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NISTÈRIEL">
  <a:themeElements>
    <a:clrScheme name="Personnalisé 3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1B587C"/>
      </a:accent1>
      <a:accent2>
        <a:srgbClr val="9F2936"/>
      </a:accent2>
      <a:accent3>
        <a:srgbClr val="F07F09"/>
      </a:accent3>
      <a:accent4>
        <a:srgbClr val="4E8542"/>
      </a:accent4>
      <a:accent5>
        <a:srgbClr val="604878"/>
      </a:accent5>
      <a:accent6>
        <a:srgbClr val="C19859"/>
      </a:accent6>
      <a:hlink>
        <a:srgbClr val="0070C0"/>
      </a:hlink>
      <a:folHlink>
        <a:srgbClr val="B26B02"/>
      </a:folHlink>
    </a:clrScheme>
    <a:fontScheme name="Arial Narrow">
      <a:majorFont>
        <a:latin typeface="Arial Narrow"/>
        <a:ea typeface="Arial"/>
        <a:cs typeface="Arial"/>
      </a:majorFont>
      <a:minorFont>
        <a:latin typeface="Arial Narrow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MINISTÈRIEL</Template>
  <TotalTime>0</TotalTime>
  <Words>2220</Words>
  <Application>Microsoft Office PowerPoint</Application>
  <DocSecurity>0</DocSecurity>
  <PresentationFormat>Affichage à l'écran (16:9)</PresentationFormat>
  <Paragraphs>384</Paragraphs>
  <Slides>45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45</vt:i4>
      </vt:variant>
    </vt:vector>
  </HeadingPairs>
  <TitlesOfParts>
    <vt:vector size="55" baseType="lpstr">
      <vt:lpstr>Arial</vt:lpstr>
      <vt:lpstr>Arial Black</vt:lpstr>
      <vt:lpstr>Arial Narrow</vt:lpstr>
      <vt:lpstr>Calibri</vt:lpstr>
      <vt:lpstr>Calibri Light</vt:lpstr>
      <vt:lpstr>Century Gothic</vt:lpstr>
      <vt:lpstr>Times New Roman</vt:lpstr>
      <vt:lpstr>Wingdings</vt:lpstr>
      <vt:lpstr>MINISTÈRIEL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Étirements avant/après un cours de pratique : se concentrer ou se recentrer et étirer le haut du corps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L’APPLICATION DEMAUTO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Client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Client</dc:subject>
  <dc:creator>Microsoft Office User</dc:creator>
  <cp:keywords/>
  <dc:description/>
  <cp:lastModifiedBy>njoret</cp:lastModifiedBy>
  <cp:revision>545</cp:revision>
  <dcterms:created xsi:type="dcterms:W3CDTF">2020-03-05T15:21:24Z</dcterms:created>
  <dcterms:modified xsi:type="dcterms:W3CDTF">2024-09-24T06:07:43Z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0x010100873AB55E0CC5DA459F57F5A42893F46A005A087D358B12CA4E82A8A8BA9B8A8CF200D3544DBFAD4F664AA25DF68E6D1F0A9E00689F2856DFEDCE40890FDCED81A7DFC9005D57C802836FCB44B44B7372FB2B7972</vt:lpwstr>
  </property>
</Properties>
</file>