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EB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7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9FC68C-3DE7-4EB9-A14E-5179DE421549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F9F5DB-B303-46A0-BB22-8D86CBCDB4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88B37-0835-4A1E-AE94-4DF7BEE671D5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2DA2-47E3-43B7-AB4B-03DB36176E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319F-A24C-4B7E-A39F-DC7786E78DA8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6205-0331-4F99-B3DF-72C373B4C2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AEA9-3273-47F1-86C5-FDE091268DA7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63091-AD86-41EF-BBE2-78B5E4F7E5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7B635C-46A3-451D-9D09-252FB6A2DFF5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F7F25-68AF-43DE-BFFD-948984C0F20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D1073-32B4-4813-8CED-185DBFD98978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38F6-64FE-4068-A8A9-1E16BA4468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7679-0011-4E5A-88E2-B6F8DF2CF6E2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A7D4-75F8-435E-9C5C-55DC71241B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20634-CE06-4488-A1CA-8FAD1B828D5E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4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D636B-2F7E-45EA-ADAB-3EB5C8DC42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2D366F-DC4D-4CF5-B755-D3677CEE56F2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A1CD82-9D0A-4731-B5B1-FC3D3A2EC0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74E6E-FE8E-47DA-8553-C83665721AB4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D17F3-1036-41E9-8A36-DC4299F32B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rrondir un rectangle à un seul coin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F10A9-25FF-4CA5-8372-982E31CE71A3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C46092-DD36-4831-9784-3B4DD3533B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31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3595BA9-F286-4026-BF53-E86DC127E743}" type="datetimeFigureOut">
              <a:rPr lang="fr-FR"/>
              <a:pPr>
                <a:defRPr/>
              </a:pPr>
              <a:t>30/12/2013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A42960A-C0AA-481C-A3DB-0E8563A0FE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22" r:id="rId7"/>
    <p:sldLayoutId id="2147483715" r:id="rId8"/>
    <p:sldLayoutId id="2147483723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0113" y="692150"/>
            <a:ext cx="75565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/>
            </a:r>
            <a:br>
              <a:rPr lang="fr-FR" u="sng" dirty="0" smtClean="0"/>
            </a:br>
            <a:r>
              <a:rPr lang="fr-FR" u="sng" dirty="0"/>
              <a:t/>
            </a:r>
            <a:br>
              <a:rPr lang="fr-FR" u="sng" dirty="0"/>
            </a:br>
            <a:r>
              <a:rPr lang="fr-FR" u="sng" dirty="0" smtClean="0"/>
              <a:t>Education </a:t>
            </a:r>
            <a:r>
              <a:rPr lang="fr-FR" u="sng" dirty="0"/>
              <a:t>à la Santé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2988" y="1916113"/>
            <a:ext cx="6553200" cy="39608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u="sng" dirty="0" smtClean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/>
              <a:t>Laetitia</a:t>
            </a:r>
            <a:r>
              <a:rPr lang="en-US" sz="1600" dirty="0"/>
              <a:t> REISCH</a:t>
            </a:r>
            <a:endParaRPr lang="fr-FR" sz="1600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 err="1"/>
              <a:t>Siham</a:t>
            </a:r>
            <a:r>
              <a:rPr lang="en-US" sz="1600" dirty="0"/>
              <a:t> ABID</a:t>
            </a:r>
            <a:endParaRPr lang="fr-FR" sz="1600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Tiffany COUILLET</a:t>
            </a:r>
            <a:endParaRPr lang="fr-FR" sz="1600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/>
              <a:t>Nathalie DESCHAUX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u="sng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FR" u="sng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u="sng" dirty="0" smtClean="0"/>
              <a:t>Titre </a:t>
            </a:r>
            <a:r>
              <a:rPr lang="fr-FR" sz="3200" u="sng" dirty="0"/>
              <a:t>du projet : </a:t>
            </a:r>
            <a:endParaRPr lang="fr-FR" sz="3200" u="sng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200" u="sng" dirty="0" smtClean="0"/>
              <a:t>« Vivre </a:t>
            </a:r>
            <a:r>
              <a:rPr lang="fr-FR" sz="3200" u="sng" dirty="0"/>
              <a:t>et grandir ensemble </a:t>
            </a:r>
            <a:r>
              <a:rPr lang="fr-FR" sz="3200" u="sng" dirty="0" smtClean="0"/>
              <a:t>»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fr-FR" sz="1400" u="sng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fr-FR" sz="1200" b="1" dirty="0" smtClean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fr-FR" sz="1200" b="1" dirty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200" b="1" dirty="0" smtClean="0"/>
              <a:t>Coordinatrice </a:t>
            </a:r>
            <a:r>
              <a:rPr lang="fr-FR" sz="1200" b="1" dirty="0"/>
              <a:t>du projet : Mme Ingrid </a:t>
            </a:r>
            <a:r>
              <a:rPr lang="fr-FR" sz="1200" b="1" dirty="0" smtClean="0"/>
              <a:t>BRUYERE</a:t>
            </a:r>
            <a:endParaRPr lang="fr-FR" sz="1200" dirty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 lnSpcReduction="10000"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600" b="1" u="sng" dirty="0" smtClean="0"/>
              <a:t>Structure de la séquence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600" b="1" u="sng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1</a:t>
            </a:r>
            <a:r>
              <a:rPr lang="fr-FR" sz="1600" u="sng" baseline="30000" dirty="0"/>
              <a:t>ère</a:t>
            </a:r>
            <a:r>
              <a:rPr lang="fr-FR" sz="1600" u="sng" dirty="0"/>
              <a:t> </a:t>
            </a:r>
            <a:r>
              <a:rPr lang="fr-FR" sz="1600" u="sng" dirty="0" smtClean="0"/>
              <a:t>séance: </a:t>
            </a:r>
            <a:r>
              <a:rPr lang="fr-FR" sz="1600" dirty="0"/>
              <a:t>On fait connaissance !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/>
              <a:t> 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2</a:t>
            </a:r>
            <a:r>
              <a:rPr lang="fr-FR" sz="1600" u="sng" baseline="30000" dirty="0"/>
              <a:t>ème</a:t>
            </a:r>
            <a:r>
              <a:rPr lang="fr-FR" sz="1600" u="sng" dirty="0"/>
              <a:t> séance </a:t>
            </a:r>
            <a:r>
              <a:rPr lang="fr-FR" sz="1600" dirty="0" smtClean="0"/>
              <a:t>:</a:t>
            </a:r>
            <a:r>
              <a:rPr lang="fr-FR" sz="1600" dirty="0"/>
              <a:t>Le </a:t>
            </a:r>
            <a:r>
              <a:rPr lang="fr-FR" sz="1600" dirty="0" smtClean="0"/>
              <a:t>blason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800" b="1" u="sng" dirty="0"/>
              <a:t>3</a:t>
            </a:r>
            <a:r>
              <a:rPr lang="fr-FR" sz="1800" b="1" u="sng" baseline="30000" dirty="0"/>
              <a:t>ème</a:t>
            </a:r>
            <a:r>
              <a:rPr lang="fr-FR" sz="1800" b="1" u="sng" dirty="0"/>
              <a:t> séance </a:t>
            </a:r>
            <a:r>
              <a:rPr lang="fr-FR" sz="1800" b="1" dirty="0" smtClean="0"/>
              <a:t>:</a:t>
            </a:r>
            <a:r>
              <a:rPr lang="fr-FR" sz="1800" b="1" dirty="0"/>
              <a:t>A la découverte de nos </a:t>
            </a:r>
            <a:r>
              <a:rPr lang="fr-FR" sz="1800" b="1" dirty="0" smtClean="0"/>
              <a:t>qualités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800" b="1" u="sng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4</a:t>
            </a:r>
            <a:r>
              <a:rPr lang="fr-FR" sz="1600" u="sng" baseline="30000" dirty="0"/>
              <a:t>ème</a:t>
            </a:r>
            <a:r>
              <a:rPr lang="fr-FR" sz="1600" u="sng" dirty="0"/>
              <a:t> séance </a:t>
            </a:r>
            <a:r>
              <a:rPr lang="fr-FR" sz="1600" dirty="0" smtClean="0"/>
              <a:t>:</a:t>
            </a:r>
            <a:r>
              <a:rPr lang="fr-FR" sz="1600" dirty="0"/>
              <a:t>Nous vivons tous des émotions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5</a:t>
            </a:r>
            <a:r>
              <a:rPr lang="fr-FR" sz="1600" u="sng" baseline="30000" dirty="0"/>
              <a:t>ème</a:t>
            </a:r>
            <a:r>
              <a:rPr lang="fr-FR" sz="1600" u="sng" dirty="0"/>
              <a:t> </a:t>
            </a:r>
            <a:r>
              <a:rPr lang="fr-FR" sz="1600" u="sng" dirty="0" smtClean="0"/>
              <a:t>séance</a:t>
            </a:r>
            <a:r>
              <a:rPr lang="fr-FR" sz="1600" dirty="0" smtClean="0"/>
              <a:t>:</a:t>
            </a:r>
            <a:r>
              <a:rPr lang="fr-FR" sz="1600" dirty="0"/>
              <a:t> Le conflit, qu’est-ce que c’est ?</a:t>
            </a:r>
            <a:r>
              <a:rPr lang="fr-FR" sz="1600" b="1" dirty="0" smtClean="0"/>
              <a:t> </a:t>
            </a:r>
            <a:endParaRPr lang="fr-FR" sz="1600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u="sng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6</a:t>
            </a:r>
            <a:r>
              <a:rPr lang="fr-FR" sz="1600" u="sng" baseline="30000" dirty="0"/>
              <a:t>ème</a:t>
            </a:r>
            <a:r>
              <a:rPr lang="fr-FR" sz="1600" u="sng" dirty="0"/>
              <a:t> </a:t>
            </a:r>
            <a:r>
              <a:rPr lang="fr-FR" sz="1600" u="sng" dirty="0" smtClean="0"/>
              <a:t>séance</a:t>
            </a:r>
            <a:r>
              <a:rPr lang="fr-FR" sz="1600" dirty="0" smtClean="0"/>
              <a:t>: </a:t>
            </a:r>
            <a:r>
              <a:rPr lang="fr-FR" sz="1600" dirty="0"/>
              <a:t>Stratégies et recherche de solutions aux </a:t>
            </a:r>
            <a:r>
              <a:rPr lang="fr-FR" sz="1600" dirty="0" smtClean="0"/>
              <a:t>conflits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/>
              <a:t>7</a:t>
            </a:r>
            <a:r>
              <a:rPr lang="fr-FR" sz="1600" u="sng" baseline="30000" dirty="0"/>
              <a:t>ème</a:t>
            </a:r>
            <a:r>
              <a:rPr lang="fr-FR" sz="1600" u="sng" dirty="0"/>
              <a:t> </a:t>
            </a:r>
            <a:r>
              <a:rPr lang="fr-FR" sz="1600" u="sng" dirty="0" smtClean="0"/>
              <a:t>séance</a:t>
            </a:r>
            <a:r>
              <a:rPr lang="fr-FR" sz="1600" dirty="0" smtClean="0"/>
              <a:t>: </a:t>
            </a:r>
            <a:r>
              <a:rPr lang="fr-FR" sz="1600" dirty="0"/>
              <a:t>Calmer la </a:t>
            </a:r>
            <a:r>
              <a:rPr lang="fr-FR" sz="1600" dirty="0" smtClean="0"/>
              <a:t>colère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 smtClean="0"/>
              <a:t>8</a:t>
            </a:r>
            <a:r>
              <a:rPr lang="fr-FR" sz="1600" u="sng" baseline="30000" dirty="0" smtClean="0"/>
              <a:t>ème</a:t>
            </a:r>
            <a:r>
              <a:rPr lang="fr-FR" sz="1600" u="sng" dirty="0" smtClean="0"/>
              <a:t> séance</a:t>
            </a:r>
            <a:r>
              <a:rPr lang="fr-FR" sz="1600" dirty="0" smtClean="0"/>
              <a:t>: </a:t>
            </a:r>
            <a:r>
              <a:rPr lang="fr-FR" sz="1600" dirty="0"/>
              <a:t>Et si on parlait autrement </a:t>
            </a:r>
            <a:r>
              <a:rPr lang="fr-FR" sz="1600" dirty="0" smtClean="0"/>
              <a:t>!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u="sng" dirty="0" smtClean="0"/>
              <a:t>9</a:t>
            </a:r>
            <a:r>
              <a:rPr lang="fr-FR" sz="1600" u="sng" baseline="30000" dirty="0" smtClean="0"/>
              <a:t>ème</a:t>
            </a:r>
            <a:r>
              <a:rPr lang="fr-FR" sz="1600" u="sng" dirty="0" smtClean="0"/>
              <a:t> séance</a:t>
            </a:r>
            <a:r>
              <a:rPr lang="fr-FR" sz="1600" dirty="0" smtClean="0"/>
              <a:t>: </a:t>
            </a:r>
            <a:r>
              <a:rPr lang="fr-FR" sz="1600" dirty="0"/>
              <a:t>Ton avis nous intéresse…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>
            <a:normAutofit fontScale="92500" lnSpcReduction="10000"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200" b="1" u="sng" dirty="0"/>
              <a:t>3</a:t>
            </a:r>
            <a:r>
              <a:rPr lang="fr-FR" sz="2200" b="1" u="sng" baseline="30000" dirty="0"/>
              <a:t>ème</a:t>
            </a:r>
            <a:r>
              <a:rPr lang="fr-FR" sz="2200" b="1" u="sng" dirty="0"/>
              <a:t> séance </a:t>
            </a:r>
            <a:r>
              <a:rPr lang="fr-FR" sz="2200" b="1" u="sng" dirty="0" smtClean="0"/>
              <a:t>: A </a:t>
            </a:r>
            <a:r>
              <a:rPr lang="fr-FR" sz="2200" b="1" u="sng" dirty="0"/>
              <a:t>la découverte de nos </a:t>
            </a:r>
            <a:r>
              <a:rPr lang="fr-FR" sz="2200" b="1" u="sng" dirty="0" smtClean="0"/>
              <a:t>qualités.</a:t>
            </a:r>
            <a:endParaRPr lang="fr-FR" sz="2200" b="1" u="sng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500" b="1" u="sng" dirty="0"/>
              <a:t>Objectif </a:t>
            </a:r>
            <a:r>
              <a:rPr lang="fr-FR" sz="1500" b="1" u="sng" dirty="0" smtClean="0"/>
              <a:t>général</a:t>
            </a:r>
            <a:r>
              <a:rPr lang="fr-FR" sz="1500" b="1" dirty="0" smtClean="0"/>
              <a:t>: </a:t>
            </a:r>
            <a:r>
              <a:rPr lang="fr-FR" sz="1500" dirty="0"/>
              <a:t>Augmenter chez l’élève l’estime de lui-même à travers le regard de ses </a:t>
            </a:r>
            <a:r>
              <a:rPr lang="fr-FR" sz="1500" dirty="0" smtClean="0"/>
              <a:t>camarades.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15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500" b="1" u="sng" dirty="0"/>
              <a:t>Objectifs </a:t>
            </a:r>
            <a:r>
              <a:rPr lang="fr-FR" sz="1500" b="1" u="sng" dirty="0" smtClean="0"/>
              <a:t>spécifiques</a:t>
            </a:r>
            <a:r>
              <a:rPr lang="fr-FR" sz="1500" b="1" dirty="0" smtClean="0"/>
              <a:t>:</a:t>
            </a:r>
            <a:endParaRPr lang="fr-FR" sz="15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 </a:t>
            </a:r>
            <a:r>
              <a:rPr lang="fr-FR" sz="1500" dirty="0"/>
              <a:t>Développer le vocabulaire autour des </a:t>
            </a:r>
            <a:r>
              <a:rPr lang="fr-FR" sz="1500" dirty="0" smtClean="0"/>
              <a:t>qualités. 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- Permettre aux enfants d’identifier </a:t>
            </a:r>
            <a:r>
              <a:rPr lang="fr-FR" sz="1500" dirty="0" smtClean="0"/>
              <a:t>quelques </a:t>
            </a:r>
            <a:r>
              <a:rPr lang="fr-FR" sz="1500" dirty="0"/>
              <a:t>unes de leurs </a:t>
            </a:r>
            <a:r>
              <a:rPr lang="fr-FR" sz="1500" dirty="0" smtClean="0"/>
              <a:t>qualités. 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- Repérer en quoi nous sommes appréciés par les </a:t>
            </a:r>
            <a:r>
              <a:rPr lang="fr-FR" sz="1500" dirty="0" smtClean="0"/>
              <a:t>autres.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 Reconnaître </a:t>
            </a:r>
            <a:r>
              <a:rPr lang="fr-FR" sz="1500" dirty="0"/>
              <a:t>et exprimer à l’autre ce qu’on apprécie chez </a:t>
            </a:r>
            <a:r>
              <a:rPr lang="fr-FR" sz="1500" dirty="0" smtClean="0"/>
              <a:t>son camarade.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500" b="1" u="sng" dirty="0" smtClean="0"/>
              <a:t>Outils</a:t>
            </a:r>
            <a:r>
              <a:rPr lang="fr-FR" sz="1500" b="1" dirty="0" smtClean="0"/>
              <a:t>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</a:t>
            </a:r>
            <a:r>
              <a:rPr lang="fr-FR" sz="1500" dirty="0"/>
              <a:t>« Devenir son propre médiateur » Chronique </a:t>
            </a:r>
            <a:r>
              <a:rPr lang="fr-FR" sz="1500" dirty="0" smtClean="0"/>
              <a:t>Sociale.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-«</a:t>
            </a:r>
            <a:r>
              <a:rPr lang="fr-FR" sz="1500" dirty="0"/>
              <a:t> Le cartable des compétences psychosociales » IREPS Pays de la </a:t>
            </a:r>
            <a:r>
              <a:rPr lang="fr-FR" sz="1500" dirty="0" smtClean="0"/>
              <a:t>Loire.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500" b="1" u="sng" dirty="0" smtClean="0"/>
              <a:t>Matériel</a:t>
            </a:r>
            <a:r>
              <a:rPr lang="fr-FR" sz="1500" b="1" dirty="0" smtClean="0"/>
              <a:t>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b="1" dirty="0" smtClean="0"/>
              <a:t>-</a:t>
            </a:r>
            <a:r>
              <a:rPr lang="fr-FR" sz="1500" dirty="0"/>
              <a:t>Les fiches « Mes qualités » et « Qualités </a:t>
            </a:r>
            <a:r>
              <a:rPr lang="fr-FR" sz="1500" dirty="0" smtClean="0"/>
              <a:t>attribuées</a:t>
            </a:r>
            <a:r>
              <a:rPr lang="fr-FR" sz="1500" dirty="0"/>
              <a:t> </a:t>
            </a:r>
            <a:r>
              <a:rPr lang="fr-FR" sz="1500" dirty="0" smtClean="0"/>
              <a:t>».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</a:t>
            </a:r>
            <a:r>
              <a:rPr lang="fr-FR" sz="1500" dirty="0"/>
              <a:t>Liste des </a:t>
            </a:r>
            <a:r>
              <a:rPr lang="fr-FR" sz="1500" dirty="0" smtClean="0"/>
              <a:t>qualités.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-Cartons </a:t>
            </a:r>
            <a:r>
              <a:rPr lang="fr-FR" sz="1500" dirty="0"/>
              <a:t>de </a:t>
            </a:r>
            <a:r>
              <a:rPr lang="fr-FR" sz="1500" dirty="0" smtClean="0"/>
              <a:t>couleur.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500" b="1" u="sng" dirty="0" smtClean="0"/>
              <a:t>Trace écrite</a:t>
            </a:r>
            <a:r>
              <a:rPr lang="fr-FR" sz="1500" b="1" dirty="0" smtClean="0"/>
              <a:t>: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 smtClean="0"/>
              <a:t>-Les </a:t>
            </a:r>
            <a:r>
              <a:rPr lang="fr-FR" sz="1500" dirty="0"/>
              <a:t>fiches « Mes qualités » et « Qualités </a:t>
            </a:r>
            <a:r>
              <a:rPr lang="fr-FR" sz="1500" dirty="0" smtClean="0"/>
              <a:t>attribuées</a:t>
            </a:r>
            <a:r>
              <a:rPr lang="fr-FR" sz="1500" dirty="0"/>
              <a:t> </a:t>
            </a:r>
            <a:r>
              <a:rPr lang="fr-FR" sz="1500" dirty="0" smtClean="0"/>
              <a:t>».</a:t>
            </a:r>
            <a:endParaRPr lang="fr-FR" sz="15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u="sng" dirty="0" smtClean="0"/>
              <a:t>Déroulement de la séance: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8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200" b="1" u="sng" dirty="0" smtClean="0">
                <a:solidFill>
                  <a:srgbClr val="00B0F0"/>
                </a:solidFill>
              </a:rPr>
              <a:t>Etape 1: </a:t>
            </a:r>
            <a:r>
              <a:rPr lang="fr-FR" sz="2200" b="1" u="sng" dirty="0">
                <a:solidFill>
                  <a:srgbClr val="00B0F0"/>
                </a:solidFill>
              </a:rPr>
              <a:t>R</a:t>
            </a:r>
            <a:r>
              <a:rPr lang="fr-FR" sz="2200" b="1" u="sng" dirty="0" smtClean="0">
                <a:solidFill>
                  <a:srgbClr val="00B0F0"/>
                </a:solidFill>
              </a:rPr>
              <a:t>eprésentations des élèves sur les qualités.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8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u="sng" dirty="0" smtClean="0"/>
              <a:t>En collectif: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u="sng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 smtClean="0"/>
              <a:t>-Est ce que tout le monde sait ce qu’est une qualité ? est-ce que vous pouvez me donner des exemples ?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 smtClean="0"/>
              <a:t>-Recherche commune d’une définition </a:t>
            </a:r>
            <a:r>
              <a:rPr lang="fr-FR" sz="1600" dirty="0"/>
              <a:t>pour la classe </a:t>
            </a:r>
            <a:r>
              <a:rPr lang="fr-FR" sz="1600" dirty="0" smtClean="0"/>
              <a:t>:</a:t>
            </a:r>
            <a:r>
              <a:rPr lang="fr-FR" sz="1600" b="1" dirty="0"/>
              <a:t>Une qualité est liée à un jugement positif, quelque chose que l’on apprécie chez soi, chez l’autre, un talent que l’on porte dans différents domaines (scolaire, sportif, familial, amical </a:t>
            </a:r>
            <a:r>
              <a:rPr lang="fr-FR" sz="1600" b="1" dirty="0" smtClean="0"/>
              <a:t>…).</a:t>
            </a:r>
            <a:endParaRPr lang="fr-FR" sz="1600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 smtClean="0"/>
              <a:t>-</a:t>
            </a:r>
            <a:r>
              <a:rPr lang="fr-FR" sz="1600" dirty="0"/>
              <a:t>A</a:t>
            </a:r>
            <a:r>
              <a:rPr lang="fr-FR" sz="1600" dirty="0" smtClean="0"/>
              <a:t>u </a:t>
            </a:r>
            <a:r>
              <a:rPr lang="fr-FR" sz="1600" dirty="0"/>
              <a:t>tableau </a:t>
            </a:r>
            <a:r>
              <a:rPr lang="fr-FR" sz="1600" dirty="0" smtClean="0"/>
              <a:t>l’enseignante note toutes </a:t>
            </a:r>
            <a:r>
              <a:rPr lang="fr-FR" sz="1600" dirty="0"/>
              <a:t>les qualités </a:t>
            </a:r>
            <a:r>
              <a:rPr lang="fr-FR" sz="1600" dirty="0" smtClean="0"/>
              <a:t>proposées par les élèves et pose la question suivante: « </a:t>
            </a:r>
            <a:r>
              <a:rPr lang="fr-FR" sz="1600" dirty="0"/>
              <a:t>Est-ce que tout le monde </a:t>
            </a:r>
            <a:r>
              <a:rPr lang="fr-FR" sz="1600" dirty="0" smtClean="0"/>
              <a:t>a </a:t>
            </a:r>
            <a:r>
              <a:rPr lang="fr-FR" sz="1600" dirty="0"/>
              <a:t>des qualités </a:t>
            </a:r>
            <a:r>
              <a:rPr lang="fr-FR" sz="1600" dirty="0" smtClean="0"/>
              <a:t>? ».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600" u="sng" dirty="0"/>
              <a:t>Appropriation </a:t>
            </a:r>
            <a:r>
              <a:rPr lang="fr-FR" sz="1600" u="sng" dirty="0" smtClean="0"/>
              <a:t>individuelle: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 smtClean="0"/>
              <a:t>-Distribuer </a:t>
            </a:r>
            <a:r>
              <a:rPr lang="fr-FR" sz="1600" dirty="0"/>
              <a:t>la fiche « Mes qualités » et laisser quelques minutes aux élèves pour la </a:t>
            </a:r>
            <a:r>
              <a:rPr lang="fr-FR" sz="1600" dirty="0" smtClean="0"/>
              <a:t>remplir.</a:t>
            </a:r>
            <a:endParaRPr lang="fr-FR" sz="1600" u="sng" dirty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800" dirty="0" smtClean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0223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b="1" u="sng" dirty="0" smtClean="0">
                <a:solidFill>
                  <a:srgbClr val="00B0F0"/>
                </a:solidFill>
              </a:rPr>
              <a:t>Etape 2: Recherche des qualités des élèves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600" dirty="0" smtClean="0"/>
              <a:t>-</a:t>
            </a:r>
            <a:r>
              <a:rPr lang="fr-FR" sz="1400" dirty="0"/>
              <a:t>Constituer des groupes de 4 élèves et leur remettre à chacun un code couleur</a:t>
            </a:r>
            <a:r>
              <a:rPr lang="fr-FR" sz="1400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Consigne </a:t>
            </a:r>
            <a:r>
              <a:rPr lang="fr-FR" sz="1400" dirty="0"/>
              <a:t>: « chaque groupe sera chargé de trouver les qualités des participants d’un autre groupe, par exemple le groupe ‘bleu’ cherchera les qualités des membres du groupe ‘vert’ … </a:t>
            </a:r>
            <a:r>
              <a:rPr lang="fr-FR" sz="1400" dirty="0" smtClean="0"/>
              <a:t>».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</a:t>
            </a:r>
            <a:r>
              <a:rPr lang="fr-FR" sz="1400" dirty="0"/>
              <a:t>Distribuer des fiches « Qualités </a:t>
            </a:r>
            <a:r>
              <a:rPr lang="fr-FR" sz="1400" dirty="0" smtClean="0"/>
              <a:t>attribuées</a:t>
            </a:r>
            <a:r>
              <a:rPr lang="fr-FR" sz="1400" dirty="0"/>
              <a:t> » et préciser qu’elles sont destinées à y inscrire les qualités et inviter les élèves à s’entraider pour la recherche des qualités. </a:t>
            </a:r>
            <a:endParaRPr lang="fr-FR" sz="1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</a:t>
            </a:r>
            <a:r>
              <a:rPr lang="fr-FR" sz="1400" dirty="0"/>
              <a:t>Remise des qualités, suggérer de commencer la présentation par une phrase du type « nous t’attribuons les qualités suivantes : … </a:t>
            </a:r>
            <a:r>
              <a:rPr lang="fr-FR" sz="1400" dirty="0" smtClean="0"/>
              <a:t>».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-A </a:t>
            </a:r>
            <a:r>
              <a:rPr lang="fr-FR" sz="1400" dirty="0"/>
              <a:t>l’issue de chaque présentation, chaque personne qui s’est vue attribuée des qualités précise dit si elle est d’accord ou non avec cette attribution.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02238"/>
          </a:xfrm>
        </p:spPr>
        <p:txBody>
          <a:bodyPr>
            <a:normAutofit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b="1" u="sng" dirty="0">
                <a:solidFill>
                  <a:srgbClr val="00B0F0"/>
                </a:solidFill>
              </a:rPr>
              <a:t>Etape </a:t>
            </a:r>
            <a:r>
              <a:rPr lang="fr-FR" sz="2000" b="1" u="sng" dirty="0" smtClean="0">
                <a:solidFill>
                  <a:srgbClr val="00B0F0"/>
                </a:solidFill>
              </a:rPr>
              <a:t>3: </a:t>
            </a:r>
            <a:r>
              <a:rPr lang="fr-FR" sz="2000" b="1" u="sng" dirty="0">
                <a:solidFill>
                  <a:srgbClr val="00B0F0"/>
                </a:solidFill>
              </a:rPr>
              <a:t>Prise de </a:t>
            </a:r>
            <a:r>
              <a:rPr lang="fr-FR" sz="2000" b="1" u="sng" dirty="0" smtClean="0">
                <a:solidFill>
                  <a:srgbClr val="00B0F0"/>
                </a:solidFill>
              </a:rPr>
              <a:t>conscience/analyse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 Etait-ce difficile ou facile de rechercher des qualités ?  Qu’est-ce qui vous a aidé à trouver des qualités ?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 Est-ce que c’est facile d’en recevoir ? Comment vous êtes-vous sentis lors des remises des qualités ?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-Est-ce que les qualités que l’on vous a attribuées correspondaient à celles que vous aviez inscrites sur la fiche « Mes qualités » </a:t>
            </a:r>
            <a:r>
              <a:rPr lang="fr-FR" sz="1400" dirty="0" smtClean="0"/>
              <a:t>?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b="1" u="sng" dirty="0">
                <a:solidFill>
                  <a:srgbClr val="00B0F0"/>
                </a:solidFill>
              </a:rPr>
              <a:t>Etape 4</a:t>
            </a:r>
            <a:r>
              <a:rPr lang="fr-FR" sz="2000" b="1" u="sng" dirty="0" smtClean="0">
                <a:solidFill>
                  <a:srgbClr val="00B0F0"/>
                </a:solidFill>
              </a:rPr>
              <a:t>: Généralisation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-Finalement</a:t>
            </a:r>
            <a:r>
              <a:rPr lang="fr-FR" sz="1400" dirty="0"/>
              <a:t>, qu’est-ce que l’on regarde plus facilement chez l’autre ou chez soi-même, ses qualités ou ses défauts ? Pourquoi </a:t>
            </a:r>
            <a:r>
              <a:rPr lang="fr-FR" sz="1400" dirty="0" smtClean="0"/>
              <a:t>?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b="1" u="sng" dirty="0">
                <a:solidFill>
                  <a:srgbClr val="00B0F0"/>
                </a:solidFill>
              </a:rPr>
              <a:t>Etape </a:t>
            </a:r>
            <a:r>
              <a:rPr lang="fr-FR" sz="2000" b="1" u="sng" dirty="0" smtClean="0">
                <a:solidFill>
                  <a:srgbClr val="00B0F0"/>
                </a:solidFill>
              </a:rPr>
              <a:t>5:  Clôture de la séance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 smtClean="0"/>
              <a:t>-Retour réflexif: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Faire </a:t>
            </a:r>
            <a:r>
              <a:rPr lang="fr-FR" sz="1400" dirty="0"/>
              <a:t>intégrer aux élèves que: 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le regard que peuvent avoir les autres sur nous compte beaucoup et encore plus s’il s’agit d’un compliment;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souvent on se voit de façon plus négative que ce que les autres peuvent nous voir;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il y a des mots qui font du bien à nous-  même et aux autres, qui encouragent et qu’on devrait dire plus souvent</a:t>
            </a:r>
            <a:r>
              <a:rPr lang="fr-FR" sz="14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 smtClean="0"/>
              <a:t>-Ouverture: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Demander aux élèves qui le souhaitent </a:t>
            </a:r>
            <a:r>
              <a:rPr lang="fr-FR" sz="1400" dirty="0" smtClean="0"/>
              <a:t>de </a:t>
            </a:r>
            <a:r>
              <a:rPr lang="fr-FR" sz="1400" dirty="0"/>
              <a:t>donner une qualité à quelqu’un de leur entourage, à l’occasion d’un échange ou d’une activité, et de repérer leur réaction et commentaires.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4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7956550" cy="53467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u="sng" dirty="0"/>
              <a:t>Les étapes de la démarche de projet</a:t>
            </a:r>
            <a:endParaRPr lang="fr-FR" b="1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2000" u="sng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200" b="1" u="sng" dirty="0" smtClean="0">
                <a:solidFill>
                  <a:srgbClr val="277EB3"/>
                </a:solidFill>
              </a:rPr>
              <a:t>Étape </a:t>
            </a:r>
            <a:r>
              <a:rPr lang="fr-FR" sz="2200" b="1" u="sng" dirty="0">
                <a:solidFill>
                  <a:srgbClr val="277EB3"/>
                </a:solidFill>
              </a:rPr>
              <a:t>1 : constituer l'équipe projet et impliquer les partenaires</a:t>
            </a:r>
            <a:r>
              <a:rPr lang="fr-FR" sz="2200" b="1" u="sng" dirty="0" smtClean="0">
                <a:solidFill>
                  <a:srgbClr val="277EB3"/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2000" b="1" u="sng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000" u="sng" dirty="0"/>
              <a:t>Les </a:t>
            </a:r>
            <a:r>
              <a:rPr lang="fr-FR" sz="2000" u="sng" dirty="0" smtClean="0"/>
              <a:t>acteurs et les partenaires</a:t>
            </a:r>
            <a:r>
              <a:rPr lang="fr-FR" sz="2000" dirty="0" smtClean="0"/>
              <a:t>:</a:t>
            </a:r>
            <a:endParaRPr lang="fr-FR" sz="20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2000" u="sng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/>
              <a:t>Ecole maternelle de Côte Chaude et professeure d’une classe de moyenne et grande </a:t>
            </a:r>
            <a:r>
              <a:rPr lang="fr-FR" sz="1400" dirty="0" smtClean="0"/>
              <a:t>section.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 smtClean="0"/>
              <a:t>Professeures des classes </a:t>
            </a:r>
            <a:r>
              <a:rPr lang="fr-FR" sz="1400" dirty="0"/>
              <a:t>de CP/CE1 </a:t>
            </a:r>
            <a:r>
              <a:rPr lang="fr-FR" sz="1400" dirty="0" smtClean="0"/>
              <a:t>et de CM à </a:t>
            </a:r>
            <a:r>
              <a:rPr lang="fr-FR" sz="1400" dirty="0"/>
              <a:t>l’école primaire de Côte </a:t>
            </a:r>
            <a:r>
              <a:rPr lang="fr-FR" sz="1400" dirty="0" smtClean="0"/>
              <a:t>Chaude</a:t>
            </a:r>
            <a:r>
              <a:rPr lang="fr-FR" sz="1400" dirty="0"/>
              <a:t>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 smtClean="0"/>
              <a:t>Professeur </a:t>
            </a:r>
            <a:r>
              <a:rPr lang="fr-FR" sz="1400" dirty="0"/>
              <a:t>de CLIS en </a:t>
            </a:r>
            <a:r>
              <a:rPr lang="fr-FR" sz="1400" dirty="0" smtClean="0"/>
              <a:t>primaire.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/>
              <a:t>Amicale </a:t>
            </a:r>
            <a:r>
              <a:rPr lang="fr-FR" sz="1400" dirty="0" smtClean="0"/>
              <a:t>Laïque (</a:t>
            </a:r>
            <a:r>
              <a:rPr lang="fr-FR" sz="1400" dirty="0"/>
              <a:t>Participation à une exposition et à l'organisation d'activités avec les </a:t>
            </a:r>
            <a:r>
              <a:rPr lang="fr-FR" sz="1400" dirty="0" smtClean="0"/>
              <a:t>familles).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/>
              <a:t>Ingrid </a:t>
            </a:r>
            <a:r>
              <a:rPr lang="fr-FR" sz="1400" dirty="0" smtClean="0"/>
              <a:t>BRUYERE: </a:t>
            </a:r>
            <a:r>
              <a:rPr lang="fr-FR" sz="1400" dirty="0"/>
              <a:t>Chargée de projet  à l'association Education à la Santé de la </a:t>
            </a:r>
            <a:r>
              <a:rPr lang="fr-FR" sz="1400" dirty="0" smtClean="0"/>
              <a:t>Loire.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 smtClean="0"/>
              <a:t>10 personnes du quartier.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 smtClean="0"/>
              <a:t>Infirmière scolaire.</a:t>
            </a:r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dirty="0" smtClean="0"/>
              <a:t>Un musicien de la santé.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20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20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20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8313" y="476250"/>
            <a:ext cx="8135937" cy="532923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2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Étape </a:t>
            </a:r>
            <a:r>
              <a:rPr lang="fr-FR" sz="22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 : analyser la situation et fixer les objectifs</a:t>
            </a:r>
            <a:r>
              <a:rPr lang="fr-FR" sz="22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2200" b="1" u="sng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600" b="1" u="sng" dirty="0"/>
              <a:t>A/ Analyser la situation et définir les priorités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u="sng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500" u="sng" dirty="0" smtClean="0"/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fr-FR" sz="1500" u="sng" dirty="0">
                <a:solidFill>
                  <a:prstClr val="black"/>
                </a:solidFill>
              </a:rPr>
              <a:t>-Lieu </a:t>
            </a:r>
            <a:r>
              <a:rPr lang="fr-FR" sz="1500" dirty="0">
                <a:solidFill>
                  <a:prstClr val="black"/>
                </a:solidFill>
              </a:rPr>
              <a:t>: Quartier de Côte Chaude à Saint Etienne</a:t>
            </a:r>
            <a:r>
              <a:rPr lang="fr-FR" sz="15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endParaRPr lang="fr-FR" sz="1500" dirty="0">
              <a:solidFill>
                <a:prstClr val="black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fr-FR" sz="1500" u="sng" dirty="0">
                <a:solidFill>
                  <a:prstClr val="black"/>
                </a:solidFill>
              </a:rPr>
              <a:t>-Public</a:t>
            </a:r>
            <a:r>
              <a:rPr lang="fr-FR" sz="1500" dirty="0">
                <a:solidFill>
                  <a:prstClr val="black"/>
                </a:solidFill>
              </a:rPr>
              <a:t> </a:t>
            </a:r>
            <a:r>
              <a:rPr lang="fr-FR" sz="1500" dirty="0" smtClean="0">
                <a:solidFill>
                  <a:prstClr val="black"/>
                </a:solidFill>
              </a:rPr>
              <a:t>: </a:t>
            </a:r>
            <a:r>
              <a:rPr lang="fr-FR" sz="1500" dirty="0">
                <a:solidFill>
                  <a:prstClr val="black"/>
                </a:solidFill>
              </a:rPr>
              <a:t>O</a:t>
            </a:r>
            <a:r>
              <a:rPr lang="fr-FR" sz="1500" dirty="0" smtClean="0">
                <a:solidFill>
                  <a:prstClr val="black"/>
                </a:solidFill>
              </a:rPr>
              <a:t>rigines différentes de la population. L’école </a:t>
            </a:r>
            <a:r>
              <a:rPr lang="fr-FR" sz="1500" dirty="0">
                <a:solidFill>
                  <a:prstClr val="black"/>
                </a:solidFill>
              </a:rPr>
              <a:t>maternelle et primaire accueillent environ 60 à 70% d’élèves d’origine étrangères et des enfants du voyage avec pour certains de grandes difficultés avec la langue française</a:t>
            </a:r>
            <a:r>
              <a:rPr lang="fr-FR" sz="15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endParaRPr lang="fr-FR" sz="1500" dirty="0">
              <a:solidFill>
                <a:prstClr val="black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fr-FR" sz="1500" dirty="0" smtClean="0">
                <a:solidFill>
                  <a:prstClr val="black"/>
                </a:solidFill>
              </a:rPr>
              <a:t>-</a:t>
            </a:r>
            <a:r>
              <a:rPr lang="fr-FR" sz="1500" u="sng" dirty="0" smtClean="0">
                <a:solidFill>
                  <a:prstClr val="black"/>
                </a:solidFill>
              </a:rPr>
              <a:t>Amorce du projet</a:t>
            </a:r>
            <a:r>
              <a:rPr lang="fr-FR" sz="1500" dirty="0" smtClean="0">
                <a:solidFill>
                  <a:prstClr val="black"/>
                </a:solidFill>
              </a:rPr>
              <a:t>: une </a:t>
            </a:r>
            <a:r>
              <a:rPr lang="fr-FR" sz="1500" dirty="0">
                <a:solidFill>
                  <a:prstClr val="black"/>
                </a:solidFill>
              </a:rPr>
              <a:t>demande de la directrice de l'école maternelle auprès de l’infirmière pour travailler l'estime de soi. </a:t>
            </a:r>
            <a:endParaRPr lang="fr-FR" sz="1500" dirty="0" smtClean="0">
              <a:solidFill>
                <a:prstClr val="black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endParaRPr lang="fr-FR" sz="1500" dirty="0" smtClean="0">
              <a:solidFill>
                <a:prstClr val="black"/>
              </a:solidFill>
            </a:endParaRPr>
          </a:p>
          <a:p>
            <a:pPr marL="0" indent="0" algn="just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fr-FR" sz="1500" dirty="0" smtClean="0">
                <a:solidFill>
                  <a:prstClr val="black"/>
                </a:solidFill>
              </a:rPr>
              <a:t>-</a:t>
            </a:r>
            <a:r>
              <a:rPr lang="fr-FR" sz="1500" u="sng" dirty="0" smtClean="0">
                <a:solidFill>
                  <a:prstClr val="black"/>
                </a:solidFill>
              </a:rPr>
              <a:t>Evaluation des besoins</a:t>
            </a:r>
            <a:r>
              <a:rPr lang="fr-FR" sz="1500" dirty="0" smtClean="0">
                <a:solidFill>
                  <a:prstClr val="black"/>
                </a:solidFill>
              </a:rPr>
              <a:t>: </a:t>
            </a:r>
            <a:r>
              <a:rPr lang="fr-FR" sz="1500" dirty="0">
                <a:solidFill>
                  <a:prstClr val="black"/>
                </a:solidFill>
              </a:rPr>
              <a:t>un diagnostic santé a été réalisé sur le quartier.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500" u="sng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600" b="1" u="sng" dirty="0"/>
              <a:t>B/ La définition des </a:t>
            </a:r>
            <a:r>
              <a:rPr lang="fr-FR" sz="1600" b="1" u="sng" dirty="0" smtClean="0"/>
              <a:t>objectifs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u="sng" dirty="0" smtClean="0"/>
              <a:t>-L'objectif général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Favoriser le développement des </a:t>
            </a:r>
            <a:r>
              <a:rPr lang="fr-FR" sz="1500" dirty="0" smtClean="0"/>
              <a:t>CPS des </a:t>
            </a:r>
            <a:r>
              <a:rPr lang="fr-FR" sz="1500" dirty="0"/>
              <a:t>enfants du quartier de Côte </a:t>
            </a:r>
            <a:r>
              <a:rPr lang="fr-FR" sz="1500" dirty="0" smtClean="0"/>
              <a:t>Chaude.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u="sng" dirty="0" smtClean="0"/>
              <a:t>-L'objectif </a:t>
            </a:r>
            <a:r>
              <a:rPr lang="fr-FR" sz="1500" u="sng" dirty="0"/>
              <a:t>Spécifique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Améliorer l'estime de soi.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u="sng" dirty="0" smtClean="0"/>
              <a:t>-Les </a:t>
            </a:r>
            <a:r>
              <a:rPr lang="fr-FR" sz="1500" u="sng" dirty="0"/>
              <a:t>objectifs opérationnels</a:t>
            </a:r>
            <a:endParaRPr lang="fr-FR" sz="15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500" dirty="0"/>
              <a:t>Séances pédagogiques.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b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2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Étape 3 : mettre en œuvre le projet.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b="1" u="sng" dirty="0"/>
              <a:t>A/ Planification et suivi du </a:t>
            </a:r>
            <a:r>
              <a:rPr lang="fr-FR" sz="1400" b="1" u="sng" dirty="0" smtClean="0"/>
              <a:t>projet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2010-2011</a:t>
            </a:r>
            <a:r>
              <a:rPr lang="fr-FR" sz="1400" dirty="0"/>
              <a:t> </a:t>
            </a:r>
            <a:r>
              <a:rPr lang="fr-FR" sz="14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-séquences dans les classes</a:t>
            </a: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-soirée </a:t>
            </a:r>
            <a:r>
              <a:rPr lang="fr-FR" sz="1400" dirty="0"/>
              <a:t>musicale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-toque </a:t>
            </a:r>
            <a:r>
              <a:rPr lang="fr-FR" sz="1400" dirty="0"/>
              <a:t>et tablier : cuisine en famille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-massage bien-être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1400" dirty="0" smtClean="0"/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 smtClean="0"/>
              <a:t>2011-2012</a:t>
            </a:r>
            <a:r>
              <a:rPr lang="fr-FR" sz="1400" dirty="0"/>
              <a:t> </a:t>
            </a:r>
            <a:r>
              <a:rPr lang="fr-FR" sz="1400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-séquences dans les </a:t>
            </a:r>
            <a:r>
              <a:rPr lang="fr-FR" sz="1400" dirty="0" smtClean="0"/>
              <a:t>classes</a:t>
            </a: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-la </a:t>
            </a:r>
            <a:r>
              <a:rPr lang="fr-FR" sz="1400" dirty="0"/>
              <a:t>boîte des dix </a:t>
            </a:r>
            <a:r>
              <a:rPr lang="fr-FR" sz="1400" dirty="0" smtClean="0"/>
              <a:t>mots:</a:t>
            </a:r>
            <a:r>
              <a:rPr lang="fr-FR" sz="1400" dirty="0"/>
              <a:t> </a:t>
            </a:r>
            <a:r>
              <a:rPr lang="fr-FR" sz="1400" dirty="0" smtClean="0"/>
              <a:t>elle </a:t>
            </a:r>
            <a:r>
              <a:rPr lang="fr-FR" sz="1400" dirty="0"/>
              <a:t>a </a:t>
            </a:r>
            <a:r>
              <a:rPr lang="fr-FR" sz="1400" dirty="0" smtClean="0"/>
              <a:t>circulé 3 mois. 17 </a:t>
            </a:r>
            <a:r>
              <a:rPr lang="fr-FR" sz="1400" dirty="0"/>
              <a:t>groupes différents ont participé (enfants, adolescents, adultes et personnes </a:t>
            </a:r>
            <a:r>
              <a:rPr lang="fr-FR" sz="1400" dirty="0" smtClean="0"/>
              <a:t>âgées). 298 </a:t>
            </a:r>
            <a:r>
              <a:rPr lang="fr-FR" sz="1400" dirty="0"/>
              <a:t>mots </a:t>
            </a:r>
            <a:r>
              <a:rPr lang="fr-FR" sz="1400" dirty="0" smtClean="0"/>
              <a:t>recueillis.</a:t>
            </a: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-activités </a:t>
            </a:r>
            <a:r>
              <a:rPr lang="fr-FR" sz="1400" dirty="0"/>
              <a:t>avec les </a:t>
            </a:r>
            <a:r>
              <a:rPr lang="fr-FR" sz="1400" dirty="0" smtClean="0"/>
              <a:t>familles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-…</a:t>
            </a: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b="1" u="sng" dirty="0"/>
              <a:t>B/ Le financement du projet </a:t>
            </a:r>
            <a:r>
              <a:rPr lang="fr-FR" sz="1400" b="1" u="sng" dirty="0" smtClean="0"/>
              <a:t>: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400" b="1" u="sng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-MILDT: Mission Interministérielle de lutte contre la drogue et la toxicomanie.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</a:t>
            </a:r>
            <a:r>
              <a:rPr lang="fr-FR" sz="1400" dirty="0" smtClean="0"/>
              <a:t>ARS: Agence Régionale de Santé.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b="1" u="sng" dirty="0"/>
              <a:t>C/ Les outils </a:t>
            </a:r>
            <a:r>
              <a:rPr lang="fr-FR" sz="1400" b="1" u="sng" dirty="0" smtClean="0"/>
              <a:t>d'intervention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b="1" u="sng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-Le dvd « En santé à l’école : agir pour renforcer les compétences personnelles et relationnelles des enfants » coordonné par le CREDEPS-Nantes.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CREDEPS : Comité Régional d’Éducation et de Promotion de la Santé, 2007.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Exemple, dans la séquence des CP/CE1: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-Une enfance pour s’épanouir (Fichier d’activités)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Mon imagier sonore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</a:t>
            </a:r>
            <a:r>
              <a:rPr lang="fr-FR" sz="1400" b="1" dirty="0"/>
              <a:t>Théâtre d’image « </a:t>
            </a:r>
            <a:r>
              <a:rPr lang="fr-FR" sz="1400" b="1" dirty="0" err="1"/>
              <a:t>Amidou</a:t>
            </a:r>
            <a:r>
              <a:rPr lang="fr-FR" sz="1400" b="1" dirty="0"/>
              <a:t> »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-Cahier des élèves « </a:t>
            </a:r>
            <a:r>
              <a:rPr lang="fr-FR" sz="1400" dirty="0" err="1"/>
              <a:t>Amidou</a:t>
            </a:r>
            <a:r>
              <a:rPr lang="fr-FR" sz="1400" dirty="0"/>
              <a:t> et moi »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-Livre : Favoriser l’estime de soi à l’école (Chronique Sociale)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Outil : « Conte sur moi » Primaire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dirty="0"/>
              <a:t>-</a:t>
            </a:r>
            <a:r>
              <a:rPr lang="fr-FR" sz="1400" dirty="0"/>
              <a:t>Outil : « Contes sur moi » Primaire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dirty="0"/>
              <a:t>-</a:t>
            </a:r>
            <a:r>
              <a:rPr lang="fr-FR" sz="1400" dirty="0"/>
              <a:t>Livre : « Silence la violence ! » de Sylvie GIIRARDET et </a:t>
            </a:r>
            <a:r>
              <a:rPr lang="fr-FR" sz="1400" dirty="0" err="1"/>
              <a:t>Puig</a:t>
            </a:r>
            <a:r>
              <a:rPr lang="fr-FR" sz="1400" dirty="0"/>
              <a:t> ROSADO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dirty="0"/>
              <a:t>-</a:t>
            </a:r>
            <a:r>
              <a:rPr lang="fr-FR" sz="1400" dirty="0"/>
              <a:t>Livre : « Jeux coopératifs pour bâtir la paix »</a:t>
            </a:r>
          </a:p>
          <a:p>
            <a:pPr marL="265176" indent="-265176" fontAlgn="auto">
              <a:spcAft>
                <a:spcPts val="0"/>
              </a:spcAft>
              <a:buFontTx/>
              <a:buChar char="-"/>
              <a:defRPr/>
            </a:pPr>
            <a:endParaRPr lang="fr-FR" sz="14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02238"/>
          </a:xfrm>
        </p:spPr>
        <p:txBody>
          <a:bodyPr>
            <a:normAutofit fontScale="3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6200" b="1" u="sng" dirty="0">
                <a:solidFill>
                  <a:srgbClr val="00B0F0"/>
                </a:solidFill>
              </a:rPr>
              <a:t>Étape 4 : évaluer et </a:t>
            </a:r>
            <a:r>
              <a:rPr lang="fr-FR" sz="6200" b="1" u="sng" dirty="0" smtClean="0">
                <a:solidFill>
                  <a:srgbClr val="00B0F0"/>
                </a:solidFill>
              </a:rPr>
              <a:t>communiquer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6200" b="1" u="sng" dirty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2200" b="1" u="sng" dirty="0" smtClean="0"/>
          </a:p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4300" b="1" u="sng" dirty="0" smtClean="0"/>
              <a:t>A</a:t>
            </a:r>
            <a:r>
              <a:rPr lang="fr-FR" sz="4300" b="1" u="sng" dirty="0"/>
              <a:t>/ </a:t>
            </a:r>
            <a:r>
              <a:rPr lang="fr-FR" sz="4300" b="1" u="sng" dirty="0" smtClean="0"/>
              <a:t>L'évaluation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3700" u="sng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3700" u="sng" dirty="0"/>
              <a:t>Évaluation du </a:t>
            </a:r>
            <a:r>
              <a:rPr lang="fr-FR" sz="3700" u="sng" dirty="0" smtClean="0"/>
              <a:t>processus</a:t>
            </a:r>
            <a:r>
              <a:rPr lang="fr-FR" sz="3700" u="sng" dirty="0"/>
              <a:t> </a:t>
            </a:r>
            <a:r>
              <a:rPr lang="fr-FR" sz="3700" u="sng" dirty="0" smtClean="0"/>
              <a:t>en 2011-2012</a:t>
            </a:r>
            <a:endParaRPr lang="fr-FR" sz="3700" u="sng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b="1" dirty="0"/>
              <a:t>- </a:t>
            </a:r>
            <a:r>
              <a:rPr lang="fr-FR" sz="3700" b="1" u="sng" dirty="0"/>
              <a:t>Familles </a:t>
            </a:r>
            <a:r>
              <a:rPr lang="fr-FR" sz="3700" b="1" dirty="0"/>
              <a:t>: Questionnaire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/>
              <a:t>Critères d'évaluation :</a:t>
            </a:r>
            <a:r>
              <a:rPr lang="fr-FR" sz="3700" dirty="0"/>
              <a:t> la communication du projet.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52% des parents ont beaucoup entendu parler de ce projet pendant le déroulement des séances.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48% des parents ont un peu entendu parler de ce </a:t>
            </a:r>
            <a:r>
              <a:rPr lang="fr-FR" sz="3700" dirty="0" smtClean="0"/>
              <a:t>projet.</a:t>
            </a:r>
            <a:endParaRPr lang="fr-FR" sz="37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b="1" dirty="0"/>
              <a:t>- </a:t>
            </a:r>
            <a:r>
              <a:rPr lang="fr-FR" sz="3700" b="1" u="sng" dirty="0"/>
              <a:t>Professeurs</a:t>
            </a:r>
            <a:r>
              <a:rPr lang="fr-FR" sz="3700" b="1" dirty="0"/>
              <a:t>: questionnaire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/>
              <a:t>Critères d'évaluation:</a:t>
            </a:r>
            <a:r>
              <a:rPr lang="fr-FR" sz="3700" dirty="0"/>
              <a:t> la coopération des professeurs avec le comité de pilotage. Ils ont le sentiment d’avoir été associé à la préparation des séances.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/>
              <a:t>Critères d'évaluation:</a:t>
            </a:r>
            <a:r>
              <a:rPr lang="fr-FR" sz="3700" dirty="0"/>
              <a:t> le déroulement du projet.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La démarche proposée les a intéressé.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/>
              <a:t>Critères d'évaluation:</a:t>
            </a:r>
            <a:r>
              <a:rPr lang="fr-FR" sz="3700" dirty="0"/>
              <a:t> la pertinence des moyens et de la mise en œuvre.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Ils vont réutiliser certaines techniques d’animation, méthodes ou outils pédagogiques.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dirty="0"/>
              <a:t>-</a:t>
            </a:r>
            <a:r>
              <a:rPr lang="fr-FR" sz="3700" b="1" u="sng" dirty="0"/>
              <a:t>Élèves MS/GS</a:t>
            </a:r>
            <a:r>
              <a:rPr lang="fr-FR" sz="3700" b="1" dirty="0"/>
              <a:t>: dessins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/>
              <a:t>Consigne </a:t>
            </a:r>
            <a:r>
              <a:rPr lang="fr-FR" sz="3700" dirty="0"/>
              <a:t>: « Dessinez la séance que vous avez le plus aimé ». </a:t>
            </a:r>
            <a:endParaRPr lang="fr-FR" sz="37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3700" u="sng" dirty="0" smtClean="0"/>
              <a:t>Critères </a:t>
            </a:r>
            <a:r>
              <a:rPr lang="fr-FR" sz="3700" u="sng" dirty="0"/>
              <a:t>d'évaluation </a:t>
            </a:r>
            <a:r>
              <a:rPr lang="fr-FR" sz="3700" dirty="0"/>
              <a:t>: le succès des </a:t>
            </a:r>
            <a:r>
              <a:rPr lang="fr-FR" sz="3700" dirty="0" smtClean="0"/>
              <a:t>séances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9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6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u="sng" dirty="0"/>
              <a:t>-Élèves CP/CE1</a:t>
            </a:r>
            <a:r>
              <a:rPr lang="fr-FR" sz="1400" b="1" dirty="0"/>
              <a:t> : </a:t>
            </a:r>
            <a:r>
              <a:rPr lang="fr-FR" sz="1400" b="1" dirty="0" smtClean="0"/>
              <a:t>questionnaire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/>
              <a:t>Critère d'évaluation </a:t>
            </a:r>
            <a:r>
              <a:rPr lang="fr-FR" sz="1400" dirty="0"/>
              <a:t>: le succès des séances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75% des enfants ont beaucoup aimé les séances et 25% ont aimé les séances</a:t>
            </a:r>
            <a:r>
              <a:rPr lang="fr-FR" sz="14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dirty="0"/>
              <a:t>- </a:t>
            </a:r>
            <a:r>
              <a:rPr lang="fr-FR" sz="1400" b="1" u="sng" dirty="0"/>
              <a:t>Projet :</a:t>
            </a:r>
            <a:endParaRPr lang="fr-FR" sz="1400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/>
              <a:t>Critère d'évaluation</a:t>
            </a:r>
            <a:r>
              <a:rPr lang="fr-FR" sz="1400" dirty="0"/>
              <a:t> : communication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Dynamique de projet, implication des personnes : observations générales.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u="sng" dirty="0"/>
              <a:t>Évaluation des résultats </a:t>
            </a:r>
            <a:r>
              <a:rPr lang="fr-FR" sz="1400" u="sng" dirty="0" smtClean="0"/>
              <a:t>en cours en 2011-2012</a:t>
            </a:r>
            <a:endParaRPr lang="fr-FR" sz="1400" u="sng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 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u="sng" dirty="0"/>
              <a:t>- Familles</a:t>
            </a:r>
            <a:r>
              <a:rPr lang="fr-FR" sz="1400" b="1" dirty="0"/>
              <a:t> : </a:t>
            </a:r>
            <a:r>
              <a:rPr lang="fr-FR" sz="1400" b="1" dirty="0" smtClean="0"/>
              <a:t>questionnaire</a:t>
            </a:r>
            <a:endParaRPr lang="fr-FR" sz="1400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 smtClean="0"/>
              <a:t>Critères </a:t>
            </a:r>
            <a:r>
              <a:rPr lang="fr-FR" sz="1400" u="sng" dirty="0"/>
              <a:t>d'évaluation </a:t>
            </a:r>
            <a:r>
              <a:rPr lang="fr-FR" sz="1400" dirty="0"/>
              <a:t>: le changement du comportement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/>
              <a:t>Certains parents ont témoigné que ce projet avait été bénéfique pour leur </a:t>
            </a:r>
            <a:r>
              <a:rPr lang="fr-FR" sz="1400" dirty="0" smtClean="0"/>
              <a:t>enfant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u="sng" dirty="0"/>
              <a:t>-Professeurs </a:t>
            </a:r>
            <a:r>
              <a:rPr lang="fr-FR" sz="1400" b="1" dirty="0" smtClean="0"/>
              <a:t>:</a:t>
            </a:r>
            <a:r>
              <a:rPr lang="fr-FR" sz="1400" b="1" dirty="0"/>
              <a:t> </a:t>
            </a:r>
            <a:r>
              <a:rPr lang="fr-FR" sz="1400" b="1" dirty="0" smtClean="0"/>
              <a:t>questionnaire</a:t>
            </a:r>
            <a:endParaRPr lang="fr-FR" sz="1400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/>
              <a:t>Critères d'évaluation </a:t>
            </a:r>
            <a:r>
              <a:rPr lang="fr-FR" sz="1400" dirty="0"/>
              <a:t>: l'impact sur la pratique de l'enseignant et les élèves</a:t>
            </a:r>
            <a:r>
              <a:rPr lang="fr-FR" sz="1400" dirty="0" smtClean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u="sng" dirty="0"/>
              <a:t>-Élèves MS/GS</a:t>
            </a:r>
            <a:r>
              <a:rPr lang="fr-FR" sz="1400" b="1" dirty="0"/>
              <a:t>: dessins</a:t>
            </a:r>
            <a:endParaRPr lang="fr-FR" sz="1400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b="1" dirty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b="1" u="sng" dirty="0"/>
              <a:t>-</a:t>
            </a:r>
            <a:r>
              <a:rPr lang="fr-FR" sz="1400" b="1" u="sng" dirty="0" smtClean="0"/>
              <a:t>Élèves </a:t>
            </a:r>
            <a:r>
              <a:rPr lang="fr-FR" sz="1400" b="1" u="sng" dirty="0"/>
              <a:t>CP/CE1 </a:t>
            </a:r>
            <a:r>
              <a:rPr lang="fr-FR" sz="1400" b="1" dirty="0"/>
              <a:t>: </a:t>
            </a:r>
            <a:r>
              <a:rPr lang="fr-FR" sz="1400" b="1" dirty="0" smtClean="0"/>
              <a:t>questionnaire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u="sng" dirty="0"/>
              <a:t>Critères d'évaluation</a:t>
            </a:r>
            <a:r>
              <a:rPr lang="fr-FR" sz="1400" dirty="0"/>
              <a:t> : Retenir l'essentiel des séances.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265176" indent="-265176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400" b="1" u="sng" dirty="0"/>
              <a:t>B/ La communication et la valorisation du projet </a:t>
            </a:r>
            <a:r>
              <a:rPr lang="fr-FR" sz="1400" b="1" u="sng" dirty="0" smtClean="0"/>
              <a:t>(2010/2011):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fr-FR" sz="1400" dirty="0" smtClean="0"/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-Amicale </a:t>
            </a:r>
            <a:r>
              <a:rPr lang="fr-FR" sz="1400" dirty="0"/>
              <a:t>Laïque : sensibilisation de leur équipe aux CPS durant une matinée.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-Communication </a:t>
            </a:r>
            <a:r>
              <a:rPr lang="fr-FR" sz="1400" dirty="0"/>
              <a:t>à l'échelle de la ville : article paru dans le journal </a:t>
            </a:r>
            <a:r>
              <a:rPr lang="fr-FR" sz="1400" dirty="0" smtClean="0"/>
              <a:t>de la ville.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1400" dirty="0" smtClean="0"/>
              <a:t>-Communication </a:t>
            </a:r>
            <a:r>
              <a:rPr lang="fr-FR" sz="1400" dirty="0"/>
              <a:t>aux parents :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Présentation du projet à la réunion de </a:t>
            </a:r>
            <a:r>
              <a:rPr lang="fr-FR" sz="1400" dirty="0" smtClean="0"/>
              <a:t>rentrée</a:t>
            </a:r>
            <a:endParaRPr lang="fr-FR" sz="1400" dirty="0"/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Invitation des parents à la séance « Mon corps me parle » (seulement les parents de l'école maternelle</a:t>
            </a:r>
            <a:r>
              <a:rPr lang="fr-FR" sz="1400" dirty="0" smtClean="0"/>
              <a:t>)</a:t>
            </a:r>
          </a:p>
          <a:p>
            <a:pPr marL="265176" indent="-265176"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fr-FR" sz="1400" dirty="0"/>
              <a:t>Rencontre avec les parents d’élèves pour échanger sur le projet (seulement les parents de l'école maternelle)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fr-FR" sz="1400" dirty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u="sng" dirty="0" smtClean="0"/>
              <a:t>Séquence du projet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b="1" u="sng" dirty="0" smtClean="0"/>
              <a:t>« Vivre et Grandir ensemble »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fr-FR" b="1" u="sng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u="sng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fr-FR" u="sng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 </a:t>
            </a:r>
            <a:r>
              <a:rPr lang="fr-FR" u="sng" dirty="0" smtClean="0"/>
              <a:t>Classe</a:t>
            </a:r>
            <a:r>
              <a:rPr lang="fr-FR" dirty="0" smtClean="0"/>
              <a:t>: CM1/CM2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- </a:t>
            </a:r>
            <a:r>
              <a:rPr lang="fr-FR" u="sng" dirty="0" smtClean="0"/>
              <a:t>Année</a:t>
            </a:r>
            <a:r>
              <a:rPr lang="fr-FR" dirty="0" smtClean="0"/>
              <a:t>: 2011/2012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1279</Words>
  <Application>Microsoft Office PowerPoint</Application>
  <PresentationFormat>Affichage à l'écran (4:3)</PresentationFormat>
  <Paragraphs>260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5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Verdana</vt:lpstr>
      <vt:lpstr>Arial</vt:lpstr>
      <vt:lpstr>Wingdings 2</vt:lpstr>
      <vt:lpstr>Calibri</vt:lpstr>
      <vt:lpstr>Wingdings</vt:lpstr>
      <vt:lpstr>Aspect</vt:lpstr>
      <vt:lpstr>Aspect</vt:lpstr>
      <vt:lpstr>Aspect</vt:lpstr>
      <vt:lpstr>Aspect</vt:lpstr>
      <vt:lpstr>Aspect</vt:lpstr>
      <vt:lpstr>    Education à la Santé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IUFM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à la Santé</dc:title>
  <dc:creator>ABID SIHAM JM20071657</dc:creator>
  <cp:lastModifiedBy>ppetitjean1</cp:lastModifiedBy>
  <cp:revision>120</cp:revision>
  <dcterms:created xsi:type="dcterms:W3CDTF">2012-04-25T07:45:16Z</dcterms:created>
  <dcterms:modified xsi:type="dcterms:W3CDTF">2013-12-30T20:10:54Z</dcterms:modified>
</cp:coreProperties>
</file>